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60" r:id="rId3"/>
    <p:sldId id="261" r:id="rId4"/>
    <p:sldId id="302" r:id="rId5"/>
    <p:sldId id="262" r:id="rId6"/>
    <p:sldId id="305" r:id="rId7"/>
    <p:sldId id="303" r:id="rId8"/>
    <p:sldId id="306" r:id="rId9"/>
    <p:sldId id="309" r:id="rId10"/>
    <p:sldId id="304" r:id="rId11"/>
    <p:sldId id="307" r:id="rId12"/>
    <p:sldId id="310" r:id="rId13"/>
    <p:sldId id="301" r:id="rId14"/>
    <p:sldId id="308" r:id="rId15"/>
    <p:sldId id="311" r:id="rId16"/>
    <p:sldId id="336" r:id="rId17"/>
    <p:sldId id="337" r:id="rId18"/>
    <p:sldId id="338" r:id="rId19"/>
    <p:sldId id="312" r:id="rId20"/>
    <p:sldId id="313" r:id="rId21"/>
    <p:sldId id="314" r:id="rId22"/>
    <p:sldId id="315" r:id="rId23"/>
    <p:sldId id="317" r:id="rId24"/>
    <p:sldId id="318" r:id="rId25"/>
    <p:sldId id="316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9" r:id="rId36"/>
    <p:sldId id="328" r:id="rId37"/>
    <p:sldId id="330" r:id="rId38"/>
    <p:sldId id="331" r:id="rId39"/>
    <p:sldId id="332" r:id="rId40"/>
    <p:sldId id="333" r:id="rId41"/>
    <p:sldId id="334" r:id="rId42"/>
    <p:sldId id="33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E482A2-BCD8-C8D2-0BE0-F5E9AA9EF0B4}" name="Lucas Schimpf" initials="LS" userId="bfd8b65faa4111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748CD-1754-48FF-9867-2D6AAED9D9E2}" type="datetimeFigureOut">
              <a:rPr lang="es-AR" smtClean="0"/>
              <a:t>18/5/2026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3882-5476-4E6E-B257-D19C6D960707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30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/>
              <a:t>Comartir</a:t>
            </a:r>
            <a:r>
              <a:rPr lang="es-AR" dirty="0"/>
              <a:t> PDF con perfiles y chapas.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076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773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134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41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887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436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649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722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861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639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1123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https://www.youtube.com/watch?v=M_tCobak8Wk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0179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F3882-5476-4E6E-B257-D19C6D960707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946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5D0A-5D6A-48A4-BBDD-20A5A9B15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466" y="-345147"/>
            <a:ext cx="8361229" cy="2098226"/>
          </a:xfrm>
        </p:spPr>
        <p:txBody>
          <a:bodyPr/>
          <a:lstStyle/>
          <a:p>
            <a:r>
              <a:rPr lang="es-AR" sz="7800" b="1" dirty="0">
                <a:latin typeface="Arial Black" panose="020B0A04020102020204" pitchFamily="34" charset="0"/>
              </a:rPr>
              <a:t>Tecnología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7080D-BBE3-79BD-3DD8-82E48434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7466" y="3275880"/>
            <a:ext cx="7137862" cy="2458453"/>
          </a:xfrm>
        </p:spPr>
        <p:txBody>
          <a:bodyPr>
            <a:normAutofit/>
          </a:bodyPr>
          <a:lstStyle/>
          <a:p>
            <a:pPr algn="r"/>
            <a:r>
              <a:rPr lang="es-AR" sz="7200" b="1" dirty="0"/>
              <a:t>Investigación y </a:t>
            </a:r>
          </a:p>
          <a:p>
            <a:pPr algn="r"/>
            <a:r>
              <a:rPr lang="es-AR" sz="7200" b="1" dirty="0"/>
              <a:t>Desarrollo </a:t>
            </a:r>
          </a:p>
        </p:txBody>
      </p:sp>
    </p:spTree>
    <p:extLst>
      <p:ext uri="{BB962C8B-B14F-4D97-AF65-F5344CB8AC3E}">
        <p14:creationId xmlns:p14="http://schemas.microsoft.com/office/powerpoint/2010/main" val="186170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909136" y="703096"/>
            <a:ext cx="644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Plegado de chapa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9CC43-A880-410A-7F8F-97932D6B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114550"/>
            <a:ext cx="96678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909136" y="703096"/>
            <a:ext cx="644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Plegado de chapa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9CC43-A880-410A-7F8F-97932D6B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114550"/>
            <a:ext cx="9667875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4A2333-364C-526C-39B9-5F68278C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8" y="3180299"/>
            <a:ext cx="5163271" cy="3934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22E9C-5C72-08A1-6F75-07D036210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888" y="1087816"/>
            <a:ext cx="4563112" cy="3429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63BCB4-5AD1-9A66-3ACA-6B139142A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140" y="4220377"/>
            <a:ext cx="4484668" cy="2647304"/>
          </a:xfrm>
          <a:prstGeom prst="rect">
            <a:avLst/>
          </a:prstGeom>
        </p:spPr>
      </p:pic>
      <p:pic>
        <p:nvPicPr>
          <p:cNvPr id="17410" name="Picture 2" descr="Tema IX: Conformación por Deformación (II)">
            <a:extLst>
              <a:ext uri="{FF2B5EF4-FFF2-40B4-BE49-F238E27FC236}">
                <a16:creationId xmlns:a16="http://schemas.microsoft.com/office/drawing/2014/main" id="{080CF846-76DA-A52D-8EE8-882913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8" y="-319858"/>
            <a:ext cx="5981940" cy="348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7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ipos de perfiles de acero: características y usos | Servei Estació">
            <a:extLst>
              <a:ext uri="{FF2B5EF4-FFF2-40B4-BE49-F238E27FC236}">
                <a16:creationId xmlns:a16="http://schemas.microsoft.com/office/drawing/2014/main" id="{3CBCA2E6-0E05-A6BB-96A1-18FB42A73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/>
          <a:stretch/>
        </p:blipFill>
        <p:spPr bwMode="auto">
          <a:xfrm>
            <a:off x="689810" y="0"/>
            <a:ext cx="12450464" cy="70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entajas en la Construcción con Perfiles de Acero">
            <a:extLst>
              <a:ext uri="{FF2B5EF4-FFF2-40B4-BE49-F238E27FC236}">
                <a16:creationId xmlns:a16="http://schemas.microsoft.com/office/drawing/2014/main" id="{AFC94813-956C-F8C0-09F6-D98F6355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0" y="1"/>
            <a:ext cx="12079706" cy="59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914682" y="5934670"/>
            <a:ext cx="644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Perfiles</a:t>
            </a:r>
          </a:p>
        </p:txBody>
      </p:sp>
    </p:spTree>
    <p:extLst>
      <p:ext uri="{BB962C8B-B14F-4D97-AF65-F5344CB8AC3E}">
        <p14:creationId xmlns:p14="http://schemas.microsoft.com/office/powerpoint/2010/main" val="210882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505827" y="487430"/>
            <a:ext cx="46116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Perfiles para construcción en hierro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505827" y="3092751"/>
            <a:ext cx="44867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Cualquier estructura hecha en hierro cuya finalidad es soportar una carga.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E5C53-2271-9068-65B7-A2A1E50E57DD}"/>
              </a:ext>
            </a:extLst>
          </p:cNvPr>
          <p:cNvSpPr txBox="1"/>
          <p:nvPr/>
        </p:nvSpPr>
        <p:spPr>
          <a:xfrm>
            <a:off x="6096000" y="889843"/>
            <a:ext cx="50482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Planchuela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IPN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Ángulo / 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/ U / </a:t>
            </a:r>
            <a:r>
              <a:rPr lang="es-A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Rectangular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Circular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3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➽ Tipos de Perfiles Metálicos【 Guía COMPLETA 】 • ¡Pincha Ya!">
            <a:extLst>
              <a:ext uri="{FF2B5EF4-FFF2-40B4-BE49-F238E27FC236}">
                <a16:creationId xmlns:a16="http://schemas.microsoft.com/office/drawing/2014/main" id="{A28CAC0F-CB24-E4B7-AAB9-11C8A991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" y="-189914"/>
            <a:ext cx="11454063" cy="70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3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0 ideas de Patas mesas de hierro | mesas de comedor, mesas madera y  hierro, mesas de metal">
            <a:extLst>
              <a:ext uri="{FF2B5EF4-FFF2-40B4-BE49-F238E27FC236}">
                <a16:creationId xmlns:a16="http://schemas.microsoft.com/office/drawing/2014/main" id="{3AFD834A-3C38-80EE-B098-FED0DB3D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7" y="3088249"/>
            <a:ext cx="2052330" cy="229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30469-A443-A130-ADA4-E50F0C89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62" y="113529"/>
            <a:ext cx="2238687" cy="296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F110E-2EEE-F1E8-956C-B8F1B042F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486" y="3367968"/>
            <a:ext cx="1860006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243A9-89C5-1FC0-84C5-DE4C4CC3C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464" y="113529"/>
            <a:ext cx="2181529" cy="3343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73E22-2AD8-DEEB-C556-D2EBB2269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129" y="101497"/>
            <a:ext cx="2238687" cy="3327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5746E-5D51-FDAA-6F54-5EA50FD9D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0272" y="2967789"/>
            <a:ext cx="2114127" cy="3530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91D48-5FBD-FF98-C28A-D78951E49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993" y="0"/>
            <a:ext cx="4706007" cy="2915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A25508-56DF-2AC3-1FC6-099B20485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4464" y="4083054"/>
            <a:ext cx="3357985" cy="2661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1E5593-7AF8-C63C-AB22-A653B32D9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9803" y="2774946"/>
            <a:ext cx="2170492" cy="22808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892F3B-3908-7432-7A16-3748B40FB2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882" y="4916116"/>
            <a:ext cx="1305067" cy="18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7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EF364-4908-A77B-8325-E655DE678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52548A-DDED-B32B-D307-1051E58C0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15173"/>
              </p:ext>
            </p:extLst>
          </p:nvPr>
        </p:nvGraphicFramePr>
        <p:xfrm>
          <a:off x="1371600" y="1234440"/>
          <a:ext cx="9601200" cy="2194560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4158753636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8247686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95890466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908321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 dirty="0"/>
                        <a:t>Perfil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/>
                        <a:t>0,9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/>
                        <a:t>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 dirty="0"/>
                        <a:t>4,75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996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20x20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117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181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530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25x25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79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194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312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601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30x30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118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292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472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83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40x40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237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588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957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727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50x50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411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1.021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1.671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7307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E75BCB-75A6-4F0A-730F-9F2E13FAD22C}"/>
              </a:ext>
            </a:extLst>
          </p:cNvPr>
          <p:cNvSpPr txBox="1"/>
          <p:nvPr/>
        </p:nvSpPr>
        <p:spPr>
          <a:xfrm>
            <a:off x="1371600" y="352450"/>
            <a:ext cx="6093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AR" sz="2000" b="1" dirty="0"/>
              <a:t>Tubos estructurales cuadrados </a:t>
            </a:r>
          </a:p>
          <a:p>
            <a:pPr>
              <a:buNone/>
            </a:pPr>
            <a:r>
              <a:rPr lang="es-AR" sz="2000" b="1" dirty="0"/>
              <a:t>Flexión: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62E02B-5166-2FDD-4B8E-F02DC5913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779131"/>
              </p:ext>
            </p:extLst>
          </p:nvPr>
        </p:nvGraphicFramePr>
        <p:xfrm>
          <a:off x="1371600" y="4146541"/>
          <a:ext cx="9601200" cy="2194560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149678258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17075394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5227119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368401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 dirty="0"/>
                        <a:t>Perfil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/>
                        <a:t>0,9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/>
                        <a:t>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b="1" dirty="0"/>
                        <a:t>4,75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42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20x20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1.753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4.461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7.386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254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25x25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2.212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5.735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9.807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20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30x30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2.670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7.010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12.229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700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40x40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3.588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9.559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17.072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63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50x50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4.506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12.108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21.915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6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710E271-E628-A752-63E9-16693CE7B7B1}"/>
              </a:ext>
            </a:extLst>
          </p:cNvPr>
          <p:cNvSpPr txBox="1"/>
          <p:nvPr/>
        </p:nvSpPr>
        <p:spPr>
          <a:xfrm>
            <a:off x="1371600" y="3777209"/>
            <a:ext cx="7173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b="1" dirty="0"/>
              <a:t>Tabla orientativa de resistencia axial (compresión estática)</a:t>
            </a:r>
          </a:p>
        </p:txBody>
      </p:sp>
    </p:spTree>
    <p:extLst>
      <p:ext uri="{BB962C8B-B14F-4D97-AF65-F5344CB8AC3E}">
        <p14:creationId xmlns:p14="http://schemas.microsoft.com/office/powerpoint/2010/main" val="281728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68B2F-E2C5-071A-860F-4FDDA7F8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A8DE7D-E3A5-BB04-F3FE-42A567EA4C46}"/>
              </a:ext>
            </a:extLst>
          </p:cNvPr>
          <p:cNvSpPr txBox="1"/>
          <p:nvPr/>
        </p:nvSpPr>
        <p:spPr>
          <a:xfrm>
            <a:off x="1371600" y="526554"/>
            <a:ext cx="6093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AR" sz="2000" b="1" dirty="0"/>
              <a:t>Tubos estructurales Redondos:</a:t>
            </a:r>
          </a:p>
          <a:p>
            <a:pPr>
              <a:buNone/>
            </a:pPr>
            <a:r>
              <a:rPr lang="es-AR" sz="2000" b="1" dirty="0"/>
              <a:t>Flexión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AF88E-A199-E593-38A3-20A57AB6D4C7}"/>
              </a:ext>
            </a:extLst>
          </p:cNvPr>
          <p:cNvSpPr txBox="1"/>
          <p:nvPr/>
        </p:nvSpPr>
        <p:spPr>
          <a:xfrm>
            <a:off x="1371600" y="3777209"/>
            <a:ext cx="7173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b="1" dirty="0"/>
              <a:t>Tabla orientativa de resistencia axial (compresión estática)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8D0A16-28DB-A749-44A8-443CAC82A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48465"/>
              </p:ext>
            </p:extLst>
          </p:nvPr>
        </p:nvGraphicFramePr>
        <p:xfrm>
          <a:off x="1371600" y="4351020"/>
          <a:ext cx="9601200" cy="2194560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726462547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39051729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56994084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845663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Perfil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0,9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4,75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829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Ø12,5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836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2.002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2.948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91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Ø16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1.088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2.703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4.279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20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Ø20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1.377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3.503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5.801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625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Ø25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1.737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4.504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7.703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043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Ø30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2.097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5.505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9.604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761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C8A49D-ED19-3C6F-44D2-69B3E0F00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814943"/>
              </p:ext>
            </p:extLst>
          </p:nvPr>
        </p:nvGraphicFramePr>
        <p:xfrm>
          <a:off x="1371600" y="1234440"/>
          <a:ext cx="9601200" cy="2194560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289551193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51741316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67258638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2699182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Perfil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0,9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4,75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156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Ø12,5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577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Ø16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18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62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4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Ø20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34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76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121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932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Ø25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66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147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236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3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Ø30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113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/>
                        <a:t>254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AR" dirty="0"/>
                        <a:t>409 kg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871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584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A326E-60B5-08C5-BB14-9F1114C4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E16E7E-AF4B-DFF8-6AF9-F99B03F94C2C}"/>
              </a:ext>
            </a:extLst>
          </p:cNvPr>
          <p:cNvSpPr txBox="1"/>
          <p:nvPr/>
        </p:nvSpPr>
        <p:spPr>
          <a:xfrm>
            <a:off x="1596258" y="4745448"/>
            <a:ext cx="8446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dirty="0"/>
              <a:t>En flexión, aumentar dimensiones externas suele ser más eficiente que aumentar solo </a:t>
            </a:r>
            <a:r>
              <a:rPr lang="es-AR" sz="2800"/>
              <a:t>espesor.</a:t>
            </a:r>
            <a:endParaRPr lang="es-AR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40827-1B58-F670-132F-2AD8AE1E59A2}"/>
              </a:ext>
            </a:extLst>
          </p:cNvPr>
          <p:cNvSpPr txBox="1"/>
          <p:nvPr/>
        </p:nvSpPr>
        <p:spPr>
          <a:xfrm>
            <a:off x="1596258" y="762533"/>
            <a:ext cx="820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AR" sz="2400" b="1" dirty="0"/>
              <a:t>Si se duplica la longitud:</a:t>
            </a:r>
          </a:p>
          <a:p>
            <a:pPr>
              <a:buNone/>
            </a:pPr>
            <a:r>
              <a:rPr lang="es-AR" sz="2400" dirty="0"/>
              <a:t>La resistencia a flexión disminuye drásticamente.</a:t>
            </a:r>
          </a:p>
          <a:p>
            <a:pPr>
              <a:buNone/>
            </a:pPr>
            <a:r>
              <a:rPr lang="es-AR" sz="2400" dirty="0"/>
              <a:t>Se utiliza un factor exponencial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011A8-CFED-24E2-62A2-59A852CDD660}"/>
              </a:ext>
            </a:extLst>
          </p:cNvPr>
          <p:cNvSpPr txBox="1"/>
          <p:nvPr/>
        </p:nvSpPr>
        <p:spPr>
          <a:xfrm>
            <a:off x="1596258" y="2490281"/>
            <a:ext cx="6093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AR" sz="2400" b="1" dirty="0"/>
              <a:t>Tubo cuadrado 30x30x2,5 mm: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/>
              <a:t>A 1 metro: soporta ≈ 292 kg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/>
              <a:t>A 2 metros: puede reducirse hasta ≈ 73 kg</a:t>
            </a:r>
          </a:p>
        </p:txBody>
      </p:sp>
    </p:spTree>
    <p:extLst>
      <p:ext uri="{BB962C8B-B14F-4D97-AF65-F5344CB8AC3E}">
        <p14:creationId xmlns:p14="http://schemas.microsoft.com/office/powerpoint/2010/main" val="37949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914682" y="5629870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Mallas</a:t>
            </a:r>
          </a:p>
        </p:txBody>
      </p:sp>
      <p:pic>
        <p:nvPicPr>
          <p:cNvPr id="21508" name="Picture 4" descr="Metal Desplegado Pesado 900-32-6 Kg/m2 1.5 X 3 Mts">
            <a:extLst>
              <a:ext uri="{FF2B5EF4-FFF2-40B4-BE49-F238E27FC236}">
                <a16:creationId xmlns:a16="http://schemas.microsoft.com/office/drawing/2014/main" id="{1722D906-0A19-C9A8-DDE4-FF1A325F8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9" y="-1273485"/>
            <a:ext cx="7283117" cy="940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0EEEF-D0D3-323E-42B7-F4BD3902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2" y="304800"/>
            <a:ext cx="3057952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0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E8C74E-B782-92A6-B8A1-EC62224B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488" y="2506915"/>
            <a:ext cx="9612971" cy="2852737"/>
          </a:xfrm>
        </p:spPr>
        <p:txBody>
          <a:bodyPr>
            <a:normAutofit fontScale="90000"/>
          </a:bodyPr>
          <a:lstStyle/>
          <a:p>
            <a:r>
              <a:rPr lang="es-AR" b="1" dirty="0"/>
              <a:t>Presentaciones y procesos de transformación</a:t>
            </a:r>
          </a:p>
        </p:txBody>
      </p:sp>
    </p:spTree>
    <p:extLst>
      <p:ext uri="{BB962C8B-B14F-4D97-AF65-F5344CB8AC3E}">
        <p14:creationId xmlns:p14="http://schemas.microsoft.com/office/powerpoint/2010/main" val="3121527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505827" y="889843"/>
            <a:ext cx="4611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Mallas de hierro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505827" y="3044624"/>
            <a:ext cx="4486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menor volumen por superficie que la chapa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E5C53-2271-9068-65B7-A2A1E50E57DD}"/>
              </a:ext>
            </a:extLst>
          </p:cNvPr>
          <p:cNvSpPr txBox="1"/>
          <p:nvPr/>
        </p:nvSpPr>
        <p:spPr>
          <a:xfrm>
            <a:off x="6096000" y="2336393"/>
            <a:ext cx="50482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 estirada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Alambre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3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uáles son los Controles de Fabricación de los Tornillos, Tuercas y  Arandelas ? - Blog TEPEYAC">
            <a:extLst>
              <a:ext uri="{FF2B5EF4-FFF2-40B4-BE49-F238E27FC236}">
                <a16:creationId xmlns:a16="http://schemas.microsoft.com/office/drawing/2014/main" id="{35792E31-3761-F550-3DF9-520CB8C6D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2493" r="8128" b="-935"/>
          <a:stretch/>
        </p:blipFill>
        <p:spPr bwMode="auto">
          <a:xfrm>
            <a:off x="699953" y="0"/>
            <a:ext cx="14474971" cy="702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914682" y="207638"/>
            <a:ext cx="6448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Tuercas</a:t>
            </a:r>
          </a:p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Tornillos</a:t>
            </a:r>
          </a:p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Arandelas</a:t>
            </a:r>
          </a:p>
        </p:txBody>
      </p:sp>
    </p:spTree>
    <p:extLst>
      <p:ext uri="{BB962C8B-B14F-4D97-AF65-F5344CB8AC3E}">
        <p14:creationId xmlns:p14="http://schemas.microsoft.com/office/powerpoint/2010/main" val="15360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43391" y="628233"/>
            <a:ext cx="46116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Tuercas </a:t>
            </a:r>
          </a:p>
          <a:p>
            <a:r>
              <a:rPr lang="es-AR" sz="4400" b="1" dirty="0">
                <a:latin typeface="Arial Black" panose="020B0A04020102020204" pitchFamily="34" charset="0"/>
              </a:rPr>
              <a:t>Tornillos</a:t>
            </a:r>
          </a:p>
          <a:p>
            <a:r>
              <a:rPr lang="es-AR" sz="4400" b="1" dirty="0">
                <a:latin typeface="Arial Black" panose="020B0A04020102020204" pitchFamily="34" charset="0"/>
              </a:rPr>
              <a:t>Arandelas</a:t>
            </a:r>
          </a:p>
          <a:p>
            <a:endParaRPr lang="es-AR" sz="44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299013" y="3424989"/>
            <a:ext cx="44867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Utilizado para unir dos maneras de manera mecánica con posibilidad de reajuste.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E5C53-2271-9068-65B7-A2A1E50E57DD}"/>
              </a:ext>
            </a:extLst>
          </p:cNvPr>
          <p:cNvSpPr txBox="1"/>
          <p:nvPr/>
        </p:nvSpPr>
        <p:spPr>
          <a:xfrm>
            <a:off x="6096000" y="1415221"/>
            <a:ext cx="54382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Clasificación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Según su cabeza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Diferencia de material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Según su uso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Según su métrica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Aplicable a tuercas y arandelas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5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3 tipos de tornillos: características, medidas y usos | HNTOOLS">
            <a:extLst>
              <a:ext uri="{FF2B5EF4-FFF2-40B4-BE49-F238E27FC236}">
                <a16:creationId xmlns:a16="http://schemas.microsoft.com/office/drawing/2014/main" id="{D31A6C08-D38A-0417-05F7-4471D7634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0"/>
            <a:ext cx="11414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6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TORNILLOS Y TUERCAS – Los tornillos">
            <a:extLst>
              <a:ext uri="{FF2B5EF4-FFF2-40B4-BE49-F238E27FC236}">
                <a16:creationId xmlns:a16="http://schemas.microsoft.com/office/drawing/2014/main" id="{1B503F1E-4EFC-A984-64BB-3E833255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3558"/>
            <a:ext cx="11130849" cy="59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4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ipos de Tornillo | De Máquinas y Herramientas">
            <a:extLst>
              <a:ext uri="{FF2B5EF4-FFF2-40B4-BE49-F238E27FC236}">
                <a16:creationId xmlns:a16="http://schemas.microsoft.com/office/drawing/2014/main" id="{05BE7294-14D2-9AAA-CB1C-EE565883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9" y="-7045"/>
            <a:ext cx="9545053" cy="68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3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 hay ninguna descripción de la foto disponible.">
            <a:extLst>
              <a:ext uri="{FF2B5EF4-FFF2-40B4-BE49-F238E27FC236}">
                <a16:creationId xmlns:a16="http://schemas.microsoft.com/office/drawing/2014/main" id="{FE0BC6CC-00B3-DF6D-F126-04276992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3" y="371000"/>
            <a:ext cx="5537033" cy="6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ipos de rondanas - Aprendiendo ingeniería | Facebook">
            <a:extLst>
              <a:ext uri="{FF2B5EF4-FFF2-40B4-BE49-F238E27FC236}">
                <a16:creationId xmlns:a16="http://schemas.microsoft.com/office/drawing/2014/main" id="{0DDF2DB4-E62C-EFAA-9B07-0973F38B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89" y="371000"/>
            <a:ext cx="4074696" cy="61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7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9C5CF-9717-A94B-23BC-57FD1EDE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4" b="4578"/>
          <a:stretch/>
        </p:blipFill>
        <p:spPr>
          <a:xfrm>
            <a:off x="879910" y="2443426"/>
            <a:ext cx="10943122" cy="4414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79910" y="945574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Remaches</a:t>
            </a:r>
          </a:p>
        </p:txBody>
      </p:sp>
    </p:spTree>
    <p:extLst>
      <p:ext uri="{BB962C8B-B14F-4D97-AF65-F5344CB8AC3E}">
        <p14:creationId xmlns:p14="http://schemas.microsoft.com/office/powerpoint/2010/main" val="1786605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27349" y="891155"/>
            <a:ext cx="461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Remaches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427349" y="1930138"/>
            <a:ext cx="44867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Elemento que permite unir superficies sin soldar, atornillar o pegar. </a:t>
            </a: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removerlos se deberán romper.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E5C53-2271-9068-65B7-A2A1E50E57DD}"/>
              </a:ext>
            </a:extLst>
          </p:cNvPr>
          <p:cNvSpPr txBox="1"/>
          <p:nvPr/>
        </p:nvSpPr>
        <p:spPr>
          <a:xfrm>
            <a:off x="0" y="5346458"/>
            <a:ext cx="28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Roscado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4147B-BDC1-8D45-B208-5DC21A14F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r="34342"/>
          <a:stretch/>
        </p:blipFill>
        <p:spPr>
          <a:xfrm>
            <a:off x="5823283" y="4770389"/>
            <a:ext cx="3705727" cy="1905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E602F-14A4-9DC3-0111-837CAA7E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010" y="4770389"/>
            <a:ext cx="1838582" cy="1905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07BC4-CBF3-563C-235D-793202B46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10" y="1190302"/>
            <a:ext cx="3762900" cy="2314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3DDB4E-B76D-D6C1-006A-6BA353BAE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11" y="1190302"/>
            <a:ext cx="1838582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86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79910" y="945574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Bisagras</a:t>
            </a:r>
          </a:p>
        </p:txBody>
      </p:sp>
      <p:pic>
        <p:nvPicPr>
          <p:cNvPr id="27650" name="Picture 2" descr="Las mejores 26 ideas de bisagra para puerta | bisagras puertas, cerrojos  para puertas, puertas de metal">
            <a:extLst>
              <a:ext uri="{FF2B5EF4-FFF2-40B4-BE49-F238E27FC236}">
                <a16:creationId xmlns:a16="http://schemas.microsoft.com/office/drawing/2014/main" id="{B2CB3F19-30D6-1E51-2C14-5E0899FA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33" y="1868904"/>
            <a:ext cx="7379208" cy="48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9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364202" y="343930"/>
            <a:ext cx="4559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latin typeface="Arial Black" panose="020B0A04020102020204" pitchFamily="34" charset="0"/>
              </a:rPr>
              <a:t>Presentaciones para fabricación.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38DBF-4499-A6F5-B5D8-2DE90814E944}"/>
              </a:ext>
            </a:extLst>
          </p:cNvPr>
          <p:cNvSpPr txBox="1"/>
          <p:nvPr/>
        </p:nvSpPr>
        <p:spPr>
          <a:xfrm>
            <a:off x="125159" y="2664746"/>
            <a:ext cx="503722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Materiales para construir y visualizar nuestros diseños en 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Componentes comerciales fabricados en metal.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Procesos de transformación.  </a:t>
            </a:r>
          </a:p>
          <a:p>
            <a:endParaRPr lang="es-AR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1D9C7-7A24-7136-AB59-CEE387743743}"/>
              </a:ext>
            </a:extLst>
          </p:cNvPr>
          <p:cNvSpPr txBox="1"/>
          <p:nvPr/>
        </p:nvSpPr>
        <p:spPr>
          <a:xfrm>
            <a:off x="6096000" y="753987"/>
            <a:ext cx="487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Perfiles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Tubo estructural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Enrejados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Alambres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AR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Tornillos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Tuercas y arandelas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Remaches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Bisagras </a:t>
            </a:r>
          </a:p>
          <a:p>
            <a:endParaRPr lang="es-AR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B288F-7C74-20AA-E6FB-C510907B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219" y="4891039"/>
            <a:ext cx="1880622" cy="18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73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27349" y="1564924"/>
            <a:ext cx="461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Bisagras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427349" y="2476920"/>
            <a:ext cx="4486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Herraje que permite el giro de un panel.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Pueden ser independientes o incorporadas a la misma pieza 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2B351-D1DE-435F-2EB4-7520ECA02D85}"/>
              </a:ext>
            </a:extLst>
          </p:cNvPr>
          <p:cNvSpPr txBox="1"/>
          <p:nvPr/>
        </p:nvSpPr>
        <p:spPr>
          <a:xfrm>
            <a:off x="6755959" y="2094023"/>
            <a:ext cx="44867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Bisagra libro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Desmontables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soldar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Decorativas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chapa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Cazoleta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31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79910" y="945574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Bisagras</a:t>
            </a:r>
          </a:p>
        </p:txBody>
      </p:sp>
      <p:pic>
        <p:nvPicPr>
          <p:cNvPr id="27650" name="Picture 2" descr="Las mejores 26 ideas de bisagra para puerta | bisagras puertas, cerrojos  para puertas, puertas de metal">
            <a:extLst>
              <a:ext uri="{FF2B5EF4-FFF2-40B4-BE49-F238E27FC236}">
                <a16:creationId xmlns:a16="http://schemas.microsoft.com/office/drawing/2014/main" id="{B2CB3F19-30D6-1E51-2C14-5E0899FA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71" y="-186038"/>
            <a:ext cx="4840705" cy="48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isagra “T” Forjada Para Atornillar 250x5mm – Provecom">
            <a:extLst>
              <a:ext uri="{FF2B5EF4-FFF2-40B4-BE49-F238E27FC236}">
                <a16:creationId xmlns:a16="http://schemas.microsoft.com/office/drawing/2014/main" id="{B106125F-8EB0-7DB8-CD96-2B9301F2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363452"/>
            <a:ext cx="3761830" cy="249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9B882-C4E3-CC5F-38F3-2D2D22EC9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2137623"/>
            <a:ext cx="2331820" cy="2225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F2A01-960E-F37C-1A9A-A061FA3E9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20" y="2067607"/>
            <a:ext cx="3543795" cy="2295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B3ADD-B4A0-09C8-3641-4FB307D63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5729" y="4363451"/>
            <a:ext cx="2556755" cy="2089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EAC9E-F1BC-7A2C-C8BA-1176EF99A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8290" y="4424784"/>
            <a:ext cx="2371882" cy="23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5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quipos de Soldadura: Todos los elementos necesarios para el trabajo |  Seabery">
            <a:extLst>
              <a:ext uri="{FF2B5EF4-FFF2-40B4-BE49-F238E27FC236}">
                <a16:creationId xmlns:a16="http://schemas.microsoft.com/office/drawing/2014/main" id="{95D6B1A3-C7A5-B948-F4ED-8AF324C9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1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037094" y="464311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Soldadura</a:t>
            </a:r>
          </a:p>
        </p:txBody>
      </p:sp>
    </p:spTree>
    <p:extLst>
      <p:ext uri="{BB962C8B-B14F-4D97-AF65-F5344CB8AC3E}">
        <p14:creationId xmlns:p14="http://schemas.microsoft.com/office/powerpoint/2010/main" val="1131922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27349" y="794903"/>
            <a:ext cx="461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Soldadura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427349" y="2094023"/>
            <a:ext cx="44867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Unión de piezas mediante su fundición 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fuente de calor suele ser un arco eléctrico, regulado por la potencia de la soldadora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2B351-D1DE-435F-2EB4-7520ECA02D85}"/>
              </a:ext>
            </a:extLst>
          </p:cNvPr>
          <p:cNvSpPr txBox="1"/>
          <p:nvPr/>
        </p:nvSpPr>
        <p:spPr>
          <a:xfrm>
            <a:off x="5699004" y="506145"/>
            <a:ext cx="6096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Arco eléctrico.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TIC </a:t>
            </a:r>
          </a:p>
          <a:p>
            <a:pPr lvl="1"/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Soldadura con energía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</a:t>
            </a:r>
          </a:p>
          <a:p>
            <a:pPr lvl="1"/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Soldadura con gas </a:t>
            </a:r>
          </a:p>
          <a:p>
            <a:pPr lvl="1"/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Soldadura eléctrica</a:t>
            </a:r>
          </a:p>
          <a:p>
            <a:pPr lvl="1"/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Soldadura sólida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Ultrasónica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Fricción</a:t>
            </a:r>
          </a:p>
          <a:p>
            <a:pPr lvl="1"/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0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95953" y="897447"/>
            <a:ext cx="4622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Soldaduras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93BA0-91CF-66FD-33B0-EC5D5A1CE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06"/>
          <a:stretch/>
        </p:blipFill>
        <p:spPr>
          <a:xfrm>
            <a:off x="712910" y="3818021"/>
            <a:ext cx="6313532" cy="3039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F2B8C-317B-3B36-C02D-B71B8327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26" y="0"/>
            <a:ext cx="3572374" cy="3715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CE7E7-B2E9-4722-C39E-79365D78A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686" y="3715268"/>
            <a:ext cx="4136571" cy="3134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2192D-4707-8D2B-A381-2A137D2D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85" y="1392829"/>
            <a:ext cx="3000794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2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01252" y="1226468"/>
            <a:ext cx="4154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 err="1">
                <a:latin typeface="Arial Black" panose="020B0A04020102020204" pitchFamily="34" charset="0"/>
              </a:rPr>
              <a:t>Soldadurapor</a:t>
            </a:r>
            <a:r>
              <a:rPr lang="es-AR" sz="5400" b="1" dirty="0">
                <a:latin typeface="Arial Black" panose="020B0A04020102020204" pitchFamily="34" charset="0"/>
              </a:rPr>
              <a:t> arco</a:t>
            </a:r>
          </a:p>
        </p:txBody>
      </p:sp>
      <p:pic>
        <p:nvPicPr>
          <p:cNvPr id="3074" name="Picture 2" descr="Soldadura De Acero Inoxidable: La Guía Definitiva, 54% OFF">
            <a:extLst>
              <a:ext uri="{FF2B5EF4-FFF2-40B4-BE49-F238E27FC236}">
                <a16:creationId xmlns:a16="http://schemas.microsoft.com/office/drawing/2014/main" id="{71DE9641-18F4-BEDA-FDCB-FDA8436C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326" y="3557337"/>
            <a:ext cx="3140995" cy="31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bes cómo soldar con TIG adecuadamente y con seguridad? - Blog">
            <a:extLst>
              <a:ext uri="{FF2B5EF4-FFF2-40B4-BE49-F238E27FC236}">
                <a16:creationId xmlns:a16="http://schemas.microsoft.com/office/drawing/2014/main" id="{0C6B8202-5B9B-7873-967F-EE82A8F5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3" y="3962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E2F1D-D537-8C30-8219-8275D30C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847" y="1028291"/>
            <a:ext cx="3972479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64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1672391" y="582073"/>
            <a:ext cx="229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EPP</a:t>
            </a:r>
          </a:p>
        </p:txBody>
      </p:sp>
      <p:pic>
        <p:nvPicPr>
          <p:cNvPr id="1026" name="Picture 2" descr="Seguridad en procesos de soldadura. Medidas de protección personal — Stargas">
            <a:extLst>
              <a:ext uri="{FF2B5EF4-FFF2-40B4-BE49-F238E27FC236}">
                <a16:creationId xmlns:a16="http://schemas.microsoft.com/office/drawing/2014/main" id="{DAFC0813-7849-A18A-724F-0D074369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7" y="0"/>
            <a:ext cx="7847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MBOLOGIA DE LA SOLDADURA. | *Interpretación de dibujo técnico que todo  soldador debería saber. | By Soldadores de ColombiaFacebook">
            <a:extLst>
              <a:ext uri="{FF2B5EF4-FFF2-40B4-BE49-F238E27FC236}">
                <a16:creationId xmlns:a16="http://schemas.microsoft.com/office/drawing/2014/main" id="{EFCAA710-F3AC-851B-D6A5-BD55C0B4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4" y="4844716"/>
            <a:ext cx="3595150" cy="20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mbología Soldadura | De Máquinas y Herramientas">
            <a:extLst>
              <a:ext uri="{FF2B5EF4-FFF2-40B4-BE49-F238E27FC236}">
                <a16:creationId xmlns:a16="http://schemas.microsoft.com/office/drawing/2014/main" id="{6F55ABA8-6589-AEEA-7946-2C128FD9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1" y="1850980"/>
            <a:ext cx="3595150" cy="29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99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adros baratos y 6 trucos para taladrar metal | Tecnitool.es">
            <a:extLst>
              <a:ext uri="{FF2B5EF4-FFF2-40B4-BE49-F238E27FC236}">
                <a16:creationId xmlns:a16="http://schemas.microsoft.com/office/drawing/2014/main" id="{B5D8C505-28B8-A8B7-C359-890ECE25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9" y="-834783"/>
            <a:ext cx="11518232" cy="76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911993" y="5132564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Taladrado</a:t>
            </a:r>
          </a:p>
        </p:txBody>
      </p:sp>
    </p:spTree>
    <p:extLst>
      <p:ext uri="{BB962C8B-B14F-4D97-AF65-F5344CB8AC3E}">
        <p14:creationId xmlns:p14="http://schemas.microsoft.com/office/powerpoint/2010/main" val="2289960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27349" y="650523"/>
            <a:ext cx="461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Taladrado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427349" y="1644554"/>
            <a:ext cx="448673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Perforación mediante el uso de brocas con una herramienta giratoria. 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brocas presentan diferentes morfologías y materiales con muchas finalidades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2B351-D1DE-435F-2EB4-7520ECA02D85}"/>
              </a:ext>
            </a:extLst>
          </p:cNvPr>
          <p:cNvSpPr txBox="1"/>
          <p:nvPr/>
        </p:nvSpPr>
        <p:spPr>
          <a:xfrm>
            <a:off x="5825288" y="914399"/>
            <a:ext cx="44867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Taladros: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mano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banco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Torno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Fresadora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Taladrado — IMH Campus">
            <a:extLst>
              <a:ext uri="{FF2B5EF4-FFF2-40B4-BE49-F238E27FC236}">
                <a16:creationId xmlns:a16="http://schemas.microsoft.com/office/drawing/2014/main" id="{AE79264A-49AA-DC86-7159-0EE029A3D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12" y="914399"/>
            <a:ext cx="2785222" cy="29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BE335-17B6-1690-C7D6-77E9E88D2DEC}"/>
              </a:ext>
            </a:extLst>
          </p:cNvPr>
          <p:cNvSpPr txBox="1"/>
          <p:nvPr/>
        </p:nvSpPr>
        <p:spPr>
          <a:xfrm>
            <a:off x="6208295" y="4549676"/>
            <a:ext cx="5014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selección de herramental esta 100% ligado a sus propiedades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87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1036374" y="918142"/>
            <a:ext cx="4154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latin typeface="Arial Black" panose="020B0A04020102020204" pitchFamily="34" charset="0"/>
              </a:rPr>
              <a:t>Taladrado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C0812-0E92-BFC4-7A61-4407011F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919" y="2598821"/>
            <a:ext cx="5483081" cy="425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F51B0-30DF-063C-EB7C-810B145C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642" y="2617448"/>
            <a:ext cx="3035277" cy="4172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BD048-6CE9-8A42-2C14-985361240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69" y="2617448"/>
            <a:ext cx="1888422" cy="41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7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0038DBF-4499-A6F5-B5D8-2DE90814E944}"/>
              </a:ext>
            </a:extLst>
          </p:cNvPr>
          <p:cNvSpPr txBox="1"/>
          <p:nvPr/>
        </p:nvSpPr>
        <p:spPr>
          <a:xfrm>
            <a:off x="125159" y="2664746"/>
            <a:ext cx="503722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Materiales para construir y visualizar nuestros diseños en 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Componentes comerciales fabricados en metal.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Procesos de transformación.  </a:t>
            </a:r>
          </a:p>
          <a:p>
            <a:endParaRPr lang="es-AR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1D9C7-7A24-7136-AB59-CEE387743743}"/>
              </a:ext>
            </a:extLst>
          </p:cNvPr>
          <p:cNvSpPr txBox="1"/>
          <p:nvPr/>
        </p:nvSpPr>
        <p:spPr>
          <a:xfrm>
            <a:off x="6272463" y="1589925"/>
            <a:ext cx="5037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Taladrado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Corte y perforado vía plasma.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Soldaduras</a:t>
            </a:r>
            <a:endParaRPr lang="es-AR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C0F615-0560-6941-15A7-DB17B439446D}"/>
              </a:ext>
            </a:extLst>
          </p:cNvPr>
          <p:cNvSpPr txBox="1"/>
          <p:nvPr/>
        </p:nvSpPr>
        <p:spPr>
          <a:xfrm>
            <a:off x="364202" y="343930"/>
            <a:ext cx="4559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>
                <a:latin typeface="Arial Black" panose="020B0A04020102020204" pitchFamily="34" charset="0"/>
              </a:rPr>
              <a:t>Presentaciones para fabricación.</a:t>
            </a:r>
          </a:p>
        </p:txBody>
      </p:sp>
    </p:spTree>
    <p:extLst>
      <p:ext uri="{BB962C8B-B14F-4D97-AF65-F5344CB8AC3E}">
        <p14:creationId xmlns:p14="http://schemas.microsoft.com/office/powerpoint/2010/main" val="1227126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▷¿Cómo elegir la herramienta de corte de metal ideal para cada aplicación?  | Production Tools">
            <a:extLst>
              <a:ext uri="{FF2B5EF4-FFF2-40B4-BE49-F238E27FC236}">
                <a16:creationId xmlns:a16="http://schemas.microsoft.com/office/drawing/2014/main" id="{5A1DB7A8-3402-719B-D555-3FCEAE7C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7" y="-545432"/>
            <a:ext cx="11534274" cy="76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31B9B-2EDD-2D64-F8F8-A24E2245AFFC}"/>
              </a:ext>
            </a:extLst>
          </p:cNvPr>
          <p:cNvSpPr txBox="1"/>
          <p:nvPr/>
        </p:nvSpPr>
        <p:spPr>
          <a:xfrm>
            <a:off x="8515951" y="5103674"/>
            <a:ext cx="4154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Corte de metal</a:t>
            </a:r>
          </a:p>
        </p:txBody>
      </p:sp>
    </p:spTree>
    <p:extLst>
      <p:ext uri="{BB962C8B-B14F-4D97-AF65-F5344CB8AC3E}">
        <p14:creationId xmlns:p14="http://schemas.microsoft.com/office/powerpoint/2010/main" val="824926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427349" y="650523"/>
            <a:ext cx="461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Corte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3CD49-C7C1-2CC8-7BFA-28C72AEDF4D9}"/>
              </a:ext>
            </a:extLst>
          </p:cNvPr>
          <p:cNvSpPr txBox="1"/>
          <p:nvPr/>
        </p:nvSpPr>
        <p:spPr>
          <a:xfrm>
            <a:off x="427349" y="1644554"/>
            <a:ext cx="47863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División de un material mediante el uso herramental. 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selección del proceso depende directamente de las propiedades y características deseadas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2B351-D1DE-435F-2EB4-7520ECA02D85}"/>
              </a:ext>
            </a:extLst>
          </p:cNvPr>
          <p:cNvSpPr txBox="1"/>
          <p:nvPr/>
        </p:nvSpPr>
        <p:spPr>
          <a:xfrm>
            <a:off x="5825288" y="1035243"/>
            <a:ext cx="4906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Cizalla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Abrasivo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Arranque de viruta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Chorro de agua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BE335-17B6-1690-C7D6-77E9E88D2DEC}"/>
              </a:ext>
            </a:extLst>
          </p:cNvPr>
          <p:cNvSpPr txBox="1"/>
          <p:nvPr/>
        </p:nvSpPr>
        <p:spPr>
          <a:xfrm>
            <a:off x="5825288" y="4741548"/>
            <a:ext cx="5668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selección de herramental esta ligado a sus propiedades y objetivos</a:t>
            </a:r>
          </a:p>
          <a:p>
            <a:endParaRPr lang="es-A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83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▷¿Cómo elegir la herramienta de corte de metal ideal para cada aplicación?  | Production Tools">
            <a:extLst>
              <a:ext uri="{FF2B5EF4-FFF2-40B4-BE49-F238E27FC236}">
                <a16:creationId xmlns:a16="http://schemas.microsoft.com/office/drawing/2014/main" id="{5A1DB7A8-3402-719B-D555-3FCEAE7C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"/>
            <a:ext cx="4895448" cy="32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s 7 formas más populares de cortar metal ¿Cuál es para tí? - TECHNIKA">
            <a:extLst>
              <a:ext uri="{FF2B5EF4-FFF2-40B4-BE49-F238E27FC236}">
                <a16:creationId xmlns:a16="http://schemas.microsoft.com/office/drawing/2014/main" id="{EAEDC420-B73B-7D99-237D-210D0C0B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5921764" cy="333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izalla guillotina para corte de planchas de acero Say-Mak SRGM-H 1360x3 -  Metalmecánica - Cizalla guillotina para corte de planchas de acero">
            <a:extLst>
              <a:ext uri="{FF2B5EF4-FFF2-40B4-BE49-F238E27FC236}">
                <a16:creationId xmlns:a16="http://schemas.microsoft.com/office/drawing/2014/main" id="{A2F06712-F904-627A-62A3-F4464CDE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81576"/>
            <a:ext cx="4383505" cy="30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▷ Corte por chorro de agua: funcionamiento y usos">
            <a:extLst>
              <a:ext uri="{FF2B5EF4-FFF2-40B4-BE49-F238E27FC236}">
                <a16:creationId xmlns:a16="http://schemas.microsoft.com/office/drawing/2014/main" id="{405C6C34-018C-D85E-BDD7-D639B5C1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29" y="3672521"/>
            <a:ext cx="5665871" cy="318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DD6B3-BFBF-15D3-2F53-E12AA5C95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564" y="17206"/>
            <a:ext cx="1493418" cy="1614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02829-A84E-752E-2B3B-2FF799886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069" y="1523734"/>
            <a:ext cx="1344433" cy="13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9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cabados de chapa: Recubrimiento y pulido | Xometry Europe">
            <a:extLst>
              <a:ext uri="{FF2B5EF4-FFF2-40B4-BE49-F238E27FC236}">
                <a16:creationId xmlns:a16="http://schemas.microsoft.com/office/drawing/2014/main" id="{75BA0531-2F19-1F44-4FFB-0FA5E059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0" y="0"/>
            <a:ext cx="11510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1395945" y="638926"/>
            <a:ext cx="644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Chapa metálica </a:t>
            </a:r>
            <a:r>
              <a:rPr lang="es-AR" sz="5400" b="1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314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1058780" y="558716"/>
            <a:ext cx="644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Chapa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38DBF-4499-A6F5-B5D8-2DE90814E944}"/>
              </a:ext>
            </a:extLst>
          </p:cNvPr>
          <p:cNvSpPr txBox="1"/>
          <p:nvPr/>
        </p:nvSpPr>
        <p:spPr>
          <a:xfrm>
            <a:off x="1058780" y="1695181"/>
            <a:ext cx="1031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Plancha de espesor menor a sus otras dimensiones</a:t>
            </a:r>
          </a:p>
          <a:p>
            <a:r>
              <a:rPr lang="es-A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 bajo contenido de C, muy dúctil y maleable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921F1-EE54-C7E9-BC88-EBAF6F7ED335}"/>
              </a:ext>
            </a:extLst>
          </p:cNvPr>
          <p:cNvSpPr txBox="1"/>
          <p:nvPr/>
        </p:nvSpPr>
        <p:spPr>
          <a:xfrm>
            <a:off x="1058780" y="3470832"/>
            <a:ext cx="4812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 plana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 conformada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 decorativa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“Chapón”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Malla estirada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6DF90-3122-B5B7-33F3-715135A2B7C6}"/>
              </a:ext>
            </a:extLst>
          </p:cNvPr>
          <p:cNvSpPr txBox="1"/>
          <p:nvPr/>
        </p:nvSpPr>
        <p:spPr>
          <a:xfrm>
            <a:off x="6561222" y="3470832"/>
            <a:ext cx="48126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 recubrimiento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Galvanizada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 negra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Inoxidable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Chapas de otros metales </a:t>
            </a:r>
          </a:p>
        </p:txBody>
      </p:sp>
    </p:spTree>
    <p:extLst>
      <p:ext uri="{BB962C8B-B14F-4D97-AF65-F5344CB8AC3E}">
        <p14:creationId xmlns:p14="http://schemas.microsoft.com/office/powerpoint/2010/main" val="3988663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1058780" y="558716"/>
            <a:ext cx="644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Chapa </a:t>
            </a:r>
          </a:p>
        </p:txBody>
      </p:sp>
      <p:pic>
        <p:nvPicPr>
          <p:cNvPr id="14338" name="Picture 2" descr="Cómo elegir chapas decorativas | Leroy Merlin">
            <a:extLst>
              <a:ext uri="{FF2B5EF4-FFF2-40B4-BE49-F238E27FC236}">
                <a16:creationId xmlns:a16="http://schemas.microsoft.com/office/drawing/2014/main" id="{7A13A708-EE16-A3C7-E065-D88A4B39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2" y="2771775"/>
            <a:ext cx="7620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96BCC-310D-F288-3957-36860D16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23" y="378242"/>
            <a:ext cx="6205098" cy="443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6362E-4A75-AEEA-4C33-F8817CC5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705" y="4950743"/>
            <a:ext cx="2073461" cy="177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61CCED-4C56-B1F6-9B30-CD9A90EE0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88" t="16549" r="11308" b="13243"/>
          <a:stretch/>
        </p:blipFill>
        <p:spPr>
          <a:xfrm>
            <a:off x="3741007" y="558716"/>
            <a:ext cx="2791327" cy="22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0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E03092-C34D-8012-19D2-DDB04D75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451" y="3599831"/>
            <a:ext cx="2446097" cy="24221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2FD7C4-74AE-2185-D933-64E96ADCE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797"/>
          <a:stretch/>
        </p:blipFill>
        <p:spPr>
          <a:xfrm>
            <a:off x="8279895" y="1835113"/>
            <a:ext cx="4200494" cy="20576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B37435-47A6-BBC6-B20A-FC4460202B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67" b="11586"/>
          <a:stretch/>
        </p:blipFill>
        <p:spPr>
          <a:xfrm>
            <a:off x="3413809" y="2662491"/>
            <a:ext cx="1785473" cy="155279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37EA9A-3AD7-AD0B-0E30-5C654D04E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07F66-5581-A9F4-58EF-395FB3CD7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03" y="3429000"/>
            <a:ext cx="2315609" cy="3148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2494AF-F25D-3F05-B776-3DFCC7A402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9"/>
          <a:stretch/>
        </p:blipFill>
        <p:spPr>
          <a:xfrm>
            <a:off x="10278404" y="3429000"/>
            <a:ext cx="1765044" cy="3148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F7085D-E125-11EB-69CB-0849FD633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294" y="559195"/>
            <a:ext cx="2734057" cy="2067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4ED342-5C5F-7E15-066E-5D9A43C0C2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52" t="15482" r="10726"/>
          <a:stretch/>
        </p:blipFill>
        <p:spPr>
          <a:xfrm>
            <a:off x="1285270" y="348463"/>
            <a:ext cx="1519829" cy="19243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F15AB9-A9F1-B168-CD1F-0E0AFC4C22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839" y="300303"/>
            <a:ext cx="3232716" cy="232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CE93A-BABE-C0DA-BFC7-D8E269679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871" t="6849" r="8454" b="5946"/>
          <a:stretch/>
        </p:blipFill>
        <p:spPr>
          <a:xfrm>
            <a:off x="5109217" y="1513854"/>
            <a:ext cx="1138414" cy="12411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B1AF4F-9854-3293-1AB0-E375BA7851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561" y="2207783"/>
            <a:ext cx="2737248" cy="20672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896757-31E1-85EA-FF7C-611841497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7351" y="407027"/>
            <a:ext cx="2446097" cy="18071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ED0970-3723-CD06-39D2-E53BB0D80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6652" y="2773023"/>
            <a:ext cx="3227024" cy="2559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0360F7-DCD1-636D-69FC-11DB52AFB4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6652" y="5024485"/>
            <a:ext cx="2705478" cy="15527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EA5CBF-018B-5DE1-F7FB-4A35A45C73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5831" y="5325980"/>
            <a:ext cx="1927315" cy="1261430"/>
          </a:xfrm>
          <a:prstGeom prst="rect">
            <a:avLst/>
          </a:prstGeom>
        </p:spPr>
      </p:pic>
      <p:pic>
        <p:nvPicPr>
          <p:cNvPr id="15364" name="Picture 4" descr="310 Sheet metal designs ideas | metal design, sheet metal, design">
            <a:extLst>
              <a:ext uri="{FF2B5EF4-FFF2-40B4-BE49-F238E27FC236}">
                <a16:creationId xmlns:a16="http://schemas.microsoft.com/office/drawing/2014/main" id="{59A37786-C267-E4E4-3882-E623A775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88" y="17675"/>
            <a:ext cx="1687489" cy="1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errería para muebles de exterior con CNC Plasma">
            <a:extLst>
              <a:ext uri="{FF2B5EF4-FFF2-40B4-BE49-F238E27FC236}">
                <a16:creationId xmlns:a16="http://schemas.microsoft.com/office/drawing/2014/main" id="{5B201D9D-FC8E-2728-6E0E-150FBD2182C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20" y="5551420"/>
            <a:ext cx="2207449" cy="1241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74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70A73-B059-7FBA-7042-994E9FFFAE5C}"/>
              </a:ext>
            </a:extLst>
          </p:cNvPr>
          <p:cNvSpPr txBox="1"/>
          <p:nvPr/>
        </p:nvSpPr>
        <p:spPr>
          <a:xfrm>
            <a:off x="893094" y="369548"/>
            <a:ext cx="644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latin typeface="Arial Black" panose="020B0A04020102020204" pitchFamily="34" charset="0"/>
              </a:rPr>
              <a:t>Presentaciones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BACF1-C95E-D5DE-FD39-E17DA971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85" y="1138989"/>
            <a:ext cx="11485715" cy="57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953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{E5076CB7-B413-4954-8BD8-A54B3D060C40}tf10001105</Template>
  <TotalTime>6570</TotalTime>
  <Words>715</Words>
  <Application>Microsoft Office PowerPoint</Application>
  <PresentationFormat>Widescreen</PresentationFormat>
  <Paragraphs>266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Franklin Gothic Book</vt:lpstr>
      <vt:lpstr>Times New Roman</vt:lpstr>
      <vt:lpstr>Crop</vt:lpstr>
      <vt:lpstr>Tecnología</vt:lpstr>
      <vt:lpstr>Presentaciones y procesos de transformación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Tecnología</dc:title>
  <dc:creator>Lucas Schimpf</dc:creator>
  <cp:lastModifiedBy>SCHIMPF BERNHARDT LUCAS BENJAMIN</cp:lastModifiedBy>
  <cp:revision>15</cp:revision>
  <dcterms:created xsi:type="dcterms:W3CDTF">2024-03-12T13:03:38Z</dcterms:created>
  <dcterms:modified xsi:type="dcterms:W3CDTF">2026-05-19T12:52:30Z</dcterms:modified>
</cp:coreProperties>
</file>