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27"/>
  </p:notesMasterIdLst>
  <p:sldIdLst>
    <p:sldId id="256" r:id="rId3"/>
    <p:sldId id="356" r:id="rId4"/>
    <p:sldId id="345" r:id="rId5"/>
    <p:sldId id="257" r:id="rId6"/>
    <p:sldId id="354" r:id="rId7"/>
    <p:sldId id="344" r:id="rId8"/>
    <p:sldId id="265" r:id="rId9"/>
    <p:sldId id="367" r:id="rId10"/>
    <p:sldId id="368" r:id="rId11"/>
    <p:sldId id="266" r:id="rId12"/>
    <p:sldId id="357" r:id="rId13"/>
    <p:sldId id="267" r:id="rId14"/>
    <p:sldId id="268" r:id="rId15"/>
    <p:sldId id="269" r:id="rId16"/>
    <p:sldId id="396" r:id="rId17"/>
    <p:sldId id="270" r:id="rId18"/>
    <p:sldId id="372" r:id="rId19"/>
    <p:sldId id="369" r:id="rId20"/>
    <p:sldId id="271" r:id="rId21"/>
    <p:sldId id="359" r:id="rId22"/>
    <p:sldId id="361" r:id="rId23"/>
    <p:sldId id="364" r:id="rId24"/>
    <p:sldId id="370" r:id="rId25"/>
    <p:sldId id="383" r:id="rId26"/>
    <p:sldId id="384" r:id="rId27"/>
    <p:sldId id="385" r:id="rId28"/>
    <p:sldId id="386" r:id="rId29"/>
    <p:sldId id="387" r:id="rId30"/>
    <p:sldId id="388" r:id="rId31"/>
    <p:sldId id="390" r:id="rId32"/>
    <p:sldId id="391" r:id="rId33"/>
    <p:sldId id="392" r:id="rId34"/>
    <p:sldId id="393" r:id="rId35"/>
    <p:sldId id="394" r:id="rId36"/>
    <p:sldId id="365" r:id="rId37"/>
    <p:sldId id="274" r:id="rId38"/>
    <p:sldId id="275" r:id="rId39"/>
    <p:sldId id="276" r:id="rId40"/>
    <p:sldId id="278" r:id="rId41"/>
    <p:sldId id="280" r:id="rId42"/>
    <p:sldId id="279" r:id="rId43"/>
    <p:sldId id="281" r:id="rId44"/>
    <p:sldId id="346" r:id="rId45"/>
    <p:sldId id="347" r:id="rId46"/>
    <p:sldId id="348" r:id="rId47"/>
    <p:sldId id="349" r:id="rId48"/>
    <p:sldId id="350" r:id="rId49"/>
    <p:sldId id="351" r:id="rId50"/>
    <p:sldId id="352" r:id="rId51"/>
    <p:sldId id="362" r:id="rId52"/>
    <p:sldId id="282" r:id="rId53"/>
    <p:sldId id="283" r:id="rId54"/>
    <p:sldId id="397" r:id="rId55"/>
    <p:sldId id="398" r:id="rId56"/>
    <p:sldId id="400" r:id="rId57"/>
    <p:sldId id="402" r:id="rId58"/>
    <p:sldId id="404" r:id="rId59"/>
    <p:sldId id="405" r:id="rId60"/>
    <p:sldId id="284" r:id="rId61"/>
    <p:sldId id="285" r:id="rId62"/>
    <p:sldId id="286" r:id="rId63"/>
    <p:sldId id="287" r:id="rId64"/>
    <p:sldId id="288" r:id="rId65"/>
    <p:sldId id="289" r:id="rId66"/>
    <p:sldId id="290" r:id="rId67"/>
    <p:sldId id="291" r:id="rId68"/>
    <p:sldId id="292" r:id="rId69"/>
    <p:sldId id="294" r:id="rId70"/>
    <p:sldId id="295"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09" r:id="rId85"/>
    <p:sldId id="310" r:id="rId86"/>
    <p:sldId id="312" r:id="rId87"/>
    <p:sldId id="313" r:id="rId88"/>
    <p:sldId id="314" r:id="rId89"/>
    <p:sldId id="315" r:id="rId90"/>
    <p:sldId id="316" r:id="rId91"/>
    <p:sldId id="317" r:id="rId92"/>
    <p:sldId id="382" r:id="rId93"/>
    <p:sldId id="318" r:id="rId94"/>
    <p:sldId id="319" r:id="rId95"/>
    <p:sldId id="320" r:id="rId96"/>
    <p:sldId id="321" r:id="rId97"/>
    <p:sldId id="322" r:id="rId98"/>
    <p:sldId id="323" r:id="rId99"/>
    <p:sldId id="324" r:id="rId100"/>
    <p:sldId id="374" r:id="rId101"/>
    <p:sldId id="375" r:id="rId102"/>
    <p:sldId id="325" r:id="rId103"/>
    <p:sldId id="326" r:id="rId104"/>
    <p:sldId id="327" r:id="rId105"/>
    <p:sldId id="328" r:id="rId106"/>
    <p:sldId id="329" r:id="rId107"/>
    <p:sldId id="330" r:id="rId108"/>
    <p:sldId id="331" r:id="rId109"/>
    <p:sldId id="332" r:id="rId110"/>
    <p:sldId id="333" r:id="rId111"/>
    <p:sldId id="334" r:id="rId112"/>
    <p:sldId id="335" r:id="rId113"/>
    <p:sldId id="381" r:id="rId114"/>
    <p:sldId id="380" r:id="rId115"/>
    <p:sldId id="336" r:id="rId116"/>
    <p:sldId id="376" r:id="rId117"/>
    <p:sldId id="377" r:id="rId118"/>
    <p:sldId id="378" r:id="rId119"/>
    <p:sldId id="379" r:id="rId120"/>
    <p:sldId id="338" r:id="rId121"/>
    <p:sldId id="339" r:id="rId122"/>
    <p:sldId id="340" r:id="rId123"/>
    <p:sldId id="341" r:id="rId124"/>
    <p:sldId id="342" r:id="rId125"/>
    <p:sldId id="343" r:id="rId126"/>
  </p:sldIdLst>
  <p:sldSz cx="9144000" cy="6858000" type="screen4x3"/>
  <p:notesSz cx="6858000" cy="9144000"/>
  <p:embeddedFontLst>
    <p:embeddedFont>
      <p:font typeface="Oswald" panose="020B0604020202020204" charset="0"/>
      <p:regular r:id="rId128"/>
      <p:bold r:id="rId129"/>
    </p:embeddedFont>
    <p:embeddedFont>
      <p:font typeface="Calibri" panose="020F050202020403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hraDIoakbYer/gYN/d9zJ3P42G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926868-0A28-4BA9-A7F5-E5D31C02C189}">
  <a:tblStyle styleId="{B4926868-0A28-4BA9-A7F5-E5D31C02C18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customschemas.google.com/relationships/presentationmetadata" Target="meta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2.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3.fntdata"/><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4.fntdata"/><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‹Nº›</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3486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180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4022f970e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4022f970e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14022f970e9_0_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43</a:t>
            </a:fld>
            <a:endParaRPr sz="1400">
              <a:latin typeface="Arial"/>
              <a:ea typeface="Arial"/>
              <a:cs typeface="Arial"/>
              <a:sym typeface="Arial"/>
            </a:endParaRPr>
          </a:p>
        </p:txBody>
      </p:sp>
    </p:spTree>
    <p:extLst>
      <p:ext uri="{BB962C8B-B14F-4D97-AF65-F5344CB8AC3E}">
        <p14:creationId xmlns:p14="http://schemas.microsoft.com/office/powerpoint/2010/main" val="1745795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4022f970e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4022f970e9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14022f970e9_0_1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44</a:t>
            </a:fld>
            <a:endParaRPr sz="1400">
              <a:latin typeface="Arial"/>
              <a:ea typeface="Arial"/>
              <a:cs typeface="Arial"/>
              <a:sym typeface="Arial"/>
            </a:endParaRPr>
          </a:p>
        </p:txBody>
      </p:sp>
    </p:spTree>
    <p:extLst>
      <p:ext uri="{BB962C8B-B14F-4D97-AF65-F5344CB8AC3E}">
        <p14:creationId xmlns:p14="http://schemas.microsoft.com/office/powerpoint/2010/main" val="4009362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022f970e9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4022f970e9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14022f970e9_0_1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45</a:t>
            </a:fld>
            <a:endParaRPr sz="1400">
              <a:latin typeface="Arial"/>
              <a:ea typeface="Arial"/>
              <a:cs typeface="Arial"/>
              <a:sym typeface="Arial"/>
            </a:endParaRPr>
          </a:p>
        </p:txBody>
      </p:sp>
    </p:spTree>
    <p:extLst>
      <p:ext uri="{BB962C8B-B14F-4D97-AF65-F5344CB8AC3E}">
        <p14:creationId xmlns:p14="http://schemas.microsoft.com/office/powerpoint/2010/main" val="2059189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4022f970e9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4022f970e9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4022f970e9_0_2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46</a:t>
            </a:fld>
            <a:endParaRPr sz="1400">
              <a:latin typeface="Arial"/>
              <a:ea typeface="Arial"/>
              <a:cs typeface="Arial"/>
              <a:sym typeface="Arial"/>
            </a:endParaRPr>
          </a:p>
        </p:txBody>
      </p:sp>
    </p:spTree>
    <p:extLst>
      <p:ext uri="{BB962C8B-B14F-4D97-AF65-F5344CB8AC3E}">
        <p14:creationId xmlns:p14="http://schemas.microsoft.com/office/powerpoint/2010/main" val="219352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022f970e9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022f970e9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4022f970e9_0_3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47</a:t>
            </a:fld>
            <a:endParaRPr sz="1400">
              <a:latin typeface="Arial"/>
              <a:ea typeface="Arial"/>
              <a:cs typeface="Arial"/>
              <a:sym typeface="Arial"/>
            </a:endParaRPr>
          </a:p>
        </p:txBody>
      </p:sp>
    </p:spTree>
    <p:extLst>
      <p:ext uri="{BB962C8B-B14F-4D97-AF65-F5344CB8AC3E}">
        <p14:creationId xmlns:p14="http://schemas.microsoft.com/office/powerpoint/2010/main" val="4143257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4022f970e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4022f970e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14022f970e9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48</a:t>
            </a:fld>
            <a:endParaRPr sz="1400">
              <a:latin typeface="Arial"/>
              <a:ea typeface="Arial"/>
              <a:cs typeface="Arial"/>
              <a:sym typeface="Arial"/>
            </a:endParaRPr>
          </a:p>
        </p:txBody>
      </p:sp>
    </p:spTree>
    <p:extLst>
      <p:ext uri="{BB962C8B-B14F-4D97-AF65-F5344CB8AC3E}">
        <p14:creationId xmlns:p14="http://schemas.microsoft.com/office/powerpoint/2010/main" val="3585601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4022f970e9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4022f970e9_1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4022f970e9_1_1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49</a:t>
            </a:fld>
            <a:endParaRPr sz="1400">
              <a:latin typeface="Arial"/>
              <a:ea typeface="Arial"/>
              <a:cs typeface="Arial"/>
              <a:sym typeface="Arial"/>
            </a:endParaRPr>
          </a:p>
        </p:txBody>
      </p:sp>
    </p:spTree>
    <p:extLst>
      <p:ext uri="{BB962C8B-B14F-4D97-AF65-F5344CB8AC3E}">
        <p14:creationId xmlns:p14="http://schemas.microsoft.com/office/powerpoint/2010/main" val="3471997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068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3" name="Google Shape;49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8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8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1"/>
        <p:cNvGrpSpPr/>
        <p:nvPr/>
      </p:nvGrpSpPr>
      <p:grpSpPr>
        <a:xfrm>
          <a:off x="0" y="0"/>
          <a:ext cx="0" cy="0"/>
          <a:chOff x="0" y="0"/>
          <a:chExt cx="0" cy="0"/>
        </a:xfrm>
      </p:grpSpPr>
      <p:sp>
        <p:nvSpPr>
          <p:cNvPr id="72" name="Google Shape;72;p9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9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9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78"/>
        <p:cNvGrpSpPr/>
        <p:nvPr/>
      </p:nvGrpSpPr>
      <p:grpSpPr>
        <a:xfrm>
          <a:off x="0" y="0"/>
          <a:ext cx="0" cy="0"/>
          <a:chOff x="0" y="0"/>
          <a:chExt cx="0" cy="0"/>
        </a:xfrm>
      </p:grpSpPr>
      <p:sp>
        <p:nvSpPr>
          <p:cNvPr id="79" name="Google Shape;79;p9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9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1" name="Google Shape;81;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 Diapositiva de título" type="tx">
  <p:cSld name="TITLE_AND_BODY">
    <p:spTree>
      <p:nvGrpSpPr>
        <p:cNvPr id="1" name="Shape 88"/>
        <p:cNvGrpSpPr/>
        <p:nvPr/>
      </p:nvGrpSpPr>
      <p:grpSpPr>
        <a:xfrm>
          <a:off x="0" y="0"/>
          <a:ext cx="0" cy="0"/>
          <a:chOff x="0" y="0"/>
          <a:chExt cx="0" cy="0"/>
        </a:xfrm>
      </p:grpSpPr>
      <p:sp>
        <p:nvSpPr>
          <p:cNvPr id="89" name="Google Shape;89;p87"/>
          <p:cNvSpPr txBox="1">
            <a:spLocks noGrp="1"/>
          </p:cNvSpPr>
          <p:nvPr>
            <p:ph type="title"/>
          </p:nvPr>
        </p:nvSpPr>
        <p:spPr>
          <a:xfrm>
            <a:off x="685800" y="1844677"/>
            <a:ext cx="7772400" cy="20415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 name="Google Shape;90;p87"/>
          <p:cNvSpPr txBox="1">
            <a:spLocks noGrp="1"/>
          </p:cNvSpPr>
          <p:nvPr>
            <p:ph type="body" idx="1"/>
          </p:nvPr>
        </p:nvSpPr>
        <p:spPr>
          <a:xfrm>
            <a:off x="1371600" y="3886200"/>
            <a:ext cx="6400800" cy="2971800"/>
          </a:xfrm>
          <a:prstGeom prst="rect">
            <a:avLst/>
          </a:prstGeom>
          <a:noFill/>
          <a:ln>
            <a:noFill/>
          </a:ln>
        </p:spPr>
        <p:txBody>
          <a:bodyPr spcFirstLastPara="1" wrap="square" lIns="91425" tIns="45700" rIns="91425" bIns="45700" anchor="t" anchorCtr="0">
            <a:noAutofit/>
          </a:bodyPr>
          <a:lstStyle>
            <a:lvl1pPr marL="457200" lvl="0" indent="-228600" algn="ctr">
              <a:spcBef>
                <a:spcPts val="640"/>
              </a:spcBef>
              <a:spcAft>
                <a:spcPts val="0"/>
              </a:spcAft>
              <a:buClr>
                <a:srgbClr val="9A9A9A"/>
              </a:buClr>
              <a:buSzPts val="3200"/>
              <a:buFont typeface="Calibri"/>
              <a:buNone/>
              <a:defRPr>
                <a:solidFill>
                  <a:srgbClr val="9A9A9A"/>
                </a:solidFill>
              </a:defRPr>
            </a:lvl1pPr>
            <a:lvl2pPr marL="914400" lvl="1" indent="-228600" algn="ctr">
              <a:spcBef>
                <a:spcPts val="600"/>
              </a:spcBef>
              <a:spcAft>
                <a:spcPts val="0"/>
              </a:spcAft>
              <a:buClr>
                <a:srgbClr val="9A9A9A"/>
              </a:buClr>
              <a:buSzPts val="2800"/>
              <a:buFont typeface="Calibri"/>
              <a:buNone/>
              <a:defRPr sz="2800">
                <a:solidFill>
                  <a:srgbClr val="9A9A9A"/>
                </a:solidFill>
              </a:defRPr>
            </a:lvl2pPr>
            <a:lvl3pPr marL="1371600" lvl="2" indent="-228600" algn="ctr">
              <a:spcBef>
                <a:spcPts val="500"/>
              </a:spcBef>
              <a:spcAft>
                <a:spcPts val="0"/>
              </a:spcAft>
              <a:buClr>
                <a:srgbClr val="9A9A9A"/>
              </a:buClr>
              <a:buSzPts val="2400"/>
              <a:buFont typeface="Calibri"/>
              <a:buNone/>
              <a:defRPr sz="2400">
                <a:solidFill>
                  <a:srgbClr val="9A9A9A"/>
                </a:solidFill>
              </a:defRPr>
            </a:lvl3pPr>
            <a:lvl4pPr marL="1828800" lvl="3" indent="-228600" algn="ctr">
              <a:spcBef>
                <a:spcPts val="400"/>
              </a:spcBef>
              <a:spcAft>
                <a:spcPts val="0"/>
              </a:spcAft>
              <a:buClr>
                <a:srgbClr val="9A9A9A"/>
              </a:buClr>
              <a:buSzPts val="2000"/>
              <a:buFont typeface="Calibri"/>
              <a:buNone/>
              <a:defRPr sz="2000">
                <a:solidFill>
                  <a:srgbClr val="9A9A9A"/>
                </a:solidFill>
              </a:defRPr>
            </a:lvl4pPr>
            <a:lvl5pPr marL="2286000" lvl="4" indent="-228600" algn="ctr">
              <a:spcBef>
                <a:spcPts val="400"/>
              </a:spcBef>
              <a:spcAft>
                <a:spcPts val="0"/>
              </a:spcAft>
              <a:buClr>
                <a:srgbClr val="9A9A9A"/>
              </a:buClr>
              <a:buSzPts val="2000"/>
              <a:buFont typeface="Calibri"/>
              <a:buNone/>
              <a:defRPr sz="2000">
                <a:solidFill>
                  <a:srgbClr val="9A9A9A"/>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7"/>
        <p:cNvGrpSpPr/>
        <p:nvPr/>
      </p:nvGrpSpPr>
      <p:grpSpPr>
        <a:xfrm>
          <a:off x="0" y="0"/>
          <a:ext cx="0" cy="0"/>
          <a:chOff x="0" y="0"/>
          <a:chExt cx="0" cy="0"/>
        </a:xfrm>
      </p:grpSpPr>
      <p:sp>
        <p:nvSpPr>
          <p:cNvPr id="28" name="Google Shape;28;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1"/>
        <p:cNvGrpSpPr/>
        <p:nvPr/>
      </p:nvGrpSpPr>
      <p:grpSpPr>
        <a:xfrm>
          <a:off x="0" y="0"/>
          <a:ext cx="0" cy="0"/>
          <a:chOff x="0" y="0"/>
          <a:chExt cx="0" cy="0"/>
        </a:xfrm>
      </p:grpSpPr>
      <p:sp>
        <p:nvSpPr>
          <p:cNvPr id="32" name="Google Shape;32;p8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8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7"/>
        <p:cNvGrpSpPr/>
        <p:nvPr/>
      </p:nvGrpSpPr>
      <p:grpSpPr>
        <a:xfrm>
          <a:off x="0" y="0"/>
          <a:ext cx="0" cy="0"/>
          <a:chOff x="0" y="0"/>
          <a:chExt cx="0" cy="0"/>
        </a:xfrm>
      </p:grpSpPr>
      <p:sp>
        <p:nvSpPr>
          <p:cNvPr id="38" name="Google Shape;38;p8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89"/>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3"/>
        <p:cNvGrpSpPr/>
        <p:nvPr/>
      </p:nvGrpSpPr>
      <p:grpSpPr>
        <a:xfrm>
          <a:off x="0" y="0"/>
          <a:ext cx="0" cy="0"/>
          <a:chOff x="0" y="0"/>
          <a:chExt cx="0" cy="0"/>
        </a:xfrm>
      </p:grpSpPr>
      <p:sp>
        <p:nvSpPr>
          <p:cNvPr id="44" name="Google Shape;44;p9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90"/>
          <p:cNvSpPr>
            <a:spLocks noGrp="1"/>
          </p:cNvSpPr>
          <p:nvPr>
            <p:ph type="pic" idx="2"/>
          </p:nvPr>
        </p:nvSpPr>
        <p:spPr>
          <a:xfrm>
            <a:off x="1792288" y="612775"/>
            <a:ext cx="5486400" cy="4114800"/>
          </a:xfrm>
          <a:prstGeom prst="rect">
            <a:avLst/>
          </a:prstGeom>
          <a:noFill/>
          <a:ln>
            <a:noFill/>
          </a:ln>
        </p:spPr>
      </p:sp>
      <p:sp>
        <p:nvSpPr>
          <p:cNvPr id="46" name="Google Shape;46;p9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7" name="Google Shape;47;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0"/>
        <p:cNvGrpSpPr/>
        <p:nvPr/>
      </p:nvGrpSpPr>
      <p:grpSpPr>
        <a:xfrm>
          <a:off x="0" y="0"/>
          <a:ext cx="0" cy="0"/>
          <a:chOff x="0" y="0"/>
          <a:chExt cx="0" cy="0"/>
        </a:xfrm>
      </p:grpSpPr>
      <p:sp>
        <p:nvSpPr>
          <p:cNvPr id="51" name="Google Shape;51;p9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9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3" name="Google Shape;53;p9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4" name="Google Shape;5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7"/>
        <p:cNvGrpSpPr/>
        <p:nvPr/>
      </p:nvGrpSpPr>
      <p:grpSpPr>
        <a:xfrm>
          <a:off x="0" y="0"/>
          <a:ext cx="0" cy="0"/>
          <a:chOff x="0" y="0"/>
          <a:chExt cx="0" cy="0"/>
        </a:xfrm>
      </p:grpSpPr>
      <p:sp>
        <p:nvSpPr>
          <p:cNvPr id="58" name="Google Shape;58;p9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2"/>
        <p:cNvGrpSpPr/>
        <p:nvPr/>
      </p:nvGrpSpPr>
      <p:grpSpPr>
        <a:xfrm>
          <a:off x="0" y="0"/>
          <a:ext cx="0" cy="0"/>
          <a:chOff x="0" y="0"/>
          <a:chExt cx="0" cy="0"/>
        </a:xfrm>
      </p:grpSpPr>
      <p:sp>
        <p:nvSpPr>
          <p:cNvPr id="63" name="Google Shape;63;p9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 name="Google Shape;65;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 name="Google Shape;67;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8" name="Google Shape;6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8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8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8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Como%20se%20nos%20ocurren%20las%20ideas_%20Estanislao%20Bachrach%20at%20TEDxRosario.mp4"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s://www.argentina.gob.ar/produccion/registrar-una-pyme/que-es-una-pyme#1"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24.xml.rels><?xml version="1.0" encoding="UTF-8" standalone="yes"?>
<Relationships xmlns="http://schemas.openxmlformats.org/package/2006/relationships"><Relationship Id="rId3" Type="http://schemas.openxmlformats.org/officeDocument/2006/relationships/hyperlink" Target="https://www.argentina.gob.ar/produccion/registrar-una-pyme/que-es-una-pyme#1"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 descr="C:\Users\Paula\Desktop\PAULA\Consultora Coma,\Carpeta Coma\Clientes\Codegu\Logos\codegu.png"/>
          <p:cNvPicPr preferRelativeResize="0"/>
          <p:nvPr/>
        </p:nvPicPr>
        <p:blipFill rotWithShape="1">
          <a:blip r:embed="rId3">
            <a:alphaModFix/>
          </a:blip>
          <a:srcRect/>
          <a:stretch/>
        </p:blipFill>
        <p:spPr>
          <a:xfrm>
            <a:off x="960682" y="377910"/>
            <a:ext cx="1984742" cy="677131"/>
          </a:xfrm>
          <a:prstGeom prst="rect">
            <a:avLst/>
          </a:prstGeom>
          <a:noFill/>
          <a:ln>
            <a:noFill/>
          </a:ln>
        </p:spPr>
      </p:pic>
      <p:cxnSp>
        <p:nvCxnSpPr>
          <p:cNvPr id="98" name="Google Shape;98;p1"/>
          <p:cNvCxnSpPr/>
          <p:nvPr/>
        </p:nvCxnSpPr>
        <p:spPr>
          <a:xfrm>
            <a:off x="611187" y="5000014"/>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99" name="Google Shape;99;p1"/>
          <p:cNvSpPr txBox="1"/>
          <p:nvPr/>
        </p:nvSpPr>
        <p:spPr>
          <a:xfrm>
            <a:off x="915319" y="2319309"/>
            <a:ext cx="6983400" cy="224672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4000"/>
              <a:buFont typeface="Arial"/>
              <a:buNone/>
            </a:pPr>
            <a:r>
              <a:rPr lang="en-US" sz="4000" b="1" dirty="0" err="1">
                <a:solidFill>
                  <a:schemeClr val="dk1"/>
                </a:solidFill>
              </a:rPr>
              <a:t>Optativa</a:t>
            </a:r>
            <a:r>
              <a:rPr lang="en-US" sz="4000" b="1" dirty="0">
                <a:solidFill>
                  <a:schemeClr val="dk1"/>
                </a:solidFill>
              </a:rPr>
              <a:t> 1:</a:t>
            </a:r>
          </a:p>
          <a:p>
            <a:pPr marL="0" marR="0" lvl="0" indent="0" rtl="0">
              <a:lnSpc>
                <a:spcPct val="100000"/>
              </a:lnSpc>
              <a:spcBef>
                <a:spcPts val="0"/>
              </a:spcBef>
              <a:spcAft>
                <a:spcPts val="0"/>
              </a:spcAft>
              <a:buClr>
                <a:schemeClr val="dk1"/>
              </a:buClr>
              <a:buSzPts val="4000"/>
              <a:buFont typeface="Arial"/>
              <a:buNone/>
            </a:pPr>
            <a:endParaRPr lang="en-US" sz="4000" b="1" dirty="0">
              <a:solidFill>
                <a:schemeClr val="dk1"/>
              </a:solidFill>
            </a:endParaRPr>
          </a:p>
          <a:p>
            <a:pPr marL="0" marR="0" lvl="0" indent="0" algn="r" rtl="0">
              <a:lnSpc>
                <a:spcPct val="100000"/>
              </a:lnSpc>
              <a:spcBef>
                <a:spcPts val="0"/>
              </a:spcBef>
              <a:spcAft>
                <a:spcPts val="0"/>
              </a:spcAft>
              <a:buClr>
                <a:schemeClr val="dk1"/>
              </a:buClr>
              <a:buSzPts val="4000"/>
              <a:buFont typeface="Arial"/>
              <a:buNone/>
            </a:pPr>
            <a:r>
              <a:rPr lang="en-US" sz="4000" b="1" dirty="0">
                <a:solidFill>
                  <a:schemeClr val="dk1"/>
                </a:solidFill>
              </a:rPr>
              <a:t>Taller de </a:t>
            </a:r>
            <a:r>
              <a:rPr lang="en-US" sz="4000" b="1" i="0" u="none" strike="noStrike" cap="none" dirty="0" err="1">
                <a:solidFill>
                  <a:schemeClr val="dk1"/>
                </a:solidFill>
                <a:latin typeface="Arial"/>
                <a:ea typeface="Arial"/>
                <a:cs typeface="Arial"/>
                <a:sym typeface="Arial"/>
              </a:rPr>
              <a:t>Emprendedorismo</a:t>
            </a:r>
            <a:endParaRPr dirty="0"/>
          </a:p>
          <a:p>
            <a:pPr marL="0" marR="0" lvl="0" indent="0" algn="r" rtl="0">
              <a:lnSpc>
                <a:spcPct val="100000"/>
              </a:lnSpc>
              <a:spcBef>
                <a:spcPts val="0"/>
              </a:spcBef>
              <a:spcAft>
                <a:spcPts val="0"/>
              </a:spcAft>
              <a:buClr>
                <a:schemeClr val="dk1"/>
              </a:buClr>
              <a:buSzPts val="2000"/>
              <a:buFont typeface="Arial"/>
              <a:buNone/>
            </a:pPr>
            <a:r>
              <a:rPr lang="en-US" sz="2000" b="1" i="0" u="none" strike="noStrike" cap="none" dirty="0" smtClean="0">
                <a:solidFill>
                  <a:schemeClr val="dk1"/>
                </a:solidFill>
                <a:latin typeface="Arial"/>
                <a:ea typeface="Arial"/>
                <a:cs typeface="Arial"/>
                <a:sym typeface="Arial"/>
              </a:rPr>
              <a:t>2026</a:t>
            </a:r>
            <a:endParaRPr dirty="0"/>
          </a:p>
        </p:txBody>
      </p:sp>
      <p:pic>
        <p:nvPicPr>
          <p:cNvPr id="2" name="Imagen 1"/>
          <p:cNvPicPr>
            <a:picLocks noChangeAspect="1"/>
          </p:cNvPicPr>
          <p:nvPr/>
        </p:nvPicPr>
        <p:blipFill>
          <a:blip r:embed="rId4"/>
          <a:stretch>
            <a:fillRect/>
          </a:stretch>
        </p:blipFill>
        <p:spPr>
          <a:xfrm>
            <a:off x="6789918" y="195215"/>
            <a:ext cx="1724266" cy="9145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US" sz="3200" b="0" i="0" u="none">
                <a:solidFill>
                  <a:schemeClr val="dk1"/>
                </a:solidFill>
                <a:latin typeface="Calibri"/>
                <a:ea typeface="Calibri"/>
                <a:cs typeface="Calibri"/>
                <a:sym typeface="Calibri"/>
              </a:rPr>
              <a:t>Estamos frente a la 5ta revolución industrial?</a:t>
            </a:r>
            <a:endParaRPr/>
          </a:p>
        </p:txBody>
      </p:sp>
      <p:sp>
        <p:nvSpPr>
          <p:cNvPr id="191" name="Google Shape;191;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s-AR" sz="3200" b="0" i="0" u="none" strike="noStrike" cap="none" dirty="0">
                <a:solidFill>
                  <a:schemeClr val="dk1"/>
                </a:solidFill>
                <a:sym typeface="Calibri"/>
              </a:rPr>
              <a:t>Cambios:  - gradual vs acelerado</a:t>
            </a:r>
            <a:endParaRPr lang="es-AR" dirty="0"/>
          </a:p>
          <a:p>
            <a:pPr marL="342900" marR="0" lvl="0" indent="-342900" rtl="0">
              <a:lnSpc>
                <a:spcPct val="100000"/>
              </a:lnSpc>
              <a:spcBef>
                <a:spcPts val="640"/>
              </a:spcBef>
              <a:spcAft>
                <a:spcPts val="0"/>
              </a:spcAft>
              <a:buClr>
                <a:schemeClr val="dk1"/>
              </a:buClr>
              <a:buSzPts val="3200"/>
              <a:buFont typeface="Arial"/>
              <a:buNone/>
            </a:pPr>
            <a:r>
              <a:rPr lang="es-AR" sz="3200" b="0" i="0" u="none" strike="noStrike" cap="none" dirty="0">
                <a:solidFill>
                  <a:schemeClr val="dk1"/>
                </a:solidFill>
                <a:sym typeface="Calibri"/>
              </a:rPr>
              <a:t>                      -disruptivos: nuevos métodos, modelos y herramientas.</a:t>
            </a:r>
            <a:endParaRPr lang="es-AR" dirty="0"/>
          </a:p>
          <a:p>
            <a:pPr marL="342900" marR="0" lvl="0" indent="-342900" algn="l" rtl="0">
              <a:lnSpc>
                <a:spcPct val="100000"/>
              </a:lnSpc>
              <a:spcBef>
                <a:spcPts val="640"/>
              </a:spcBef>
              <a:spcAft>
                <a:spcPts val="0"/>
              </a:spcAft>
              <a:buClr>
                <a:schemeClr val="dk1"/>
              </a:buClr>
              <a:buSzPts val="3200"/>
              <a:buFont typeface="Arial"/>
              <a:buChar char="•"/>
            </a:pPr>
            <a:r>
              <a:rPr lang="es-AR" dirty="0"/>
              <a:t>E</a:t>
            </a:r>
            <a:r>
              <a:rPr lang="es-AR" sz="3200" b="0" i="0" u="none" strike="noStrike" cap="none" dirty="0">
                <a:solidFill>
                  <a:schemeClr val="dk1"/>
                </a:solidFill>
                <a:sym typeface="Calibri"/>
              </a:rPr>
              <a:t>l cerebro humano establece ciertas reglas y condiciones.</a:t>
            </a:r>
          </a:p>
          <a:p>
            <a:pPr marL="342900" marR="0" lvl="0" indent="-342900" algn="l" rtl="0">
              <a:lnSpc>
                <a:spcPct val="100000"/>
              </a:lnSpc>
              <a:spcBef>
                <a:spcPts val="640"/>
              </a:spcBef>
              <a:spcAft>
                <a:spcPts val="0"/>
              </a:spcAft>
              <a:buClr>
                <a:schemeClr val="dk1"/>
              </a:buClr>
              <a:buSzPts val="3200"/>
              <a:buFont typeface="Arial"/>
              <a:buChar char="•"/>
            </a:pPr>
            <a:r>
              <a:rPr lang="es-AR" b="1" dirty="0">
                <a:solidFill>
                  <a:srgbClr val="FF0000"/>
                </a:solidFill>
              </a:rPr>
              <a:t>Como conectar esto con LAS </a:t>
            </a:r>
            <a:r>
              <a:rPr lang="es-AR" b="1" dirty="0" smtClean="0">
                <a:solidFill>
                  <a:srgbClr val="FF0000"/>
                </a:solidFill>
              </a:rPr>
              <a:t>IDEAS </a:t>
            </a:r>
            <a:r>
              <a:rPr lang="es-AR" sz="1200" b="1" dirty="0" smtClean="0">
                <a:solidFill>
                  <a:schemeClr val="tx1"/>
                </a:solidFill>
              </a:rPr>
              <a:t>(video)</a:t>
            </a:r>
            <a:endParaRPr lang="es-AR" sz="1200" b="1" dirty="0">
              <a:solidFill>
                <a:schemeClr val="tx1"/>
              </a:solidFill>
            </a:endParaRPr>
          </a:p>
        </p:txBody>
      </p:sp>
      <p:cxnSp>
        <p:nvCxnSpPr>
          <p:cNvPr id="4" name="Google Shape;182;p3"/>
          <p:cNvCxnSpPr/>
          <p:nvPr/>
        </p:nvCxnSpPr>
        <p:spPr>
          <a:xfrm>
            <a:off x="585788" y="1288928"/>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690563"/>
          </a:xfrm>
        </p:spPr>
        <p:txBody>
          <a:bodyPr/>
          <a:lstStyle/>
          <a:p>
            <a:r>
              <a:rPr lang="es-AR" sz="3200" dirty="0"/>
              <a:t>Construir una propuesta de valor</a:t>
            </a:r>
          </a:p>
        </p:txBody>
      </p:sp>
      <p:sp>
        <p:nvSpPr>
          <p:cNvPr id="3" name="Marcador de texto 2"/>
          <p:cNvSpPr>
            <a:spLocks noGrp="1"/>
          </p:cNvSpPr>
          <p:nvPr>
            <p:ph type="body" idx="1"/>
          </p:nvPr>
        </p:nvSpPr>
        <p:spPr>
          <a:xfrm>
            <a:off x="457200" y="1016002"/>
            <a:ext cx="8229600" cy="5181598"/>
          </a:xfrm>
        </p:spPr>
        <p:txBody>
          <a:bodyPr/>
          <a:lstStyle/>
          <a:p>
            <a:pPr marL="114300" indent="0">
              <a:buNone/>
            </a:pPr>
            <a:r>
              <a:rPr lang="es-AR" sz="1800" dirty="0"/>
              <a:t>	Segundo: ya se lo que quiero ofrecer, se cuál es el producto.</a:t>
            </a:r>
          </a:p>
          <a:p>
            <a:pPr marL="114300" indent="0">
              <a:buNone/>
            </a:pPr>
            <a:r>
              <a:rPr lang="es-AR" sz="1800" dirty="0"/>
              <a:t>Entonces tenemos que pensar en 3 elementos:</a:t>
            </a:r>
          </a:p>
          <a:p>
            <a:pPr>
              <a:buAutoNum type="arabicParenR"/>
            </a:pPr>
            <a:r>
              <a:rPr lang="es-AR" sz="1800" dirty="0"/>
              <a:t>Los trabajos que realiza el cliente (relacionados con el producto o servicio que voy a ofrecer): sacar plata del cajero, buscar estacionamiento, leer un manual de instrucciones, etc.. Trabajos sociales: comprar en determinados locales, invitar o compartir con amigos, etc. Trabajos emocionales: buscar garantías para tener seguridad, leer etiquetas para estar tranquilos (ej. Fecha de vto.) </a:t>
            </a:r>
          </a:p>
          <a:p>
            <a:pPr>
              <a:buAutoNum type="arabicParenR"/>
            </a:pPr>
            <a:r>
              <a:rPr lang="es-AR" sz="1800" dirty="0"/>
              <a:t>Los beneficios que obtiene (alegrías): que beneficios valora el potencial cliente dentro de los cuales tenemos beneficios </a:t>
            </a:r>
            <a:r>
              <a:rPr lang="es-AR" sz="1800" dirty="0" err="1"/>
              <a:t>minImos</a:t>
            </a:r>
            <a:r>
              <a:rPr lang="es-AR" sz="1800" dirty="0"/>
              <a:t>, beneficios esperados, beneficios deseados, beneficios inesperados.</a:t>
            </a:r>
          </a:p>
          <a:p>
            <a:pPr>
              <a:buAutoNum type="arabicParenR"/>
            </a:pPr>
            <a:r>
              <a:rPr lang="es-AR" sz="1800" dirty="0"/>
              <a:t>Los dolores que tiene que enfrentar: frustraciones o momentos negativos que enfrenta el cliente vinculados al producto: dolores funcionales (es deficiente), dolores vinculados a obstáculos (que impiden que los </a:t>
            </a:r>
            <a:r>
              <a:rPr lang="es-AR" sz="1800" dirty="0" err="1"/>
              <a:t>cientes</a:t>
            </a:r>
            <a:r>
              <a:rPr lang="es-AR" sz="1800" dirty="0"/>
              <a:t> se acerquen a la solución buscada o los hace ir más lento), dolores vinculados a sensaciones no deseadas), dolores vinculados a los riesgos ( que suceda algo que no deseo).</a:t>
            </a:r>
          </a:p>
          <a:p>
            <a:pPr marL="114300" indent="0">
              <a:buNone/>
            </a:pPr>
            <a:endParaRPr lang="es-AR" sz="1800" dirty="0"/>
          </a:p>
          <a:p>
            <a:pPr marL="114300" indent="0" algn="ctr">
              <a:buNone/>
            </a:pPr>
            <a:r>
              <a:rPr lang="es-AR" sz="1800" dirty="0"/>
              <a:t>Usemos un reloj o empanadas </a:t>
            </a:r>
            <a:r>
              <a:rPr lang="es-AR" sz="1800"/>
              <a:t>como ejemplo</a:t>
            </a:r>
            <a:endParaRPr lang="es-AR" sz="1800" dirty="0"/>
          </a:p>
        </p:txBody>
      </p:sp>
      <p:cxnSp>
        <p:nvCxnSpPr>
          <p:cNvPr id="5" name="Google Shape;248;p14"/>
          <p:cNvCxnSpPr/>
          <p:nvPr/>
        </p:nvCxnSpPr>
        <p:spPr>
          <a:xfrm>
            <a:off x="611187" y="921279"/>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8865711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22" name="Google Shape;622;p6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23" name="Google Shape;623;p63" descr="C:\Users\Matias\Google Drive\Backup\PPTs\AAE\CANVAS\JGPS\canvas AAE - Arma tu modelo de negocio\canvas AAE - Arma tu modelo de negocio-11.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6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29" name="Google Shape;629;p6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30" name="Google Shape;630;p64" descr="C:\Users\Matias\Google Drive\Backup\PPTs\AAE\CANVAS\JGPS\canvas AAE - Arma tu modelo de negocio\canvas AAE - Arma tu modelo de negocio-12.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36" name="Google Shape;636;p6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37" name="Google Shape;637;p65" descr="C:\Users\Matias\Google Drive\Backup\PPTs\AAE\CANVAS\JGPS\canvas AAE - Arma tu modelo de negocio\canvas AAE - Arma tu modelo de negocio-15.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43" name="Google Shape;643;p6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44" name="Google Shape;644;p66" descr="C:\Users\Matias\Google Drive\Backup\PPTs\AAE\CANVAS\JGPS\canvas AAE - Arma tu modelo de negocio\canvas AAE - Arma tu modelo de negocio-16.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50" name="Google Shape;650;p6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51" name="Google Shape;651;p67" descr="C:\Users\Matias\Google Drive\Backup\PPTs\AAE\CANVAS\JGPS\canvas AAE - Arma tu modelo de negocio\canvas AAE - Arma tu modelo de negocio-17.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57" name="Google Shape;657;p6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58" name="Google Shape;658;p68" descr="C:\Users\Matias\Google Drive\Backup\PPTs\AAE\CANVAS\JGPS\canvas AAE - Arma tu modelo de negocio\canvas AAE - Arma tu modelo de negocio-18.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64" name="Google Shape;664;p6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65" name="Google Shape;665;p69" descr="C:\Users\Matias\Google Drive\Backup\PPTs\AAE\CANVAS\JGPS\canvas AAE - Arma tu modelo de negocio\canvas AAE - Arma tu modelo de negocio-21.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71" name="Google Shape;671;p7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72" name="Google Shape;672;p70" descr="C:\Users\Matias\Google Drive\Backup\PPTs\AAE\CANVAS\JGPS\canvas AAE - Arma tu modelo de negocio\canvas AAE - Arma tu modelo de negocio-25.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71"/>
          <p:cNvPicPr preferRelativeResize="0"/>
          <p:nvPr/>
        </p:nvPicPr>
        <p:blipFill rotWithShape="1">
          <a:blip r:embed="rId3">
            <a:alphaModFix/>
          </a:blip>
          <a:srcRect/>
          <a:stretch/>
        </p:blipFill>
        <p:spPr>
          <a:xfrm>
            <a:off x="395287" y="1150937"/>
            <a:ext cx="8393112" cy="5591175"/>
          </a:xfrm>
          <a:prstGeom prst="rect">
            <a:avLst/>
          </a:prstGeom>
          <a:noFill/>
          <a:ln>
            <a:noFill/>
          </a:ln>
        </p:spPr>
      </p:pic>
      <p:sp>
        <p:nvSpPr>
          <p:cNvPr id="678" name="Google Shape;678;p71"/>
          <p:cNvSpPr txBox="1"/>
          <p:nvPr/>
        </p:nvSpPr>
        <p:spPr>
          <a:xfrm>
            <a:off x="0" y="0"/>
            <a:ext cx="9144000" cy="11255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a:t>Si no lo usamos….lo perdemos</a:t>
            </a:r>
            <a:endParaRPr lang="en-US" sz="3600" dirty="0"/>
          </a:p>
        </p:txBody>
      </p:sp>
      <p:sp>
        <p:nvSpPr>
          <p:cNvPr id="3" name="Marcador de texto 2"/>
          <p:cNvSpPr>
            <a:spLocks noGrp="1"/>
          </p:cNvSpPr>
          <p:nvPr>
            <p:ph type="body" idx="1"/>
          </p:nvPr>
        </p:nvSpPr>
        <p:spPr>
          <a:xfrm>
            <a:off x="457200" y="1266092"/>
            <a:ext cx="8229600" cy="4860070"/>
          </a:xfrm>
        </p:spPr>
        <p:txBody>
          <a:bodyPr/>
          <a:lstStyle/>
          <a:p>
            <a:pPr algn="just"/>
            <a:r>
              <a:rPr lang="es-ES" sz="1800" dirty="0"/>
              <a:t>A medida que entramos en la escuela el mundo se hace cada vez más lógico, más racional. Perdemos esa habilidad creativa que teníamos cuando dejamos de usar nuestro musculo creativo. Podemos recuperarla cuando usamos nuestro lado derecho del cerebro: </a:t>
            </a:r>
            <a:r>
              <a:rPr lang="es-ES" sz="1800" dirty="0" err="1"/>
              <a:t>Ej</a:t>
            </a:r>
            <a:r>
              <a:rPr lang="es-ES" sz="1800" dirty="0"/>
              <a:t> del ladrillo, leer una historia o cuento de ciencia ficción, hacer silencio, juegos, improvisar, etc.</a:t>
            </a:r>
          </a:p>
          <a:p>
            <a:pPr algn="just"/>
            <a:r>
              <a:rPr lang="es-ES" sz="1800" u="sng" dirty="0"/>
              <a:t>Antecedentes:</a:t>
            </a:r>
            <a:r>
              <a:rPr lang="es-ES" sz="1800" dirty="0"/>
              <a:t> estamos educados para ser pensadores lógicos y analíticos: por eso no podemos hacer asociaciones entre temas que están poco o nada relacionados y esto limita nuestra habilidad para ser creativos “ojos que no ven…”</a:t>
            </a:r>
          </a:p>
          <a:p>
            <a:pPr algn="just"/>
            <a:r>
              <a:rPr lang="es-ES" sz="1800" dirty="0"/>
              <a:t>El </a:t>
            </a:r>
            <a:r>
              <a:rPr lang="es-ES" sz="1800" dirty="0" err="1"/>
              <a:t>cortex</a:t>
            </a:r>
            <a:r>
              <a:rPr lang="es-ES" sz="1800" dirty="0"/>
              <a:t> prefrontal: nueva, lugar central de nuestro cerebro, se conectan todas las interacciones conscientes.</a:t>
            </a:r>
          </a:p>
          <a:p>
            <a:pPr algn="just"/>
            <a:r>
              <a:rPr lang="es-ES" sz="1800" dirty="0"/>
              <a:t>Pero SOMO SERES EMOCIONALES QUE APRENDIMOS A PENSAR y no maquinas pensantes que sentimos.</a:t>
            </a:r>
            <a:endParaRPr lang="en-US" sz="1800" dirty="0"/>
          </a:p>
        </p:txBody>
      </p:sp>
      <p:cxnSp>
        <p:nvCxnSpPr>
          <p:cNvPr id="4" name="Google Shape;182;p3"/>
          <p:cNvCxnSpPr/>
          <p:nvPr/>
        </p:nvCxnSpPr>
        <p:spPr>
          <a:xfrm>
            <a:off x="585788" y="1150388"/>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474247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2"/>
          <p:cNvSpPr txBox="1">
            <a:spLocks noGrp="1"/>
          </p:cNvSpPr>
          <p:nvPr>
            <p:ph type="title"/>
          </p:nvPr>
        </p:nvSpPr>
        <p:spPr>
          <a:xfrm>
            <a:off x="468312" y="270827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MATRICES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3"/>
          <p:cNvSpPr txBox="1">
            <a:spLocks noGrp="1"/>
          </p:cNvSpPr>
          <p:nvPr>
            <p:ph type="ctrTitle"/>
          </p:nvPr>
        </p:nvSpPr>
        <p:spPr>
          <a:xfrm>
            <a:off x="714375" y="214313"/>
            <a:ext cx="7772400" cy="10048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s-AR" sz="3200" b="1" i="0" u="none" dirty="0">
                <a:solidFill>
                  <a:schemeClr val="dk1"/>
                </a:solidFill>
                <a:latin typeface="Calibri"/>
                <a:ea typeface="Calibri"/>
                <a:cs typeface="Calibri"/>
                <a:sym typeface="Calibri"/>
              </a:rPr>
              <a:t>Matriz</a:t>
            </a:r>
            <a:r>
              <a:rPr lang="en-US" sz="3200" b="1" i="0" u="none" dirty="0">
                <a:solidFill>
                  <a:schemeClr val="dk1"/>
                </a:solidFill>
                <a:latin typeface="Calibri"/>
                <a:ea typeface="Calibri"/>
                <a:cs typeface="Calibri"/>
                <a:sym typeface="Calibri"/>
              </a:rPr>
              <a:t> BCG</a:t>
            </a:r>
            <a:endParaRPr dirty="0"/>
          </a:p>
        </p:txBody>
      </p:sp>
      <p:pic>
        <p:nvPicPr>
          <p:cNvPr id="690" name="Google Shape;690;p73" descr="http://www.educadictos.com/wp-content/uploads/2012/07/BCG.gif"/>
          <p:cNvPicPr preferRelativeResize="0"/>
          <p:nvPr/>
        </p:nvPicPr>
        <p:blipFill rotWithShape="1">
          <a:blip r:embed="rId3">
            <a:alphaModFix/>
          </a:blip>
          <a:srcRect/>
          <a:stretch/>
        </p:blipFill>
        <p:spPr>
          <a:xfrm>
            <a:off x="1928810" y="1219201"/>
            <a:ext cx="6423337" cy="5424486"/>
          </a:xfrm>
          <a:prstGeom prst="rect">
            <a:avLst/>
          </a:prstGeom>
          <a:noFill/>
          <a:ln>
            <a:noFill/>
          </a:ln>
        </p:spPr>
      </p:pic>
      <p:cxnSp>
        <p:nvCxnSpPr>
          <p:cNvPr id="2" name="Google Shape;248;p14">
            <a:extLst>
              <a:ext uri="{FF2B5EF4-FFF2-40B4-BE49-F238E27FC236}">
                <a16:creationId xmlns:a16="http://schemas.microsoft.com/office/drawing/2014/main" id="{0334FCE8-5293-CBDE-C48D-6CAB3456EC01}"/>
              </a:ext>
            </a:extLst>
          </p:cNvPr>
          <p:cNvCxnSpPr/>
          <p:nvPr/>
        </p:nvCxnSpPr>
        <p:spPr>
          <a:xfrm>
            <a:off x="521494" y="883572"/>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2D0D4A1-6063-80D1-F5A2-43C193EBDBEA}"/>
              </a:ext>
            </a:extLst>
          </p:cNvPr>
          <p:cNvSpPr>
            <a:spLocks noGrp="1"/>
          </p:cNvSpPr>
          <p:nvPr>
            <p:ph type="body" idx="1"/>
          </p:nvPr>
        </p:nvSpPr>
        <p:spPr/>
        <p:txBody>
          <a:bodyPr/>
          <a:lstStyle/>
          <a:p>
            <a:pPr marL="114300" indent="0" algn="just">
              <a:buNone/>
            </a:pPr>
            <a:r>
              <a:rPr lang="es-ES" sz="2800" dirty="0">
                <a:solidFill>
                  <a:srgbClr val="1F1F1F"/>
                </a:solidFill>
                <a:highlight>
                  <a:srgbClr val="FFFFFF"/>
                </a:highlight>
                <a:latin typeface="Google Sans"/>
              </a:rPr>
              <a:t>Permite analizar qué productos son los más rentables para una compañía y definir así la estrategia de marketing más adecuada para cumplir un objetivo. La matriz BCG –o matriz crecimiento-participación– es una herramienta clave para el marketing estratégico que desarrollan las empresas.</a:t>
            </a:r>
            <a:endParaRPr lang="es-AR" sz="2800" dirty="0">
              <a:solidFill>
                <a:srgbClr val="1F1F1F"/>
              </a:solidFill>
              <a:highlight>
                <a:srgbClr val="FFFFFF"/>
              </a:highlight>
              <a:latin typeface="Google Sans"/>
            </a:endParaRPr>
          </a:p>
        </p:txBody>
      </p:sp>
      <p:sp>
        <p:nvSpPr>
          <p:cNvPr id="4" name="Google Shape;688;p73">
            <a:extLst>
              <a:ext uri="{FF2B5EF4-FFF2-40B4-BE49-F238E27FC236}">
                <a16:creationId xmlns:a16="http://schemas.microsoft.com/office/drawing/2014/main" id="{C0294F37-158B-5577-4FEE-EAC2D0A07F12}"/>
              </a:ext>
            </a:extLst>
          </p:cNvPr>
          <p:cNvSpPr txBox="1">
            <a:spLocks/>
          </p:cNvSpPr>
          <p:nvPr/>
        </p:nvSpPr>
        <p:spPr>
          <a:xfrm>
            <a:off x="714375" y="214313"/>
            <a:ext cx="7772400" cy="100488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200"/>
              <a:buFont typeface="Calibri"/>
              <a:buNone/>
            </a:pPr>
            <a:r>
              <a:rPr lang="es-AR" sz="3200" b="1"/>
              <a:t>Matriz BCG</a:t>
            </a:r>
            <a:endParaRPr lang="es-AR" dirty="0"/>
          </a:p>
        </p:txBody>
      </p:sp>
      <p:cxnSp>
        <p:nvCxnSpPr>
          <p:cNvPr id="5" name="Google Shape;248;p14">
            <a:extLst>
              <a:ext uri="{FF2B5EF4-FFF2-40B4-BE49-F238E27FC236}">
                <a16:creationId xmlns:a16="http://schemas.microsoft.com/office/drawing/2014/main" id="{4A863F22-CD92-D7A4-AB71-D1645B8CF7B4}"/>
              </a:ext>
            </a:extLst>
          </p:cNvPr>
          <p:cNvCxnSpPr/>
          <p:nvPr/>
        </p:nvCxnSpPr>
        <p:spPr>
          <a:xfrm>
            <a:off x="521494" y="88357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682526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2B2018-D638-7B4A-FD3E-1EACCCD0BE32}"/>
              </a:ext>
            </a:extLst>
          </p:cNvPr>
          <p:cNvPicPr>
            <a:picLocks noChangeAspect="1"/>
          </p:cNvPicPr>
          <p:nvPr/>
        </p:nvPicPr>
        <p:blipFill>
          <a:blip r:embed="rId2"/>
          <a:stretch>
            <a:fillRect/>
          </a:stretch>
        </p:blipFill>
        <p:spPr>
          <a:xfrm>
            <a:off x="1138892" y="978957"/>
            <a:ext cx="7473329" cy="5333353"/>
          </a:xfrm>
          <a:prstGeom prst="rect">
            <a:avLst/>
          </a:prstGeom>
        </p:spPr>
      </p:pic>
    </p:spTree>
    <p:extLst>
      <p:ext uri="{BB962C8B-B14F-4D97-AF65-F5344CB8AC3E}">
        <p14:creationId xmlns:p14="http://schemas.microsoft.com/office/powerpoint/2010/main" val="14043424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4"/>
          <p:cNvSpPr txBox="1">
            <a:spLocks noGrp="1"/>
          </p:cNvSpPr>
          <p:nvPr>
            <p:ph type="title"/>
          </p:nvPr>
        </p:nvSpPr>
        <p:spPr>
          <a:xfrm>
            <a:off x="457200" y="274637"/>
            <a:ext cx="8229600" cy="88486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Times New Roman"/>
              <a:buNone/>
            </a:pPr>
            <a:r>
              <a:rPr lang="en-US" sz="2800" b="1" i="0" u="none" dirty="0">
                <a:solidFill>
                  <a:schemeClr val="dk1"/>
                </a:solidFill>
                <a:latin typeface="Times New Roman"/>
                <a:ea typeface="Times New Roman"/>
                <a:cs typeface="Times New Roman"/>
                <a:sym typeface="Times New Roman"/>
              </a:rPr>
              <a:t>La </a:t>
            </a:r>
            <a:r>
              <a:rPr lang="es-AR" sz="2800" b="1" i="0" u="none" dirty="0">
                <a:solidFill>
                  <a:schemeClr val="dk1"/>
                </a:solidFill>
                <a:latin typeface="Times New Roman"/>
                <a:ea typeface="Times New Roman"/>
                <a:cs typeface="Times New Roman"/>
                <a:sym typeface="Times New Roman"/>
              </a:rPr>
              <a:t>matriz</a:t>
            </a:r>
            <a:r>
              <a:rPr lang="en-US" sz="2800" b="1" i="0" u="none" dirty="0">
                <a:solidFill>
                  <a:schemeClr val="dk1"/>
                </a:solidFill>
                <a:latin typeface="Times New Roman"/>
                <a:ea typeface="Times New Roman"/>
                <a:cs typeface="Times New Roman"/>
                <a:sym typeface="Times New Roman"/>
              </a:rPr>
              <a:t> de Ansoff (</a:t>
            </a:r>
            <a:r>
              <a:rPr lang="es-AR" sz="2800" b="1" i="0" u="none" dirty="0">
                <a:solidFill>
                  <a:schemeClr val="dk1"/>
                </a:solidFill>
                <a:latin typeface="Times New Roman"/>
                <a:ea typeface="Times New Roman"/>
                <a:cs typeface="Times New Roman"/>
                <a:sym typeface="Times New Roman"/>
              </a:rPr>
              <a:t>producto-mercado</a:t>
            </a:r>
            <a:r>
              <a:rPr lang="en-US" sz="2800" b="1" i="0" u="none" dirty="0">
                <a:solidFill>
                  <a:schemeClr val="dk1"/>
                </a:solidFill>
                <a:latin typeface="Times New Roman"/>
                <a:ea typeface="Times New Roman"/>
                <a:cs typeface="Times New Roman"/>
                <a:sym typeface="Times New Roman"/>
              </a:rPr>
              <a:t>).</a:t>
            </a:r>
            <a:endParaRPr sz="2800" dirty="0"/>
          </a:p>
        </p:txBody>
      </p:sp>
      <p:pic>
        <p:nvPicPr>
          <p:cNvPr id="696" name="Google Shape;696;p74" descr="matriz+ansoff"/>
          <p:cNvPicPr preferRelativeResize="0"/>
          <p:nvPr/>
        </p:nvPicPr>
        <p:blipFill rotWithShape="1">
          <a:blip r:embed="rId3">
            <a:alphaModFix/>
          </a:blip>
          <a:srcRect/>
          <a:stretch/>
        </p:blipFill>
        <p:spPr>
          <a:xfrm>
            <a:off x="754144" y="1498862"/>
            <a:ext cx="7777114" cy="4930217"/>
          </a:xfrm>
          <a:prstGeom prst="rect">
            <a:avLst/>
          </a:prstGeom>
          <a:noFill/>
          <a:ln>
            <a:noFill/>
          </a:ln>
        </p:spPr>
      </p:pic>
      <p:cxnSp>
        <p:nvCxnSpPr>
          <p:cNvPr id="2" name="Google Shape;248;p14">
            <a:extLst>
              <a:ext uri="{FF2B5EF4-FFF2-40B4-BE49-F238E27FC236}">
                <a16:creationId xmlns:a16="http://schemas.microsoft.com/office/drawing/2014/main" id="{3D5CF612-7F9B-055D-8EB1-8759AE656164}"/>
              </a:ext>
            </a:extLst>
          </p:cNvPr>
          <p:cNvCxnSpPr/>
          <p:nvPr/>
        </p:nvCxnSpPr>
        <p:spPr>
          <a:xfrm>
            <a:off x="611187" y="1043830"/>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ACE0B-E48F-7F49-C22E-2AD5CF4A4C61}"/>
              </a:ext>
            </a:extLst>
          </p:cNvPr>
          <p:cNvSpPr>
            <a:spLocks noGrp="1"/>
          </p:cNvSpPr>
          <p:nvPr>
            <p:ph type="title"/>
          </p:nvPr>
        </p:nvSpPr>
        <p:spPr>
          <a:xfrm>
            <a:off x="457200" y="274637"/>
            <a:ext cx="8229600" cy="769190"/>
          </a:xfrm>
        </p:spPr>
        <p:txBody>
          <a:bodyPr/>
          <a:lstStyle/>
          <a:p>
            <a:r>
              <a:rPr lang="en-US" sz="2800" b="1" i="0" u="none" dirty="0">
                <a:solidFill>
                  <a:schemeClr val="dk1"/>
                </a:solidFill>
                <a:latin typeface="Times New Roman"/>
                <a:ea typeface="Times New Roman"/>
                <a:cs typeface="Times New Roman"/>
                <a:sym typeface="Times New Roman"/>
              </a:rPr>
              <a:t>La </a:t>
            </a:r>
            <a:r>
              <a:rPr lang="es-AR" sz="2800" b="1" i="0" u="none" dirty="0">
                <a:solidFill>
                  <a:schemeClr val="dk1"/>
                </a:solidFill>
                <a:latin typeface="Times New Roman"/>
                <a:ea typeface="Times New Roman"/>
                <a:cs typeface="Times New Roman"/>
                <a:sym typeface="Times New Roman"/>
              </a:rPr>
              <a:t>matriz</a:t>
            </a:r>
            <a:r>
              <a:rPr lang="en-US" sz="2800" b="1" i="0" u="none" dirty="0">
                <a:solidFill>
                  <a:schemeClr val="dk1"/>
                </a:solidFill>
                <a:latin typeface="Times New Roman"/>
                <a:ea typeface="Times New Roman"/>
                <a:cs typeface="Times New Roman"/>
                <a:sym typeface="Times New Roman"/>
              </a:rPr>
              <a:t> de Ansoff (</a:t>
            </a:r>
            <a:r>
              <a:rPr lang="es-AR" sz="2800" b="1" i="0" u="none" dirty="0">
                <a:solidFill>
                  <a:schemeClr val="dk1"/>
                </a:solidFill>
                <a:latin typeface="Times New Roman"/>
                <a:ea typeface="Times New Roman"/>
                <a:cs typeface="Times New Roman"/>
                <a:sym typeface="Times New Roman"/>
              </a:rPr>
              <a:t>producto-mercado</a:t>
            </a:r>
            <a:r>
              <a:rPr lang="en-US" sz="2800" b="1" i="0" u="none" dirty="0">
                <a:solidFill>
                  <a:schemeClr val="dk1"/>
                </a:solidFill>
                <a:latin typeface="Times New Roman"/>
                <a:ea typeface="Times New Roman"/>
                <a:cs typeface="Times New Roman"/>
                <a:sym typeface="Times New Roman"/>
              </a:rPr>
              <a:t>).</a:t>
            </a:r>
            <a:endParaRPr lang="es-AR" sz="2800" dirty="0"/>
          </a:p>
        </p:txBody>
      </p:sp>
      <p:sp>
        <p:nvSpPr>
          <p:cNvPr id="3" name="Marcador de texto 2">
            <a:extLst>
              <a:ext uri="{FF2B5EF4-FFF2-40B4-BE49-F238E27FC236}">
                <a16:creationId xmlns:a16="http://schemas.microsoft.com/office/drawing/2014/main" id="{55BED1B1-7D19-7538-6E31-05F97132EB68}"/>
              </a:ext>
            </a:extLst>
          </p:cNvPr>
          <p:cNvSpPr>
            <a:spLocks noGrp="1"/>
          </p:cNvSpPr>
          <p:nvPr>
            <p:ph type="body" idx="1"/>
          </p:nvPr>
        </p:nvSpPr>
        <p:spPr>
          <a:xfrm>
            <a:off x="273377" y="1451728"/>
            <a:ext cx="8597245" cy="4674434"/>
          </a:xfrm>
        </p:spPr>
        <p:txBody>
          <a:bodyPr/>
          <a:lstStyle/>
          <a:p>
            <a:pPr marL="114300" indent="0" algn="just">
              <a:buNone/>
            </a:pPr>
            <a:r>
              <a:rPr lang="es-ES" sz="2800" dirty="0">
                <a:solidFill>
                  <a:srgbClr val="1F1F1F"/>
                </a:solidFill>
                <a:highlight>
                  <a:srgbClr val="FFFFFF"/>
                </a:highlight>
                <a:latin typeface="Google Sans"/>
              </a:rPr>
              <a:t>Es una estrategia de marketing y es utilizada para identificar cómo se insertan los productos en los mercados. La planificación estratégica tiene una serie de herramientas que </a:t>
            </a:r>
            <a:r>
              <a:rPr lang="es-ES" sz="2800" b="0" i="0" dirty="0">
                <a:solidFill>
                  <a:srgbClr val="1F1F1F"/>
                </a:solidFill>
                <a:effectLst/>
                <a:highlight>
                  <a:srgbClr val="FFFFFF"/>
                </a:highlight>
                <a:latin typeface="Google Sans"/>
              </a:rPr>
              <a:t>facilitan el trabajo de establecer metas y la elaboración de planes.</a:t>
            </a:r>
          </a:p>
          <a:p>
            <a:pPr marL="114300" indent="0" algn="just">
              <a:buNone/>
            </a:pPr>
            <a:endParaRPr lang="es-AR" sz="2800" dirty="0"/>
          </a:p>
        </p:txBody>
      </p:sp>
      <p:cxnSp>
        <p:nvCxnSpPr>
          <p:cNvPr id="4" name="Google Shape;248;p14">
            <a:extLst>
              <a:ext uri="{FF2B5EF4-FFF2-40B4-BE49-F238E27FC236}">
                <a16:creationId xmlns:a16="http://schemas.microsoft.com/office/drawing/2014/main" id="{81651BEE-8C8F-2341-B5DF-49ACCFB83802}"/>
              </a:ext>
            </a:extLst>
          </p:cNvPr>
          <p:cNvCxnSpPr/>
          <p:nvPr/>
        </p:nvCxnSpPr>
        <p:spPr>
          <a:xfrm>
            <a:off x="611187" y="1043830"/>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1825743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22F603-C6D1-9B97-4458-5F0D3FB98BB0}"/>
              </a:ext>
            </a:extLst>
          </p:cNvPr>
          <p:cNvPicPr>
            <a:picLocks noChangeAspect="1"/>
          </p:cNvPicPr>
          <p:nvPr/>
        </p:nvPicPr>
        <p:blipFill>
          <a:blip r:embed="rId2"/>
          <a:stretch>
            <a:fillRect/>
          </a:stretch>
        </p:blipFill>
        <p:spPr>
          <a:xfrm>
            <a:off x="1477387" y="1383030"/>
            <a:ext cx="6443114" cy="5058410"/>
          </a:xfrm>
          <a:prstGeom prst="rect">
            <a:avLst/>
          </a:prstGeom>
        </p:spPr>
      </p:pic>
      <p:sp>
        <p:nvSpPr>
          <p:cNvPr id="6" name="CuadroTexto 5">
            <a:extLst>
              <a:ext uri="{FF2B5EF4-FFF2-40B4-BE49-F238E27FC236}">
                <a16:creationId xmlns:a16="http://schemas.microsoft.com/office/drawing/2014/main" id="{56079EFA-90A1-DFFA-ACCA-C7FA2C744794}"/>
              </a:ext>
            </a:extLst>
          </p:cNvPr>
          <p:cNvSpPr txBox="1"/>
          <p:nvPr/>
        </p:nvSpPr>
        <p:spPr>
          <a:xfrm>
            <a:off x="1477387" y="186813"/>
            <a:ext cx="6443114" cy="523220"/>
          </a:xfrm>
          <a:prstGeom prst="rect">
            <a:avLst/>
          </a:prstGeom>
          <a:noFill/>
        </p:spPr>
        <p:txBody>
          <a:bodyPr wrap="square" rtlCol="0">
            <a:spAutoFit/>
          </a:bodyPr>
          <a:lstStyle/>
          <a:p>
            <a:pPr algn="ctr"/>
            <a:r>
              <a:rPr lang="es-AR" sz="2800" dirty="0"/>
              <a:t>Ejemplo</a:t>
            </a:r>
          </a:p>
        </p:txBody>
      </p:sp>
      <p:cxnSp>
        <p:nvCxnSpPr>
          <p:cNvPr id="7" name="Google Shape;248;p14">
            <a:extLst>
              <a:ext uri="{FF2B5EF4-FFF2-40B4-BE49-F238E27FC236}">
                <a16:creationId xmlns:a16="http://schemas.microsoft.com/office/drawing/2014/main" id="{B0A2ACBB-EA8B-B79D-4A3E-D126920274A8}"/>
              </a:ext>
            </a:extLst>
          </p:cNvPr>
          <p:cNvCxnSpPr/>
          <p:nvPr/>
        </p:nvCxnSpPr>
        <p:spPr>
          <a:xfrm>
            <a:off x="611187" y="95534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170315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6ACE91-66C3-7FBA-F59E-AE873BA8B1AD}"/>
              </a:ext>
            </a:extLst>
          </p:cNvPr>
          <p:cNvPicPr>
            <a:picLocks noChangeAspect="1"/>
          </p:cNvPicPr>
          <p:nvPr/>
        </p:nvPicPr>
        <p:blipFill>
          <a:blip r:embed="rId2"/>
          <a:stretch>
            <a:fillRect/>
          </a:stretch>
        </p:blipFill>
        <p:spPr>
          <a:xfrm>
            <a:off x="1704599" y="1402079"/>
            <a:ext cx="6482019" cy="5177829"/>
          </a:xfrm>
          <a:prstGeom prst="rect">
            <a:avLst/>
          </a:prstGeom>
        </p:spPr>
      </p:pic>
      <p:sp>
        <p:nvSpPr>
          <p:cNvPr id="6" name="CuadroTexto 5">
            <a:extLst>
              <a:ext uri="{FF2B5EF4-FFF2-40B4-BE49-F238E27FC236}">
                <a16:creationId xmlns:a16="http://schemas.microsoft.com/office/drawing/2014/main" id="{39E207DD-DA30-B273-6F14-3CCC56225D95}"/>
              </a:ext>
            </a:extLst>
          </p:cNvPr>
          <p:cNvSpPr txBox="1"/>
          <p:nvPr/>
        </p:nvSpPr>
        <p:spPr>
          <a:xfrm>
            <a:off x="1477387" y="186813"/>
            <a:ext cx="6443114" cy="523220"/>
          </a:xfrm>
          <a:prstGeom prst="rect">
            <a:avLst/>
          </a:prstGeom>
          <a:noFill/>
        </p:spPr>
        <p:txBody>
          <a:bodyPr wrap="square" rtlCol="0">
            <a:spAutoFit/>
          </a:bodyPr>
          <a:lstStyle/>
          <a:p>
            <a:pPr algn="ctr"/>
            <a:r>
              <a:rPr lang="es-AR" sz="2800" dirty="0"/>
              <a:t>Ejemplo</a:t>
            </a:r>
          </a:p>
        </p:txBody>
      </p:sp>
      <p:cxnSp>
        <p:nvCxnSpPr>
          <p:cNvPr id="7" name="Google Shape;248;p14">
            <a:extLst>
              <a:ext uri="{FF2B5EF4-FFF2-40B4-BE49-F238E27FC236}">
                <a16:creationId xmlns:a16="http://schemas.microsoft.com/office/drawing/2014/main" id="{B896B8DE-5804-E22D-CDA1-1696DDEBF51D}"/>
              </a:ext>
            </a:extLst>
          </p:cNvPr>
          <p:cNvCxnSpPr/>
          <p:nvPr/>
        </p:nvCxnSpPr>
        <p:spPr>
          <a:xfrm>
            <a:off x="611187" y="984838"/>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167446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8D0EFE-4124-8BD1-55AB-6BDB6D8F5CDD}"/>
              </a:ext>
            </a:extLst>
          </p:cNvPr>
          <p:cNvPicPr>
            <a:picLocks noChangeAspect="1"/>
          </p:cNvPicPr>
          <p:nvPr/>
        </p:nvPicPr>
        <p:blipFill>
          <a:blip r:embed="rId2"/>
          <a:stretch>
            <a:fillRect/>
          </a:stretch>
        </p:blipFill>
        <p:spPr>
          <a:xfrm>
            <a:off x="1495071" y="1383029"/>
            <a:ext cx="6673569" cy="5301341"/>
          </a:xfrm>
          <a:prstGeom prst="rect">
            <a:avLst/>
          </a:prstGeom>
        </p:spPr>
      </p:pic>
      <p:sp>
        <p:nvSpPr>
          <p:cNvPr id="4" name="CuadroTexto 3">
            <a:extLst>
              <a:ext uri="{FF2B5EF4-FFF2-40B4-BE49-F238E27FC236}">
                <a16:creationId xmlns:a16="http://schemas.microsoft.com/office/drawing/2014/main" id="{963A8B9A-EA6D-C181-2DA6-B187CF9164E9}"/>
              </a:ext>
            </a:extLst>
          </p:cNvPr>
          <p:cNvSpPr txBox="1"/>
          <p:nvPr/>
        </p:nvSpPr>
        <p:spPr>
          <a:xfrm>
            <a:off x="1477387" y="186813"/>
            <a:ext cx="6443114" cy="523220"/>
          </a:xfrm>
          <a:prstGeom prst="rect">
            <a:avLst/>
          </a:prstGeom>
          <a:noFill/>
        </p:spPr>
        <p:txBody>
          <a:bodyPr wrap="square" rtlCol="0">
            <a:spAutoFit/>
          </a:bodyPr>
          <a:lstStyle/>
          <a:p>
            <a:pPr algn="ctr"/>
            <a:r>
              <a:rPr lang="es-AR" sz="2800" dirty="0"/>
              <a:t>Ejemplo</a:t>
            </a:r>
          </a:p>
        </p:txBody>
      </p:sp>
      <p:cxnSp>
        <p:nvCxnSpPr>
          <p:cNvPr id="5" name="Google Shape;248;p14">
            <a:extLst>
              <a:ext uri="{FF2B5EF4-FFF2-40B4-BE49-F238E27FC236}">
                <a16:creationId xmlns:a16="http://schemas.microsoft.com/office/drawing/2014/main" id="{0AFA1C78-3FEE-38FB-42F1-33F70DAABD9B}"/>
              </a:ext>
            </a:extLst>
          </p:cNvPr>
          <p:cNvCxnSpPr/>
          <p:nvPr/>
        </p:nvCxnSpPr>
        <p:spPr>
          <a:xfrm>
            <a:off x="611187" y="95534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9021897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Modelo de las cinco fuerzas de Porter</a:t>
            </a:r>
            <a:endParaRPr/>
          </a:p>
        </p:txBody>
      </p:sp>
      <p:sp>
        <p:nvSpPr>
          <p:cNvPr id="709" name="Google Shape;709;p76"/>
          <p:cNvSpPr txBox="1">
            <a:spLocks noGrp="1"/>
          </p:cNvSpPr>
          <p:nvPr>
            <p:ph type="body" idx="1"/>
          </p:nvPr>
        </p:nvSpPr>
        <p:spPr>
          <a:xfrm>
            <a:off x="971550" y="1557337"/>
            <a:ext cx="7712075" cy="4751387"/>
          </a:xfrm>
          <a:prstGeom prst="rect">
            <a:avLst/>
          </a:prstGeom>
          <a:noFill/>
          <a:ln>
            <a:noFill/>
          </a:ln>
        </p:spPr>
        <p:txBody>
          <a:bodyPr spcFirstLastPara="1" wrap="square" lIns="91425" tIns="45700" rIns="91425" bIns="45700" anchor="t" anchorCtr="0">
            <a:noAutofit/>
          </a:bodyPr>
          <a:lstStyle/>
          <a:p>
            <a:pPr marL="342900" lvl="0" indent="-38100" algn="ctr" rtl="0">
              <a:lnSpc>
                <a:spcPct val="100000"/>
              </a:lnSpc>
              <a:spcBef>
                <a:spcPts val="0"/>
              </a:spcBef>
              <a:spcAft>
                <a:spcPts val="0"/>
              </a:spcAft>
              <a:buClr>
                <a:schemeClr val="dk1"/>
              </a:buClr>
              <a:buSzPts val="4800"/>
              <a:buFont typeface="Arial"/>
              <a:buNone/>
            </a:pPr>
            <a:endParaRPr sz="4800" b="1" i="0" u="none" dirty="0">
              <a:solidFill>
                <a:schemeClr val="dk1"/>
              </a:solidFill>
              <a:latin typeface="Times New Roman"/>
              <a:ea typeface="Times New Roman"/>
              <a:cs typeface="Times New Roman"/>
              <a:sym typeface="Times New Roman"/>
            </a:endParaRPr>
          </a:p>
          <a:p>
            <a:pPr marL="342900" lvl="0" indent="-342900" algn="ctr" rtl="0">
              <a:lnSpc>
                <a:spcPct val="100000"/>
              </a:lnSpc>
              <a:spcBef>
                <a:spcPts val="960"/>
              </a:spcBef>
              <a:spcAft>
                <a:spcPts val="0"/>
              </a:spcAft>
              <a:buClr>
                <a:schemeClr val="dk1"/>
              </a:buClr>
              <a:buSzPts val="4800"/>
              <a:buNone/>
            </a:pPr>
            <a:r>
              <a:rPr lang="en-US" sz="4800" b="1" i="0" u="none" dirty="0">
                <a:solidFill>
                  <a:schemeClr val="dk1"/>
                </a:solidFill>
                <a:latin typeface="Times New Roman"/>
                <a:ea typeface="Times New Roman"/>
                <a:cs typeface="Times New Roman"/>
                <a:sym typeface="Times New Roman"/>
              </a:rPr>
              <a:t> </a:t>
            </a:r>
            <a:endParaRPr dirty="0"/>
          </a:p>
          <a:p>
            <a:pPr marL="342900" lvl="0" indent="-38100" algn="l" rtl="0">
              <a:spcBef>
                <a:spcPts val="960"/>
              </a:spcBef>
              <a:spcAft>
                <a:spcPts val="0"/>
              </a:spcAft>
              <a:buClr>
                <a:schemeClr val="dk1"/>
              </a:buClr>
              <a:buSzPts val="4800"/>
              <a:buNone/>
            </a:pPr>
            <a:endParaRPr sz="4800" b="1" i="0" u="none" dirty="0">
              <a:solidFill>
                <a:schemeClr val="dk1"/>
              </a:solidFill>
              <a:latin typeface="Times New Roman"/>
              <a:ea typeface="Times New Roman"/>
              <a:cs typeface="Times New Roman"/>
              <a:sym typeface="Times New Roman"/>
            </a:endParaRPr>
          </a:p>
        </p:txBody>
      </p:sp>
      <p:grpSp>
        <p:nvGrpSpPr>
          <p:cNvPr id="710" name="Google Shape;710;p76"/>
          <p:cNvGrpSpPr/>
          <p:nvPr/>
        </p:nvGrpSpPr>
        <p:grpSpPr>
          <a:xfrm>
            <a:off x="1331912" y="1555750"/>
            <a:ext cx="6286500" cy="4897437"/>
            <a:chOff x="-922" y="4820"/>
            <a:chExt cx="12223" cy="9322"/>
          </a:xfrm>
        </p:grpSpPr>
        <p:sp>
          <p:nvSpPr>
            <p:cNvPr id="711" name="Google Shape;711;p76"/>
            <p:cNvSpPr/>
            <p:nvPr/>
          </p:nvSpPr>
          <p:spPr>
            <a:xfrm>
              <a:off x="3461" y="8258"/>
              <a:ext cx="3560" cy="2700"/>
            </a:xfrm>
            <a:prstGeom prst="ellipse">
              <a:avLst/>
            </a:prstGeom>
            <a:gradFill>
              <a:gsLst>
                <a:gs pos="0">
                  <a:srgbClr val="33CCCC"/>
                </a:gs>
                <a:gs pos="100000">
                  <a:srgbClr val="185E5E"/>
                </a:gs>
              </a:gsLst>
              <a:lin ang="0" scaled="0"/>
            </a:gradFill>
            <a:ln w="9525" cap="flat" cmpd="sng">
              <a:solidFill>
                <a:schemeClr va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400"/>
                <a:buFont typeface="Times New Roman"/>
                <a:buNone/>
              </a:pPr>
              <a:r>
                <a:rPr lang="es-AR" sz="1400" b="1" i="0" u="none" dirty="0">
                  <a:solidFill>
                    <a:srgbClr val="FFFFFF"/>
                  </a:solidFill>
                  <a:latin typeface="Times New Roman"/>
                  <a:ea typeface="Times New Roman"/>
                  <a:cs typeface="Times New Roman"/>
                  <a:sym typeface="Times New Roman"/>
                </a:rPr>
                <a:t>Competencia</a:t>
              </a:r>
              <a:r>
                <a:rPr lang="en-US" sz="1400" b="1" i="0" u="none" dirty="0">
                  <a:solidFill>
                    <a:srgbClr val="FFFFFF"/>
                  </a:solidFill>
                  <a:latin typeface="Times New Roman"/>
                  <a:ea typeface="Times New Roman"/>
                  <a:cs typeface="Times New Roman"/>
                  <a:sym typeface="Times New Roman"/>
                </a:rPr>
                <a:t> del </a:t>
              </a:r>
              <a:endParaRPr dirty="0"/>
            </a:p>
            <a:p>
              <a:pPr marL="0" marR="0" lvl="0" indent="0" algn="ctr" rtl="0">
                <a:lnSpc>
                  <a:spcPct val="100000"/>
                </a:lnSpc>
                <a:spcBef>
                  <a:spcPts val="0"/>
                </a:spcBef>
                <a:spcAft>
                  <a:spcPts val="0"/>
                </a:spcAft>
                <a:buClr>
                  <a:srgbClr val="FFFFFF"/>
                </a:buClr>
                <a:buSzPts val="1400"/>
                <a:buFont typeface="Times New Roman"/>
                <a:buNone/>
              </a:pPr>
              <a:r>
                <a:rPr lang="en-US" sz="1400" b="1" i="0" u="none" dirty="0">
                  <a:solidFill>
                    <a:srgbClr val="FFFFFF"/>
                  </a:solidFill>
                  <a:latin typeface="Times New Roman"/>
                  <a:ea typeface="Times New Roman"/>
                  <a:cs typeface="Times New Roman"/>
                  <a:sym typeface="Times New Roman"/>
                </a:rPr>
                <a:t>Mercado</a:t>
              </a:r>
              <a:endParaRPr dirty="0"/>
            </a:p>
            <a:p>
              <a:pPr marL="0" marR="0" lvl="0" indent="0" algn="ctr" rtl="0">
                <a:lnSpc>
                  <a:spcPct val="100000"/>
                </a:lnSpc>
                <a:spcBef>
                  <a:spcPts val="0"/>
                </a:spcBef>
                <a:spcAft>
                  <a:spcPts val="0"/>
                </a:spcAft>
                <a:buClr>
                  <a:srgbClr val="FFFFFF"/>
                </a:buClr>
                <a:buSzPts val="1400"/>
                <a:buFont typeface="Times New Roman"/>
                <a:buNone/>
              </a:pPr>
              <a:r>
                <a:rPr lang="en-US" sz="1400" b="1" i="0" u="none" dirty="0">
                  <a:solidFill>
                    <a:srgbClr val="FFFFFF"/>
                  </a:solidFill>
                  <a:latin typeface="Times New Roman"/>
                  <a:ea typeface="Times New Roman"/>
                  <a:cs typeface="Times New Roman"/>
                  <a:sym typeface="Times New Roman"/>
                </a:rPr>
                <a:t>Actual </a:t>
              </a:r>
              <a:endParaRPr dirty="0"/>
            </a:p>
            <a:p>
              <a:pPr marL="0" marR="0" lvl="0" indent="0" algn="l" rtl="0">
                <a:lnSpc>
                  <a:spcPct val="100000"/>
                </a:lnSpc>
                <a:spcBef>
                  <a:spcPts val="0"/>
                </a:spcBef>
                <a:spcAft>
                  <a:spcPts val="0"/>
                </a:spcAft>
                <a:buNone/>
              </a:pPr>
              <a:endParaRPr sz="1400" b="1" i="0" u="none" dirty="0">
                <a:solidFill>
                  <a:srgbClr val="FFFFFF"/>
                </a:solidFill>
                <a:latin typeface="Times New Roman"/>
                <a:ea typeface="Times New Roman"/>
                <a:cs typeface="Times New Roman"/>
                <a:sym typeface="Times New Roman"/>
              </a:endParaRPr>
            </a:p>
          </p:txBody>
        </p:sp>
        <p:sp>
          <p:nvSpPr>
            <p:cNvPr id="712" name="Google Shape;712;p76"/>
            <p:cNvSpPr txBox="1"/>
            <p:nvPr/>
          </p:nvSpPr>
          <p:spPr>
            <a:xfrm>
              <a:off x="3781" y="4820"/>
              <a:ext cx="3240" cy="1800"/>
            </a:xfrm>
            <a:prstGeom prst="rect">
              <a:avLst/>
            </a:prstGeom>
            <a:gradFill>
              <a:gsLst>
                <a:gs pos="0">
                  <a:srgbClr val="FFFFFF"/>
                </a:gs>
                <a:gs pos="100000">
                  <a:srgbClr val="FF99CC"/>
                </a:gs>
              </a:gsLst>
              <a:path path="circle">
                <a:fillToRect l="50000" t="50000" r="50000" b="50000"/>
              </a:path>
              <a:tileRect/>
            </a:gradFill>
            <a:ln w="9525" cap="flat" cmpd="sng">
              <a:solidFill>
                <a:schemeClr val="hlink"/>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Competidores potenciales</a:t>
              </a:r>
              <a:endParaRPr/>
            </a:p>
            <a:p>
              <a:pPr marL="0" marR="0" lvl="0" indent="0" algn="l" rtl="0">
                <a:lnSpc>
                  <a:spcPct val="100000"/>
                </a:lnSpc>
                <a:spcBef>
                  <a:spcPts val="0"/>
                </a:spcBef>
                <a:spcAft>
                  <a:spcPts val="0"/>
                </a:spcAft>
                <a:buNone/>
              </a:pPr>
              <a:endParaRPr sz="1400" b="0" i="0" u="none">
                <a:solidFill>
                  <a:schemeClr val="dk1"/>
                </a:solidFill>
                <a:latin typeface="Times New Roman"/>
                <a:ea typeface="Times New Roman"/>
                <a:cs typeface="Times New Roman"/>
                <a:sym typeface="Times New Roman"/>
              </a:endParaRPr>
            </a:p>
          </p:txBody>
        </p:sp>
        <p:sp>
          <p:nvSpPr>
            <p:cNvPr id="713" name="Google Shape;713;p76"/>
            <p:cNvSpPr txBox="1"/>
            <p:nvPr/>
          </p:nvSpPr>
          <p:spPr>
            <a:xfrm>
              <a:off x="7921" y="8567"/>
              <a:ext cx="3380" cy="1800"/>
            </a:xfrm>
            <a:prstGeom prst="rect">
              <a:avLst/>
            </a:prstGeom>
            <a:gradFill>
              <a:gsLst>
                <a:gs pos="0">
                  <a:srgbClr val="FFFFFF"/>
                </a:gs>
                <a:gs pos="100000">
                  <a:srgbClr val="FF99CC"/>
                </a:gs>
              </a:gsLst>
              <a:path path="circle">
                <a:fillToRect l="50000" t="50000" r="50000" b="50000"/>
              </a:path>
              <a:tileRect/>
            </a:gradFill>
            <a:ln w="9525" cap="flat" cmpd="sng">
              <a:solidFill>
                <a:schemeClr val="hlink"/>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Compradores</a:t>
              </a:r>
              <a:endParaRPr/>
            </a:p>
          </p:txBody>
        </p:sp>
        <p:sp>
          <p:nvSpPr>
            <p:cNvPr id="714" name="Google Shape;714;p76"/>
            <p:cNvSpPr txBox="1"/>
            <p:nvPr/>
          </p:nvSpPr>
          <p:spPr>
            <a:xfrm>
              <a:off x="-922" y="8777"/>
              <a:ext cx="3240" cy="1800"/>
            </a:xfrm>
            <a:prstGeom prst="rect">
              <a:avLst/>
            </a:prstGeom>
            <a:gradFill>
              <a:gsLst>
                <a:gs pos="0">
                  <a:srgbClr val="FFFFFF"/>
                </a:gs>
                <a:gs pos="100000">
                  <a:srgbClr val="FF99CC"/>
                </a:gs>
              </a:gsLst>
              <a:path path="circle">
                <a:fillToRect l="50000" t="50000" r="50000" b="50000"/>
              </a:path>
              <a:tileRect/>
            </a:gradFill>
            <a:ln w="9525" cap="flat" cmpd="sng">
              <a:solidFill>
                <a:schemeClr val="hlink"/>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Proveedores</a:t>
              </a:r>
              <a:endParaRPr/>
            </a:p>
          </p:txBody>
        </p:sp>
        <p:sp>
          <p:nvSpPr>
            <p:cNvPr id="715" name="Google Shape;715;p76"/>
            <p:cNvSpPr txBox="1"/>
            <p:nvPr/>
          </p:nvSpPr>
          <p:spPr>
            <a:xfrm>
              <a:off x="3781" y="12342"/>
              <a:ext cx="3240" cy="1800"/>
            </a:xfrm>
            <a:prstGeom prst="rect">
              <a:avLst/>
            </a:prstGeom>
            <a:gradFill>
              <a:gsLst>
                <a:gs pos="0">
                  <a:srgbClr val="FFFFFF"/>
                </a:gs>
                <a:gs pos="100000">
                  <a:srgbClr val="FF99CC"/>
                </a:gs>
              </a:gsLst>
              <a:path path="circle">
                <a:fillToRect l="50000" t="50000" r="50000" b="50000"/>
              </a:path>
              <a:tileRect/>
            </a:gradFill>
            <a:ln w="9525" cap="flat" cmpd="sng">
              <a:solidFill>
                <a:schemeClr val="hlink"/>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Productos </a:t>
              </a:r>
              <a:endParaRPr/>
            </a:p>
            <a:p>
              <a:pPr marL="0" marR="0" lvl="0" indent="0" algn="ctr" rtl="0">
                <a:lnSpc>
                  <a:spcPct val="100000"/>
                </a:lnSpc>
                <a:spcBef>
                  <a:spcPts val="0"/>
                </a:spcBef>
                <a:spcAft>
                  <a:spcPts val="0"/>
                </a:spcAft>
                <a:buClr>
                  <a:schemeClr val="dk1"/>
                </a:buClr>
                <a:buSzPts val="1400"/>
                <a:buFont typeface="Times New Roman"/>
                <a:buNone/>
              </a:pPr>
              <a:r>
                <a:rPr lang="en-US" sz="1400" b="0" i="0" u="none">
                  <a:solidFill>
                    <a:schemeClr val="dk1"/>
                  </a:solidFill>
                  <a:latin typeface="Times New Roman"/>
                  <a:ea typeface="Times New Roman"/>
                  <a:cs typeface="Times New Roman"/>
                  <a:sym typeface="Times New Roman"/>
                </a:rPr>
                <a:t>Sustitutos </a:t>
              </a:r>
              <a:endParaRPr/>
            </a:p>
          </p:txBody>
        </p:sp>
        <p:cxnSp>
          <p:nvCxnSpPr>
            <p:cNvPr id="716" name="Google Shape;716;p76"/>
            <p:cNvCxnSpPr/>
            <p:nvPr/>
          </p:nvCxnSpPr>
          <p:spPr>
            <a:xfrm rot="10800000">
              <a:off x="5401" y="11042"/>
              <a:ext cx="0" cy="1260"/>
            </a:xfrm>
            <a:prstGeom prst="straightConnector1">
              <a:avLst/>
            </a:prstGeom>
            <a:noFill/>
            <a:ln w="9525" cap="flat" cmpd="sng">
              <a:solidFill>
                <a:schemeClr val="hlink"/>
              </a:solidFill>
              <a:prstDash val="solid"/>
              <a:miter lim="800000"/>
              <a:headEnd type="none" w="med" len="med"/>
              <a:tailEnd type="triangle" w="med" len="med"/>
            </a:ln>
          </p:spPr>
        </p:cxnSp>
        <p:cxnSp>
          <p:nvCxnSpPr>
            <p:cNvPr id="717" name="Google Shape;717;p76"/>
            <p:cNvCxnSpPr/>
            <p:nvPr/>
          </p:nvCxnSpPr>
          <p:spPr>
            <a:xfrm rot="10800000">
              <a:off x="7021" y="9602"/>
              <a:ext cx="900" cy="0"/>
            </a:xfrm>
            <a:prstGeom prst="straightConnector1">
              <a:avLst/>
            </a:prstGeom>
            <a:noFill/>
            <a:ln w="9525" cap="flat" cmpd="sng">
              <a:solidFill>
                <a:schemeClr val="hlink"/>
              </a:solidFill>
              <a:prstDash val="solid"/>
              <a:miter lim="800000"/>
              <a:headEnd type="none" w="med" len="med"/>
              <a:tailEnd type="triangle" w="med" len="med"/>
            </a:ln>
          </p:spPr>
        </p:cxnSp>
        <p:cxnSp>
          <p:nvCxnSpPr>
            <p:cNvPr id="718" name="Google Shape;718;p76"/>
            <p:cNvCxnSpPr/>
            <p:nvPr/>
          </p:nvCxnSpPr>
          <p:spPr>
            <a:xfrm>
              <a:off x="2341" y="9617"/>
              <a:ext cx="1120" cy="0"/>
            </a:xfrm>
            <a:prstGeom prst="straightConnector1">
              <a:avLst/>
            </a:prstGeom>
            <a:noFill/>
            <a:ln w="9525" cap="flat" cmpd="sng">
              <a:solidFill>
                <a:schemeClr val="hlink"/>
              </a:solidFill>
              <a:prstDash val="solid"/>
              <a:miter lim="800000"/>
              <a:headEnd type="none" w="med" len="med"/>
              <a:tailEnd type="triangle" w="med" len="med"/>
            </a:ln>
          </p:spPr>
        </p:cxnSp>
        <p:cxnSp>
          <p:nvCxnSpPr>
            <p:cNvPr id="719" name="Google Shape;719;p76"/>
            <p:cNvCxnSpPr/>
            <p:nvPr/>
          </p:nvCxnSpPr>
          <p:spPr>
            <a:xfrm>
              <a:off x="5401" y="6722"/>
              <a:ext cx="0" cy="1440"/>
            </a:xfrm>
            <a:prstGeom prst="straightConnector1">
              <a:avLst/>
            </a:prstGeom>
            <a:noFill/>
            <a:ln w="9525" cap="flat" cmpd="sng">
              <a:solidFill>
                <a:schemeClr val="hlink"/>
              </a:solidFill>
              <a:prstDash val="solid"/>
              <a:miter lim="800000"/>
              <a:headEnd type="none" w="med" len="med"/>
              <a:tailEnd type="triangle" w="med" len="med"/>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dirty="0">
                <a:solidFill>
                  <a:schemeClr val="dk1"/>
                </a:solidFill>
                <a:sym typeface="Calibri"/>
              </a:rPr>
              <a:t>Como se </a:t>
            </a:r>
            <a:r>
              <a:rPr lang="en-US" sz="4400" b="0" i="0" dirty="0" err="1">
                <a:solidFill>
                  <a:schemeClr val="dk1"/>
                </a:solidFill>
                <a:sym typeface="Calibri"/>
              </a:rPr>
              <a:t>nos</a:t>
            </a:r>
            <a:r>
              <a:rPr lang="en-US" sz="4400" b="0" i="0" dirty="0">
                <a:solidFill>
                  <a:schemeClr val="dk1"/>
                </a:solidFill>
                <a:sym typeface="Calibri"/>
              </a:rPr>
              <a:t> </a:t>
            </a:r>
            <a:r>
              <a:rPr lang="en-US" sz="4400" b="0" i="0" dirty="0" err="1">
                <a:solidFill>
                  <a:schemeClr val="dk1"/>
                </a:solidFill>
                <a:sym typeface="Calibri"/>
              </a:rPr>
              <a:t>ocurren</a:t>
            </a:r>
            <a:r>
              <a:rPr lang="en-US" sz="4400" b="0" i="0" dirty="0">
                <a:solidFill>
                  <a:schemeClr val="dk1"/>
                </a:solidFill>
                <a:sym typeface="Calibri"/>
              </a:rPr>
              <a:t> las ideas?</a:t>
            </a:r>
            <a:endParaRPr dirty="0"/>
          </a:p>
        </p:txBody>
      </p:sp>
      <p:sp>
        <p:nvSpPr>
          <p:cNvPr id="197" name="Google Shape;197;p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2400" b="0" i="0" u="none" strike="noStrike" cap="none" dirty="0">
                <a:solidFill>
                  <a:schemeClr val="dk1"/>
                </a:solidFill>
                <a:sym typeface="Calibri"/>
              </a:rPr>
              <a:t>Einstein, un </a:t>
            </a:r>
            <a:r>
              <a:rPr lang="en-US" sz="2400" b="0" i="0" u="none" strike="noStrike" cap="none" dirty="0" err="1">
                <a:solidFill>
                  <a:schemeClr val="dk1"/>
                </a:solidFill>
                <a:sym typeface="Calibri"/>
              </a:rPr>
              <a:t>cerebro</a:t>
            </a:r>
            <a:r>
              <a:rPr lang="en-US" sz="2400" b="0" i="0" u="none" strike="noStrike" cap="none" dirty="0">
                <a:solidFill>
                  <a:schemeClr val="dk1"/>
                </a:solidFill>
                <a:sym typeface="Calibri"/>
              </a:rPr>
              <a:t> como </a:t>
            </a:r>
            <a:r>
              <a:rPr lang="en-US" sz="2400" b="0" i="0" u="none" strike="noStrike" cap="none" dirty="0" err="1">
                <a:solidFill>
                  <a:schemeClr val="dk1"/>
                </a:solidFill>
                <a:sym typeface="Calibri"/>
              </a:rPr>
              <a:t>pocos</a:t>
            </a:r>
            <a:r>
              <a:rPr lang="en-US" sz="2400" b="0" i="0" u="none" strike="noStrike" cap="none" dirty="0">
                <a:solidFill>
                  <a:schemeClr val="dk1"/>
                </a:solidFill>
                <a:sym typeface="Calibri"/>
              </a:rPr>
              <a:t>.</a:t>
            </a:r>
            <a:endParaRPr sz="2400" dirty="0"/>
          </a:p>
          <a:p>
            <a:pPr marL="342900" marR="0" lvl="0" indent="-342900" algn="l" rtl="0">
              <a:lnSpc>
                <a:spcPct val="100000"/>
              </a:lnSpc>
              <a:spcBef>
                <a:spcPts val="640"/>
              </a:spcBef>
              <a:spcAft>
                <a:spcPts val="0"/>
              </a:spcAft>
              <a:buClr>
                <a:schemeClr val="dk1"/>
              </a:buClr>
              <a:buSzPts val="3200"/>
              <a:buFont typeface="Arial"/>
              <a:buChar char="•"/>
            </a:pPr>
            <a:r>
              <a:rPr lang="en-US" sz="2400" b="0" i="0" u="none" strike="noStrike" cap="none" dirty="0">
                <a:solidFill>
                  <a:schemeClr val="dk1"/>
                </a:solidFill>
                <a:sym typeface="Calibri"/>
              </a:rPr>
              <a:t>Brainstorming</a:t>
            </a:r>
            <a:endParaRPr sz="2400" dirty="0"/>
          </a:p>
          <a:p>
            <a:pPr marL="342900" marR="0" lvl="0" indent="-342900" algn="l" rtl="0">
              <a:lnSpc>
                <a:spcPct val="100000"/>
              </a:lnSpc>
              <a:spcBef>
                <a:spcPts val="640"/>
              </a:spcBef>
              <a:spcAft>
                <a:spcPts val="0"/>
              </a:spcAft>
              <a:buClr>
                <a:schemeClr val="dk1"/>
              </a:buClr>
              <a:buSzPts val="3200"/>
              <a:buFont typeface="Arial"/>
              <a:buChar char="•"/>
            </a:pPr>
            <a:r>
              <a:rPr lang="en-US" sz="2400" b="0" i="0" u="none" strike="noStrike" cap="none" dirty="0" err="1">
                <a:solidFill>
                  <a:schemeClr val="dk1"/>
                </a:solidFill>
                <a:sym typeface="Calibri"/>
              </a:rPr>
              <a:t>Sustituir</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Combinar</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Adaptar</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Modificar</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Ponerle</a:t>
            </a:r>
            <a:r>
              <a:rPr lang="en-US" sz="2400" b="0" i="0" u="none" strike="noStrike" cap="none" dirty="0">
                <a:solidFill>
                  <a:schemeClr val="dk1"/>
                </a:solidFill>
                <a:sym typeface="Calibri"/>
              </a:rPr>
              <a:t> </a:t>
            </a:r>
            <a:r>
              <a:rPr lang="en-US" sz="2400" b="0" i="0" u="none" strike="noStrike" cap="none" dirty="0" err="1">
                <a:solidFill>
                  <a:schemeClr val="dk1"/>
                </a:solidFill>
                <a:sym typeface="Calibri"/>
              </a:rPr>
              <a:t>otros</a:t>
            </a:r>
            <a:r>
              <a:rPr lang="en-US" sz="2400" b="0" i="0" u="none" strike="noStrike" cap="none" dirty="0">
                <a:solidFill>
                  <a:schemeClr val="dk1"/>
                </a:solidFill>
                <a:sym typeface="Calibri"/>
              </a:rPr>
              <a:t> </a:t>
            </a:r>
            <a:r>
              <a:rPr lang="en-US" sz="2400" b="0" i="0" u="none" strike="noStrike" cap="none" dirty="0" err="1">
                <a:solidFill>
                  <a:schemeClr val="dk1"/>
                </a:solidFill>
                <a:sym typeface="Calibri"/>
              </a:rPr>
              <a:t>usos</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Eliminar</a:t>
            </a:r>
            <a:r>
              <a:rPr lang="en-US" sz="2400" b="0" i="0" u="none" strike="noStrike" cap="none" dirty="0">
                <a:solidFill>
                  <a:schemeClr val="dk1"/>
                </a:solidFill>
                <a:sym typeface="Calibri"/>
              </a:rPr>
              <a:t> – </a:t>
            </a:r>
            <a:r>
              <a:rPr lang="en-US" sz="2400" b="0" i="0" u="none" strike="noStrike" cap="none" dirty="0" err="1">
                <a:solidFill>
                  <a:schemeClr val="dk1"/>
                </a:solidFill>
                <a:sym typeface="Calibri"/>
              </a:rPr>
              <a:t>Reordenar</a:t>
            </a:r>
            <a:r>
              <a:rPr lang="en-US" sz="2400" b="0" i="0" u="none" strike="noStrike" cap="none" dirty="0">
                <a:solidFill>
                  <a:schemeClr val="dk1"/>
                </a:solidFill>
                <a:sym typeface="Calibri"/>
              </a:rPr>
              <a:t>/</a:t>
            </a:r>
            <a:r>
              <a:rPr lang="en-US" sz="2400" b="0" i="0" u="none" strike="noStrike" cap="none" dirty="0" err="1">
                <a:solidFill>
                  <a:schemeClr val="dk1"/>
                </a:solidFill>
                <a:sym typeface="Calibri"/>
              </a:rPr>
              <a:t>Revertir</a:t>
            </a:r>
            <a:endParaRPr sz="2400" dirty="0"/>
          </a:p>
          <a:p>
            <a:pPr marL="342900" marR="0" lvl="0" indent="-342900" algn="l" rtl="0">
              <a:lnSpc>
                <a:spcPct val="100000"/>
              </a:lnSpc>
              <a:spcBef>
                <a:spcPts val="640"/>
              </a:spcBef>
              <a:spcAft>
                <a:spcPts val="0"/>
              </a:spcAft>
              <a:buClr>
                <a:schemeClr val="dk1"/>
              </a:buClr>
              <a:buSzPts val="3200"/>
              <a:buFont typeface="Arial"/>
              <a:buChar char="•"/>
            </a:pPr>
            <a:r>
              <a:rPr lang="en-US" sz="2400" b="0" i="0" u="none" strike="noStrike" cap="none" dirty="0">
                <a:solidFill>
                  <a:schemeClr val="dk1"/>
                </a:solidFill>
                <a:sym typeface="Calibri"/>
              </a:rPr>
              <a:t>El </a:t>
            </a:r>
            <a:r>
              <a:rPr lang="en-US" sz="2400" b="0" i="0" u="none" strike="noStrike" cap="none" dirty="0" err="1">
                <a:solidFill>
                  <a:schemeClr val="dk1"/>
                </a:solidFill>
                <a:sym typeface="Calibri"/>
              </a:rPr>
              <a:t>ej</a:t>
            </a:r>
            <a:r>
              <a:rPr lang="en-US" sz="2400" b="0" i="0" u="none" strike="noStrike" cap="none" dirty="0">
                <a:solidFill>
                  <a:schemeClr val="dk1"/>
                </a:solidFill>
                <a:sym typeface="Calibri"/>
              </a:rPr>
              <a:t>. del </a:t>
            </a:r>
            <a:r>
              <a:rPr lang="en-US" sz="2400" b="0" i="0" u="none" strike="noStrike" cap="none" dirty="0" err="1">
                <a:solidFill>
                  <a:schemeClr val="dk1"/>
                </a:solidFill>
                <a:sym typeface="Calibri"/>
              </a:rPr>
              <a:t>ladrillo</a:t>
            </a:r>
            <a:r>
              <a:rPr lang="en-US" sz="2400" b="0" i="0" u="none" strike="noStrike" cap="none" dirty="0">
                <a:solidFill>
                  <a:schemeClr val="dk1"/>
                </a:solidFill>
                <a:sym typeface="Calibri"/>
              </a:rPr>
              <a:t>.</a:t>
            </a:r>
          </a:p>
          <a:p>
            <a:pPr marL="342900" marR="0" lvl="0" indent="-342900" algn="l" rtl="0">
              <a:lnSpc>
                <a:spcPct val="100000"/>
              </a:lnSpc>
              <a:spcBef>
                <a:spcPts val="640"/>
              </a:spcBef>
              <a:spcAft>
                <a:spcPts val="0"/>
              </a:spcAft>
              <a:buClr>
                <a:schemeClr val="dk1"/>
              </a:buClr>
              <a:buSzPts val="3200"/>
              <a:buFont typeface="Arial"/>
              <a:buChar char="•"/>
            </a:pPr>
            <a:r>
              <a:rPr lang="en-US" sz="2400" dirty="0"/>
              <a:t>La </a:t>
            </a:r>
            <a:r>
              <a:rPr lang="en-US" sz="2400" dirty="0" err="1"/>
              <a:t>creatividad</a:t>
            </a:r>
            <a:r>
              <a:rPr lang="en-US" sz="2400" dirty="0"/>
              <a:t> se </a:t>
            </a:r>
            <a:r>
              <a:rPr lang="en-US" sz="2400" dirty="0" err="1"/>
              <a:t>alimenta</a:t>
            </a:r>
            <a:r>
              <a:rPr lang="en-US" sz="2400" dirty="0"/>
              <a:t> de ideas.</a:t>
            </a:r>
            <a:endParaRPr sz="2400" dirty="0"/>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pic>
        <p:nvPicPr>
          <p:cNvPr id="198" name="Google Shape;198;p5"/>
          <p:cNvPicPr preferRelativeResize="0"/>
          <p:nvPr/>
        </p:nvPicPr>
        <p:blipFill rotWithShape="1">
          <a:blip r:embed="rId3">
            <a:alphaModFix/>
          </a:blip>
          <a:srcRect/>
          <a:stretch/>
        </p:blipFill>
        <p:spPr>
          <a:xfrm>
            <a:off x="177922" y="3148012"/>
            <a:ext cx="7431087" cy="3500437"/>
          </a:xfrm>
          <a:prstGeom prst="rect">
            <a:avLst/>
          </a:prstGeom>
          <a:noFill/>
          <a:ln>
            <a:noFill/>
          </a:ln>
        </p:spPr>
      </p:pic>
      <p:sp>
        <p:nvSpPr>
          <p:cNvPr id="2" name="CuadroTexto 1"/>
          <p:cNvSpPr txBox="1"/>
          <p:nvPr/>
        </p:nvSpPr>
        <p:spPr>
          <a:xfrm>
            <a:off x="5011615" y="5387498"/>
            <a:ext cx="3481754" cy="738664"/>
          </a:xfrm>
          <a:prstGeom prst="rect">
            <a:avLst/>
          </a:prstGeom>
          <a:noFill/>
        </p:spPr>
        <p:txBody>
          <a:bodyPr wrap="square" rtlCol="0">
            <a:spAutoFit/>
          </a:bodyPr>
          <a:lstStyle/>
          <a:p>
            <a:pPr algn="ctr"/>
            <a:r>
              <a:rPr lang="es-AR" dirty="0">
                <a:hlinkClick r:id="rId4" action="ppaction://hlinkfile"/>
              </a:rPr>
              <a:t>Aprendamos un poco más sobre como tener una amplia base en nuestra pirámide de ideas</a:t>
            </a:r>
            <a:endParaRPr lang="en-US" dirty="0"/>
          </a:p>
        </p:txBody>
      </p:sp>
      <p:cxnSp>
        <p:nvCxnSpPr>
          <p:cNvPr id="6" name="Google Shape;182;p3"/>
          <p:cNvCxnSpPr/>
          <p:nvPr/>
        </p:nvCxnSpPr>
        <p:spPr>
          <a:xfrm>
            <a:off x="585788" y="1187332"/>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7"/>
          <p:cNvSpPr txBox="1">
            <a:spLocks noGrp="1"/>
          </p:cNvSpPr>
          <p:nvPr>
            <p:ph type="title" idx="4294967295"/>
          </p:nvPr>
        </p:nvSpPr>
        <p:spPr>
          <a:xfrm>
            <a:off x="1830387" y="301625"/>
            <a:ext cx="7313612"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Cadena de valor (empresa competitiva)</a:t>
            </a:r>
            <a:endParaRPr/>
          </a:p>
        </p:txBody>
      </p:sp>
      <p:pic>
        <p:nvPicPr>
          <p:cNvPr id="725" name="Google Shape;725;p77" descr="Cadena_de_valor"/>
          <p:cNvPicPr preferRelativeResize="0"/>
          <p:nvPr/>
        </p:nvPicPr>
        <p:blipFill rotWithShape="1">
          <a:blip r:embed="rId3">
            <a:alphaModFix/>
          </a:blip>
          <a:srcRect/>
          <a:stretch/>
        </p:blipFill>
        <p:spPr>
          <a:xfrm>
            <a:off x="1042987" y="2349500"/>
            <a:ext cx="7777162" cy="2951162"/>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Rueda Operativa (empresa funcional)</a:t>
            </a:r>
            <a:endParaRPr/>
          </a:p>
        </p:txBody>
      </p:sp>
      <p:grpSp>
        <p:nvGrpSpPr>
          <p:cNvPr id="731" name="Google Shape;731;p78"/>
          <p:cNvGrpSpPr/>
          <p:nvPr/>
        </p:nvGrpSpPr>
        <p:grpSpPr>
          <a:xfrm>
            <a:off x="2051050" y="1916112"/>
            <a:ext cx="5618162" cy="4321175"/>
            <a:chOff x="2051050" y="1916113"/>
            <a:chExt cx="5618163" cy="4321175"/>
          </a:xfrm>
        </p:grpSpPr>
        <p:sp>
          <p:nvSpPr>
            <p:cNvPr id="732" name="Google Shape;732;p78"/>
            <p:cNvSpPr/>
            <p:nvPr/>
          </p:nvSpPr>
          <p:spPr>
            <a:xfrm>
              <a:off x="4211638" y="1916113"/>
              <a:ext cx="1008062" cy="865187"/>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Producto</a:t>
              </a:r>
              <a:endParaRPr/>
            </a:p>
          </p:txBody>
        </p:sp>
        <p:sp>
          <p:nvSpPr>
            <p:cNvPr id="733" name="Google Shape;733;p78"/>
            <p:cNvSpPr/>
            <p:nvPr/>
          </p:nvSpPr>
          <p:spPr>
            <a:xfrm>
              <a:off x="2124075" y="4724400"/>
              <a:ext cx="936625" cy="863600"/>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Pagar</a:t>
              </a:r>
              <a:endParaRPr/>
            </a:p>
          </p:txBody>
        </p:sp>
        <p:sp>
          <p:nvSpPr>
            <p:cNvPr id="734" name="Google Shape;734;p78"/>
            <p:cNvSpPr/>
            <p:nvPr/>
          </p:nvSpPr>
          <p:spPr>
            <a:xfrm>
              <a:off x="3635375" y="5373688"/>
              <a:ext cx="935038" cy="863600"/>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Financiar</a:t>
              </a:r>
              <a:endParaRPr/>
            </a:p>
          </p:txBody>
        </p:sp>
        <p:sp>
          <p:nvSpPr>
            <p:cNvPr id="735" name="Google Shape;735;p78"/>
            <p:cNvSpPr/>
            <p:nvPr/>
          </p:nvSpPr>
          <p:spPr>
            <a:xfrm>
              <a:off x="5219700" y="5300663"/>
              <a:ext cx="865188" cy="792162"/>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Cobrar</a:t>
              </a:r>
              <a:endParaRPr/>
            </a:p>
          </p:txBody>
        </p:sp>
        <p:sp>
          <p:nvSpPr>
            <p:cNvPr id="736" name="Google Shape;736;p78"/>
            <p:cNvSpPr/>
            <p:nvPr/>
          </p:nvSpPr>
          <p:spPr>
            <a:xfrm>
              <a:off x="6588125" y="4437063"/>
              <a:ext cx="792163" cy="719137"/>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Entregar</a:t>
              </a:r>
              <a:endParaRPr/>
            </a:p>
          </p:txBody>
        </p:sp>
        <p:sp>
          <p:nvSpPr>
            <p:cNvPr id="737" name="Google Shape;737;p78"/>
            <p:cNvSpPr/>
            <p:nvPr/>
          </p:nvSpPr>
          <p:spPr>
            <a:xfrm>
              <a:off x="6877050" y="3284538"/>
              <a:ext cx="792163" cy="649287"/>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Vender</a:t>
              </a:r>
              <a:endParaRPr/>
            </a:p>
          </p:txBody>
        </p:sp>
        <p:sp>
          <p:nvSpPr>
            <p:cNvPr id="738" name="Google Shape;738;p78"/>
            <p:cNvSpPr/>
            <p:nvPr/>
          </p:nvSpPr>
          <p:spPr>
            <a:xfrm>
              <a:off x="5724525" y="2349500"/>
              <a:ext cx="936625" cy="792163"/>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Times New Roman"/>
                <a:buNone/>
              </a:pPr>
              <a:r>
                <a:rPr lang="en-US" sz="1000" b="0" i="0" u="none">
                  <a:solidFill>
                    <a:schemeClr val="dk1"/>
                  </a:solidFill>
                  <a:latin typeface="Times New Roman"/>
                  <a:ea typeface="Times New Roman"/>
                  <a:cs typeface="Times New Roman"/>
                  <a:sym typeface="Times New Roman"/>
                </a:rPr>
                <a:t>Comercialización</a:t>
              </a:r>
              <a:endParaRPr/>
            </a:p>
          </p:txBody>
        </p:sp>
        <p:sp>
          <p:nvSpPr>
            <p:cNvPr id="739" name="Google Shape;739;p78"/>
            <p:cNvSpPr/>
            <p:nvPr/>
          </p:nvSpPr>
          <p:spPr>
            <a:xfrm>
              <a:off x="2051050" y="3284538"/>
              <a:ext cx="936625" cy="865187"/>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Comprar</a:t>
              </a:r>
              <a:endParaRPr/>
            </a:p>
          </p:txBody>
        </p:sp>
        <p:sp>
          <p:nvSpPr>
            <p:cNvPr id="740" name="Google Shape;740;p78"/>
            <p:cNvSpPr/>
            <p:nvPr/>
          </p:nvSpPr>
          <p:spPr>
            <a:xfrm>
              <a:off x="2916238" y="2276475"/>
              <a:ext cx="863600" cy="792163"/>
            </a:xfrm>
            <a:prstGeom prst="ellipse">
              <a:avLst/>
            </a:prstGeom>
            <a:solidFill>
              <a:srgbClr val="C6D9F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500"/>
                <a:buFont typeface="Times New Roman"/>
                <a:buNone/>
              </a:pPr>
              <a:r>
                <a:rPr lang="en-US" sz="1500" b="0" i="0" u="none">
                  <a:solidFill>
                    <a:schemeClr val="dk1"/>
                  </a:solidFill>
                  <a:latin typeface="Times New Roman"/>
                  <a:ea typeface="Times New Roman"/>
                  <a:cs typeface="Times New Roman"/>
                  <a:sym typeface="Times New Roman"/>
                </a:rPr>
                <a:t>Producir</a:t>
              </a:r>
              <a:endParaRPr/>
            </a:p>
          </p:txBody>
        </p:sp>
        <p:cxnSp>
          <p:nvCxnSpPr>
            <p:cNvPr id="741" name="Google Shape;741;p78"/>
            <p:cNvCxnSpPr/>
            <p:nvPr/>
          </p:nvCxnSpPr>
          <p:spPr>
            <a:xfrm rot="10800000" flipH="1">
              <a:off x="3779838" y="2349500"/>
              <a:ext cx="360362" cy="142875"/>
            </a:xfrm>
            <a:prstGeom prst="straightConnector1">
              <a:avLst/>
            </a:prstGeom>
            <a:noFill/>
            <a:ln w="9525" cap="flat" cmpd="sng">
              <a:solidFill>
                <a:schemeClr val="dk1"/>
              </a:solidFill>
              <a:prstDash val="solid"/>
              <a:miter lim="800000"/>
              <a:headEnd type="none" w="med" len="med"/>
              <a:tailEnd type="triangle" w="med" len="med"/>
            </a:ln>
          </p:spPr>
        </p:cxnSp>
        <p:cxnSp>
          <p:nvCxnSpPr>
            <p:cNvPr id="742" name="Google Shape;742;p78"/>
            <p:cNvCxnSpPr/>
            <p:nvPr/>
          </p:nvCxnSpPr>
          <p:spPr>
            <a:xfrm>
              <a:off x="6659563" y="2852738"/>
              <a:ext cx="288925" cy="431800"/>
            </a:xfrm>
            <a:prstGeom prst="straightConnector1">
              <a:avLst/>
            </a:prstGeom>
            <a:noFill/>
            <a:ln w="9525" cap="flat" cmpd="sng">
              <a:solidFill>
                <a:schemeClr val="dk1"/>
              </a:solidFill>
              <a:prstDash val="solid"/>
              <a:miter lim="800000"/>
              <a:headEnd type="none" w="med" len="med"/>
              <a:tailEnd type="triangle" w="med" len="med"/>
            </a:ln>
          </p:spPr>
        </p:cxnSp>
        <p:cxnSp>
          <p:nvCxnSpPr>
            <p:cNvPr id="743" name="Google Shape;743;p78"/>
            <p:cNvCxnSpPr/>
            <p:nvPr/>
          </p:nvCxnSpPr>
          <p:spPr>
            <a:xfrm flipH="1">
              <a:off x="7092950" y="3933825"/>
              <a:ext cx="215900" cy="431800"/>
            </a:xfrm>
            <a:prstGeom prst="straightConnector1">
              <a:avLst/>
            </a:prstGeom>
            <a:noFill/>
            <a:ln w="9525" cap="flat" cmpd="sng">
              <a:solidFill>
                <a:schemeClr val="dk1"/>
              </a:solidFill>
              <a:prstDash val="solid"/>
              <a:miter lim="800000"/>
              <a:headEnd type="none" w="med" len="med"/>
              <a:tailEnd type="triangle" w="med" len="med"/>
            </a:ln>
          </p:spPr>
        </p:cxnSp>
        <p:cxnSp>
          <p:nvCxnSpPr>
            <p:cNvPr id="744" name="Google Shape;744;p78"/>
            <p:cNvCxnSpPr/>
            <p:nvPr/>
          </p:nvCxnSpPr>
          <p:spPr>
            <a:xfrm flipH="1">
              <a:off x="6084888" y="5084763"/>
              <a:ext cx="647700" cy="431800"/>
            </a:xfrm>
            <a:prstGeom prst="straightConnector1">
              <a:avLst/>
            </a:prstGeom>
            <a:noFill/>
            <a:ln w="9525" cap="flat" cmpd="sng">
              <a:solidFill>
                <a:schemeClr val="dk1"/>
              </a:solidFill>
              <a:prstDash val="solid"/>
              <a:miter lim="800000"/>
              <a:headEnd type="none" w="med" len="med"/>
              <a:tailEnd type="triangle" w="med" len="med"/>
            </a:ln>
          </p:spPr>
        </p:cxnSp>
        <p:cxnSp>
          <p:nvCxnSpPr>
            <p:cNvPr id="745" name="Google Shape;745;p78"/>
            <p:cNvCxnSpPr/>
            <p:nvPr/>
          </p:nvCxnSpPr>
          <p:spPr>
            <a:xfrm rot="10800000">
              <a:off x="4716463" y="5876925"/>
              <a:ext cx="576262" cy="0"/>
            </a:xfrm>
            <a:prstGeom prst="straightConnector1">
              <a:avLst/>
            </a:prstGeom>
            <a:noFill/>
            <a:ln w="9525" cap="flat" cmpd="sng">
              <a:solidFill>
                <a:schemeClr val="dk1"/>
              </a:solidFill>
              <a:prstDash val="solid"/>
              <a:miter lim="800000"/>
              <a:headEnd type="none" w="med" len="med"/>
              <a:tailEnd type="triangle" w="med" len="med"/>
            </a:ln>
          </p:spPr>
        </p:cxnSp>
        <p:cxnSp>
          <p:nvCxnSpPr>
            <p:cNvPr id="746" name="Google Shape;746;p78"/>
            <p:cNvCxnSpPr/>
            <p:nvPr/>
          </p:nvCxnSpPr>
          <p:spPr>
            <a:xfrm rot="10800000">
              <a:off x="3132138" y="5516563"/>
              <a:ext cx="503237" cy="144462"/>
            </a:xfrm>
            <a:prstGeom prst="straightConnector1">
              <a:avLst/>
            </a:prstGeom>
            <a:noFill/>
            <a:ln w="9525" cap="flat" cmpd="sng">
              <a:solidFill>
                <a:schemeClr val="dk1"/>
              </a:solidFill>
              <a:prstDash val="solid"/>
              <a:miter lim="800000"/>
              <a:headEnd type="none" w="med" len="med"/>
              <a:tailEnd type="triangle" w="med" len="med"/>
            </a:ln>
          </p:spPr>
        </p:cxnSp>
        <p:cxnSp>
          <p:nvCxnSpPr>
            <p:cNvPr id="747" name="Google Shape;747;p78"/>
            <p:cNvCxnSpPr/>
            <p:nvPr/>
          </p:nvCxnSpPr>
          <p:spPr>
            <a:xfrm rot="10800000">
              <a:off x="2555875" y="4292600"/>
              <a:ext cx="0" cy="431800"/>
            </a:xfrm>
            <a:prstGeom prst="straightConnector1">
              <a:avLst/>
            </a:prstGeom>
            <a:noFill/>
            <a:ln w="9525" cap="flat" cmpd="sng">
              <a:solidFill>
                <a:schemeClr val="dk1"/>
              </a:solidFill>
              <a:prstDash val="solid"/>
              <a:miter lim="800000"/>
              <a:headEnd type="none" w="med" len="med"/>
              <a:tailEnd type="triangle" w="med" len="med"/>
            </a:ln>
          </p:spPr>
        </p:cxnSp>
        <p:cxnSp>
          <p:nvCxnSpPr>
            <p:cNvPr id="748" name="Google Shape;748;p78"/>
            <p:cNvCxnSpPr/>
            <p:nvPr/>
          </p:nvCxnSpPr>
          <p:spPr>
            <a:xfrm rot="10800000" flipH="1">
              <a:off x="2771775" y="3068638"/>
              <a:ext cx="287338" cy="215900"/>
            </a:xfrm>
            <a:prstGeom prst="straightConnector1">
              <a:avLst/>
            </a:prstGeom>
            <a:noFill/>
            <a:ln w="9525" cap="flat" cmpd="sng">
              <a:solidFill>
                <a:schemeClr val="dk1"/>
              </a:solidFill>
              <a:prstDash val="solid"/>
              <a:miter lim="800000"/>
              <a:headEnd type="none" w="med" len="med"/>
              <a:tailEnd type="triangle" w="med" len="med"/>
            </a:ln>
          </p:spPr>
        </p:cxnSp>
        <p:cxnSp>
          <p:nvCxnSpPr>
            <p:cNvPr id="749" name="Google Shape;749;p78"/>
            <p:cNvCxnSpPr/>
            <p:nvPr/>
          </p:nvCxnSpPr>
          <p:spPr>
            <a:xfrm>
              <a:off x="5219700" y="2205038"/>
              <a:ext cx="647700" cy="215900"/>
            </a:xfrm>
            <a:prstGeom prst="straightConnector1">
              <a:avLst/>
            </a:prstGeom>
            <a:noFill/>
            <a:ln w="9525" cap="flat" cmpd="sng">
              <a:solidFill>
                <a:schemeClr val="dk1"/>
              </a:solidFill>
              <a:prstDash val="solid"/>
              <a:miter lim="800000"/>
              <a:headEnd type="none" w="med" len="med"/>
              <a:tailEnd type="triangle" w="med" len="med"/>
            </a:ln>
          </p:spPr>
        </p:cxn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79" descr="C:\Users\Marcela\Desktop\FODA.gif"/>
          <p:cNvPicPr preferRelativeResize="0"/>
          <p:nvPr/>
        </p:nvPicPr>
        <p:blipFill rotWithShape="1">
          <a:blip r:embed="rId3">
            <a:alphaModFix/>
          </a:blip>
          <a:srcRect/>
          <a:stretch/>
        </p:blipFill>
        <p:spPr>
          <a:xfrm>
            <a:off x="1714500" y="571500"/>
            <a:ext cx="5715000" cy="57150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sng" dirty="0" err="1">
                <a:solidFill>
                  <a:schemeClr val="dk1"/>
                </a:solidFill>
                <a:latin typeface="Calibri"/>
                <a:ea typeface="Calibri"/>
                <a:cs typeface="Calibri"/>
                <a:sym typeface="Calibri"/>
              </a:rPr>
              <a:t>Clasificación</a:t>
            </a:r>
            <a:r>
              <a:rPr lang="en-US" sz="4400" b="0" i="0" u="sng" dirty="0">
                <a:solidFill>
                  <a:schemeClr val="dk1"/>
                </a:solidFill>
                <a:latin typeface="Calibri"/>
                <a:ea typeface="Calibri"/>
                <a:cs typeface="Calibri"/>
                <a:sym typeface="Calibri"/>
              </a:rPr>
              <a:t> PyME</a:t>
            </a:r>
            <a:endParaRPr dirty="0"/>
          </a:p>
        </p:txBody>
      </p:sp>
      <p:sp>
        <p:nvSpPr>
          <p:cNvPr id="761" name="Google Shape;761;p80"/>
          <p:cNvSpPr txBox="1"/>
          <p:nvPr/>
        </p:nvSpPr>
        <p:spPr>
          <a:xfrm>
            <a:off x="323850" y="1552575"/>
            <a:ext cx="4968875"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sng" dirty="0" err="1">
                <a:solidFill>
                  <a:schemeClr val="dk1"/>
                </a:solidFill>
                <a:latin typeface="Arial"/>
                <a:ea typeface="Arial"/>
                <a:cs typeface="Arial"/>
                <a:sym typeface="Arial"/>
              </a:rPr>
              <a:t>Según</a:t>
            </a:r>
            <a:r>
              <a:rPr lang="en-US" sz="2400" b="1" i="0" u="sng" dirty="0">
                <a:solidFill>
                  <a:schemeClr val="dk1"/>
                </a:solidFill>
                <a:latin typeface="Arial"/>
                <a:ea typeface="Arial"/>
                <a:cs typeface="Arial"/>
                <a:sym typeface="Arial"/>
              </a:rPr>
              <a:t> </a:t>
            </a:r>
            <a:r>
              <a:rPr lang="en-US" sz="2400" b="1" i="0" u="sng" dirty="0" err="1">
                <a:solidFill>
                  <a:schemeClr val="dk1"/>
                </a:solidFill>
                <a:latin typeface="Arial"/>
                <a:ea typeface="Arial"/>
                <a:cs typeface="Arial"/>
                <a:sym typeface="Arial"/>
              </a:rPr>
              <a:t>monto</a:t>
            </a:r>
            <a:r>
              <a:rPr lang="en-US" sz="2400" b="1" i="0" u="sng" dirty="0">
                <a:solidFill>
                  <a:schemeClr val="dk1"/>
                </a:solidFill>
                <a:latin typeface="Arial"/>
                <a:ea typeface="Arial"/>
                <a:cs typeface="Arial"/>
                <a:sym typeface="Arial"/>
              </a:rPr>
              <a:t> de </a:t>
            </a:r>
            <a:r>
              <a:rPr lang="en-US" sz="2400" b="1" i="0" u="sng" dirty="0" err="1">
                <a:solidFill>
                  <a:schemeClr val="dk1"/>
                </a:solidFill>
                <a:latin typeface="Arial"/>
                <a:ea typeface="Arial"/>
                <a:cs typeface="Arial"/>
                <a:sym typeface="Arial"/>
              </a:rPr>
              <a:t>ventas</a:t>
            </a:r>
            <a:r>
              <a:rPr lang="en-US" sz="2400" b="1" i="0" u="sng" dirty="0">
                <a:solidFill>
                  <a:schemeClr val="dk1"/>
                </a:solidFill>
                <a:latin typeface="Arial"/>
                <a:ea typeface="Arial"/>
                <a:cs typeface="Arial"/>
                <a:sym typeface="Arial"/>
              </a:rPr>
              <a:t> </a:t>
            </a:r>
            <a:r>
              <a:rPr lang="en-US" sz="2400" b="1" i="0" u="sng" dirty="0" err="1">
                <a:solidFill>
                  <a:schemeClr val="dk1"/>
                </a:solidFill>
                <a:latin typeface="Arial"/>
                <a:ea typeface="Arial"/>
                <a:cs typeface="Arial"/>
                <a:sym typeface="Arial"/>
              </a:rPr>
              <a:t>anuales</a:t>
            </a:r>
            <a:endParaRPr dirty="0"/>
          </a:p>
        </p:txBody>
      </p:sp>
      <p:sp>
        <p:nvSpPr>
          <p:cNvPr id="762" name="Google Shape;762;p80"/>
          <p:cNvSpPr txBox="1"/>
          <p:nvPr/>
        </p:nvSpPr>
        <p:spPr>
          <a:xfrm>
            <a:off x="250825" y="6092825"/>
            <a:ext cx="48244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sng" dirty="0">
                <a:solidFill>
                  <a:schemeClr val="dk1"/>
                </a:solidFill>
                <a:latin typeface="Arial"/>
                <a:ea typeface="Arial"/>
                <a:cs typeface="Arial"/>
                <a:sym typeface="Arial"/>
              </a:rPr>
              <a:t>Fuente:</a:t>
            </a:r>
            <a:r>
              <a:rPr lang="en-US" sz="1800" b="0" i="0" u="none" dirty="0">
                <a:solidFill>
                  <a:schemeClr val="dk1"/>
                </a:solidFill>
                <a:latin typeface="Arial"/>
                <a:ea typeface="Arial"/>
                <a:cs typeface="Arial"/>
                <a:sym typeface="Arial"/>
              </a:rPr>
              <a:t> </a:t>
            </a:r>
            <a:r>
              <a:rPr lang="en-US" sz="1800" b="1" i="0" u="sng" dirty="0">
                <a:solidFill>
                  <a:schemeClr val="dk1"/>
                </a:solidFill>
                <a:latin typeface="Arial"/>
                <a:ea typeface="Arial"/>
                <a:cs typeface="Arial"/>
                <a:sym typeface="Arial"/>
                <a:hlinkClick r:id="rId3"/>
              </a:rPr>
              <a:t>AFIP</a:t>
            </a:r>
            <a:endParaRPr dirty="0"/>
          </a:p>
        </p:txBody>
      </p:sp>
      <p:pic>
        <p:nvPicPr>
          <p:cNvPr id="1026" name="Picture 2" descr="ven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05" y="2443954"/>
            <a:ext cx="8637581" cy="2347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sng">
                <a:solidFill>
                  <a:schemeClr val="dk1"/>
                </a:solidFill>
                <a:latin typeface="Calibri"/>
                <a:ea typeface="Calibri"/>
                <a:cs typeface="Calibri"/>
                <a:sym typeface="Calibri"/>
              </a:rPr>
              <a:t>Clasificación PyME</a:t>
            </a:r>
            <a:endParaRPr/>
          </a:p>
        </p:txBody>
      </p:sp>
      <p:sp>
        <p:nvSpPr>
          <p:cNvPr id="768" name="Google Shape;768;p81"/>
          <p:cNvSpPr txBox="1"/>
          <p:nvPr/>
        </p:nvSpPr>
        <p:spPr>
          <a:xfrm>
            <a:off x="323850" y="1552575"/>
            <a:ext cx="7879373" cy="10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1" i="0" u="sng" dirty="0" err="1">
                <a:solidFill>
                  <a:schemeClr val="dk1"/>
                </a:solidFill>
                <a:latin typeface="Arial"/>
                <a:ea typeface="Arial"/>
                <a:cs typeface="Arial"/>
                <a:sym typeface="Arial"/>
              </a:rPr>
              <a:t>Según</a:t>
            </a:r>
            <a:r>
              <a:rPr lang="en-US" sz="2400" b="1" i="0" u="sng" dirty="0">
                <a:solidFill>
                  <a:schemeClr val="dk1"/>
                </a:solidFill>
                <a:latin typeface="Arial"/>
                <a:ea typeface="Arial"/>
                <a:cs typeface="Arial"/>
                <a:sym typeface="Arial"/>
              </a:rPr>
              <a:t> personal </a:t>
            </a:r>
            <a:r>
              <a:rPr lang="en-US" sz="2400" b="1" i="0" u="sng" dirty="0" err="1">
                <a:solidFill>
                  <a:schemeClr val="dk1"/>
                </a:solidFill>
                <a:latin typeface="Arial"/>
                <a:ea typeface="Arial"/>
                <a:cs typeface="Arial"/>
                <a:sym typeface="Arial"/>
              </a:rPr>
              <a:t>ocupado</a:t>
            </a:r>
            <a:endParaRPr lang="en-US" sz="2400" b="1" i="0" u="sng"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lang="es-AR" sz="2400" b="1" u="sng" dirty="0">
              <a:solidFill>
                <a:schemeClr val="dk1"/>
              </a:solidFill>
            </a:endParaRPr>
          </a:p>
          <a:p>
            <a:pPr lvl="0">
              <a:buClr>
                <a:schemeClr val="dk1"/>
              </a:buClr>
              <a:buSzPts val="2400"/>
            </a:pPr>
            <a:r>
              <a:rPr lang="es-AR" dirty="0"/>
              <a:t>Para actividades</a:t>
            </a:r>
            <a:r>
              <a:rPr lang="en-US" dirty="0"/>
              <a:t> de </a:t>
            </a:r>
            <a:r>
              <a:rPr lang="en-US" dirty="0" err="1"/>
              <a:t>comisionistas</a:t>
            </a:r>
            <a:r>
              <a:rPr lang="en-US" dirty="0"/>
              <a:t>, </a:t>
            </a:r>
            <a:r>
              <a:rPr lang="en-US" dirty="0" err="1"/>
              <a:t>consignatarios</a:t>
            </a:r>
            <a:r>
              <a:rPr lang="en-US" dirty="0"/>
              <a:t> o de </a:t>
            </a:r>
            <a:r>
              <a:rPr lang="en-US" dirty="0" err="1"/>
              <a:t>agencias</a:t>
            </a:r>
            <a:r>
              <a:rPr lang="en-US" dirty="0"/>
              <a:t> de </a:t>
            </a:r>
            <a:r>
              <a:rPr lang="en-US" dirty="0" err="1"/>
              <a:t>viaje</a:t>
            </a:r>
            <a:endParaRPr dirty="0"/>
          </a:p>
        </p:txBody>
      </p:sp>
      <p:sp>
        <p:nvSpPr>
          <p:cNvPr id="770" name="Google Shape;770;p81"/>
          <p:cNvSpPr txBox="1"/>
          <p:nvPr/>
        </p:nvSpPr>
        <p:spPr>
          <a:xfrm>
            <a:off x="323850" y="6237287"/>
            <a:ext cx="4824412"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sng" dirty="0">
                <a:solidFill>
                  <a:schemeClr val="dk1"/>
                </a:solidFill>
                <a:latin typeface="Arial"/>
                <a:ea typeface="Arial"/>
                <a:cs typeface="Arial"/>
                <a:sym typeface="Arial"/>
              </a:rPr>
              <a:t>Fuente:</a:t>
            </a:r>
            <a:r>
              <a:rPr lang="en-US" sz="1800" b="0" i="0" u="none" dirty="0">
                <a:solidFill>
                  <a:schemeClr val="dk1"/>
                </a:solidFill>
                <a:latin typeface="Arial"/>
                <a:ea typeface="Arial"/>
                <a:cs typeface="Arial"/>
                <a:sym typeface="Arial"/>
              </a:rPr>
              <a:t> </a:t>
            </a:r>
            <a:r>
              <a:rPr lang="en-US" sz="1800" b="1" i="0" u="sng" dirty="0">
                <a:solidFill>
                  <a:schemeClr val="dk1"/>
                </a:solidFill>
                <a:latin typeface="Arial"/>
                <a:ea typeface="Arial"/>
                <a:cs typeface="Arial"/>
                <a:sym typeface="Arial"/>
                <a:hlinkClick r:id="rId3"/>
              </a:rPr>
              <a:t>AFIP</a:t>
            </a:r>
            <a:endParaRPr dirty="0"/>
          </a:p>
        </p:txBody>
      </p:sp>
      <p:pic>
        <p:nvPicPr>
          <p:cNvPr id="2050" name="Picture 2" descr="https://www.argentina.gob.ar/sites/default/files/personal_ocupa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061" y="2733913"/>
            <a:ext cx="5543170" cy="2581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dirty="0">
                <a:solidFill>
                  <a:schemeClr val="dk1"/>
                </a:solidFill>
                <a:sym typeface="Calibri"/>
              </a:rPr>
              <a:t>Los 7 </a:t>
            </a:r>
            <a:r>
              <a:rPr lang="en-US" sz="4400" b="0" i="0" dirty="0" err="1">
                <a:solidFill>
                  <a:schemeClr val="dk1"/>
                </a:solidFill>
                <a:sym typeface="Calibri"/>
              </a:rPr>
              <a:t>mandamientos</a:t>
            </a:r>
            <a:endParaRPr dirty="0"/>
          </a:p>
        </p:txBody>
      </p:sp>
      <p:sp>
        <p:nvSpPr>
          <p:cNvPr id="204" name="Google Shape;204;p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te</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juzgaras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harás</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comentarios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editarás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ejecutarás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te</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preocuparás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mirarás</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hacia</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atrás</a:t>
            </a:r>
            <a:r>
              <a:rPr lang="en-US" sz="3200" b="0" i="0" u="none" dirty="0">
                <a:solidFill>
                  <a:schemeClr val="dk1"/>
                </a:solidFill>
                <a:latin typeface="Calibri"/>
                <a:ea typeface="Calibri"/>
                <a:cs typeface="Calibri"/>
                <a:sym typeface="Calibri"/>
              </a:rPr>
              <a:t>.</a:t>
            </a:r>
            <a:endParaRPr dirty="0"/>
          </a:p>
          <a:p>
            <a:pPr marL="342900" marR="0" lvl="0" indent="-342900" algn="l" rtl="0">
              <a:lnSpc>
                <a:spcPct val="100000"/>
              </a:lnSpc>
              <a:spcBef>
                <a:spcPts val="640"/>
              </a:spcBef>
              <a:spcAft>
                <a:spcPts val="0"/>
              </a:spcAft>
              <a:buClr>
                <a:schemeClr val="dk1"/>
              </a:buClr>
              <a:buSzPts val="3200"/>
              <a:buFont typeface="Arial"/>
              <a:buChar char="•"/>
            </a:pPr>
            <a:r>
              <a:rPr lang="en-US" sz="3200" b="0" i="0" u="none" dirty="0">
                <a:solidFill>
                  <a:schemeClr val="dk1"/>
                </a:solidFill>
                <a:latin typeface="Calibri"/>
                <a:ea typeface="Calibri"/>
                <a:cs typeface="Calibri"/>
                <a:sym typeface="Calibri"/>
              </a:rPr>
              <a:t>NO </a:t>
            </a:r>
            <a:r>
              <a:rPr lang="en-US" sz="3200" b="0" i="0" u="none" dirty="0" err="1">
                <a:solidFill>
                  <a:schemeClr val="dk1"/>
                </a:solidFill>
                <a:latin typeface="Calibri"/>
                <a:ea typeface="Calibri"/>
                <a:cs typeface="Calibri"/>
                <a:sym typeface="Calibri"/>
              </a:rPr>
              <a:t>pierdas</a:t>
            </a:r>
            <a:r>
              <a:rPr lang="en-US" sz="3200" b="0" i="0" u="none" dirty="0">
                <a:solidFill>
                  <a:schemeClr val="dk1"/>
                </a:solidFill>
                <a:latin typeface="Calibri"/>
                <a:ea typeface="Calibri"/>
                <a:cs typeface="Calibri"/>
                <a:sym typeface="Calibri"/>
              </a:rPr>
              <a:t> el </a:t>
            </a:r>
            <a:r>
              <a:rPr lang="en-US" sz="3200" b="0" i="0" u="none" dirty="0" err="1">
                <a:solidFill>
                  <a:schemeClr val="dk1"/>
                </a:solidFill>
                <a:latin typeface="Calibri"/>
                <a:ea typeface="Calibri"/>
                <a:cs typeface="Calibri"/>
                <a:sym typeface="Calibri"/>
              </a:rPr>
              <a:t>foco</a:t>
            </a:r>
            <a:r>
              <a:rPr lang="en-US" sz="3200" b="0" i="0" u="none" dirty="0">
                <a:solidFill>
                  <a:schemeClr val="dk1"/>
                </a:solidFill>
                <a:latin typeface="Calibri"/>
                <a:ea typeface="Calibri"/>
                <a:cs typeface="Calibri"/>
                <a:sym typeface="Calibri"/>
              </a:rPr>
              <a:t>.</a:t>
            </a:r>
            <a:endParaRPr dirty="0"/>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cxnSp>
        <p:nvCxnSpPr>
          <p:cNvPr id="4" name="Google Shape;182;p3"/>
          <p:cNvCxnSpPr/>
          <p:nvPr/>
        </p:nvCxnSpPr>
        <p:spPr>
          <a:xfrm>
            <a:off x="585788" y="1205804"/>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cxnSp>
        <p:nvCxnSpPr>
          <p:cNvPr id="209" name="Google Shape;209;p7"/>
          <p:cNvCxnSpPr/>
          <p:nvPr/>
        </p:nvCxnSpPr>
        <p:spPr>
          <a:xfrm>
            <a:off x="574675" y="908050"/>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210" name="Google Shape;210;p7"/>
          <p:cNvSpPr txBox="1"/>
          <p:nvPr/>
        </p:nvSpPr>
        <p:spPr>
          <a:xfrm>
            <a:off x="684212" y="190500"/>
            <a:ext cx="7488237"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Emprendedor</a:t>
            </a:r>
            <a:endParaRPr/>
          </a:p>
        </p:txBody>
      </p:sp>
      <p:pic>
        <p:nvPicPr>
          <p:cNvPr id="211" name="Google Shape;211;p7" descr="quiero-ser-emprendedor.png"/>
          <p:cNvPicPr preferRelativeResize="0"/>
          <p:nvPr/>
        </p:nvPicPr>
        <p:blipFill rotWithShape="1">
          <a:blip r:embed="rId3">
            <a:alphaModFix/>
          </a:blip>
          <a:srcRect/>
          <a:stretch/>
        </p:blipFill>
        <p:spPr>
          <a:xfrm>
            <a:off x="290512" y="1341437"/>
            <a:ext cx="8577262" cy="49672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04910"/>
            <a:ext cx="7772400" cy="727075"/>
          </a:xfrm>
        </p:spPr>
        <p:txBody>
          <a:bodyPr/>
          <a:lstStyle/>
          <a:p>
            <a:r>
              <a:rPr lang="es-MX" sz="3200" dirty="0"/>
              <a:t>Es suficiente mi espíritu emprendedor? </a:t>
            </a:r>
            <a:endParaRPr lang="es-AR" sz="3200" dirty="0"/>
          </a:p>
        </p:txBody>
      </p:sp>
      <p:sp>
        <p:nvSpPr>
          <p:cNvPr id="3" name="Subtítulo 2"/>
          <p:cNvSpPr>
            <a:spLocks noGrp="1"/>
          </p:cNvSpPr>
          <p:nvPr>
            <p:ph type="subTitle" idx="1"/>
          </p:nvPr>
        </p:nvSpPr>
        <p:spPr>
          <a:xfrm>
            <a:off x="574675" y="1310054"/>
            <a:ext cx="8101012" cy="4328746"/>
          </a:xfrm>
        </p:spPr>
        <p:txBody>
          <a:bodyPr/>
          <a:lstStyle/>
          <a:p>
            <a:pPr algn="l"/>
            <a:r>
              <a:rPr lang="es-MX" sz="2000" dirty="0">
                <a:solidFill>
                  <a:schemeClr val="tx1"/>
                </a:solidFill>
              </a:rPr>
              <a:t>Existen pasos lógicos a </a:t>
            </a:r>
            <a:r>
              <a:rPr lang="es-MX" sz="2000" dirty="0" smtClean="0">
                <a:solidFill>
                  <a:schemeClr val="tx1"/>
                </a:solidFill>
              </a:rPr>
              <a:t>dar:</a:t>
            </a:r>
          </a:p>
          <a:p>
            <a:pPr algn="l">
              <a:buSzPct val="100000"/>
              <a:buFont typeface="Wingdings" panose="05000000000000000000" pitchFamily="2" charset="2"/>
              <a:buChar char="Ø"/>
            </a:pPr>
            <a:r>
              <a:rPr lang="es-MX" sz="1800" dirty="0">
                <a:solidFill>
                  <a:schemeClr val="tx1"/>
                </a:solidFill>
              </a:rPr>
              <a:t>R</a:t>
            </a:r>
            <a:r>
              <a:rPr lang="es-MX" sz="1800" dirty="0" smtClean="0">
                <a:solidFill>
                  <a:schemeClr val="tx1"/>
                </a:solidFill>
              </a:rPr>
              <a:t>econocer </a:t>
            </a:r>
            <a:r>
              <a:rPr lang="es-MX" sz="1800" dirty="0">
                <a:solidFill>
                  <a:schemeClr val="tx1"/>
                </a:solidFill>
              </a:rPr>
              <a:t>dónde estamos </a:t>
            </a:r>
            <a:r>
              <a:rPr lang="es-MX" sz="1800" dirty="0" smtClean="0">
                <a:solidFill>
                  <a:schemeClr val="tx1"/>
                </a:solidFill>
              </a:rPr>
              <a:t>parados.</a:t>
            </a:r>
          </a:p>
          <a:p>
            <a:pPr algn="l">
              <a:buSzPct val="100000"/>
              <a:buFont typeface="Wingdings" panose="05000000000000000000" pitchFamily="2" charset="2"/>
              <a:buChar char="Ø"/>
            </a:pPr>
            <a:r>
              <a:rPr lang="es-MX" sz="1800" dirty="0" smtClean="0">
                <a:solidFill>
                  <a:schemeClr val="tx1"/>
                </a:solidFill>
              </a:rPr>
              <a:t>Cuál </a:t>
            </a:r>
            <a:r>
              <a:rPr lang="es-MX" sz="1800" dirty="0">
                <a:solidFill>
                  <a:schemeClr val="tx1"/>
                </a:solidFill>
              </a:rPr>
              <a:t>es el mercado al que deseamos </a:t>
            </a:r>
            <a:r>
              <a:rPr lang="es-MX" sz="1800" dirty="0" smtClean="0">
                <a:solidFill>
                  <a:schemeClr val="tx1"/>
                </a:solidFill>
              </a:rPr>
              <a:t>acceder.</a:t>
            </a:r>
          </a:p>
          <a:p>
            <a:pPr algn="l">
              <a:buSzPct val="100000"/>
              <a:buFont typeface="Wingdings" panose="05000000000000000000" pitchFamily="2" charset="2"/>
              <a:buChar char="Ø"/>
            </a:pPr>
            <a:r>
              <a:rPr lang="es-MX" sz="1800" dirty="0" smtClean="0">
                <a:solidFill>
                  <a:schemeClr val="tx1"/>
                </a:solidFill>
              </a:rPr>
              <a:t>Qué </a:t>
            </a:r>
            <a:r>
              <a:rPr lang="es-MX" sz="1800" dirty="0">
                <a:solidFill>
                  <a:schemeClr val="tx1"/>
                </a:solidFill>
              </a:rPr>
              <a:t>pasa con la </a:t>
            </a:r>
            <a:r>
              <a:rPr lang="es-MX" sz="1800" dirty="0" smtClean="0">
                <a:solidFill>
                  <a:schemeClr val="tx1"/>
                </a:solidFill>
              </a:rPr>
              <a:t>competencia.</a:t>
            </a:r>
          </a:p>
          <a:p>
            <a:pPr algn="l">
              <a:buSzPct val="100000"/>
              <a:buFont typeface="Wingdings" panose="05000000000000000000" pitchFamily="2" charset="2"/>
              <a:buChar char="Ø"/>
            </a:pPr>
            <a:r>
              <a:rPr lang="es-MX" sz="1800" dirty="0">
                <a:solidFill>
                  <a:schemeClr val="tx1"/>
                </a:solidFill>
              </a:rPr>
              <a:t> </a:t>
            </a:r>
            <a:r>
              <a:rPr lang="es-MX" sz="1800" dirty="0" smtClean="0">
                <a:solidFill>
                  <a:schemeClr val="tx1"/>
                </a:solidFill>
              </a:rPr>
              <a:t>Tener </a:t>
            </a:r>
            <a:r>
              <a:rPr lang="es-MX" sz="1800" dirty="0">
                <a:solidFill>
                  <a:schemeClr val="tx1"/>
                </a:solidFill>
              </a:rPr>
              <a:t>las bases para un diagnóstico certero</a:t>
            </a:r>
            <a:r>
              <a:rPr lang="es-MX" sz="1800" dirty="0" smtClean="0">
                <a:solidFill>
                  <a:schemeClr val="tx1"/>
                </a:solidFill>
              </a:rPr>
              <a:t>.</a:t>
            </a:r>
          </a:p>
          <a:p>
            <a:pPr algn="l">
              <a:buSzPct val="100000"/>
              <a:buFont typeface="Wingdings" panose="05000000000000000000" pitchFamily="2" charset="2"/>
              <a:buChar char="Ø"/>
            </a:pPr>
            <a:r>
              <a:rPr lang="es-MX" sz="1800" dirty="0">
                <a:solidFill>
                  <a:schemeClr val="tx1"/>
                </a:solidFill>
              </a:rPr>
              <a:t>Sentar las bases para </a:t>
            </a:r>
            <a:r>
              <a:rPr lang="es-MX" sz="1800" dirty="0" smtClean="0">
                <a:solidFill>
                  <a:schemeClr val="tx1"/>
                </a:solidFill>
              </a:rPr>
              <a:t>un </a:t>
            </a:r>
            <a:r>
              <a:rPr lang="es-MX" sz="1800" dirty="0">
                <a:solidFill>
                  <a:schemeClr val="tx1"/>
                </a:solidFill>
              </a:rPr>
              <a:t>plan de negocios </a:t>
            </a:r>
            <a:r>
              <a:rPr lang="es-MX" sz="1800" dirty="0" smtClean="0">
                <a:solidFill>
                  <a:schemeClr val="tx1"/>
                </a:solidFill>
              </a:rPr>
              <a:t>sencillo (metas y evaluaciones).</a:t>
            </a:r>
            <a:endParaRPr lang="es-AR" sz="1800" dirty="0">
              <a:solidFill>
                <a:schemeClr val="tx1"/>
              </a:solidFill>
            </a:endParaRPr>
          </a:p>
        </p:txBody>
      </p:sp>
      <p:cxnSp>
        <p:nvCxnSpPr>
          <p:cNvPr id="4" name="Google Shape;209;p7"/>
          <p:cNvCxnSpPr/>
          <p:nvPr/>
        </p:nvCxnSpPr>
        <p:spPr>
          <a:xfrm>
            <a:off x="574675" y="908050"/>
            <a:ext cx="8101012" cy="0"/>
          </a:xfrm>
          <a:prstGeom prst="straightConnector1">
            <a:avLst/>
          </a:prstGeom>
          <a:noFill/>
          <a:ln w="9525" cap="flat" cmpd="sng">
            <a:solidFill>
              <a:srgbClr val="DC373B"/>
            </a:solidFill>
            <a:prstDash val="solid"/>
            <a:miter lim="800000"/>
            <a:headEnd type="none" w="med" len="med"/>
            <a:tailEnd type="none" w="med" len="med"/>
          </a:ln>
        </p:spPr>
      </p:cxnSp>
      <p:pic>
        <p:nvPicPr>
          <p:cNvPr id="5" name="Imagen 4"/>
          <p:cNvPicPr>
            <a:picLocks noChangeAspect="1"/>
          </p:cNvPicPr>
          <p:nvPr/>
        </p:nvPicPr>
        <p:blipFill>
          <a:blip r:embed="rId2"/>
          <a:stretch>
            <a:fillRect/>
          </a:stretch>
        </p:blipFill>
        <p:spPr>
          <a:xfrm>
            <a:off x="2823796" y="3746622"/>
            <a:ext cx="2705100" cy="1685925"/>
          </a:xfrm>
          <a:prstGeom prst="rect">
            <a:avLst/>
          </a:prstGeom>
        </p:spPr>
      </p:pic>
    </p:spTree>
    <p:extLst>
      <p:ext uri="{BB962C8B-B14F-4D97-AF65-F5344CB8AC3E}">
        <p14:creationId xmlns:p14="http://schemas.microsoft.com/office/powerpoint/2010/main" val="394861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8"/>
          <p:cNvSpPr txBox="1">
            <a:spLocks noGrp="1"/>
          </p:cNvSpPr>
          <p:nvPr>
            <p:ph type="ctrTitle"/>
          </p:nvPr>
        </p:nvSpPr>
        <p:spPr>
          <a:xfrm>
            <a:off x="685800" y="2022072"/>
            <a:ext cx="7772400" cy="313616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sz="1800" dirty="0">
                <a:latin typeface="Arial"/>
                <a:ea typeface="Arial"/>
                <a:cs typeface="Arial"/>
                <a:sym typeface="Arial"/>
              </a:rPr>
              <a:t>- </a:t>
            </a:r>
            <a:r>
              <a:rPr lang="es-AR" sz="1800" dirty="0">
                <a:latin typeface="Arial"/>
                <a:ea typeface="Arial"/>
                <a:cs typeface="Arial"/>
                <a:sym typeface="Arial"/>
              </a:rPr>
              <a:t>Esto</a:t>
            </a:r>
            <a:r>
              <a:rPr lang="en-US" sz="1800" dirty="0">
                <a:latin typeface="Arial"/>
                <a:ea typeface="Arial"/>
                <a:cs typeface="Arial"/>
                <a:sym typeface="Arial"/>
              </a:rPr>
              <a:t> es parte de la </a:t>
            </a:r>
            <a:r>
              <a:rPr lang="en-US" sz="1800" dirty="0" err="1">
                <a:latin typeface="Arial"/>
                <a:ea typeface="Arial"/>
                <a:cs typeface="Arial"/>
                <a:sym typeface="Arial"/>
              </a:rPr>
              <a:t>cultura</a:t>
            </a:r>
            <a:r>
              <a:rPr lang="en-US" sz="1800" dirty="0">
                <a:latin typeface="Arial"/>
                <a:ea typeface="Arial"/>
                <a:cs typeface="Arial"/>
                <a:sym typeface="Arial"/>
              </a:rPr>
              <a:t> </a:t>
            </a:r>
            <a:r>
              <a:rPr lang="en-US" sz="1800" dirty="0" err="1">
                <a:latin typeface="Arial"/>
                <a:ea typeface="Arial"/>
                <a:cs typeface="Arial"/>
                <a:sym typeface="Arial"/>
              </a:rPr>
              <a:t>emprendedora</a:t>
            </a:r>
            <a:r>
              <a:rPr lang="en-US" sz="1800" dirty="0">
                <a:latin typeface="Arial"/>
                <a:ea typeface="Arial"/>
                <a:cs typeface="Arial"/>
                <a:sym typeface="Arial"/>
              </a:rPr>
              <a:t>.</a:t>
            </a:r>
            <a:br>
              <a:rPr lang="en-US" sz="1800" dirty="0">
                <a:latin typeface="Arial"/>
                <a:ea typeface="Arial"/>
                <a:cs typeface="Arial"/>
                <a:sym typeface="Arial"/>
              </a:rPr>
            </a:br>
            <a:r>
              <a:rPr lang="en-US" sz="1800" dirty="0">
                <a:latin typeface="Arial"/>
                <a:ea typeface="Arial"/>
                <a:cs typeface="Arial"/>
                <a:sym typeface="Arial"/>
              </a:rPr>
              <a:t/>
            </a:r>
            <a:br>
              <a:rPr lang="en-US" sz="1800" dirty="0">
                <a:latin typeface="Arial"/>
                <a:ea typeface="Arial"/>
                <a:cs typeface="Arial"/>
                <a:sym typeface="Arial"/>
              </a:rPr>
            </a:br>
            <a:r>
              <a:rPr lang="en-US" sz="1800" dirty="0">
                <a:latin typeface="Arial"/>
                <a:ea typeface="Arial"/>
                <a:cs typeface="Arial"/>
                <a:sym typeface="Arial"/>
              </a:rPr>
              <a:t>- Antes se </a:t>
            </a:r>
            <a:r>
              <a:rPr lang="en-US" sz="1800" dirty="0" err="1">
                <a:latin typeface="Arial"/>
                <a:ea typeface="Arial"/>
                <a:cs typeface="Arial"/>
                <a:sym typeface="Arial"/>
              </a:rPr>
              <a:t>pensaba</a:t>
            </a:r>
            <a:r>
              <a:rPr lang="en-US" sz="1800" dirty="0">
                <a:latin typeface="Arial"/>
                <a:ea typeface="Arial"/>
                <a:cs typeface="Arial"/>
                <a:sym typeface="Arial"/>
              </a:rPr>
              <a:t> que lo más </a:t>
            </a:r>
            <a:r>
              <a:rPr lang="es-AR" sz="1800" dirty="0">
                <a:latin typeface="Arial"/>
                <a:ea typeface="Arial"/>
                <a:cs typeface="Arial"/>
                <a:sym typeface="Arial"/>
              </a:rPr>
              <a:t>importante</a:t>
            </a:r>
            <a:r>
              <a:rPr lang="en-US" sz="1800" dirty="0">
                <a:latin typeface="Arial"/>
                <a:ea typeface="Arial"/>
                <a:cs typeface="Arial"/>
                <a:sym typeface="Arial"/>
              </a:rPr>
              <a:t> era tener “un </a:t>
            </a:r>
            <a:r>
              <a:rPr lang="en-US" sz="1800" dirty="0" err="1">
                <a:latin typeface="Arial"/>
                <a:ea typeface="Arial"/>
                <a:cs typeface="Arial"/>
                <a:sym typeface="Arial"/>
              </a:rPr>
              <a:t>buen</a:t>
            </a:r>
            <a:r>
              <a:rPr lang="en-US" sz="1800" dirty="0">
                <a:latin typeface="Arial"/>
                <a:ea typeface="Arial"/>
                <a:cs typeface="Arial"/>
                <a:sym typeface="Arial"/>
              </a:rPr>
              <a:t> Plan de </a:t>
            </a:r>
            <a:r>
              <a:rPr lang="en-US" sz="1800" dirty="0" err="1">
                <a:latin typeface="Arial"/>
                <a:ea typeface="Arial"/>
                <a:cs typeface="Arial"/>
                <a:sym typeface="Arial"/>
              </a:rPr>
              <a:t>Negocio</a:t>
            </a:r>
            <a:r>
              <a:rPr lang="en-US" sz="1800" dirty="0">
                <a:latin typeface="Arial"/>
                <a:ea typeface="Arial"/>
                <a:cs typeface="Arial"/>
                <a:sym typeface="Arial"/>
              </a:rPr>
              <a:t>”. </a:t>
            </a:r>
            <a:r>
              <a:rPr lang="en-US" sz="1800" dirty="0" err="1">
                <a:latin typeface="Arial"/>
                <a:ea typeface="Arial"/>
                <a:cs typeface="Arial"/>
                <a:sym typeface="Arial"/>
              </a:rPr>
              <a:t>Luego</a:t>
            </a:r>
            <a:r>
              <a:rPr lang="en-US" sz="1800" dirty="0">
                <a:latin typeface="Arial"/>
                <a:ea typeface="Arial"/>
                <a:cs typeface="Arial"/>
                <a:sym typeface="Arial"/>
              </a:rPr>
              <a:t> la </a:t>
            </a:r>
            <a:r>
              <a:rPr lang="es-AR" sz="1800" dirty="0">
                <a:latin typeface="Arial"/>
                <a:ea typeface="Arial"/>
                <a:cs typeface="Arial"/>
                <a:sym typeface="Arial"/>
              </a:rPr>
              <a:t>investigación</a:t>
            </a:r>
            <a:r>
              <a:rPr lang="en-US" sz="1800" dirty="0">
                <a:latin typeface="Arial"/>
                <a:ea typeface="Arial"/>
                <a:cs typeface="Arial"/>
                <a:sym typeface="Arial"/>
              </a:rPr>
              <a:t> </a:t>
            </a:r>
            <a:r>
              <a:rPr lang="es-AR" sz="1800" dirty="0">
                <a:latin typeface="Arial"/>
                <a:ea typeface="Arial"/>
                <a:cs typeface="Arial"/>
                <a:sym typeface="Arial"/>
              </a:rPr>
              <a:t>determino</a:t>
            </a:r>
            <a:r>
              <a:rPr lang="en-US" sz="1800" dirty="0">
                <a:latin typeface="Arial"/>
                <a:ea typeface="Arial"/>
                <a:cs typeface="Arial"/>
                <a:sym typeface="Arial"/>
              </a:rPr>
              <a:t> que no es possible </a:t>
            </a:r>
            <a:r>
              <a:rPr lang="es-AR" sz="1800" dirty="0">
                <a:latin typeface="Arial"/>
                <a:ea typeface="Arial"/>
                <a:cs typeface="Arial"/>
                <a:sym typeface="Arial"/>
              </a:rPr>
              <a:t>encontrar</a:t>
            </a:r>
            <a:r>
              <a:rPr lang="en-US" sz="1800" dirty="0">
                <a:latin typeface="Arial"/>
                <a:ea typeface="Arial"/>
                <a:cs typeface="Arial"/>
                <a:sym typeface="Arial"/>
              </a:rPr>
              <a:t> un </a:t>
            </a:r>
            <a:r>
              <a:rPr lang="en-US" sz="1800" dirty="0" err="1">
                <a:latin typeface="Arial"/>
                <a:ea typeface="Arial"/>
                <a:cs typeface="Arial"/>
                <a:sym typeface="Arial"/>
              </a:rPr>
              <a:t>buen</a:t>
            </a:r>
            <a:r>
              <a:rPr lang="en-US" sz="1800" dirty="0">
                <a:latin typeface="Arial"/>
                <a:ea typeface="Arial"/>
                <a:cs typeface="Arial"/>
                <a:sym typeface="Arial"/>
              </a:rPr>
              <a:t> plan </a:t>
            </a:r>
            <a:r>
              <a:rPr lang="en-US" sz="1800" dirty="0" err="1">
                <a:latin typeface="Arial"/>
                <a:ea typeface="Arial"/>
                <a:cs typeface="Arial"/>
                <a:sym typeface="Arial"/>
              </a:rPr>
              <a:t>si</a:t>
            </a:r>
            <a:r>
              <a:rPr lang="en-US" sz="1800" dirty="0">
                <a:latin typeface="Arial"/>
                <a:ea typeface="Arial"/>
                <a:cs typeface="Arial"/>
                <a:sym typeface="Arial"/>
              </a:rPr>
              <a:t> antes no hay un “</a:t>
            </a:r>
            <a:r>
              <a:rPr lang="en-US" sz="1800" dirty="0" err="1">
                <a:latin typeface="Arial"/>
                <a:ea typeface="Arial"/>
                <a:cs typeface="Arial"/>
                <a:sym typeface="Arial"/>
              </a:rPr>
              <a:t>buen</a:t>
            </a:r>
            <a:r>
              <a:rPr lang="en-US" sz="1800" dirty="0">
                <a:latin typeface="Arial"/>
                <a:ea typeface="Arial"/>
                <a:cs typeface="Arial"/>
                <a:sym typeface="Arial"/>
              </a:rPr>
              <a:t> </a:t>
            </a:r>
            <a:r>
              <a:rPr lang="en-US" sz="1800" dirty="0" err="1">
                <a:latin typeface="Arial"/>
                <a:ea typeface="Arial"/>
                <a:cs typeface="Arial"/>
                <a:sym typeface="Arial"/>
              </a:rPr>
              <a:t>emprendedor</a:t>
            </a:r>
            <a:r>
              <a:rPr lang="en-US" sz="1800" dirty="0">
                <a:latin typeface="Arial"/>
                <a:ea typeface="Arial"/>
                <a:cs typeface="Arial"/>
                <a:sym typeface="Arial"/>
              </a:rPr>
              <a:t>” </a:t>
            </a:r>
            <a:r>
              <a:rPr lang="es-AR" sz="1800" dirty="0">
                <a:latin typeface="Arial"/>
                <a:ea typeface="Arial"/>
                <a:cs typeface="Arial"/>
                <a:sym typeface="Arial"/>
              </a:rPr>
              <a:t>suficientemente</a:t>
            </a:r>
            <a:r>
              <a:rPr lang="en-US" sz="1800" dirty="0">
                <a:latin typeface="Arial"/>
                <a:ea typeface="Arial"/>
                <a:cs typeface="Arial"/>
                <a:sym typeface="Arial"/>
              </a:rPr>
              <a:t> </a:t>
            </a:r>
            <a:r>
              <a:rPr lang="es-AR" sz="1800" dirty="0" err="1">
                <a:latin typeface="Arial"/>
                <a:ea typeface="Arial"/>
                <a:cs typeface="Arial"/>
                <a:sym typeface="Arial"/>
              </a:rPr>
              <a:t>automotivado</a:t>
            </a:r>
            <a:r>
              <a:rPr lang="en-US" sz="1800" dirty="0">
                <a:latin typeface="Arial"/>
                <a:ea typeface="Arial"/>
                <a:cs typeface="Arial"/>
                <a:sym typeface="Arial"/>
              </a:rPr>
              <a:t> y </a:t>
            </a:r>
            <a:r>
              <a:rPr lang="es-AR" sz="1800" dirty="0">
                <a:latin typeface="Arial"/>
                <a:ea typeface="Arial"/>
                <a:cs typeface="Arial"/>
                <a:sym typeface="Arial"/>
              </a:rPr>
              <a:t>entrenado</a:t>
            </a:r>
            <a:r>
              <a:rPr lang="en-US" sz="1800" dirty="0">
                <a:latin typeface="Arial"/>
                <a:ea typeface="Arial"/>
                <a:cs typeface="Arial"/>
                <a:sym typeface="Arial"/>
              </a:rPr>
              <a:t>.</a:t>
            </a:r>
            <a:br>
              <a:rPr lang="en-US" sz="1800" dirty="0">
                <a:latin typeface="Arial"/>
                <a:ea typeface="Arial"/>
                <a:cs typeface="Arial"/>
                <a:sym typeface="Arial"/>
              </a:rPr>
            </a:br>
            <a:r>
              <a:rPr lang="en-US" sz="1800" dirty="0">
                <a:latin typeface="Arial"/>
                <a:ea typeface="Arial"/>
                <a:cs typeface="Arial"/>
                <a:sym typeface="Arial"/>
              </a:rPr>
              <a:t/>
            </a:r>
            <a:br>
              <a:rPr lang="en-US" sz="1800" dirty="0">
                <a:latin typeface="Arial"/>
                <a:ea typeface="Arial"/>
                <a:cs typeface="Arial"/>
                <a:sym typeface="Arial"/>
              </a:rPr>
            </a:br>
            <a:r>
              <a:rPr lang="en-US" sz="1800" dirty="0">
                <a:latin typeface="Arial"/>
                <a:ea typeface="Arial"/>
                <a:cs typeface="Arial"/>
                <a:sym typeface="Arial"/>
              </a:rPr>
              <a:t>- Se </a:t>
            </a:r>
            <a:r>
              <a:rPr lang="en-US" sz="1800" dirty="0" err="1">
                <a:latin typeface="Arial"/>
                <a:ea typeface="Arial"/>
                <a:cs typeface="Arial"/>
                <a:sym typeface="Arial"/>
              </a:rPr>
              <a:t>hace</a:t>
            </a:r>
            <a:r>
              <a:rPr lang="en-US" sz="1800" dirty="0">
                <a:latin typeface="Arial"/>
                <a:ea typeface="Arial"/>
                <a:cs typeface="Arial"/>
                <a:sym typeface="Arial"/>
              </a:rPr>
              <a:t> a </a:t>
            </a:r>
            <a:r>
              <a:rPr lang="en-US" sz="1800" dirty="0" err="1">
                <a:latin typeface="Arial"/>
                <a:ea typeface="Arial"/>
                <a:cs typeface="Arial"/>
                <a:sym typeface="Arial"/>
              </a:rPr>
              <a:t>si</a:t>
            </a:r>
            <a:r>
              <a:rPr lang="en-US" sz="1800" dirty="0">
                <a:latin typeface="Arial"/>
                <a:ea typeface="Arial"/>
                <a:cs typeface="Arial"/>
                <a:sym typeface="Arial"/>
              </a:rPr>
              <a:t> </a:t>
            </a:r>
            <a:r>
              <a:rPr lang="en-US" sz="1800" dirty="0" err="1">
                <a:latin typeface="Arial"/>
                <a:ea typeface="Arial"/>
                <a:cs typeface="Arial"/>
                <a:sym typeface="Arial"/>
              </a:rPr>
              <a:t>mismo</a:t>
            </a:r>
            <a:r>
              <a:rPr lang="en-US" sz="1800" dirty="0">
                <a:latin typeface="Arial"/>
                <a:ea typeface="Arial"/>
                <a:cs typeface="Arial"/>
                <a:sym typeface="Arial"/>
              </a:rPr>
              <a:t>, con mayor o </a:t>
            </a:r>
            <a:r>
              <a:rPr lang="en-US" sz="1800" dirty="0" err="1">
                <a:latin typeface="Arial"/>
                <a:ea typeface="Arial"/>
                <a:cs typeface="Arial"/>
                <a:sym typeface="Arial"/>
              </a:rPr>
              <a:t>menor</a:t>
            </a:r>
            <a:r>
              <a:rPr lang="en-US" sz="1800" dirty="0">
                <a:latin typeface="Arial"/>
                <a:ea typeface="Arial"/>
                <a:cs typeface="Arial"/>
                <a:sym typeface="Arial"/>
              </a:rPr>
              <a:t> </a:t>
            </a:r>
            <a:r>
              <a:rPr lang="en-US" sz="1800" dirty="0" err="1">
                <a:latin typeface="Arial"/>
                <a:ea typeface="Arial"/>
                <a:cs typeface="Arial"/>
                <a:sym typeface="Arial"/>
              </a:rPr>
              <a:t>facilidad</a:t>
            </a:r>
            <a:r>
              <a:rPr lang="en-US" sz="1800" dirty="0">
                <a:latin typeface="Arial"/>
                <a:ea typeface="Arial"/>
                <a:cs typeface="Arial"/>
                <a:sym typeface="Arial"/>
              </a:rPr>
              <a:t> </a:t>
            </a:r>
            <a:r>
              <a:rPr lang="en-US" sz="1800" dirty="0" err="1">
                <a:latin typeface="Arial"/>
                <a:ea typeface="Arial"/>
                <a:cs typeface="Arial"/>
                <a:sym typeface="Arial"/>
              </a:rPr>
              <a:t>si</a:t>
            </a:r>
            <a:r>
              <a:rPr lang="en-US" sz="1800" dirty="0">
                <a:latin typeface="Arial"/>
                <a:ea typeface="Arial"/>
                <a:cs typeface="Arial"/>
                <a:sym typeface="Arial"/>
              </a:rPr>
              <a:t> cuenta con </a:t>
            </a:r>
            <a:r>
              <a:rPr lang="en-US" sz="1800" dirty="0" err="1">
                <a:latin typeface="Arial"/>
                <a:ea typeface="Arial"/>
                <a:cs typeface="Arial"/>
                <a:sym typeface="Arial"/>
              </a:rPr>
              <a:t>una</a:t>
            </a:r>
            <a:r>
              <a:rPr lang="en-US" sz="1800" dirty="0">
                <a:latin typeface="Arial"/>
                <a:ea typeface="Arial"/>
                <a:cs typeface="Arial"/>
                <a:sym typeface="Arial"/>
              </a:rPr>
              <a:t> </a:t>
            </a:r>
            <a:r>
              <a:rPr lang="en-US" sz="1800" dirty="0" err="1">
                <a:latin typeface="Arial"/>
                <a:ea typeface="Arial"/>
                <a:cs typeface="Arial"/>
                <a:sym typeface="Arial"/>
              </a:rPr>
              <a:t>cultura</a:t>
            </a:r>
            <a:r>
              <a:rPr lang="en-US" sz="1800" dirty="0">
                <a:latin typeface="Arial"/>
                <a:ea typeface="Arial"/>
                <a:cs typeface="Arial"/>
                <a:sym typeface="Arial"/>
              </a:rPr>
              <a:t> favorable, </a:t>
            </a:r>
            <a:r>
              <a:rPr lang="en-US" sz="1800" dirty="0" err="1">
                <a:latin typeface="Arial"/>
                <a:ea typeface="Arial"/>
                <a:cs typeface="Arial"/>
                <a:sym typeface="Arial"/>
              </a:rPr>
              <a:t>orientación</a:t>
            </a:r>
            <a:r>
              <a:rPr lang="en-US" sz="1800" dirty="0">
                <a:latin typeface="Arial"/>
                <a:ea typeface="Arial"/>
                <a:cs typeface="Arial"/>
                <a:sym typeface="Arial"/>
              </a:rPr>
              <a:t> y </a:t>
            </a:r>
            <a:r>
              <a:rPr lang="en-US" sz="1800" dirty="0" err="1">
                <a:latin typeface="Arial"/>
                <a:ea typeface="Arial"/>
                <a:cs typeface="Arial"/>
                <a:sym typeface="Arial"/>
              </a:rPr>
              <a:t>apoyo</a:t>
            </a:r>
            <a:r>
              <a:rPr lang="en-US" sz="1800" dirty="0">
                <a:latin typeface="Arial"/>
                <a:ea typeface="Arial"/>
                <a:cs typeface="Arial"/>
                <a:sym typeface="Arial"/>
              </a:rPr>
              <a:t>.</a:t>
            </a:r>
            <a:br>
              <a:rPr lang="en-US" sz="1800" dirty="0">
                <a:latin typeface="Arial"/>
                <a:ea typeface="Arial"/>
                <a:cs typeface="Arial"/>
                <a:sym typeface="Arial"/>
              </a:rPr>
            </a:br>
            <a:r>
              <a:rPr lang="en-US" sz="1800" dirty="0">
                <a:latin typeface="Arial"/>
                <a:ea typeface="Arial"/>
                <a:cs typeface="Arial"/>
                <a:sym typeface="Arial"/>
              </a:rPr>
              <a:t/>
            </a:r>
            <a:br>
              <a:rPr lang="en-US" sz="1800" dirty="0">
                <a:latin typeface="Arial"/>
                <a:ea typeface="Arial"/>
                <a:cs typeface="Arial"/>
                <a:sym typeface="Arial"/>
              </a:rPr>
            </a:br>
            <a:r>
              <a:rPr lang="en-US" sz="1800" dirty="0">
                <a:latin typeface="Arial"/>
                <a:ea typeface="Arial"/>
                <a:cs typeface="Arial"/>
                <a:sym typeface="Arial"/>
              </a:rPr>
              <a:t>- Lo que el </a:t>
            </a:r>
            <a:r>
              <a:rPr lang="es-AR" sz="1800" dirty="0">
                <a:latin typeface="Arial"/>
                <a:ea typeface="Arial"/>
                <a:cs typeface="Arial"/>
                <a:sym typeface="Arial"/>
              </a:rPr>
              <a:t>acompañamiento</a:t>
            </a:r>
            <a:r>
              <a:rPr lang="en-US" sz="1800" dirty="0">
                <a:latin typeface="Arial"/>
                <a:ea typeface="Arial"/>
                <a:cs typeface="Arial"/>
                <a:sym typeface="Arial"/>
              </a:rPr>
              <a:t> no </a:t>
            </a:r>
            <a:r>
              <a:rPr lang="en-US" sz="1800" dirty="0" err="1">
                <a:latin typeface="Arial"/>
                <a:ea typeface="Arial"/>
                <a:cs typeface="Arial"/>
                <a:sym typeface="Arial"/>
              </a:rPr>
              <a:t>puede</a:t>
            </a:r>
            <a:r>
              <a:rPr lang="en-US" sz="1800" dirty="0">
                <a:latin typeface="Arial"/>
                <a:ea typeface="Arial"/>
                <a:cs typeface="Arial"/>
                <a:sym typeface="Arial"/>
              </a:rPr>
              <a:t> </a:t>
            </a:r>
            <a:r>
              <a:rPr lang="en-US" sz="1800" dirty="0" err="1">
                <a:latin typeface="Arial"/>
                <a:ea typeface="Arial"/>
                <a:cs typeface="Arial"/>
                <a:sym typeface="Arial"/>
              </a:rPr>
              <a:t>hacer</a:t>
            </a:r>
            <a:r>
              <a:rPr lang="en-US" sz="1800" dirty="0">
                <a:latin typeface="Arial"/>
                <a:ea typeface="Arial"/>
                <a:cs typeface="Arial"/>
                <a:sym typeface="Arial"/>
              </a:rPr>
              <a:t> es </a:t>
            </a:r>
            <a:r>
              <a:rPr lang="en-US" sz="1800" dirty="0" err="1">
                <a:latin typeface="Arial"/>
                <a:ea typeface="Arial"/>
                <a:cs typeface="Arial"/>
                <a:sym typeface="Arial"/>
              </a:rPr>
              <a:t>reemplazar</a:t>
            </a:r>
            <a:r>
              <a:rPr lang="en-US" sz="1800" dirty="0">
                <a:latin typeface="Arial"/>
                <a:ea typeface="Arial"/>
                <a:cs typeface="Arial"/>
                <a:sym typeface="Arial"/>
              </a:rPr>
              <a:t> el </a:t>
            </a:r>
            <a:r>
              <a:rPr lang="en-US" sz="1800" dirty="0" err="1">
                <a:latin typeface="Arial"/>
                <a:ea typeface="Arial"/>
                <a:cs typeface="Arial"/>
                <a:sym typeface="Arial"/>
              </a:rPr>
              <a:t>deseo</a:t>
            </a:r>
            <a:r>
              <a:rPr lang="en-US" sz="1800" dirty="0">
                <a:latin typeface="Arial"/>
                <a:ea typeface="Arial"/>
                <a:cs typeface="Arial"/>
                <a:sym typeface="Arial"/>
              </a:rPr>
              <a:t>, el </a:t>
            </a:r>
            <a:r>
              <a:rPr lang="en-US" sz="1800" dirty="0" err="1">
                <a:latin typeface="Arial"/>
                <a:ea typeface="Arial"/>
                <a:cs typeface="Arial"/>
                <a:sym typeface="Arial"/>
              </a:rPr>
              <a:t>empuje</a:t>
            </a:r>
            <a:r>
              <a:rPr lang="en-US" sz="1800" dirty="0">
                <a:latin typeface="Arial"/>
                <a:ea typeface="Arial"/>
                <a:cs typeface="Arial"/>
                <a:sym typeface="Arial"/>
              </a:rPr>
              <a:t> o el placer que </a:t>
            </a:r>
            <a:r>
              <a:rPr lang="es-AR" sz="1800" dirty="0">
                <a:latin typeface="Arial"/>
                <a:ea typeface="Arial"/>
                <a:cs typeface="Arial"/>
                <a:sym typeface="Arial"/>
              </a:rPr>
              <a:t>significa</a:t>
            </a:r>
            <a:r>
              <a:rPr lang="en-US" sz="1800" dirty="0">
                <a:latin typeface="Arial"/>
                <a:ea typeface="Arial"/>
                <a:cs typeface="Arial"/>
                <a:sym typeface="Arial"/>
              </a:rPr>
              <a:t> para ellos </a:t>
            </a:r>
            <a:r>
              <a:rPr lang="en-US" sz="1800" dirty="0" err="1">
                <a:latin typeface="Arial"/>
                <a:ea typeface="Arial"/>
                <a:cs typeface="Arial"/>
                <a:sym typeface="Arial"/>
              </a:rPr>
              <a:t>ver</a:t>
            </a:r>
            <a:r>
              <a:rPr lang="en-US" sz="1800" dirty="0">
                <a:latin typeface="Arial"/>
                <a:ea typeface="Arial"/>
                <a:cs typeface="Arial"/>
                <a:sym typeface="Arial"/>
              </a:rPr>
              <a:t> </a:t>
            </a:r>
            <a:r>
              <a:rPr lang="en-US" sz="1800" dirty="0" err="1">
                <a:latin typeface="Arial"/>
                <a:ea typeface="Arial"/>
                <a:cs typeface="Arial"/>
                <a:sym typeface="Arial"/>
              </a:rPr>
              <a:t>convertidos</a:t>
            </a:r>
            <a:r>
              <a:rPr lang="en-US" sz="1800" dirty="0">
                <a:latin typeface="Arial"/>
                <a:ea typeface="Arial"/>
                <a:cs typeface="Arial"/>
                <a:sym typeface="Arial"/>
              </a:rPr>
              <a:t> sus </a:t>
            </a:r>
            <a:r>
              <a:rPr lang="en-US" sz="1800" dirty="0" err="1">
                <a:latin typeface="Arial"/>
                <a:ea typeface="Arial"/>
                <a:cs typeface="Arial"/>
                <a:sym typeface="Arial"/>
              </a:rPr>
              <a:t>sueños</a:t>
            </a:r>
            <a:r>
              <a:rPr lang="en-US" sz="1800" dirty="0">
                <a:latin typeface="Arial"/>
                <a:ea typeface="Arial"/>
                <a:cs typeface="Arial"/>
                <a:sym typeface="Arial"/>
              </a:rPr>
              <a:t> en </a:t>
            </a:r>
            <a:r>
              <a:rPr lang="en-US" sz="1800" dirty="0" err="1">
                <a:latin typeface="Arial"/>
                <a:ea typeface="Arial"/>
                <a:cs typeface="Arial"/>
                <a:sym typeface="Arial"/>
              </a:rPr>
              <a:t>realidad</a:t>
            </a:r>
            <a:r>
              <a:rPr lang="en-US" sz="1800" dirty="0">
                <a:latin typeface="Arial"/>
                <a:ea typeface="Arial"/>
                <a:cs typeface="Arial"/>
                <a:sym typeface="Arial"/>
              </a:rPr>
              <a:t>.</a:t>
            </a:r>
            <a:br>
              <a:rPr lang="en-US" sz="1800" dirty="0">
                <a:latin typeface="Arial"/>
                <a:ea typeface="Arial"/>
                <a:cs typeface="Arial"/>
                <a:sym typeface="Arial"/>
              </a:rPr>
            </a:br>
            <a:r>
              <a:rPr lang="en-US" sz="1800" dirty="0">
                <a:latin typeface="Arial"/>
                <a:ea typeface="Arial"/>
                <a:cs typeface="Arial"/>
                <a:sym typeface="Arial"/>
              </a:rPr>
              <a:t/>
            </a:r>
            <a:br>
              <a:rPr lang="en-US" sz="1800" dirty="0">
                <a:latin typeface="Arial"/>
                <a:ea typeface="Arial"/>
                <a:cs typeface="Arial"/>
                <a:sym typeface="Arial"/>
              </a:rPr>
            </a:br>
            <a:r>
              <a:rPr lang="en-US" sz="1800" dirty="0">
                <a:latin typeface="Arial"/>
                <a:ea typeface="Arial"/>
                <a:cs typeface="Arial"/>
                <a:sym typeface="Arial"/>
              </a:rPr>
              <a:t>- La </a:t>
            </a:r>
            <a:r>
              <a:rPr lang="es-AR" sz="1800" dirty="0">
                <a:latin typeface="Arial"/>
                <a:ea typeface="Arial"/>
                <a:cs typeface="Arial"/>
                <a:sym typeface="Arial"/>
              </a:rPr>
              <a:t>estrategia</a:t>
            </a:r>
            <a:r>
              <a:rPr lang="en-US" sz="1800" dirty="0">
                <a:latin typeface="Arial"/>
                <a:ea typeface="Arial"/>
                <a:cs typeface="Arial"/>
                <a:sym typeface="Arial"/>
              </a:rPr>
              <a:t> y la </a:t>
            </a:r>
            <a:r>
              <a:rPr lang="es-AR" sz="1800" dirty="0">
                <a:latin typeface="Arial"/>
                <a:ea typeface="Arial"/>
                <a:cs typeface="Arial"/>
                <a:sym typeface="Arial"/>
              </a:rPr>
              <a:t>planificación</a:t>
            </a:r>
            <a:r>
              <a:rPr lang="en-US" sz="1800" dirty="0">
                <a:latin typeface="Arial"/>
                <a:ea typeface="Arial"/>
                <a:cs typeface="Arial"/>
                <a:sym typeface="Arial"/>
              </a:rPr>
              <a:t> son las bases de la </a:t>
            </a:r>
            <a:r>
              <a:rPr lang="en-US" sz="1800" dirty="0" err="1">
                <a:latin typeface="Arial"/>
                <a:ea typeface="Arial"/>
                <a:cs typeface="Arial"/>
                <a:sym typeface="Arial"/>
              </a:rPr>
              <a:t>cultura</a:t>
            </a:r>
            <a:r>
              <a:rPr lang="en-US" sz="1800" dirty="0">
                <a:latin typeface="Arial"/>
                <a:ea typeface="Arial"/>
                <a:cs typeface="Arial"/>
                <a:sym typeface="Arial"/>
              </a:rPr>
              <a:t> </a:t>
            </a:r>
            <a:r>
              <a:rPr lang="en-US" sz="1800" dirty="0" err="1">
                <a:latin typeface="Arial"/>
                <a:ea typeface="Arial"/>
                <a:cs typeface="Arial"/>
                <a:sym typeface="Arial"/>
              </a:rPr>
              <a:t>emprendedora</a:t>
            </a:r>
            <a:r>
              <a:rPr lang="en-US" sz="1800" dirty="0">
                <a:latin typeface="Arial"/>
                <a:ea typeface="Arial"/>
                <a:cs typeface="Arial"/>
                <a:sym typeface="Arial"/>
              </a:rPr>
              <a:t/>
            </a:r>
            <a:br>
              <a:rPr lang="en-US" sz="1800" dirty="0">
                <a:latin typeface="Arial"/>
                <a:ea typeface="Arial"/>
                <a:cs typeface="Arial"/>
                <a:sym typeface="Arial"/>
              </a:rPr>
            </a:br>
            <a:endParaRPr sz="1800" dirty="0">
              <a:latin typeface="Arial"/>
              <a:ea typeface="Arial"/>
              <a:cs typeface="Arial"/>
              <a:sym typeface="Arial"/>
            </a:endParaRPr>
          </a:p>
        </p:txBody>
      </p:sp>
      <p:sp>
        <p:nvSpPr>
          <p:cNvPr id="217" name="Google Shape;217;p8"/>
          <p:cNvSpPr txBox="1">
            <a:spLocks noGrp="1"/>
          </p:cNvSpPr>
          <p:nvPr>
            <p:ph type="subTitle" idx="1"/>
          </p:nvPr>
        </p:nvSpPr>
        <p:spPr>
          <a:xfrm>
            <a:off x="1113326" y="292589"/>
            <a:ext cx="6400800" cy="981075"/>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Clr>
                <a:srgbClr val="898989"/>
              </a:buClr>
            </a:pPr>
            <a:r>
              <a:rPr lang="en-US" b="1" dirty="0" err="1">
                <a:solidFill>
                  <a:schemeClr val="dk1"/>
                </a:solidFill>
              </a:rPr>
              <a:t>Emprendedor</a:t>
            </a:r>
            <a:r>
              <a:rPr lang="en-US" b="1" dirty="0">
                <a:solidFill>
                  <a:schemeClr val="dk1"/>
                </a:solidFill>
              </a:rPr>
              <a:t> se </a:t>
            </a:r>
            <a:r>
              <a:rPr lang="en-US" b="1" dirty="0" err="1">
                <a:solidFill>
                  <a:schemeClr val="dk1"/>
                </a:solidFill>
              </a:rPr>
              <a:t>nace</a:t>
            </a:r>
            <a:r>
              <a:rPr lang="en-US" b="1" dirty="0">
                <a:solidFill>
                  <a:schemeClr val="dk1"/>
                </a:solidFill>
              </a:rPr>
              <a:t> o se </a:t>
            </a:r>
            <a:r>
              <a:rPr lang="en-US" b="1" dirty="0" err="1">
                <a:solidFill>
                  <a:schemeClr val="dk1"/>
                </a:solidFill>
              </a:rPr>
              <a:t>hace</a:t>
            </a:r>
            <a:r>
              <a:rPr lang="en-US" b="1" dirty="0">
                <a:solidFill>
                  <a:schemeClr val="dk1"/>
                </a:solidFill>
              </a:rPr>
              <a:t>?</a:t>
            </a:r>
            <a:br>
              <a:rPr lang="en-US" b="1" dirty="0">
                <a:solidFill>
                  <a:schemeClr val="dk1"/>
                </a:solidFill>
              </a:rPr>
            </a:br>
            <a:endParaRPr dirty="0"/>
          </a:p>
        </p:txBody>
      </p:sp>
      <p:cxnSp>
        <p:nvCxnSpPr>
          <p:cNvPr id="4" name="Google Shape;182;p3"/>
          <p:cNvCxnSpPr/>
          <p:nvPr/>
        </p:nvCxnSpPr>
        <p:spPr>
          <a:xfrm>
            <a:off x="685800" y="907309"/>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subTitle" idx="1"/>
          </p:nvPr>
        </p:nvSpPr>
        <p:spPr>
          <a:xfrm>
            <a:off x="755650" y="1310983"/>
            <a:ext cx="7561262" cy="5329237"/>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000000"/>
              </a:buClr>
              <a:buSzPts val="200"/>
            </a:pPr>
            <a:r>
              <a:rPr lang="en-US" sz="2000" b="0" i="0" dirty="0">
                <a:solidFill>
                  <a:srgbClr val="000000"/>
                </a:solidFill>
                <a:latin typeface="Calibri"/>
                <a:ea typeface="Calibri"/>
                <a:cs typeface="Calibri"/>
                <a:sym typeface="Calibri"/>
              </a:rPr>
              <a:t>De </a:t>
            </a:r>
            <a:r>
              <a:rPr lang="en-US" sz="2000" b="0" i="0" dirty="0" err="1">
                <a:solidFill>
                  <a:srgbClr val="000000"/>
                </a:solidFill>
                <a:latin typeface="Calibri"/>
                <a:ea typeface="Calibri"/>
                <a:cs typeface="Calibri"/>
                <a:sym typeface="Calibri"/>
              </a:rPr>
              <a:t>nuestra</a:t>
            </a:r>
            <a:r>
              <a:rPr lang="en-US" sz="2000" b="0" i="0" dirty="0">
                <a:solidFill>
                  <a:srgbClr val="000000"/>
                </a:solidFill>
                <a:latin typeface="Calibri"/>
                <a:ea typeface="Calibri"/>
                <a:cs typeface="Calibri"/>
                <a:sym typeface="Calibri"/>
              </a:rPr>
              <a:t> </a:t>
            </a:r>
            <a:r>
              <a:rPr lang="en-US" sz="2000" b="0" i="0" dirty="0" err="1">
                <a:solidFill>
                  <a:srgbClr val="000000"/>
                </a:solidFill>
                <a:latin typeface="Calibri"/>
                <a:ea typeface="Calibri"/>
                <a:cs typeface="Calibri"/>
                <a:sym typeface="Calibri"/>
              </a:rPr>
              <a:t>experiencia</a:t>
            </a:r>
            <a:r>
              <a:rPr lang="en-US" sz="2000" b="0" i="0" dirty="0">
                <a:solidFill>
                  <a:srgbClr val="000000"/>
                </a:solidFill>
                <a:latin typeface="Calibri"/>
                <a:ea typeface="Calibri"/>
                <a:cs typeface="Calibri"/>
                <a:sym typeface="Calibri"/>
              </a:rPr>
              <a:t> </a:t>
            </a:r>
            <a:r>
              <a:rPr lang="en-US" sz="2000" b="0" i="0" dirty="0" err="1">
                <a:solidFill>
                  <a:srgbClr val="000000"/>
                </a:solidFill>
                <a:latin typeface="Calibri"/>
                <a:ea typeface="Calibri"/>
                <a:cs typeface="Calibri"/>
                <a:sym typeface="Calibri"/>
              </a:rPr>
              <a:t>podemos</a:t>
            </a:r>
            <a:r>
              <a:rPr lang="en-US" sz="2000" b="0" i="0" dirty="0">
                <a:solidFill>
                  <a:srgbClr val="000000"/>
                </a:solidFill>
                <a:latin typeface="Calibri"/>
                <a:ea typeface="Calibri"/>
                <a:cs typeface="Calibri"/>
                <a:sym typeface="Calibri"/>
              </a:rPr>
              <a:t> </a:t>
            </a:r>
            <a:r>
              <a:rPr lang="en-US" sz="2000" b="0" i="0" dirty="0" err="1">
                <a:solidFill>
                  <a:srgbClr val="000000"/>
                </a:solidFill>
                <a:latin typeface="Calibri"/>
                <a:ea typeface="Calibri"/>
                <a:cs typeface="Calibri"/>
                <a:sym typeface="Calibri"/>
              </a:rPr>
              <a:t>concluir</a:t>
            </a:r>
            <a:r>
              <a:rPr lang="en-US" sz="2000" b="0" i="0" dirty="0">
                <a:solidFill>
                  <a:srgbClr val="000000"/>
                </a:solidFill>
                <a:latin typeface="Calibri"/>
                <a:ea typeface="Calibri"/>
                <a:cs typeface="Calibri"/>
                <a:sym typeface="Calibri"/>
              </a:rPr>
              <a:t> que:</a:t>
            </a:r>
          </a:p>
          <a:p>
            <a:pPr marL="0" lvl="0" indent="0" algn="just" rtl="0">
              <a:lnSpc>
                <a:spcPct val="100000"/>
              </a:lnSpc>
              <a:spcBef>
                <a:spcPts val="0"/>
              </a:spcBef>
              <a:spcAft>
                <a:spcPts val="0"/>
              </a:spcAft>
              <a:buClr>
                <a:srgbClr val="000000"/>
              </a:buClr>
              <a:buSzPts val="200"/>
            </a:pPr>
            <a:r>
              <a:rPr lang="en-US" sz="2000" u="none" dirty="0">
                <a:solidFill>
                  <a:srgbClr val="000000"/>
                </a:solidFill>
              </a:rPr>
              <a:t>- </a:t>
            </a:r>
            <a:r>
              <a:rPr lang="es-AR" sz="2000" b="0" i="0" u="none" dirty="0">
                <a:solidFill>
                  <a:srgbClr val="000000"/>
                </a:solidFill>
                <a:latin typeface="Calibri"/>
                <a:ea typeface="Calibri"/>
                <a:cs typeface="Calibri"/>
                <a:sym typeface="Calibri"/>
              </a:rPr>
              <a:t>Es una persona que enfrenta, con resolución, acciones difíciles.</a:t>
            </a:r>
          </a:p>
          <a:p>
            <a:pPr marL="0" lvl="0" indent="0" algn="just" rtl="0">
              <a:lnSpc>
                <a:spcPct val="100000"/>
              </a:lnSpc>
              <a:spcBef>
                <a:spcPts val="0"/>
              </a:spcBef>
              <a:spcAft>
                <a:spcPts val="0"/>
              </a:spcAft>
              <a:buClr>
                <a:srgbClr val="000000"/>
              </a:buClr>
              <a:buSzPts val="200"/>
            </a:pPr>
            <a:r>
              <a:rPr lang="es-AR" sz="2000" b="0" i="0" u="none" dirty="0">
                <a:solidFill>
                  <a:srgbClr val="898989"/>
                </a:solidFill>
                <a:latin typeface="Calibri"/>
                <a:ea typeface="Calibri"/>
                <a:cs typeface="Calibri"/>
                <a:sym typeface="Calibri"/>
              </a:rPr>
              <a:t>- </a:t>
            </a:r>
            <a:r>
              <a:rPr lang="es-AR" sz="2000" b="0" i="0" u="none" dirty="0">
                <a:solidFill>
                  <a:srgbClr val="000000"/>
                </a:solidFill>
                <a:latin typeface="Calibri"/>
                <a:ea typeface="Calibri"/>
                <a:cs typeface="Calibri"/>
                <a:sym typeface="Calibri"/>
              </a:rPr>
              <a:t>Convierte los fracasos en enseñanzas y experiencia. </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Emplea sus fortalezas provechosamente y buscar maneras de compensar sus debilidades.</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Generalmente toma buenas decisiones. </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Toleran la incertidumbre.</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Consigue el apoyo necesario para seguir adelante.</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Logra entregar su máximo potencial.</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Siempre busca nuevos retos, nuevos objetivos y trabaja en cumplirlos. </a:t>
            </a:r>
            <a:endParaRPr lang="es-AR" sz="2000" b="0" i="0" u="none" dirty="0">
              <a:solidFill>
                <a:srgbClr val="898989"/>
              </a:solidFill>
              <a:latin typeface="Calibri"/>
              <a:ea typeface="Calibri"/>
              <a:cs typeface="Calibri"/>
              <a:sym typeface="Calibri"/>
            </a:endParaRPr>
          </a:p>
          <a:p>
            <a:pPr marL="0" lvl="0" indent="0" algn="just" rtl="0">
              <a:lnSpc>
                <a:spcPct val="100000"/>
              </a:lnSpc>
              <a:spcBef>
                <a:spcPts val="400"/>
              </a:spcBef>
              <a:spcAft>
                <a:spcPts val="0"/>
              </a:spcAft>
              <a:buClr>
                <a:srgbClr val="000000"/>
              </a:buClr>
              <a:buSzPts val="200"/>
            </a:pPr>
            <a:r>
              <a:rPr lang="es-AR" sz="2000" b="0" i="0" u="none" dirty="0">
                <a:solidFill>
                  <a:srgbClr val="000000"/>
                </a:solidFill>
                <a:latin typeface="Calibri"/>
                <a:ea typeface="Calibri"/>
                <a:cs typeface="Calibri"/>
                <a:sym typeface="Calibri"/>
              </a:rPr>
              <a:t>- Asume altos riesgos</a:t>
            </a:r>
            <a:endParaRPr lang="es-AR" sz="2000" b="0" i="0" u="none" dirty="0">
              <a:solidFill>
                <a:srgbClr val="898989"/>
              </a:solidFill>
              <a:latin typeface="Calibri"/>
              <a:ea typeface="Calibri"/>
              <a:cs typeface="Calibri"/>
              <a:sym typeface="Calibri"/>
            </a:endParaRPr>
          </a:p>
          <a:p>
            <a:pPr marL="0" lvl="0" indent="0" algn="ctr" rtl="0">
              <a:spcBef>
                <a:spcPts val="480"/>
              </a:spcBef>
              <a:spcAft>
                <a:spcPts val="0"/>
              </a:spcAft>
              <a:buClr>
                <a:srgbClr val="888888"/>
              </a:buClr>
              <a:buSzPts val="2400"/>
              <a:buNone/>
            </a:pPr>
            <a:endParaRPr sz="2400" b="0" i="0" u="none" dirty="0">
              <a:solidFill>
                <a:srgbClr val="898989"/>
              </a:solidFill>
              <a:latin typeface="Calibri"/>
              <a:ea typeface="Calibri"/>
              <a:cs typeface="Calibri"/>
              <a:sym typeface="Calibri"/>
            </a:endParaRPr>
          </a:p>
        </p:txBody>
      </p:sp>
      <p:sp>
        <p:nvSpPr>
          <p:cNvPr id="2" name="CuadroTexto 1"/>
          <p:cNvSpPr txBox="1"/>
          <p:nvPr/>
        </p:nvSpPr>
        <p:spPr>
          <a:xfrm>
            <a:off x="1450109" y="212434"/>
            <a:ext cx="5938982" cy="584775"/>
          </a:xfrm>
          <a:prstGeom prst="rect">
            <a:avLst/>
          </a:prstGeom>
          <a:noFill/>
        </p:spPr>
        <p:txBody>
          <a:bodyPr wrap="square" rtlCol="0">
            <a:spAutoFit/>
          </a:bodyPr>
          <a:lstStyle/>
          <a:p>
            <a:r>
              <a:rPr lang="es-AR" dirty="0">
                <a:latin typeface="Calibri"/>
                <a:ea typeface="Calibri"/>
                <a:cs typeface="Calibri"/>
                <a:sym typeface="Calibri"/>
              </a:rPr>
              <a:t> </a:t>
            </a:r>
            <a:r>
              <a:rPr lang="es-AR" sz="3200" dirty="0">
                <a:latin typeface="Calibri"/>
                <a:ea typeface="Calibri"/>
                <a:cs typeface="Calibri"/>
                <a:sym typeface="Calibri"/>
              </a:rPr>
              <a:t>Algunas características personales</a:t>
            </a:r>
            <a:endParaRPr lang="es-AR" sz="3200" dirty="0"/>
          </a:p>
        </p:txBody>
      </p:sp>
      <p:cxnSp>
        <p:nvCxnSpPr>
          <p:cNvPr id="4" name="Google Shape;182;p3"/>
          <p:cNvCxnSpPr/>
          <p:nvPr/>
        </p:nvCxnSpPr>
        <p:spPr>
          <a:xfrm>
            <a:off x="685800" y="907309"/>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644772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163" y="1293091"/>
            <a:ext cx="8229600" cy="4276436"/>
          </a:xfrm>
        </p:spPr>
        <p:txBody>
          <a:bodyPr/>
          <a:lstStyle/>
          <a:p>
            <a:pPr algn="just"/>
            <a:r>
              <a:rPr lang="es-ES" sz="2400" b="1" i="1" dirty="0"/>
              <a:t>El factor más desequilibrante a la hora de iniciar una</a:t>
            </a:r>
            <a:br>
              <a:rPr lang="es-ES" sz="2400" b="1" i="1" dirty="0"/>
            </a:br>
            <a:r>
              <a:rPr lang="es-ES" sz="2400" b="1" i="1" dirty="0"/>
              <a:t>nueva empresa son las características internas del</a:t>
            </a:r>
            <a:br>
              <a:rPr lang="es-ES" sz="2400" b="1" i="1" dirty="0"/>
            </a:br>
            <a:r>
              <a:rPr lang="en-US" sz="2400" b="1" i="1" dirty="0" err="1"/>
              <a:t>emprendedor</a:t>
            </a:r>
            <a:r>
              <a:rPr lang="en-US" sz="2400" b="1" i="1" dirty="0"/>
              <a:t>.</a:t>
            </a:r>
            <a:br>
              <a:rPr lang="en-US" sz="2400" b="1" i="1" dirty="0"/>
            </a:br>
            <a:r>
              <a:rPr lang="en-US" sz="2400" b="1" i="1" dirty="0"/>
              <a:t/>
            </a:r>
            <a:br>
              <a:rPr lang="en-US" sz="2400" b="1" i="1" dirty="0"/>
            </a:br>
            <a:r>
              <a:rPr lang="en-US" sz="2400" b="1" i="1" dirty="0"/>
              <a:t/>
            </a:r>
            <a:br>
              <a:rPr lang="en-US" sz="2400" b="1" i="1" dirty="0"/>
            </a:br>
            <a:r>
              <a:rPr lang="en-US" sz="2400" b="1" i="1" dirty="0"/>
              <a:t/>
            </a:r>
            <a:br>
              <a:rPr lang="en-US" sz="2400" b="1" i="1" dirty="0"/>
            </a:br>
            <a:r>
              <a:rPr lang="es-ES" sz="1800" dirty="0">
                <a:latin typeface="+mj-lt"/>
              </a:rPr>
              <a:t>Las competencias emprendedoras se traen y se adquieren. Una de ellas es justamente la capacidad que suelen tener los emprendedores, de aprender rápidamente de la práctica sumando competencias que hasta ese momento eran su debilidad.</a:t>
            </a:r>
            <a:endParaRPr lang="en-US" sz="1800" dirty="0">
              <a:latin typeface="+mj-lt"/>
            </a:endParaRPr>
          </a:p>
        </p:txBody>
      </p:sp>
    </p:spTree>
    <p:extLst>
      <p:ext uri="{BB962C8B-B14F-4D97-AF65-F5344CB8AC3E}">
        <p14:creationId xmlns:p14="http://schemas.microsoft.com/office/powerpoint/2010/main" val="1320633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CuadroTexto 1"/>
          <p:cNvSpPr txBox="1"/>
          <p:nvPr/>
        </p:nvSpPr>
        <p:spPr>
          <a:xfrm>
            <a:off x="757383" y="1681018"/>
            <a:ext cx="7656944" cy="3046988"/>
          </a:xfrm>
          <a:prstGeom prst="rect">
            <a:avLst/>
          </a:prstGeom>
          <a:noFill/>
        </p:spPr>
        <p:txBody>
          <a:bodyPr wrap="square" rtlCol="0">
            <a:spAutoFit/>
          </a:bodyPr>
          <a:lstStyle/>
          <a:p>
            <a:pPr marL="457200" indent="-457200" algn="just">
              <a:buFont typeface="Wingdings" panose="05000000000000000000" pitchFamily="2" charset="2"/>
              <a:buChar char="Ø"/>
            </a:pPr>
            <a:r>
              <a:rPr lang="es-AR" sz="2400" dirty="0">
                <a:solidFill>
                  <a:schemeClr val="dk1"/>
                </a:solidFill>
                <a:latin typeface="+mj-lt"/>
                <a:ea typeface="Calibri"/>
                <a:cs typeface="Calibri"/>
                <a:sym typeface="Calibri"/>
              </a:rPr>
              <a:t>Emprendedor</a:t>
            </a:r>
            <a:r>
              <a:rPr lang="en-US" sz="2400" dirty="0">
                <a:solidFill>
                  <a:schemeClr val="dk1"/>
                </a:solidFill>
                <a:latin typeface="+mj-lt"/>
                <a:ea typeface="Calibri"/>
                <a:cs typeface="Calibri"/>
                <a:sym typeface="Calibri"/>
              </a:rPr>
              <a:t>: </a:t>
            </a:r>
            <a:r>
              <a:rPr lang="es-AR" sz="2400" dirty="0">
                <a:solidFill>
                  <a:schemeClr val="dk1"/>
                </a:solidFill>
                <a:latin typeface="+mj-lt"/>
                <a:ea typeface="Calibri"/>
                <a:cs typeface="Calibri"/>
                <a:sym typeface="Calibri"/>
              </a:rPr>
              <a:t>busca</a:t>
            </a:r>
            <a:r>
              <a:rPr lang="en-US" sz="2400" dirty="0">
                <a:solidFill>
                  <a:schemeClr val="dk1"/>
                </a:solidFill>
                <a:latin typeface="+mj-lt"/>
                <a:ea typeface="Calibri"/>
                <a:cs typeface="Calibri"/>
                <a:sym typeface="Calibri"/>
              </a:rPr>
              <a:t> el </a:t>
            </a:r>
            <a:r>
              <a:rPr lang="en-US" sz="2400" dirty="0" err="1">
                <a:solidFill>
                  <a:schemeClr val="dk1"/>
                </a:solidFill>
                <a:latin typeface="+mj-lt"/>
                <a:ea typeface="Calibri"/>
                <a:cs typeface="Calibri"/>
                <a:sym typeface="Calibri"/>
              </a:rPr>
              <a:t>cambio</a:t>
            </a:r>
            <a:r>
              <a:rPr lang="en-US" sz="2400" dirty="0">
                <a:solidFill>
                  <a:schemeClr val="dk1"/>
                </a:solidFill>
                <a:latin typeface="+mj-lt"/>
                <a:ea typeface="Calibri"/>
                <a:cs typeface="Calibri"/>
                <a:sym typeface="Calibri"/>
              </a:rPr>
              <a:t>, </a:t>
            </a:r>
            <a:r>
              <a:rPr lang="en-US" sz="2400" dirty="0" err="1">
                <a:solidFill>
                  <a:schemeClr val="dk1"/>
                </a:solidFill>
                <a:latin typeface="+mj-lt"/>
                <a:ea typeface="Calibri"/>
                <a:cs typeface="Calibri"/>
                <a:sym typeface="Calibri"/>
              </a:rPr>
              <a:t>responde</a:t>
            </a:r>
            <a:r>
              <a:rPr lang="en-US" sz="2400" dirty="0">
                <a:solidFill>
                  <a:schemeClr val="dk1"/>
                </a:solidFill>
                <a:latin typeface="+mj-lt"/>
                <a:ea typeface="Calibri"/>
                <a:cs typeface="Calibri"/>
                <a:sym typeface="Calibri"/>
              </a:rPr>
              <a:t> a </a:t>
            </a:r>
            <a:r>
              <a:rPr lang="en-US" sz="2400" dirty="0" err="1">
                <a:solidFill>
                  <a:schemeClr val="dk1"/>
                </a:solidFill>
                <a:latin typeface="+mj-lt"/>
                <a:ea typeface="Calibri"/>
                <a:cs typeface="Calibri"/>
                <a:sym typeface="Calibri"/>
              </a:rPr>
              <a:t>él</a:t>
            </a:r>
            <a:r>
              <a:rPr lang="en-US" sz="2400" dirty="0">
                <a:solidFill>
                  <a:schemeClr val="dk1"/>
                </a:solidFill>
                <a:latin typeface="+mj-lt"/>
                <a:ea typeface="Calibri"/>
                <a:cs typeface="Calibri"/>
                <a:sym typeface="Calibri"/>
              </a:rPr>
              <a:t> y </a:t>
            </a:r>
            <a:r>
              <a:rPr lang="en-US" sz="2400" dirty="0" err="1">
                <a:solidFill>
                  <a:schemeClr val="dk1"/>
                </a:solidFill>
                <a:latin typeface="+mj-lt"/>
                <a:ea typeface="Calibri"/>
                <a:cs typeface="Calibri"/>
                <a:sym typeface="Calibri"/>
              </a:rPr>
              <a:t>explota</a:t>
            </a:r>
            <a:r>
              <a:rPr lang="en-US" sz="2400" dirty="0">
                <a:solidFill>
                  <a:schemeClr val="dk1"/>
                </a:solidFill>
                <a:latin typeface="+mj-lt"/>
                <a:ea typeface="Calibri"/>
                <a:cs typeface="Calibri"/>
                <a:sym typeface="Calibri"/>
              </a:rPr>
              <a:t> </a:t>
            </a:r>
            <a:r>
              <a:rPr lang="es-AR" sz="2400" dirty="0">
                <a:solidFill>
                  <a:schemeClr val="dk1"/>
                </a:solidFill>
                <a:latin typeface="+mj-lt"/>
                <a:ea typeface="Calibri"/>
                <a:cs typeface="Calibri"/>
                <a:sym typeface="Calibri"/>
              </a:rPr>
              <a:t>oportunidades</a:t>
            </a:r>
            <a:r>
              <a:rPr lang="en-US" sz="2400" dirty="0">
                <a:solidFill>
                  <a:schemeClr val="dk1"/>
                </a:solidFill>
                <a:latin typeface="+mj-lt"/>
                <a:ea typeface="Calibri"/>
                <a:cs typeface="Calibri"/>
                <a:sym typeface="Calibri"/>
              </a:rPr>
              <a:t> a </a:t>
            </a:r>
            <a:r>
              <a:rPr lang="en-US" sz="2400" dirty="0" err="1">
                <a:solidFill>
                  <a:schemeClr val="dk1"/>
                </a:solidFill>
                <a:latin typeface="+mj-lt"/>
                <a:ea typeface="Calibri"/>
                <a:cs typeface="Calibri"/>
                <a:sym typeface="Calibri"/>
              </a:rPr>
              <a:t>través</a:t>
            </a:r>
            <a:r>
              <a:rPr lang="en-US" sz="2400" dirty="0">
                <a:solidFill>
                  <a:schemeClr val="dk1"/>
                </a:solidFill>
                <a:latin typeface="+mj-lt"/>
                <a:ea typeface="Calibri"/>
                <a:cs typeface="Calibri"/>
                <a:sym typeface="Calibri"/>
              </a:rPr>
              <a:t> de la </a:t>
            </a:r>
            <a:r>
              <a:rPr lang="en-US" sz="2400" dirty="0" err="1">
                <a:solidFill>
                  <a:schemeClr val="dk1"/>
                </a:solidFill>
                <a:latin typeface="+mj-lt"/>
                <a:ea typeface="Calibri"/>
                <a:cs typeface="Calibri"/>
                <a:sym typeface="Calibri"/>
              </a:rPr>
              <a:t>innovación</a:t>
            </a:r>
            <a:r>
              <a:rPr lang="en-US" sz="2400" dirty="0">
                <a:solidFill>
                  <a:schemeClr val="dk1"/>
                </a:solidFill>
                <a:latin typeface="+mj-lt"/>
                <a:ea typeface="Calibri"/>
                <a:cs typeface="Calibri"/>
                <a:sym typeface="Calibri"/>
              </a:rPr>
              <a:t>.</a:t>
            </a:r>
          </a:p>
          <a:p>
            <a:pPr algn="just"/>
            <a:endParaRPr lang="en-US" sz="2400" dirty="0">
              <a:solidFill>
                <a:schemeClr val="dk1"/>
              </a:solidFill>
              <a:latin typeface="+mj-lt"/>
              <a:ea typeface="Calibri"/>
              <a:cs typeface="Calibri"/>
              <a:sym typeface="Calibri"/>
            </a:endParaRPr>
          </a:p>
          <a:p>
            <a:pPr marL="457200" indent="-457200" algn="just">
              <a:buFont typeface="Wingdings" panose="05000000000000000000" pitchFamily="2" charset="2"/>
              <a:buChar char="Ø"/>
            </a:pPr>
            <a:r>
              <a:rPr lang="es-MX" sz="2400" dirty="0" err="1">
                <a:latin typeface="+mj-lt"/>
              </a:rPr>
              <a:t>Emprendedorismo</a:t>
            </a:r>
            <a:r>
              <a:rPr lang="es-MX" sz="2400" dirty="0">
                <a:latin typeface="+mj-lt"/>
              </a:rPr>
              <a:t> o </a:t>
            </a:r>
            <a:r>
              <a:rPr lang="es-MX" sz="2400" dirty="0" err="1">
                <a:latin typeface="+mj-lt"/>
              </a:rPr>
              <a:t>entreperneuroship</a:t>
            </a:r>
            <a:r>
              <a:rPr lang="es-MX" sz="2400" dirty="0">
                <a:latin typeface="+mj-lt"/>
              </a:rPr>
              <a:t>: campo de investigación que estudia las fuentes de oportunidades, el proceso de descubrimiento, evaluación y aprovechamiento. También al  grupo de individuos que las descubren y las explotan</a:t>
            </a:r>
            <a:endParaRPr lang="en-US" sz="2400" dirty="0">
              <a:latin typeface="+mj-lt"/>
            </a:endParaRPr>
          </a:p>
        </p:txBody>
      </p:sp>
      <p:sp>
        <p:nvSpPr>
          <p:cNvPr id="3" name="CuadroTexto 2"/>
          <p:cNvSpPr txBox="1"/>
          <p:nvPr/>
        </p:nvSpPr>
        <p:spPr>
          <a:xfrm>
            <a:off x="1921164" y="517237"/>
            <a:ext cx="6149287" cy="461665"/>
          </a:xfrm>
          <a:prstGeom prst="rect">
            <a:avLst/>
          </a:prstGeom>
          <a:noFill/>
        </p:spPr>
        <p:txBody>
          <a:bodyPr wrap="square" rtlCol="0">
            <a:spAutoFit/>
          </a:bodyPr>
          <a:lstStyle/>
          <a:p>
            <a:pPr algn="ctr"/>
            <a:r>
              <a:rPr lang="es-ES" sz="2400" dirty="0">
                <a:solidFill>
                  <a:schemeClr val="dk1"/>
                </a:solidFill>
                <a:latin typeface="+mj-lt"/>
                <a:ea typeface="Calibri"/>
                <a:cs typeface="Calibri"/>
              </a:rPr>
              <a:t>Vamos por las definiciones</a:t>
            </a:r>
            <a:endParaRPr lang="en-US" sz="2400" dirty="0">
              <a:solidFill>
                <a:schemeClr val="dk1"/>
              </a:solidFill>
              <a:latin typeface="+mj-lt"/>
              <a:ea typeface="Calibri"/>
              <a:cs typeface="Calibri"/>
            </a:endParaRPr>
          </a:p>
        </p:txBody>
      </p:sp>
      <p:cxnSp>
        <p:nvCxnSpPr>
          <p:cNvPr id="4" name="Google Shape;182;p3"/>
          <p:cNvCxnSpPr/>
          <p:nvPr/>
        </p:nvCxnSpPr>
        <p:spPr>
          <a:xfrm>
            <a:off x="685800" y="1156692"/>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 descr="C:\Users\Paula\Desktop\PAULA\Consultora Coma,\Carpeta Coma\Clientes\Codegu\Logos\codegu.png"/>
          <p:cNvPicPr preferRelativeResize="0"/>
          <p:nvPr/>
        </p:nvPicPr>
        <p:blipFill rotWithShape="1">
          <a:blip r:embed="rId3">
            <a:alphaModFix/>
          </a:blip>
          <a:srcRect/>
          <a:stretch/>
        </p:blipFill>
        <p:spPr>
          <a:xfrm>
            <a:off x="960682" y="377910"/>
            <a:ext cx="1984742" cy="677131"/>
          </a:xfrm>
          <a:prstGeom prst="rect">
            <a:avLst/>
          </a:prstGeom>
          <a:noFill/>
          <a:ln>
            <a:noFill/>
          </a:ln>
        </p:spPr>
      </p:pic>
      <p:cxnSp>
        <p:nvCxnSpPr>
          <p:cNvPr id="98" name="Google Shape;98;p1"/>
          <p:cNvCxnSpPr/>
          <p:nvPr/>
        </p:nvCxnSpPr>
        <p:spPr>
          <a:xfrm>
            <a:off x="611187" y="1245699"/>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99" name="Google Shape;99;p1"/>
          <p:cNvSpPr txBox="1"/>
          <p:nvPr/>
        </p:nvSpPr>
        <p:spPr>
          <a:xfrm>
            <a:off x="1169993" y="1695055"/>
            <a:ext cx="6983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n-US" sz="1800" b="1" dirty="0" err="1">
                <a:solidFill>
                  <a:schemeClr val="dk1"/>
                </a:solidFill>
              </a:rPr>
              <a:t>Optativa</a:t>
            </a:r>
            <a:r>
              <a:rPr lang="en-US" sz="1800" b="1" dirty="0">
                <a:solidFill>
                  <a:schemeClr val="dk1"/>
                </a:solidFill>
              </a:rPr>
              <a:t> 1: Taller de </a:t>
            </a:r>
            <a:r>
              <a:rPr lang="en-US" sz="1800" b="1" i="0" u="none" strike="noStrike" cap="none" dirty="0" err="1">
                <a:solidFill>
                  <a:schemeClr val="dk1"/>
                </a:solidFill>
                <a:sym typeface="Arial"/>
              </a:rPr>
              <a:t>Emprendedorismo</a:t>
            </a:r>
            <a:r>
              <a:rPr lang="en-US" sz="1800" b="1" i="0" u="none" strike="noStrike" cap="none" dirty="0">
                <a:solidFill>
                  <a:schemeClr val="dk1"/>
                </a:solidFill>
                <a:sym typeface="Arial"/>
              </a:rPr>
              <a:t> 2024</a:t>
            </a:r>
            <a:endParaRPr sz="1800" dirty="0"/>
          </a:p>
        </p:txBody>
      </p:sp>
      <p:pic>
        <p:nvPicPr>
          <p:cNvPr id="2" name="Imagen 1"/>
          <p:cNvPicPr>
            <a:picLocks noChangeAspect="1"/>
          </p:cNvPicPr>
          <p:nvPr/>
        </p:nvPicPr>
        <p:blipFill>
          <a:blip r:embed="rId4"/>
          <a:stretch>
            <a:fillRect/>
          </a:stretch>
        </p:blipFill>
        <p:spPr>
          <a:xfrm>
            <a:off x="6789918" y="195215"/>
            <a:ext cx="1724266" cy="914528"/>
          </a:xfrm>
          <a:prstGeom prst="rect">
            <a:avLst/>
          </a:prstGeom>
        </p:spPr>
      </p:pic>
      <p:sp>
        <p:nvSpPr>
          <p:cNvPr id="3" name="CuadroTexto 2"/>
          <p:cNvSpPr txBox="1"/>
          <p:nvPr/>
        </p:nvSpPr>
        <p:spPr>
          <a:xfrm>
            <a:off x="1063869" y="2637692"/>
            <a:ext cx="7007469" cy="3016210"/>
          </a:xfrm>
          <a:prstGeom prst="rect">
            <a:avLst/>
          </a:prstGeom>
          <a:noFill/>
        </p:spPr>
        <p:txBody>
          <a:bodyPr wrap="square" rtlCol="0">
            <a:spAutoFit/>
          </a:bodyPr>
          <a:lstStyle/>
          <a:p>
            <a:pPr marL="285750" indent="-285750">
              <a:buFont typeface="Wingdings" panose="05000000000000000000" pitchFamily="2" charset="2"/>
              <a:buChar char="ü"/>
            </a:pPr>
            <a:r>
              <a:rPr lang="es-AR" sz="1800" dirty="0"/>
              <a:t>Nos presentamos y nos conocemos un poco más</a:t>
            </a:r>
          </a:p>
          <a:p>
            <a:pPr marL="285750" indent="-285750">
              <a:buFont typeface="Wingdings" panose="05000000000000000000" pitchFamily="2" charset="2"/>
              <a:buChar char="ü"/>
            </a:pPr>
            <a:endParaRPr lang="es-AR" sz="1800" dirty="0"/>
          </a:p>
          <a:p>
            <a:pPr marL="285750" indent="-285750">
              <a:buFont typeface="Wingdings" panose="05000000000000000000" pitchFamily="2" charset="2"/>
              <a:buChar char="ü"/>
            </a:pPr>
            <a:r>
              <a:rPr lang="es-AR" sz="1800" dirty="0"/>
              <a:t>Que experiencia tienen emprendiendo? Propia o familiar?</a:t>
            </a:r>
          </a:p>
          <a:p>
            <a:pPr marL="285750" indent="-285750">
              <a:buFont typeface="Wingdings" panose="05000000000000000000" pitchFamily="2" charset="2"/>
              <a:buChar char="ü"/>
            </a:pPr>
            <a:endParaRPr lang="es-AR" sz="1800" dirty="0"/>
          </a:p>
          <a:p>
            <a:pPr marL="285750" indent="-285750" algn="just">
              <a:buFont typeface="Wingdings" panose="05000000000000000000" pitchFamily="2" charset="2"/>
              <a:buChar char="ü"/>
            </a:pPr>
            <a:r>
              <a:rPr lang="es-AR" sz="1800" dirty="0"/>
              <a:t>Que trabajos han hecho extra clase dentro de una materia durante su carrera?</a:t>
            </a:r>
          </a:p>
          <a:p>
            <a:pPr marL="285750" indent="-285750">
              <a:buFont typeface="Wingdings" panose="05000000000000000000" pitchFamily="2" charset="2"/>
              <a:buChar char="ü"/>
            </a:pPr>
            <a:endParaRPr lang="es-AR" sz="1800" dirty="0"/>
          </a:p>
          <a:p>
            <a:pPr marL="285750" indent="-285750" algn="just">
              <a:buFont typeface="Wingdings" panose="05000000000000000000" pitchFamily="2" charset="2"/>
              <a:buChar char="ü"/>
            </a:pPr>
            <a:r>
              <a:rPr lang="es-AR" sz="1800" dirty="0"/>
              <a:t>Se vinculan con en el entorno laboral y profesional de la ciudad?</a:t>
            </a:r>
          </a:p>
          <a:p>
            <a:endParaRPr lang="es-AR" dirty="0"/>
          </a:p>
          <a:p>
            <a:endParaRPr lang="en-US" dirty="0"/>
          </a:p>
        </p:txBody>
      </p:sp>
    </p:spTree>
    <p:extLst>
      <p:ext uri="{BB962C8B-B14F-4D97-AF65-F5344CB8AC3E}">
        <p14:creationId xmlns:p14="http://schemas.microsoft.com/office/powerpoint/2010/main" val="349424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9809"/>
            <a:ext cx="7772400" cy="747346"/>
          </a:xfrm>
        </p:spPr>
        <p:txBody>
          <a:bodyPr/>
          <a:lstStyle/>
          <a:p>
            <a:r>
              <a:rPr lang="es-AR" sz="2000" dirty="0"/>
              <a:t>Tipo de emprendedores</a:t>
            </a:r>
            <a:endParaRPr lang="en-US" sz="2000" dirty="0"/>
          </a:p>
        </p:txBody>
      </p:sp>
      <p:sp>
        <p:nvSpPr>
          <p:cNvPr id="3" name="Subtítulo 2"/>
          <p:cNvSpPr>
            <a:spLocks noGrp="1"/>
          </p:cNvSpPr>
          <p:nvPr>
            <p:ph type="subTitle" idx="1"/>
          </p:nvPr>
        </p:nvSpPr>
        <p:spPr>
          <a:xfrm>
            <a:off x="597877" y="852854"/>
            <a:ext cx="8124092" cy="5380892"/>
          </a:xfrm>
        </p:spPr>
        <p:txBody>
          <a:bodyPr/>
          <a:lstStyle/>
          <a:p>
            <a:pPr marL="368300" indent="-342900" algn="just">
              <a:buSzPct val="100000"/>
              <a:buFont typeface="Wingdings" panose="05000000000000000000" pitchFamily="2" charset="2"/>
              <a:buChar char="Ø"/>
            </a:pPr>
            <a:r>
              <a:rPr lang="es-AR" sz="2000" dirty="0">
                <a:solidFill>
                  <a:schemeClr val="dk1"/>
                </a:solidFill>
              </a:rPr>
              <a:t>Externos: contemplan nuevas oportunidades, nuevas técnicas, líneas de producción, nuevos productos, consolidan nuevos proyectos. Les gusta experimentar con nuevas ideas, buscan crear riqueza.</a:t>
            </a:r>
          </a:p>
          <a:p>
            <a:pPr marL="368300" indent="-342900" algn="just">
              <a:buSzPct val="100000"/>
              <a:buFont typeface="Wingdings" panose="05000000000000000000" pitchFamily="2" charset="2"/>
              <a:buChar char="Ø"/>
            </a:pPr>
            <a:r>
              <a:rPr lang="es-AR" sz="2000" dirty="0">
                <a:solidFill>
                  <a:schemeClr val="dk1"/>
                </a:solidFill>
              </a:rPr>
              <a:t>Internos: trabajadores con visión empresarial, invierten en ideas innovadoras desde el interior de las empresas. Buscan crecimiento personal y de la empresa en la cual trabajan.</a:t>
            </a:r>
          </a:p>
          <a:p>
            <a:pPr marL="368300" indent="-342900" algn="just">
              <a:buSzPct val="100000"/>
              <a:buFont typeface="Wingdings" panose="05000000000000000000" pitchFamily="2" charset="2"/>
              <a:buChar char="Ø"/>
            </a:pPr>
            <a:r>
              <a:rPr lang="es-AR" sz="2000" dirty="0">
                <a:solidFill>
                  <a:schemeClr val="dk1"/>
                </a:solidFill>
              </a:rPr>
              <a:t>Creadores: Deciden fundar una empresa basándose en un producto, servicio o tecnología que han desarrollado.</a:t>
            </a:r>
          </a:p>
          <a:p>
            <a:pPr marL="368300" indent="-342900" algn="just">
              <a:buSzPct val="100000"/>
              <a:buFont typeface="Wingdings" panose="05000000000000000000" pitchFamily="2" charset="2"/>
              <a:buChar char="Ø"/>
            </a:pPr>
            <a:r>
              <a:rPr lang="es-AR" sz="2000" dirty="0">
                <a:solidFill>
                  <a:schemeClr val="dk1"/>
                </a:solidFill>
              </a:rPr>
              <a:t>Franquicias: algunos consideran que no deben ser considerados emprendedores. Las franquicias bajan las barreras de ingreso al merado y disminuyen el riego de implantación.</a:t>
            </a:r>
          </a:p>
          <a:p>
            <a:pPr marL="368300" indent="-342900" algn="just">
              <a:buSzPct val="100000"/>
              <a:buFont typeface="Wingdings" panose="05000000000000000000" pitchFamily="2" charset="2"/>
              <a:buChar char="Ø"/>
            </a:pPr>
            <a:r>
              <a:rPr lang="es-AR" sz="2000" dirty="0">
                <a:solidFill>
                  <a:schemeClr val="dk1"/>
                </a:solidFill>
              </a:rPr>
              <a:t>Por necesidad: como la única alternativa de subsistencia, se concentran en la acción, son empáticos y solidarios.</a:t>
            </a:r>
          </a:p>
          <a:p>
            <a:pPr marL="368300" indent="-342900" algn="just">
              <a:buSzPct val="100000"/>
              <a:buFont typeface="Wingdings" panose="05000000000000000000" pitchFamily="2" charset="2"/>
              <a:buChar char="Ø"/>
            </a:pPr>
            <a:r>
              <a:rPr lang="es-AR" sz="2000" dirty="0">
                <a:solidFill>
                  <a:schemeClr val="dk1"/>
                </a:solidFill>
              </a:rPr>
              <a:t>Por oportunidad: detectaron un déficit, un problema o una insatisfacción. La observación y la detección de oportunidades son aptitudes propias de un emprendedor. Suelen tener mucha formación y contactos.</a:t>
            </a:r>
          </a:p>
          <a:p>
            <a:pPr algn="just"/>
            <a:endParaRPr lang="es-AR" sz="2000" dirty="0">
              <a:solidFill>
                <a:schemeClr val="dk1"/>
              </a:solidFill>
            </a:endParaRPr>
          </a:p>
          <a:p>
            <a:pPr algn="just"/>
            <a:endParaRPr lang="en-US" sz="2000" dirty="0">
              <a:solidFill>
                <a:schemeClr val="dk1"/>
              </a:solidFill>
            </a:endParaRPr>
          </a:p>
        </p:txBody>
      </p:sp>
      <p:cxnSp>
        <p:nvCxnSpPr>
          <p:cNvPr id="4" name="Google Shape;182;p3"/>
          <p:cNvCxnSpPr/>
          <p:nvPr/>
        </p:nvCxnSpPr>
        <p:spPr>
          <a:xfrm>
            <a:off x="585788" y="80864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77831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9809"/>
            <a:ext cx="7772400" cy="747346"/>
          </a:xfrm>
        </p:spPr>
        <p:txBody>
          <a:bodyPr/>
          <a:lstStyle/>
          <a:p>
            <a:r>
              <a:rPr lang="es-AR" sz="2000" dirty="0"/>
              <a:t>Tipo de emprendedores</a:t>
            </a:r>
            <a:endParaRPr lang="en-US" sz="2000" dirty="0"/>
          </a:p>
        </p:txBody>
      </p:sp>
      <p:sp>
        <p:nvSpPr>
          <p:cNvPr id="3" name="Subtítulo 2"/>
          <p:cNvSpPr>
            <a:spLocks noGrp="1"/>
          </p:cNvSpPr>
          <p:nvPr>
            <p:ph type="subTitle" idx="1"/>
          </p:nvPr>
        </p:nvSpPr>
        <p:spPr>
          <a:xfrm>
            <a:off x="597877" y="852854"/>
            <a:ext cx="8124092" cy="5380892"/>
          </a:xfrm>
        </p:spPr>
        <p:txBody>
          <a:bodyPr/>
          <a:lstStyle/>
          <a:p>
            <a:pPr marL="368300" indent="-342900" algn="just">
              <a:buSzPct val="100000"/>
              <a:buFont typeface="Wingdings" panose="05000000000000000000" pitchFamily="2" charset="2"/>
              <a:buChar char="Ø"/>
            </a:pPr>
            <a:r>
              <a:rPr lang="es-AR" sz="2000" dirty="0">
                <a:solidFill>
                  <a:schemeClr val="dk1"/>
                </a:solidFill>
              </a:rPr>
              <a:t>De base científica – tecnológica: solida formación académica (científicas o de ingenierías)  </a:t>
            </a:r>
          </a:p>
          <a:p>
            <a:pPr marL="368300" indent="-342900" algn="just">
              <a:buSzPct val="100000"/>
              <a:buFont typeface="Wingdings" panose="05000000000000000000" pitchFamily="2" charset="2"/>
              <a:buChar char="Ø"/>
            </a:pPr>
            <a:r>
              <a:rPr lang="es-AR" sz="2000" dirty="0">
                <a:solidFill>
                  <a:schemeClr val="dk1"/>
                </a:solidFill>
              </a:rPr>
              <a:t>De la Industria Digital: explotan oportunidades que ofrece la internet, software, aplicaciones,  desarrollo de videojuegos, etc. Alto potencial de crecimiento, atractivo para inversionistas.</a:t>
            </a:r>
          </a:p>
          <a:p>
            <a:pPr marL="25400" indent="0" algn="just">
              <a:buSzPct val="100000"/>
            </a:pPr>
            <a:r>
              <a:rPr lang="es-AR" sz="2000" dirty="0">
                <a:solidFill>
                  <a:schemeClr val="dk1"/>
                </a:solidFill>
              </a:rPr>
              <a:t>       Estos 2 últimos requieren complementar su formación profesional con  </a:t>
            </a:r>
          </a:p>
          <a:p>
            <a:pPr marL="25400" indent="0" algn="just">
              <a:buSzPct val="100000"/>
            </a:pPr>
            <a:r>
              <a:rPr lang="es-AR" sz="2000" dirty="0">
                <a:solidFill>
                  <a:schemeClr val="dk1"/>
                </a:solidFill>
              </a:rPr>
              <a:t>       herramientas de gestión, liderazgo y comercialización.</a:t>
            </a:r>
          </a:p>
          <a:p>
            <a:pPr marL="368300" indent="-342900" algn="just">
              <a:buSzPct val="100000"/>
              <a:buFont typeface="Wingdings" panose="05000000000000000000" pitchFamily="2" charset="2"/>
              <a:buChar char="Ø"/>
            </a:pPr>
            <a:r>
              <a:rPr lang="es-AR" sz="2000" dirty="0">
                <a:solidFill>
                  <a:schemeClr val="dk1"/>
                </a:solidFill>
              </a:rPr>
              <a:t>Creativos: son intensivos de diseño, moda, cine, teatros, editoriales, artísticos. Su principal debilidad esta en la falta de experiencia comercial y organizativa. </a:t>
            </a:r>
          </a:p>
          <a:p>
            <a:pPr marL="368300" indent="-342900" algn="just">
              <a:buSzPct val="100000"/>
              <a:buFont typeface="Wingdings" panose="05000000000000000000" pitchFamily="2" charset="2"/>
              <a:buChar char="Ø"/>
            </a:pPr>
            <a:r>
              <a:rPr lang="es-AR" sz="2000" dirty="0">
                <a:solidFill>
                  <a:schemeClr val="dk1"/>
                </a:solidFill>
              </a:rPr>
              <a:t>Consultores: con formación académica especializada (derecho, contabilidad, ingeniería industrial) y con experiencia en el mercado. Su camino no es sencillo porque necesitan implantación de una marca (reconocimiento) y una interesante cartera de clientes</a:t>
            </a:r>
          </a:p>
          <a:p>
            <a:pPr marL="368300" indent="-342900" algn="just">
              <a:buSzPct val="100000"/>
              <a:buFont typeface="Wingdings" panose="05000000000000000000" pitchFamily="2" charset="2"/>
              <a:buChar char="Ø"/>
            </a:pPr>
            <a:endParaRPr lang="es-AR" sz="2000" dirty="0">
              <a:solidFill>
                <a:schemeClr val="dk1"/>
              </a:solidFill>
            </a:endParaRPr>
          </a:p>
          <a:p>
            <a:pPr algn="just"/>
            <a:endParaRPr lang="es-AR" sz="2000" dirty="0">
              <a:solidFill>
                <a:schemeClr val="dk1"/>
              </a:solidFill>
            </a:endParaRPr>
          </a:p>
          <a:p>
            <a:pPr algn="just"/>
            <a:endParaRPr lang="en-US" sz="2000" dirty="0">
              <a:solidFill>
                <a:schemeClr val="dk1"/>
              </a:solidFill>
            </a:endParaRPr>
          </a:p>
        </p:txBody>
      </p:sp>
      <p:cxnSp>
        <p:nvCxnSpPr>
          <p:cNvPr id="4" name="Google Shape;182;p3"/>
          <p:cNvCxnSpPr/>
          <p:nvPr/>
        </p:nvCxnSpPr>
        <p:spPr>
          <a:xfrm>
            <a:off x="585788" y="790170"/>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212089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9809"/>
            <a:ext cx="7772400" cy="747346"/>
          </a:xfrm>
        </p:spPr>
        <p:txBody>
          <a:bodyPr/>
          <a:lstStyle/>
          <a:p>
            <a:r>
              <a:rPr lang="es-AR" sz="2000" dirty="0"/>
              <a:t>Tipo de emprendedores</a:t>
            </a:r>
            <a:endParaRPr lang="en-US" sz="2000" dirty="0"/>
          </a:p>
        </p:txBody>
      </p:sp>
      <p:sp>
        <p:nvSpPr>
          <p:cNvPr id="3" name="Subtítulo 2"/>
          <p:cNvSpPr>
            <a:spLocks noGrp="1"/>
          </p:cNvSpPr>
          <p:nvPr>
            <p:ph type="subTitle" idx="1"/>
          </p:nvPr>
        </p:nvSpPr>
        <p:spPr>
          <a:xfrm>
            <a:off x="597877" y="852854"/>
            <a:ext cx="8124092" cy="5380892"/>
          </a:xfrm>
        </p:spPr>
        <p:txBody>
          <a:bodyPr/>
          <a:lstStyle/>
          <a:p>
            <a:pPr marL="368300" indent="-342900" algn="just">
              <a:buSzPct val="100000"/>
              <a:buFont typeface="Wingdings" panose="05000000000000000000" pitchFamily="2" charset="2"/>
              <a:buChar char="Ø"/>
            </a:pPr>
            <a:r>
              <a:rPr lang="es-AR" sz="2000" dirty="0">
                <a:solidFill>
                  <a:schemeClr val="dk1"/>
                </a:solidFill>
              </a:rPr>
              <a:t>Del sector gastronómico: tienen mucha inversión inicial, conocimiento empírico importante y suele tener costos altos. Suelen equilibrar capital-experiencia-creatividad.</a:t>
            </a:r>
          </a:p>
          <a:p>
            <a:pPr marL="368300" indent="-342900" algn="just">
              <a:buSzPct val="100000"/>
              <a:buFont typeface="Wingdings" panose="05000000000000000000" pitchFamily="2" charset="2"/>
              <a:buChar char="Ø"/>
            </a:pPr>
            <a:r>
              <a:rPr lang="es-AR" sz="2000" dirty="0">
                <a:solidFill>
                  <a:schemeClr val="dk1"/>
                </a:solidFill>
              </a:rPr>
              <a:t>Con especialidad comercial: tiene mayor respuesta comercial que los mencionados. Suelen dar respuesta a reales necesidades del cliente, cuando logran buen equilibrio el resultado puede ser notorio.</a:t>
            </a:r>
          </a:p>
          <a:p>
            <a:pPr marL="368300" indent="-342900" algn="just">
              <a:buSzPct val="100000"/>
              <a:buFont typeface="Wingdings" panose="05000000000000000000" pitchFamily="2" charset="2"/>
              <a:buChar char="Ø"/>
            </a:pPr>
            <a:r>
              <a:rPr lang="es-AR" sz="2000" dirty="0">
                <a:solidFill>
                  <a:schemeClr val="dk1"/>
                </a:solidFill>
              </a:rPr>
              <a:t>Sociales: suelen ser emprendimientos sin fines de lucro, tiene especial cuidado al gestionar sus operaciones y los impactos sociales y ambientales que pueden generar. También los hay con fines de lucro apalancados económicamente y gestionados profesionalmente, construyen buenas relaciones con la comunidad donde operan, potenciando un modelo de negocios con enfoque sustentable.</a:t>
            </a:r>
          </a:p>
          <a:p>
            <a:pPr marL="368300" indent="-342900" algn="just">
              <a:buSzPct val="100000"/>
              <a:buFont typeface="Wingdings" panose="05000000000000000000" pitchFamily="2" charset="2"/>
              <a:buChar char="Ø"/>
            </a:pPr>
            <a:r>
              <a:rPr lang="es-AR" sz="2000" dirty="0">
                <a:solidFill>
                  <a:schemeClr val="dk1"/>
                </a:solidFill>
              </a:rPr>
              <a:t>Del sector de </a:t>
            </a:r>
            <a:r>
              <a:rPr lang="es-AR" sz="2000" dirty="0" err="1">
                <a:solidFill>
                  <a:schemeClr val="dk1"/>
                </a:solidFill>
              </a:rPr>
              <a:t>agronegocios</a:t>
            </a:r>
            <a:r>
              <a:rPr lang="es-AR" sz="2000" dirty="0">
                <a:solidFill>
                  <a:schemeClr val="dk1"/>
                </a:solidFill>
              </a:rPr>
              <a:t>: centran su mirada en una actividad con creciente rentabilidad y aplicación de conocimiento e innovación. Algunos de estos son de base tecnológica o científica o iniciativas vinculadas al turismo rural o de aventura.</a:t>
            </a:r>
            <a:endParaRPr lang="en-US" sz="2000" dirty="0">
              <a:solidFill>
                <a:schemeClr val="dk1"/>
              </a:solidFill>
            </a:endParaRPr>
          </a:p>
        </p:txBody>
      </p:sp>
      <p:cxnSp>
        <p:nvCxnSpPr>
          <p:cNvPr id="4" name="Google Shape;182;p3"/>
          <p:cNvCxnSpPr/>
          <p:nvPr/>
        </p:nvCxnSpPr>
        <p:spPr>
          <a:xfrm>
            <a:off x="585788" y="817889"/>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22158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575108"/>
          </a:xfrm>
        </p:spPr>
        <p:txBody>
          <a:bodyPr/>
          <a:lstStyle/>
          <a:p>
            <a:r>
              <a:rPr lang="es-ES" sz="3200" dirty="0"/>
              <a:t>Barreras</a:t>
            </a:r>
            <a:endParaRPr lang="en-US" sz="3200" dirty="0"/>
          </a:p>
        </p:txBody>
      </p:sp>
      <p:sp>
        <p:nvSpPr>
          <p:cNvPr id="3" name="Marcador de texto 2"/>
          <p:cNvSpPr>
            <a:spLocks noGrp="1"/>
          </p:cNvSpPr>
          <p:nvPr>
            <p:ph type="body" idx="1"/>
          </p:nvPr>
        </p:nvSpPr>
        <p:spPr>
          <a:xfrm>
            <a:off x="457200" y="1080655"/>
            <a:ext cx="8229600" cy="5045507"/>
          </a:xfrm>
        </p:spPr>
        <p:txBody>
          <a:bodyPr/>
          <a:lstStyle/>
          <a:p>
            <a:pPr marL="114300" indent="0">
              <a:buNone/>
            </a:pPr>
            <a:r>
              <a:rPr lang="en-US" sz="1800" dirty="0">
                <a:latin typeface="+mj-lt"/>
              </a:rPr>
              <a:t>Las </a:t>
            </a:r>
            <a:r>
              <a:rPr lang="en-US" sz="1800" dirty="0" err="1">
                <a:latin typeface="+mj-lt"/>
              </a:rPr>
              <a:t>vamos</a:t>
            </a:r>
            <a:r>
              <a:rPr lang="en-US" sz="1800" dirty="0">
                <a:latin typeface="+mj-lt"/>
              </a:rPr>
              <a:t> a </a:t>
            </a:r>
            <a:r>
              <a:rPr lang="en-US" sz="1800" dirty="0" err="1">
                <a:latin typeface="+mj-lt"/>
              </a:rPr>
              <a:t>encontrar</a:t>
            </a:r>
            <a:r>
              <a:rPr lang="en-US" sz="1800" dirty="0">
                <a:latin typeface="+mj-lt"/>
              </a:rPr>
              <a:t> </a:t>
            </a:r>
            <a:r>
              <a:rPr lang="es-AR" sz="1800" dirty="0">
                <a:latin typeface="+mj-lt"/>
              </a:rPr>
              <a:t>también</a:t>
            </a:r>
            <a:r>
              <a:rPr lang="en-US" sz="1800" dirty="0">
                <a:latin typeface="+mj-lt"/>
              </a:rPr>
              <a:t> como “</a:t>
            </a:r>
            <a:r>
              <a:rPr lang="en-US" sz="1800" dirty="0" err="1">
                <a:latin typeface="+mj-lt"/>
              </a:rPr>
              <a:t>barreras</a:t>
            </a:r>
            <a:r>
              <a:rPr lang="en-US" sz="1800" dirty="0">
                <a:latin typeface="+mj-lt"/>
              </a:rPr>
              <a:t> de entrada”:</a:t>
            </a:r>
          </a:p>
          <a:p>
            <a:pPr algn="just">
              <a:buAutoNum type="arabicParenR"/>
            </a:pPr>
            <a:r>
              <a:rPr lang="es-ES" sz="1800" dirty="0">
                <a:latin typeface="+mj-lt"/>
              </a:rPr>
              <a:t>Financiamiento: la inversión inicial y el capital de trabajo para cubrir los flujos de caja negativos del período inicial, son una de las trabas más difíciles de superar.</a:t>
            </a:r>
            <a:endParaRPr lang="en-US" sz="1800" dirty="0">
              <a:latin typeface="+mj-lt"/>
            </a:endParaRPr>
          </a:p>
          <a:p>
            <a:pPr>
              <a:buAutoNum type="arabicParenR"/>
            </a:pPr>
            <a:r>
              <a:rPr lang="es-AR" sz="1800" dirty="0">
                <a:latin typeface="+mj-lt"/>
              </a:rPr>
              <a:t>Desconocimiento del mercado.</a:t>
            </a:r>
          </a:p>
          <a:p>
            <a:pPr>
              <a:buAutoNum type="arabicParenR"/>
            </a:pPr>
            <a:r>
              <a:rPr lang="es-ES" sz="1800" dirty="0">
                <a:latin typeface="+mj-lt"/>
              </a:rPr>
              <a:t>Falta de complementariedad del equipo de trabajo.</a:t>
            </a:r>
          </a:p>
          <a:p>
            <a:pPr>
              <a:buAutoNum type="arabicParenR"/>
            </a:pPr>
            <a:r>
              <a:rPr lang="es-AR" sz="1800" dirty="0">
                <a:latin typeface="+mj-lt"/>
              </a:rPr>
              <a:t>Subestimar a la competencia.</a:t>
            </a:r>
          </a:p>
          <a:p>
            <a:pPr>
              <a:buAutoNum type="arabicParenR"/>
            </a:pPr>
            <a:r>
              <a:rPr lang="es-AR" sz="1800" dirty="0">
                <a:latin typeface="+mj-lt"/>
              </a:rPr>
              <a:t>Limitaciones en el aprovisionamiento.</a:t>
            </a:r>
          </a:p>
          <a:p>
            <a:pPr>
              <a:buFont typeface="Arial"/>
              <a:buAutoNum type="arabicParenR"/>
            </a:pPr>
            <a:r>
              <a:rPr lang="es-AR" sz="1800" dirty="0">
                <a:latin typeface="+mj-lt"/>
              </a:rPr>
              <a:t>Dificultades logísticas.</a:t>
            </a:r>
          </a:p>
          <a:p>
            <a:pPr algn="just">
              <a:buFont typeface="Arial"/>
              <a:buAutoNum type="arabicParenR"/>
            </a:pPr>
            <a:r>
              <a:rPr lang="es-ES" sz="1800" dirty="0">
                <a:latin typeface="+mj-lt"/>
              </a:rPr>
              <a:t>Sobredimensionamiento de la estructura inicial: se deben dimensionar las inversiones en función a las necesidades reales y potenciales del </a:t>
            </a:r>
            <a:r>
              <a:rPr lang="es-AR" sz="1800" dirty="0">
                <a:latin typeface="+mj-lt"/>
              </a:rPr>
              <a:t>mercado.</a:t>
            </a:r>
            <a:endParaRPr lang="es-ES" sz="1800" dirty="0">
              <a:latin typeface="+mj-lt"/>
            </a:endParaRPr>
          </a:p>
          <a:p>
            <a:pPr>
              <a:buFont typeface="Arial"/>
              <a:buAutoNum type="arabicParenR"/>
            </a:pPr>
            <a:r>
              <a:rPr lang="es-AR" sz="1800" dirty="0">
                <a:latin typeface="+mj-lt"/>
              </a:rPr>
              <a:t>Ventas insuficientes</a:t>
            </a:r>
            <a:r>
              <a:rPr lang="en-US" sz="1800" dirty="0">
                <a:latin typeface="+mj-lt"/>
              </a:rPr>
              <a:t>: es crucial el </a:t>
            </a:r>
            <a:r>
              <a:rPr lang="en-US" sz="1800" dirty="0" err="1">
                <a:latin typeface="+mj-lt"/>
              </a:rPr>
              <a:t>aspecto</a:t>
            </a:r>
            <a:r>
              <a:rPr lang="en-US" sz="1800" dirty="0">
                <a:latin typeface="+mj-lt"/>
              </a:rPr>
              <a:t> commercial.</a:t>
            </a:r>
          </a:p>
          <a:p>
            <a:pPr>
              <a:buFont typeface="Arial"/>
              <a:buAutoNum type="arabicParenR"/>
            </a:pPr>
            <a:r>
              <a:rPr lang="es-ES" sz="1800" dirty="0">
                <a:latin typeface="+mj-lt"/>
              </a:rPr>
              <a:t>Cobranzas y condiciones de pago inapropiadas.</a:t>
            </a:r>
          </a:p>
          <a:p>
            <a:pPr>
              <a:buFont typeface="Arial"/>
              <a:buAutoNum type="arabicParenR"/>
            </a:pPr>
            <a:r>
              <a:rPr lang="es-AR" sz="1800" dirty="0">
                <a:latin typeface="+mj-lt"/>
              </a:rPr>
              <a:t>Barreras legales: especial cuidado con marcas, patentes y licencias.</a:t>
            </a:r>
            <a:endParaRPr lang="en-US" sz="1800" dirty="0">
              <a:latin typeface="+mj-lt"/>
            </a:endParaRPr>
          </a:p>
          <a:p>
            <a:pPr>
              <a:buFont typeface="Arial"/>
              <a:buAutoNum type="arabicParenR"/>
            </a:pPr>
            <a:endParaRPr lang="en-US" sz="1800" dirty="0">
              <a:latin typeface="+mj-lt"/>
            </a:endParaRPr>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552264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54977"/>
            <a:ext cx="8229600" cy="694592"/>
          </a:xfrm>
        </p:spPr>
        <p:txBody>
          <a:bodyPr/>
          <a:lstStyle/>
          <a:p>
            <a:r>
              <a:rPr lang="es-AR" sz="3200" dirty="0"/>
              <a:t>Errores típicos</a:t>
            </a:r>
          </a:p>
        </p:txBody>
      </p:sp>
      <p:sp>
        <p:nvSpPr>
          <p:cNvPr id="3" name="Marcador de texto 2"/>
          <p:cNvSpPr>
            <a:spLocks noGrp="1"/>
          </p:cNvSpPr>
          <p:nvPr>
            <p:ph type="body" idx="1"/>
          </p:nvPr>
        </p:nvSpPr>
        <p:spPr>
          <a:xfrm>
            <a:off x="457200" y="1160585"/>
            <a:ext cx="8229600" cy="4525962"/>
          </a:xfrm>
        </p:spPr>
        <p:txBody>
          <a:bodyPr/>
          <a:lstStyle/>
          <a:p>
            <a:pPr algn="just"/>
            <a:r>
              <a:rPr lang="es-MX" sz="2000" u="sng" dirty="0" smtClean="0"/>
              <a:t>Demorar </a:t>
            </a:r>
            <a:r>
              <a:rPr lang="es-MX" sz="2000" u="sng" dirty="0"/>
              <a:t>el comienzo:</a:t>
            </a:r>
            <a:r>
              <a:rPr lang="es-MX" sz="2000" dirty="0"/>
              <a:t> está bien, hay que tomarse tiempo, pero hasta cuándo? Demorar más de la cuenta, puede ser sinónimo de fracasar. Lo mejor y lo conveniente, no siempre van de la </a:t>
            </a:r>
            <a:r>
              <a:rPr lang="es-MX" sz="2000" dirty="0" smtClean="0"/>
              <a:t>mano</a:t>
            </a:r>
          </a:p>
          <a:p>
            <a:pPr algn="just"/>
            <a:r>
              <a:rPr lang="es-MX" sz="2000" u="sng" dirty="0" smtClean="0"/>
              <a:t>No </a:t>
            </a:r>
            <a:r>
              <a:rPr lang="es-MX" sz="2000" u="sng" dirty="0"/>
              <a:t>prepararse:</a:t>
            </a:r>
            <a:r>
              <a:rPr lang="es-MX" sz="2000" dirty="0"/>
              <a:t> esto involucra, la preparación emocional, y la preparación técnica y de conocimientos mínimos. Del producto, de los clientes, y del mercado. </a:t>
            </a:r>
            <a:endParaRPr lang="es-MX" sz="2000" dirty="0" smtClean="0"/>
          </a:p>
          <a:p>
            <a:pPr algn="just"/>
            <a:r>
              <a:rPr lang="es-MX" sz="2000" u="sng" dirty="0" smtClean="0"/>
              <a:t>Creerse </a:t>
            </a:r>
            <a:r>
              <a:rPr lang="es-MX" sz="2000" u="sng" dirty="0"/>
              <a:t>único:</a:t>
            </a:r>
            <a:r>
              <a:rPr lang="es-MX" sz="2000" dirty="0"/>
              <a:t> quiere decir, actuar como si la competencia no existiera. Tanto la competencia directa, como aquella de otros rubros que puede satisfacer la misma necesidad. </a:t>
            </a:r>
            <a:endParaRPr lang="es-MX" sz="2000" dirty="0" smtClean="0"/>
          </a:p>
          <a:p>
            <a:pPr algn="just"/>
            <a:r>
              <a:rPr lang="es-MX" sz="2000" u="sng" dirty="0" smtClean="0"/>
              <a:t>No </a:t>
            </a:r>
            <a:r>
              <a:rPr lang="es-MX" sz="2000" u="sng" dirty="0"/>
              <a:t>pensar en equipo:</a:t>
            </a:r>
            <a:r>
              <a:rPr lang="es-MX" sz="2000" dirty="0"/>
              <a:t> la soledad es mala consejera. Se necesita de las visiones diferentes para armar en conjunto el rompecabezas que representa el emprender. </a:t>
            </a:r>
            <a:endParaRPr lang="es-MX" sz="2000" dirty="0" smtClean="0"/>
          </a:p>
          <a:p>
            <a:pPr algn="just"/>
            <a:r>
              <a:rPr lang="es-MX" sz="2000" u="sng" dirty="0" smtClean="0"/>
              <a:t>No </a:t>
            </a:r>
            <a:r>
              <a:rPr lang="es-MX" sz="2000" u="sng" dirty="0"/>
              <a:t>me quiero arriesgar:</a:t>
            </a:r>
            <a:r>
              <a:rPr lang="es-MX" sz="2000" dirty="0"/>
              <a:t> bueno, si no estoy a perder, si no vislumbro algún nivel de riesgo admisible, y no estoy dispuesto a afrontarlo, emprender no es para mí…. </a:t>
            </a:r>
            <a:endParaRPr lang="es-MX" sz="2000" dirty="0" smtClean="0"/>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097975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19211"/>
            <a:ext cx="7772400" cy="568812"/>
          </a:xfrm>
        </p:spPr>
        <p:txBody>
          <a:bodyPr/>
          <a:lstStyle/>
          <a:p>
            <a:r>
              <a:rPr lang="es-AR" sz="3200" dirty="0"/>
              <a:t>Errores típicos</a:t>
            </a:r>
          </a:p>
        </p:txBody>
      </p:sp>
      <p:sp>
        <p:nvSpPr>
          <p:cNvPr id="3" name="Subtítulo 2"/>
          <p:cNvSpPr>
            <a:spLocks noGrp="1"/>
          </p:cNvSpPr>
          <p:nvPr>
            <p:ph type="subTitle" idx="1"/>
          </p:nvPr>
        </p:nvSpPr>
        <p:spPr>
          <a:xfrm>
            <a:off x="685800" y="1134207"/>
            <a:ext cx="7939454" cy="5257801"/>
          </a:xfrm>
        </p:spPr>
        <p:txBody>
          <a:bodyPr/>
          <a:lstStyle/>
          <a:p>
            <a:pPr indent="-342900" algn="just">
              <a:spcBef>
                <a:spcPts val="360"/>
              </a:spcBef>
              <a:buClr>
                <a:schemeClr val="dk1"/>
              </a:buClr>
              <a:buSzPts val="1800"/>
              <a:buFont typeface="Arial"/>
              <a:buChar char="•"/>
            </a:pPr>
            <a:r>
              <a:rPr lang="es-MX" sz="2000" u="sng" dirty="0">
                <a:solidFill>
                  <a:schemeClr val="tx1"/>
                </a:solidFill>
              </a:rPr>
              <a:t>No son cosas, son satisfactores:</a:t>
            </a:r>
            <a:r>
              <a:rPr lang="es-MX" sz="2000" dirty="0">
                <a:solidFill>
                  <a:schemeClr val="tx1"/>
                </a:solidFill>
              </a:rPr>
              <a:t> vamos a verlo más adelante. Pero se trata de comprender que no nos compran bienes o servicios, si no beneficios, satisfactores de alguna necesidad. </a:t>
            </a:r>
          </a:p>
          <a:p>
            <a:pPr indent="-342900" algn="just">
              <a:spcBef>
                <a:spcPts val="360"/>
              </a:spcBef>
              <a:buClr>
                <a:schemeClr val="dk1"/>
              </a:buClr>
              <a:buSzPts val="1800"/>
              <a:buFont typeface="Arial"/>
              <a:buChar char="•"/>
            </a:pPr>
            <a:r>
              <a:rPr lang="es-MX" sz="2000" u="sng" dirty="0">
                <a:solidFill>
                  <a:schemeClr val="dk1"/>
                </a:solidFill>
              </a:rPr>
              <a:t>Desconocer aspectos legales:</a:t>
            </a:r>
            <a:r>
              <a:rPr lang="es-MX" sz="2000" dirty="0">
                <a:solidFill>
                  <a:schemeClr val="dk1"/>
                </a:solidFill>
              </a:rPr>
              <a:t> es como jugar al ajedrez sin conocer sus reglas. Sale cualquier cosa. Debemos estar al tanto de lo legal e impositivo, para no caer en situaciones indeseadas. </a:t>
            </a:r>
            <a:endParaRPr lang="es-MX" sz="2000" u="sng" dirty="0">
              <a:solidFill>
                <a:schemeClr val="dk1"/>
              </a:solidFill>
            </a:endParaRPr>
          </a:p>
          <a:p>
            <a:pPr indent="-342900" algn="just">
              <a:spcBef>
                <a:spcPts val="360"/>
              </a:spcBef>
              <a:buClr>
                <a:schemeClr val="dk1"/>
              </a:buClr>
              <a:buSzPts val="1800"/>
              <a:buFont typeface="Arial"/>
              <a:buChar char="•"/>
            </a:pPr>
            <a:r>
              <a:rPr lang="es-MX" sz="2000" u="sng" dirty="0">
                <a:solidFill>
                  <a:schemeClr val="dk1"/>
                </a:solidFill>
              </a:rPr>
              <a:t>No comprometerse:</a:t>
            </a:r>
            <a:r>
              <a:rPr lang="es-MX" sz="2000" dirty="0">
                <a:solidFill>
                  <a:schemeClr val="dk1"/>
                </a:solidFill>
              </a:rPr>
              <a:t> si quiero emprender con la mentalidad de un empleado que está mirando el reloj para irse a “hacer lo que le gusta en la vida”, entonces nos equivocamos de camino. </a:t>
            </a:r>
            <a:endParaRPr lang="es-MX" sz="2000" u="sng" dirty="0">
              <a:solidFill>
                <a:schemeClr val="dk1"/>
              </a:solidFill>
            </a:endParaRPr>
          </a:p>
          <a:p>
            <a:pPr indent="-342900" algn="just">
              <a:spcBef>
                <a:spcPts val="360"/>
              </a:spcBef>
              <a:buClr>
                <a:schemeClr val="dk1"/>
              </a:buClr>
              <a:buSzPts val="1800"/>
              <a:buFont typeface="Arial"/>
              <a:buChar char="•"/>
            </a:pPr>
            <a:r>
              <a:rPr lang="es-MX" sz="2000" u="sng" dirty="0">
                <a:solidFill>
                  <a:schemeClr val="dk1"/>
                </a:solidFill>
              </a:rPr>
              <a:t>Inflexibilidad:</a:t>
            </a:r>
            <a:r>
              <a:rPr lang="es-MX" sz="2000" dirty="0">
                <a:solidFill>
                  <a:schemeClr val="dk1"/>
                </a:solidFill>
              </a:rPr>
              <a:t> las circunstancias actuales nos obligan a rápidas adaptaciones, ser rígidos en los negocios lleva a fracasos. </a:t>
            </a:r>
          </a:p>
          <a:p>
            <a:pPr indent="-342900" algn="just">
              <a:spcBef>
                <a:spcPts val="360"/>
              </a:spcBef>
              <a:buClr>
                <a:schemeClr val="dk1"/>
              </a:buClr>
              <a:buSzPts val="1800"/>
              <a:buFont typeface="Arial"/>
              <a:buChar char="•"/>
            </a:pPr>
            <a:r>
              <a:rPr lang="es-MX" sz="2000" u="sng" dirty="0">
                <a:solidFill>
                  <a:schemeClr val="dk1"/>
                </a:solidFill>
              </a:rPr>
              <a:t>No insistir:</a:t>
            </a:r>
            <a:r>
              <a:rPr lang="es-MX" sz="2000" dirty="0">
                <a:solidFill>
                  <a:schemeClr val="dk1"/>
                </a:solidFill>
              </a:rPr>
              <a:t> es clave cono actitud. Perseverar, más allá de fracasos </a:t>
            </a:r>
            <a:r>
              <a:rPr lang="es-MX" sz="2000" dirty="0" smtClean="0">
                <a:solidFill>
                  <a:schemeClr val="dk1"/>
                </a:solidFill>
              </a:rPr>
              <a:t>momentáneos. </a:t>
            </a:r>
            <a:r>
              <a:rPr lang="es-MX" sz="2000" dirty="0">
                <a:solidFill>
                  <a:schemeClr val="dk1"/>
                </a:solidFill>
              </a:rPr>
              <a:t>Pero ojo con ser cabeza dura y negar lo evidente.</a:t>
            </a:r>
            <a:endParaRPr lang="es-AR" sz="2000" dirty="0">
              <a:solidFill>
                <a:schemeClr val="dk1"/>
              </a:solidFill>
            </a:endParaRPr>
          </a:p>
          <a:p>
            <a:pPr indent="-342900" algn="l">
              <a:spcBef>
                <a:spcPts val="360"/>
              </a:spcBef>
              <a:buClr>
                <a:schemeClr val="dk1"/>
              </a:buClr>
              <a:buSzPts val="1800"/>
              <a:buFont typeface="Arial"/>
              <a:buChar char="•"/>
            </a:pPr>
            <a:endParaRPr lang="es-AR" sz="1400" dirty="0">
              <a:solidFill>
                <a:schemeClr val="dk1"/>
              </a:solidFill>
            </a:endParaRPr>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84873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57348"/>
          </a:xfrm>
        </p:spPr>
        <p:txBody>
          <a:bodyPr/>
          <a:lstStyle/>
          <a:p>
            <a:r>
              <a:rPr lang="es-AR" sz="3200" dirty="0"/>
              <a:t>Factores de éxito</a:t>
            </a:r>
          </a:p>
        </p:txBody>
      </p:sp>
      <p:sp>
        <p:nvSpPr>
          <p:cNvPr id="3" name="Marcador de texto 2"/>
          <p:cNvSpPr>
            <a:spLocks noGrp="1"/>
          </p:cNvSpPr>
          <p:nvPr>
            <p:ph type="body" idx="1"/>
          </p:nvPr>
        </p:nvSpPr>
        <p:spPr>
          <a:xfrm>
            <a:off x="457200" y="1055077"/>
            <a:ext cx="8229600" cy="4525962"/>
          </a:xfrm>
        </p:spPr>
        <p:txBody>
          <a:bodyPr/>
          <a:lstStyle/>
          <a:p>
            <a:pPr algn="just">
              <a:buFont typeface="Arial" panose="020B0604020202020204" pitchFamily="34" charset="0"/>
              <a:buChar char="•"/>
            </a:pPr>
            <a:r>
              <a:rPr lang="es-MX" sz="2000" u="sng" dirty="0"/>
              <a:t>La pasión:</a:t>
            </a:r>
            <a:r>
              <a:rPr lang="es-MX" sz="2000" dirty="0"/>
              <a:t> es un fuego interno, que alimenta y le da sentido al proyecto. Es nuestro sueño, por lo tanto necesita de nosotros, y de la motivación permanente por seguir</a:t>
            </a:r>
            <a:r>
              <a:rPr lang="es-MX" sz="2000" dirty="0" smtClean="0"/>
              <a:t>.</a:t>
            </a:r>
          </a:p>
          <a:p>
            <a:pPr algn="just">
              <a:buFont typeface="Arial" panose="020B0604020202020204" pitchFamily="34" charset="0"/>
              <a:buChar char="•"/>
            </a:pPr>
            <a:r>
              <a:rPr lang="es-MX" sz="2000" u="sng" dirty="0" smtClean="0"/>
              <a:t>Especializarse</a:t>
            </a:r>
            <a:r>
              <a:rPr lang="es-MX" sz="2000" u="sng" dirty="0"/>
              <a:t>:</a:t>
            </a:r>
            <a:r>
              <a:rPr lang="es-MX" sz="2000" dirty="0"/>
              <a:t> dedicarnos a algo que sea nuestra especialidad. Es aquello en lo que nos vamos a focalizar. Hace a la identidad propia y del emprendimiento. En la medida que sea percibida, y agrega valor a otros, los clientes, más chances tenemos de obtener utilidad</a:t>
            </a:r>
            <a:r>
              <a:rPr lang="es-MX" sz="2000" dirty="0" smtClean="0"/>
              <a:t>.</a:t>
            </a:r>
          </a:p>
          <a:p>
            <a:pPr algn="just">
              <a:buFont typeface="Arial" panose="020B0604020202020204" pitchFamily="34" charset="0"/>
              <a:buChar char="•"/>
            </a:pPr>
            <a:r>
              <a:rPr lang="es-MX" sz="2000" u="sng" dirty="0" smtClean="0"/>
              <a:t>Velocidad</a:t>
            </a:r>
            <a:r>
              <a:rPr lang="es-MX" sz="2000" u="sng" dirty="0"/>
              <a:t>:</a:t>
            </a:r>
            <a:r>
              <a:rPr lang="es-MX" sz="2000" dirty="0"/>
              <a:t> ser agiles como la liebre. Rápidos para tomar decisiones. La velocidad es la marca de época. Tenemos que prepararnos mentalmente para desempeñarnos en </a:t>
            </a:r>
            <a:r>
              <a:rPr lang="es-MX" sz="2000" dirty="0" smtClean="0"/>
              <a:t>velocidad, como </a:t>
            </a:r>
            <a:r>
              <a:rPr lang="es-MX" sz="2000" dirty="0"/>
              <a:t>los deportes de alta competencia</a:t>
            </a:r>
            <a:r>
              <a:rPr lang="es-MX" sz="2000" dirty="0" smtClean="0"/>
              <a:t>.</a:t>
            </a:r>
          </a:p>
          <a:p>
            <a:pPr algn="just">
              <a:buFont typeface="Arial" panose="020B0604020202020204" pitchFamily="34" charset="0"/>
              <a:buChar char="•"/>
            </a:pPr>
            <a:r>
              <a:rPr lang="es-MX" sz="2000" u="sng" dirty="0" smtClean="0"/>
              <a:t>Los </a:t>
            </a:r>
            <a:r>
              <a:rPr lang="es-MX" sz="2000" u="sng" dirty="0"/>
              <a:t>números:</a:t>
            </a:r>
            <a:r>
              <a:rPr lang="es-MX" sz="2000" dirty="0"/>
              <a:t> es fundamental tener un manejo básico y simple de los números. Estamos hablando de negocios. La radiografía de un negocio se expresa en números. Hay que conocerlos y administrarlos. Si no estamos a ciegas.</a:t>
            </a:r>
            <a:endParaRPr lang="es-AR" sz="2000" dirty="0"/>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742829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0292" y="178533"/>
            <a:ext cx="7772400" cy="691905"/>
          </a:xfrm>
        </p:spPr>
        <p:txBody>
          <a:bodyPr/>
          <a:lstStyle/>
          <a:p>
            <a:r>
              <a:rPr lang="es-AR" sz="3200" dirty="0"/>
              <a:t>Factores de éxito</a:t>
            </a:r>
          </a:p>
        </p:txBody>
      </p:sp>
      <p:sp>
        <p:nvSpPr>
          <p:cNvPr id="3" name="Subtítulo 2"/>
          <p:cNvSpPr>
            <a:spLocks noGrp="1"/>
          </p:cNvSpPr>
          <p:nvPr>
            <p:ph type="subTitle" idx="1"/>
          </p:nvPr>
        </p:nvSpPr>
        <p:spPr>
          <a:xfrm>
            <a:off x="580292" y="1140502"/>
            <a:ext cx="8018585" cy="5383390"/>
          </a:xfrm>
        </p:spPr>
        <p:txBody>
          <a:bodyPr/>
          <a:lstStyle/>
          <a:p>
            <a:pPr indent="-342900" algn="just">
              <a:spcBef>
                <a:spcPts val="360"/>
              </a:spcBef>
              <a:buClr>
                <a:schemeClr val="dk1"/>
              </a:buClr>
              <a:buSzPts val="1800"/>
              <a:buFont typeface="Arial" panose="020B0604020202020204" pitchFamily="34" charset="0"/>
              <a:buChar char="•"/>
            </a:pPr>
            <a:r>
              <a:rPr lang="es-MX" sz="2000" u="sng" dirty="0">
                <a:solidFill>
                  <a:schemeClr val="dk1"/>
                </a:solidFill>
              </a:rPr>
              <a:t>Gestión comercial:</a:t>
            </a:r>
            <a:r>
              <a:rPr lang="es-MX" sz="2000" dirty="0">
                <a:solidFill>
                  <a:schemeClr val="dk1"/>
                </a:solidFill>
              </a:rPr>
              <a:t> hay que aprender a desarrollar el ciclo comercial. Gestionar </a:t>
            </a:r>
            <a:r>
              <a:rPr lang="es-MX" sz="2000" dirty="0" smtClean="0">
                <a:solidFill>
                  <a:schemeClr val="dk1"/>
                </a:solidFill>
              </a:rPr>
              <a:t>ventas, los </a:t>
            </a:r>
            <a:r>
              <a:rPr lang="es-MX" sz="2000" dirty="0">
                <a:solidFill>
                  <a:schemeClr val="dk1"/>
                </a:solidFill>
              </a:rPr>
              <a:t>clientes no sobran ni están desesperados por buscarnos. Requiere trabajo inteligente de nuestra </a:t>
            </a:r>
            <a:r>
              <a:rPr lang="es-MX" sz="2000" dirty="0" smtClean="0">
                <a:solidFill>
                  <a:schemeClr val="dk1"/>
                </a:solidFill>
              </a:rPr>
              <a:t>parte.</a:t>
            </a:r>
          </a:p>
          <a:p>
            <a:pPr indent="-342900" algn="just">
              <a:spcBef>
                <a:spcPts val="360"/>
              </a:spcBef>
              <a:buClr>
                <a:schemeClr val="dk1"/>
              </a:buClr>
              <a:buSzPts val="1800"/>
              <a:buFont typeface="Arial" panose="020B0604020202020204" pitchFamily="34" charset="0"/>
              <a:buChar char="•"/>
            </a:pPr>
            <a:r>
              <a:rPr lang="es-MX" sz="2000" u="sng" dirty="0" smtClean="0">
                <a:solidFill>
                  <a:schemeClr val="dk1"/>
                </a:solidFill>
              </a:rPr>
              <a:t>Flexibilidad</a:t>
            </a:r>
            <a:r>
              <a:rPr lang="es-MX" sz="2000" u="sng" dirty="0">
                <a:solidFill>
                  <a:schemeClr val="dk1"/>
                </a:solidFill>
              </a:rPr>
              <a:t>:</a:t>
            </a:r>
            <a:r>
              <a:rPr lang="es-MX" sz="2000" dirty="0">
                <a:solidFill>
                  <a:schemeClr val="dk1"/>
                </a:solidFill>
              </a:rPr>
              <a:t> no aferrarnos a una idea. Es estar abiertos a otras visiones, realidades. </a:t>
            </a:r>
          </a:p>
          <a:p>
            <a:pPr indent="-342900" algn="just">
              <a:spcBef>
                <a:spcPts val="360"/>
              </a:spcBef>
              <a:buClr>
                <a:schemeClr val="dk1"/>
              </a:buClr>
              <a:buSzPts val="1800"/>
              <a:buFont typeface="Arial" panose="020B0604020202020204" pitchFamily="34" charset="0"/>
              <a:buChar char="•"/>
            </a:pPr>
            <a:r>
              <a:rPr lang="es-MX" sz="2000" u="sng" dirty="0">
                <a:solidFill>
                  <a:schemeClr val="dk1"/>
                </a:solidFill>
              </a:rPr>
              <a:t>Simplificar:</a:t>
            </a:r>
            <a:r>
              <a:rPr lang="es-MX" sz="2000" dirty="0">
                <a:solidFill>
                  <a:schemeClr val="dk1"/>
                </a:solidFill>
              </a:rPr>
              <a:t> a veces, naturalmente, tendemos a complejizar las cosas, hacerlas difíciles, innecesariamente. Es prudente buscar lo simple. La solución </a:t>
            </a:r>
            <a:r>
              <a:rPr lang="es-MX" sz="2000" dirty="0" smtClean="0">
                <a:solidFill>
                  <a:schemeClr val="dk1"/>
                </a:solidFill>
              </a:rPr>
              <a:t>simple </a:t>
            </a:r>
            <a:r>
              <a:rPr lang="es-MX" sz="2000" dirty="0">
                <a:solidFill>
                  <a:schemeClr val="dk1"/>
                </a:solidFill>
              </a:rPr>
              <a:t>derrota a la compleja en su efectividad</a:t>
            </a:r>
            <a:r>
              <a:rPr lang="es-MX" sz="2000" dirty="0" smtClean="0">
                <a:solidFill>
                  <a:schemeClr val="dk1"/>
                </a:solidFill>
              </a:rPr>
              <a:t>.</a:t>
            </a:r>
          </a:p>
          <a:p>
            <a:pPr indent="-342900" algn="just">
              <a:spcBef>
                <a:spcPts val="360"/>
              </a:spcBef>
              <a:buClr>
                <a:schemeClr val="dk1"/>
              </a:buClr>
              <a:buSzPts val="1800"/>
              <a:buFont typeface="Arial" panose="020B0604020202020204" pitchFamily="34" charset="0"/>
              <a:buChar char="•"/>
            </a:pPr>
            <a:r>
              <a:rPr lang="es-MX" sz="2000" u="sng" dirty="0" smtClean="0">
                <a:solidFill>
                  <a:schemeClr val="dk1"/>
                </a:solidFill>
              </a:rPr>
              <a:t>Espiar </a:t>
            </a:r>
            <a:r>
              <a:rPr lang="es-MX" sz="2000" u="sng" dirty="0">
                <a:solidFill>
                  <a:schemeClr val="dk1"/>
                </a:solidFill>
              </a:rPr>
              <a:t>al cliente:</a:t>
            </a:r>
            <a:r>
              <a:rPr lang="es-MX" sz="2000" dirty="0">
                <a:solidFill>
                  <a:schemeClr val="dk1"/>
                </a:solidFill>
              </a:rPr>
              <a:t> preguntarle al cliente lo que quiere o busca suena lindo, pero es poco productivo. Es mejor observarlo, intuirlo, estar cerca del </a:t>
            </a:r>
            <a:r>
              <a:rPr lang="es-MX" sz="2000" dirty="0" smtClean="0">
                <a:solidFill>
                  <a:schemeClr val="dk1"/>
                </a:solidFill>
              </a:rPr>
              <a:t>cliente</a:t>
            </a:r>
            <a:r>
              <a:rPr lang="es-MX" sz="2000" dirty="0">
                <a:solidFill>
                  <a:schemeClr val="dk1"/>
                </a:solidFill>
              </a:rPr>
              <a:t>. Leer, buscar asistencia, ver que </a:t>
            </a:r>
            <a:r>
              <a:rPr lang="es-MX" sz="2000" dirty="0" smtClean="0">
                <a:solidFill>
                  <a:schemeClr val="dk1"/>
                </a:solidFill>
              </a:rPr>
              <a:t>hacen  </a:t>
            </a:r>
            <a:r>
              <a:rPr lang="es-MX" sz="2000" dirty="0">
                <a:solidFill>
                  <a:schemeClr val="dk1"/>
                </a:solidFill>
              </a:rPr>
              <a:t>otros. </a:t>
            </a:r>
            <a:endParaRPr lang="es-MX" sz="2000" dirty="0" smtClean="0">
              <a:solidFill>
                <a:schemeClr val="dk1"/>
              </a:solidFill>
            </a:endParaRPr>
          </a:p>
          <a:p>
            <a:pPr marL="114300" indent="0" algn="just">
              <a:spcBef>
                <a:spcPts val="360"/>
              </a:spcBef>
              <a:buClr>
                <a:schemeClr val="dk1"/>
              </a:buClr>
              <a:buSzPts val="1800"/>
            </a:pPr>
            <a:r>
              <a:rPr lang="es-MX" sz="2000" dirty="0">
                <a:solidFill>
                  <a:schemeClr val="dk1"/>
                </a:solidFill>
              </a:rPr>
              <a:t> </a:t>
            </a:r>
            <a:r>
              <a:rPr lang="es-MX" sz="2000" dirty="0" smtClean="0">
                <a:solidFill>
                  <a:schemeClr val="dk1"/>
                </a:solidFill>
              </a:rPr>
              <a:t>     </a:t>
            </a:r>
            <a:r>
              <a:rPr lang="es-MX" sz="2000" dirty="0" err="1" smtClean="0">
                <a:solidFill>
                  <a:schemeClr val="dk1"/>
                </a:solidFill>
              </a:rPr>
              <a:t>Ej</a:t>
            </a:r>
            <a:r>
              <a:rPr lang="es-MX" sz="2000" dirty="0" smtClean="0">
                <a:solidFill>
                  <a:schemeClr val="dk1"/>
                </a:solidFill>
              </a:rPr>
              <a:t>: “</a:t>
            </a:r>
            <a:r>
              <a:rPr lang="es-MX" sz="2000" dirty="0">
                <a:solidFill>
                  <a:schemeClr val="dk1"/>
                </a:solidFill>
              </a:rPr>
              <a:t>Durante mucho tiempo, los jabones para lavar ropa hablaron </a:t>
            </a:r>
            <a:r>
              <a:rPr lang="es-MX" sz="2000" dirty="0" smtClean="0">
                <a:solidFill>
                  <a:schemeClr val="dk1"/>
                </a:solidFill>
              </a:rPr>
              <a:t>de  </a:t>
            </a:r>
          </a:p>
          <a:p>
            <a:pPr marL="114300" indent="0" algn="just">
              <a:spcBef>
                <a:spcPts val="360"/>
              </a:spcBef>
              <a:buClr>
                <a:schemeClr val="dk1"/>
              </a:buClr>
              <a:buSzPts val="1800"/>
            </a:pPr>
            <a:r>
              <a:rPr lang="es-MX" sz="2000" dirty="0">
                <a:solidFill>
                  <a:schemeClr val="dk1"/>
                </a:solidFill>
              </a:rPr>
              <a:t> </a:t>
            </a:r>
            <a:r>
              <a:rPr lang="es-MX" sz="2000" dirty="0" smtClean="0">
                <a:solidFill>
                  <a:schemeClr val="dk1"/>
                </a:solidFill>
              </a:rPr>
              <a:t>     ropa </a:t>
            </a:r>
            <a:r>
              <a:rPr lang="es-MX" sz="2000" dirty="0">
                <a:solidFill>
                  <a:schemeClr val="dk1"/>
                </a:solidFill>
              </a:rPr>
              <a:t>lavada que salía más que blanca. Hasta que alguien observó </a:t>
            </a:r>
            <a:r>
              <a:rPr lang="es-MX" sz="2000" dirty="0" smtClean="0">
                <a:solidFill>
                  <a:schemeClr val="dk1"/>
                </a:solidFill>
              </a:rPr>
              <a:t>lo </a:t>
            </a:r>
          </a:p>
          <a:p>
            <a:pPr marL="114300" indent="0" algn="just">
              <a:spcBef>
                <a:spcPts val="360"/>
              </a:spcBef>
              <a:buClr>
                <a:schemeClr val="dk1"/>
              </a:buClr>
              <a:buSzPts val="1800"/>
            </a:pPr>
            <a:r>
              <a:rPr lang="es-MX" sz="2000" dirty="0">
                <a:solidFill>
                  <a:schemeClr val="dk1"/>
                </a:solidFill>
              </a:rPr>
              <a:t> </a:t>
            </a:r>
            <a:r>
              <a:rPr lang="es-MX" sz="2000" dirty="0" smtClean="0">
                <a:solidFill>
                  <a:schemeClr val="dk1"/>
                </a:solidFill>
              </a:rPr>
              <a:t>     que </a:t>
            </a:r>
            <a:r>
              <a:rPr lang="es-MX" sz="2000" dirty="0">
                <a:solidFill>
                  <a:schemeClr val="dk1"/>
                </a:solidFill>
              </a:rPr>
              <a:t>hacen con la ropa al salir del lavarropa: la huelen. Comenzó </a:t>
            </a:r>
            <a:r>
              <a:rPr lang="es-MX" sz="2000" dirty="0" smtClean="0">
                <a:solidFill>
                  <a:schemeClr val="dk1"/>
                </a:solidFill>
              </a:rPr>
              <a:t>otra  </a:t>
            </a:r>
          </a:p>
          <a:p>
            <a:pPr marL="114300" indent="0" algn="just">
              <a:spcBef>
                <a:spcPts val="360"/>
              </a:spcBef>
              <a:buClr>
                <a:schemeClr val="dk1"/>
              </a:buClr>
              <a:buSzPts val="1800"/>
            </a:pPr>
            <a:r>
              <a:rPr lang="es-MX" sz="2000" dirty="0">
                <a:solidFill>
                  <a:schemeClr val="dk1"/>
                </a:solidFill>
              </a:rPr>
              <a:t> </a:t>
            </a:r>
            <a:r>
              <a:rPr lang="es-MX" sz="2000" dirty="0" smtClean="0">
                <a:solidFill>
                  <a:schemeClr val="dk1"/>
                </a:solidFill>
              </a:rPr>
              <a:t>     era</a:t>
            </a:r>
            <a:r>
              <a:rPr lang="es-MX" sz="2000" dirty="0">
                <a:solidFill>
                  <a:schemeClr val="dk1"/>
                </a:solidFill>
              </a:rPr>
              <a:t>. Ahora se trata de ropa que huele a….”</a:t>
            </a:r>
            <a:endParaRPr lang="es-AR" sz="2000" dirty="0">
              <a:solidFill>
                <a:schemeClr val="dk1"/>
              </a:solidFill>
            </a:endParaRPr>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04491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630971"/>
          </a:xfrm>
        </p:spPr>
        <p:txBody>
          <a:bodyPr/>
          <a:lstStyle/>
          <a:p>
            <a:r>
              <a:rPr lang="es-AR" sz="3200" dirty="0"/>
              <a:t>Factores de éxito</a:t>
            </a:r>
          </a:p>
        </p:txBody>
      </p:sp>
      <p:sp>
        <p:nvSpPr>
          <p:cNvPr id="3" name="Marcador de texto 2"/>
          <p:cNvSpPr>
            <a:spLocks noGrp="1"/>
          </p:cNvSpPr>
          <p:nvPr>
            <p:ph type="body" idx="1"/>
          </p:nvPr>
        </p:nvSpPr>
        <p:spPr>
          <a:xfrm>
            <a:off x="457200" y="1248507"/>
            <a:ext cx="8229600" cy="4525962"/>
          </a:xfrm>
        </p:spPr>
        <p:txBody>
          <a:bodyPr/>
          <a:lstStyle/>
          <a:p>
            <a:pPr algn="just">
              <a:buFont typeface="Arial" panose="020B0604020202020204" pitchFamily="34" charset="0"/>
              <a:buChar char="•"/>
            </a:pPr>
            <a:r>
              <a:rPr lang="es-MX" sz="2000" u="sng" dirty="0"/>
              <a:t>Política de precios:</a:t>
            </a:r>
            <a:r>
              <a:rPr lang="es-MX" sz="2000" dirty="0"/>
              <a:t> todo lo que haga puede ser magistral, pero si me equivoco en la fijación de precios, voy a cosechar pobreza, aunque sembré riquezas</a:t>
            </a:r>
            <a:r>
              <a:rPr lang="es-MX" sz="2000" dirty="0" smtClean="0"/>
              <a:t>.</a:t>
            </a:r>
          </a:p>
          <a:p>
            <a:pPr algn="just">
              <a:buFont typeface="Arial" panose="020B0604020202020204" pitchFamily="34" charset="0"/>
              <a:buChar char="•"/>
            </a:pPr>
            <a:r>
              <a:rPr lang="es-MX" sz="2000" u="sng" dirty="0" smtClean="0"/>
              <a:t>Planificar</a:t>
            </a:r>
            <a:r>
              <a:rPr lang="es-MX" sz="2000" u="sng" dirty="0"/>
              <a:t>:</a:t>
            </a:r>
            <a:r>
              <a:rPr lang="es-MX" sz="2000" dirty="0"/>
              <a:t> significa identificar los pasos lógicos a seguir, sin saltearlos. En cada paso, darse cuenta cual es el resultado esperable, sin perder de vista la visión, el horizonte</a:t>
            </a:r>
            <a:r>
              <a:rPr lang="es-MX" sz="2000" dirty="0" smtClean="0"/>
              <a:t>.</a:t>
            </a:r>
          </a:p>
          <a:p>
            <a:pPr algn="just">
              <a:buFont typeface="Arial" panose="020B0604020202020204" pitchFamily="34" charset="0"/>
              <a:buChar char="•"/>
            </a:pPr>
            <a:r>
              <a:rPr lang="es-MX" sz="2000" u="sng" dirty="0" smtClean="0"/>
              <a:t>Búsqueda </a:t>
            </a:r>
            <a:r>
              <a:rPr lang="es-MX" sz="2000" u="sng" dirty="0"/>
              <a:t>permanente:</a:t>
            </a:r>
            <a:r>
              <a:rPr lang="es-MX" sz="2000" dirty="0"/>
              <a:t> como dijimos, representa la esencia, la actitud de base, que nos permite superar los obstáculos permanentes. Cuanto más crecemos, mayores.</a:t>
            </a:r>
            <a:endParaRPr lang="es-AR" sz="2000" dirty="0"/>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6" name="CuadroTexto 5"/>
          <p:cNvSpPr txBox="1"/>
          <p:nvPr/>
        </p:nvSpPr>
        <p:spPr>
          <a:xfrm>
            <a:off x="1573823" y="4791808"/>
            <a:ext cx="6040315" cy="1846659"/>
          </a:xfrm>
          <a:prstGeom prst="rect">
            <a:avLst/>
          </a:prstGeom>
          <a:noFill/>
          <a:ln>
            <a:solidFill>
              <a:schemeClr val="accent1"/>
            </a:solidFill>
          </a:ln>
        </p:spPr>
        <p:txBody>
          <a:bodyPr wrap="square" rtlCol="0">
            <a:spAutoFit/>
          </a:bodyPr>
          <a:lstStyle/>
          <a:p>
            <a:pPr algn="just"/>
            <a:r>
              <a:rPr lang="es-MX" sz="2000" b="1" dirty="0">
                <a:solidFill>
                  <a:schemeClr val="dk1"/>
                </a:solidFill>
                <a:latin typeface="Calibri"/>
                <a:ea typeface="Calibri"/>
                <a:cs typeface="Calibri"/>
                <a:sym typeface="Calibri"/>
              </a:rPr>
              <a:t>El éxito mide el esfuerzo realizado en términos de la rentabilidad. Esto es, darnos cuenta si nos va </a:t>
            </a:r>
            <a:r>
              <a:rPr lang="es-MX" sz="2000" b="1" dirty="0" smtClean="0">
                <a:solidFill>
                  <a:schemeClr val="dk1"/>
                </a:solidFill>
                <a:latin typeface="Calibri"/>
                <a:ea typeface="Calibri"/>
                <a:cs typeface="Calibri"/>
                <a:sym typeface="Calibri"/>
              </a:rPr>
              <a:t>bien </a:t>
            </a:r>
            <a:r>
              <a:rPr lang="es-MX" sz="2000" b="1" dirty="0">
                <a:solidFill>
                  <a:schemeClr val="dk1"/>
                </a:solidFill>
                <a:latin typeface="Calibri"/>
                <a:ea typeface="Calibri"/>
                <a:cs typeface="Calibri"/>
                <a:sym typeface="Calibri"/>
              </a:rPr>
              <a:t>en términos económicos. </a:t>
            </a:r>
            <a:endParaRPr lang="es-MX" sz="2000" b="1" dirty="0" smtClean="0">
              <a:solidFill>
                <a:schemeClr val="dk1"/>
              </a:solidFill>
              <a:latin typeface="Calibri"/>
              <a:ea typeface="Calibri"/>
              <a:cs typeface="Calibri"/>
              <a:sym typeface="Calibri"/>
            </a:endParaRPr>
          </a:p>
          <a:p>
            <a:pPr algn="just"/>
            <a:r>
              <a:rPr lang="es-MX" sz="2000" b="1" dirty="0" smtClean="0">
                <a:solidFill>
                  <a:schemeClr val="dk1"/>
                </a:solidFill>
                <a:latin typeface="Calibri"/>
                <a:ea typeface="Calibri"/>
                <a:cs typeface="Calibri"/>
                <a:sym typeface="Calibri"/>
              </a:rPr>
              <a:t>Lo </a:t>
            </a:r>
            <a:r>
              <a:rPr lang="es-MX" sz="2000" b="1" dirty="0">
                <a:solidFill>
                  <a:schemeClr val="dk1"/>
                </a:solidFill>
                <a:latin typeface="Calibri"/>
                <a:ea typeface="Calibri"/>
                <a:cs typeface="Calibri"/>
                <a:sym typeface="Calibri"/>
              </a:rPr>
              <a:t>vamos a </a:t>
            </a:r>
            <a:r>
              <a:rPr lang="es-MX" sz="2000" b="1" dirty="0" smtClean="0">
                <a:solidFill>
                  <a:schemeClr val="dk1"/>
                </a:solidFill>
                <a:latin typeface="Calibri"/>
                <a:ea typeface="Calibri"/>
                <a:cs typeface="Calibri"/>
                <a:sym typeface="Calibri"/>
              </a:rPr>
              <a:t>saber </a:t>
            </a:r>
            <a:r>
              <a:rPr lang="es-MX" sz="2000" b="1" dirty="0">
                <a:solidFill>
                  <a:schemeClr val="dk1"/>
                </a:solidFill>
                <a:latin typeface="Calibri"/>
                <a:ea typeface="Calibri"/>
                <a:cs typeface="Calibri"/>
                <a:sym typeface="Calibri"/>
              </a:rPr>
              <a:t>a partir del plan diseñado, su seguimiento y análisis permanente. </a:t>
            </a:r>
            <a:endParaRPr lang="es-AR" sz="2000" b="1" dirty="0">
              <a:solidFill>
                <a:schemeClr val="dk1"/>
              </a:solidFill>
              <a:latin typeface="Calibri"/>
              <a:ea typeface="Calibri"/>
              <a:cs typeface="Calibri"/>
              <a:sym typeface="Calibri"/>
            </a:endParaRPr>
          </a:p>
          <a:p>
            <a:endParaRPr lang="es-AR" dirty="0"/>
          </a:p>
        </p:txBody>
      </p:sp>
    </p:spTree>
    <p:extLst>
      <p:ext uri="{BB962C8B-B14F-4D97-AF65-F5344CB8AC3E}">
        <p14:creationId xmlns:p14="http://schemas.microsoft.com/office/powerpoint/2010/main" val="1551302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22178"/>
          </a:xfrm>
        </p:spPr>
        <p:txBody>
          <a:bodyPr/>
          <a:lstStyle/>
          <a:p>
            <a:r>
              <a:rPr lang="es-AR" sz="3200" dirty="0"/>
              <a:t>Factores de fracaso</a:t>
            </a:r>
          </a:p>
        </p:txBody>
      </p:sp>
      <p:sp>
        <p:nvSpPr>
          <p:cNvPr id="3" name="Marcador de texto 2"/>
          <p:cNvSpPr>
            <a:spLocks noGrp="1"/>
          </p:cNvSpPr>
          <p:nvPr>
            <p:ph type="body" idx="1"/>
          </p:nvPr>
        </p:nvSpPr>
        <p:spPr>
          <a:xfrm>
            <a:off x="457200" y="1213339"/>
            <a:ext cx="8229600" cy="4525962"/>
          </a:xfrm>
        </p:spPr>
        <p:txBody>
          <a:bodyPr/>
          <a:lstStyle/>
          <a:p>
            <a:pPr algn="just">
              <a:buFont typeface="Arial" panose="020B0604020202020204" pitchFamily="34" charset="0"/>
              <a:buChar char="•"/>
            </a:pPr>
            <a:r>
              <a:rPr lang="es-MX" sz="2000" u="sng" dirty="0" smtClean="0"/>
              <a:t>La </a:t>
            </a:r>
            <a:r>
              <a:rPr lang="es-MX" sz="2000" u="sng" dirty="0"/>
              <a:t>pasión:</a:t>
            </a:r>
            <a:r>
              <a:rPr lang="es-MX" sz="2000" dirty="0"/>
              <a:t> es un factor de éxito, y es un factor de fracaso. La pasión nos ciega. Nos hacer ver las cosas de la manera que creemos más conveniente. Entonces perdemos la perspectiva. Es enamorarse de la propia idea pese a los datos de la realidad</a:t>
            </a:r>
            <a:r>
              <a:rPr lang="es-MX" sz="2000" dirty="0" smtClean="0"/>
              <a:t>.</a:t>
            </a:r>
          </a:p>
          <a:p>
            <a:pPr algn="just">
              <a:buFont typeface="Arial" panose="020B0604020202020204" pitchFamily="34" charset="0"/>
              <a:buChar char="•"/>
            </a:pPr>
            <a:r>
              <a:rPr lang="es-MX" sz="2000" u="sng" dirty="0" smtClean="0"/>
              <a:t>Ser </a:t>
            </a:r>
            <a:r>
              <a:rPr lang="es-MX" sz="2000" u="sng" dirty="0"/>
              <a:t>“todólogo”:</a:t>
            </a:r>
            <a:r>
              <a:rPr lang="es-MX" sz="2000" dirty="0"/>
              <a:t> es lo opuesto a tener una especialidad. El cliente, por un lado, y la propia voracidad, nos lleva a esto. Como dice el dicho: “el que mucho abarca, poco aprieta”. La solución, es aprender a renunciar a ciertas cosas. Poner límites al modo de crecer, orientándose a la propia identidad del negocio. </a:t>
            </a:r>
            <a:endParaRPr lang="es-MX" sz="2000" dirty="0" smtClean="0"/>
          </a:p>
          <a:p>
            <a:pPr algn="just">
              <a:buFont typeface="Arial" panose="020B0604020202020204" pitchFamily="34" charset="0"/>
              <a:buChar char="•"/>
            </a:pPr>
            <a:r>
              <a:rPr lang="es-MX" sz="2000" u="sng" dirty="0" smtClean="0"/>
              <a:t>No </a:t>
            </a:r>
            <a:r>
              <a:rPr lang="es-MX" sz="2000" u="sng" dirty="0"/>
              <a:t>agregar valor:</a:t>
            </a:r>
            <a:r>
              <a:rPr lang="es-MX" sz="2000" dirty="0"/>
              <a:t> desde nuestra visión, tendemos a pensar que aportamos algo significativo al cliente. Pero lo que vale es su propia definición. Es desde su punto de vista, que tenemos que darnos cuenta si le estamos aportando algo valorable para que nos elija.</a:t>
            </a:r>
            <a:endParaRPr lang="es-AR" sz="2000" dirty="0"/>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09958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521434"/>
            <a:ext cx="7772400" cy="946882"/>
          </a:xfrm>
        </p:spPr>
        <p:txBody>
          <a:bodyPr/>
          <a:lstStyle/>
          <a:p>
            <a:r>
              <a:rPr lang="es-AR" dirty="0">
                <a:latin typeface="Arial" panose="020B0604020202020204" pitchFamily="34" charset="0"/>
                <a:cs typeface="Arial" panose="020B0604020202020204" pitchFamily="34" charset="0"/>
              </a:rPr>
              <a:t>La materia</a:t>
            </a:r>
            <a:br>
              <a:rPr lang="es-AR"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852854" y="3393830"/>
            <a:ext cx="7728438" cy="2848707"/>
          </a:xfrm>
        </p:spPr>
        <p:txBody>
          <a:bodyPr/>
          <a:lstStyle/>
          <a:p>
            <a:pPr algn="l"/>
            <a:r>
              <a:rPr lang="es-AR" sz="2800" u="sng" dirty="0">
                <a:solidFill>
                  <a:schemeClr val="dk1"/>
                </a:solidFill>
                <a:latin typeface="Arial" panose="020B0604020202020204" pitchFamily="34" charset="0"/>
                <a:cs typeface="Arial" panose="020B0604020202020204" pitchFamily="34" charset="0"/>
              </a:rPr>
              <a:t>13 clases – estructura:</a:t>
            </a:r>
          </a:p>
          <a:p>
            <a:pPr marL="482600" indent="-457200" algn="l">
              <a:buFontTx/>
              <a:buChar char="-"/>
            </a:pPr>
            <a:r>
              <a:rPr lang="es-AR" sz="1600" dirty="0">
                <a:solidFill>
                  <a:schemeClr val="dk1"/>
                </a:solidFill>
                <a:latin typeface="Arial" panose="020B0604020202020204" pitchFamily="34" charset="0"/>
                <a:cs typeface="Arial" panose="020B0604020202020204" pitchFamily="34" charset="0"/>
              </a:rPr>
              <a:t>Teoría para emprendedores</a:t>
            </a:r>
          </a:p>
          <a:p>
            <a:pPr marL="482600" indent="-457200" algn="l">
              <a:buFontTx/>
              <a:buChar char="-"/>
            </a:pPr>
            <a:r>
              <a:rPr lang="es-AR" sz="1600" dirty="0">
                <a:solidFill>
                  <a:schemeClr val="dk1"/>
                </a:solidFill>
                <a:latin typeface="Arial" panose="020B0604020202020204" pitchFamily="34" charset="0"/>
                <a:cs typeface="Arial" panose="020B0604020202020204" pitchFamily="34" charset="0"/>
              </a:rPr>
              <a:t>Visitas de profesionales y de emprendedores</a:t>
            </a:r>
          </a:p>
          <a:p>
            <a:pPr marL="482600" indent="-457200" algn="l">
              <a:buFontTx/>
              <a:buChar char="-"/>
            </a:pPr>
            <a:r>
              <a:rPr lang="es-AR" sz="1600" dirty="0">
                <a:solidFill>
                  <a:schemeClr val="dk1"/>
                </a:solidFill>
                <a:latin typeface="Arial" panose="020B0604020202020204" pitchFamily="34" charset="0"/>
                <a:cs typeface="Arial" panose="020B0604020202020204" pitchFamily="34" charset="0"/>
              </a:rPr>
              <a:t>Armado de los equipos, presentación de los emprendedores, inicio de los TP</a:t>
            </a:r>
            <a:r>
              <a:rPr lang="es-AR" sz="1600" dirty="0" smtClean="0">
                <a:solidFill>
                  <a:schemeClr val="dk1"/>
                </a:solidFill>
                <a:latin typeface="Arial" panose="020B0604020202020204" pitchFamily="34" charset="0"/>
                <a:cs typeface="Arial" panose="020B0604020202020204" pitchFamily="34" charset="0"/>
              </a:rPr>
              <a:t>.</a:t>
            </a:r>
          </a:p>
          <a:p>
            <a:pPr marL="482600" indent="-457200" algn="l">
              <a:buFontTx/>
              <a:buChar char="-"/>
            </a:pPr>
            <a:r>
              <a:rPr lang="es-AR" sz="1600" dirty="0" smtClean="0">
                <a:solidFill>
                  <a:schemeClr val="dk1"/>
                </a:solidFill>
                <a:latin typeface="Arial" panose="020B0604020202020204" pitchFamily="34" charset="0"/>
                <a:cs typeface="Arial" panose="020B0604020202020204" pitchFamily="34" charset="0"/>
              </a:rPr>
              <a:t>Grilla de preguntas/consultas.</a:t>
            </a:r>
          </a:p>
          <a:p>
            <a:pPr marL="482600" indent="-457200" algn="l">
              <a:buFontTx/>
              <a:buChar char="-"/>
            </a:pPr>
            <a:r>
              <a:rPr lang="es-AR" sz="1600" dirty="0" smtClean="0">
                <a:solidFill>
                  <a:schemeClr val="dk1"/>
                </a:solidFill>
                <a:latin typeface="Arial" panose="020B0604020202020204" pitchFamily="34" charset="0"/>
                <a:cs typeface="Arial" panose="020B0604020202020204" pitchFamily="34" charset="0"/>
              </a:rPr>
              <a:t>Visita a los talleres/lugares de trabajo.</a:t>
            </a:r>
          </a:p>
          <a:p>
            <a:pPr marL="482600" indent="-457200" algn="l">
              <a:buFontTx/>
              <a:buChar char="-"/>
            </a:pPr>
            <a:r>
              <a:rPr lang="es-AR" sz="1600" dirty="0" smtClean="0">
                <a:solidFill>
                  <a:schemeClr val="dk1"/>
                </a:solidFill>
                <a:latin typeface="Arial" panose="020B0604020202020204" pitchFamily="34" charset="0"/>
                <a:cs typeface="Arial" panose="020B0604020202020204" pitchFamily="34" charset="0"/>
              </a:rPr>
              <a:t>Visitas y/o reuniones periódicas, consultas a la cátedra.</a:t>
            </a:r>
          </a:p>
          <a:p>
            <a:pPr marL="482600" indent="-457200" algn="l">
              <a:buFontTx/>
              <a:buChar char="-"/>
            </a:pPr>
            <a:endParaRPr lang="es-AR" sz="1600" dirty="0" smtClean="0">
              <a:solidFill>
                <a:schemeClr val="dk1"/>
              </a:solidFill>
              <a:latin typeface="Arial" panose="020B0604020202020204" pitchFamily="34" charset="0"/>
              <a:cs typeface="Arial" panose="020B0604020202020204" pitchFamily="34" charset="0"/>
            </a:endParaRPr>
          </a:p>
          <a:p>
            <a:pPr marL="482600" indent="-457200" algn="l">
              <a:buFontTx/>
              <a:buChar char="-"/>
            </a:pPr>
            <a:endParaRPr lang="en-US" dirty="0"/>
          </a:p>
        </p:txBody>
      </p:sp>
      <p:sp>
        <p:nvSpPr>
          <p:cNvPr id="4" name="CuadroTexto 3"/>
          <p:cNvSpPr txBox="1"/>
          <p:nvPr/>
        </p:nvSpPr>
        <p:spPr>
          <a:xfrm>
            <a:off x="852854" y="1830909"/>
            <a:ext cx="7526215" cy="1200329"/>
          </a:xfrm>
          <a:prstGeom prst="rect">
            <a:avLst/>
          </a:prstGeom>
          <a:noFill/>
        </p:spPr>
        <p:txBody>
          <a:bodyPr wrap="square" rtlCol="0">
            <a:spAutoFit/>
          </a:bodyPr>
          <a:lstStyle/>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Etapa 1: teoría, visita a clases de profesionales y emprendedores</a:t>
            </a:r>
            <a:r>
              <a:rPr lang="es-AR" sz="1600" dirty="0" smtClean="0">
                <a:solidFill>
                  <a:schemeClr val="dk1"/>
                </a:solidFill>
                <a:latin typeface="Arial" panose="020B0604020202020204" pitchFamily="34" charset="0"/>
                <a:ea typeface="Calibri"/>
                <a:cs typeface="Arial" panose="020B0604020202020204" pitchFamily="34" charset="0"/>
                <a:sym typeface="Calibri"/>
              </a:rPr>
              <a:t>. 2 meses.</a:t>
            </a:r>
            <a:endParaRPr lang="es-AR" sz="1600" dirty="0">
              <a:solidFill>
                <a:schemeClr val="dk1"/>
              </a:solidFill>
              <a:latin typeface="Arial" panose="020B0604020202020204" pitchFamily="34" charset="0"/>
              <a:ea typeface="Calibri"/>
              <a:cs typeface="Arial" panose="020B0604020202020204" pitchFamily="34" charset="0"/>
              <a:sym typeface="Calibri"/>
            </a:endParaRPr>
          </a:p>
          <a:p>
            <a:pPr marL="482600" indent="-457200">
              <a:spcBef>
                <a:spcPts val="640"/>
              </a:spcBef>
              <a:buClr>
                <a:srgbClr val="888888"/>
              </a:buClr>
              <a:buSzPts val="3200"/>
              <a:buFontTx/>
              <a:buChar char="-"/>
            </a:pPr>
            <a:endParaRPr lang="es-AR" sz="1600" dirty="0">
              <a:solidFill>
                <a:schemeClr val="dk1"/>
              </a:solidFill>
              <a:latin typeface="Arial" panose="020B0604020202020204" pitchFamily="34" charset="0"/>
              <a:ea typeface="Calibri"/>
              <a:cs typeface="Arial" panose="020B0604020202020204" pitchFamily="34" charset="0"/>
              <a:sym typeface="Calibri"/>
            </a:endParaRP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Etapa 2: trabajo en equipo con emprendedores</a:t>
            </a:r>
            <a:r>
              <a:rPr lang="es-AR" sz="1600" dirty="0" smtClean="0">
                <a:solidFill>
                  <a:schemeClr val="dk1"/>
                </a:solidFill>
                <a:latin typeface="Arial" panose="020B0604020202020204" pitchFamily="34" charset="0"/>
                <a:ea typeface="Calibri"/>
                <a:cs typeface="Arial" panose="020B0604020202020204" pitchFamily="34" charset="0"/>
                <a:sym typeface="Calibri"/>
              </a:rPr>
              <a:t>. 2 meses</a:t>
            </a:r>
            <a:endParaRPr lang="es-AR" sz="1600" dirty="0">
              <a:solidFill>
                <a:schemeClr val="dk1"/>
              </a:solidFill>
              <a:latin typeface="Arial" panose="020B0604020202020204" pitchFamily="34" charset="0"/>
              <a:ea typeface="Calibri"/>
              <a:cs typeface="Arial" panose="020B0604020202020204" pitchFamily="34" charset="0"/>
              <a:sym typeface="Calibri"/>
            </a:endParaRPr>
          </a:p>
          <a:p>
            <a:pPr marL="285750" indent="-285750">
              <a:buFontTx/>
              <a:buChar char="-"/>
            </a:pPr>
            <a:endParaRPr lang="en-US" dirty="0"/>
          </a:p>
        </p:txBody>
      </p:sp>
      <p:cxnSp>
        <p:nvCxnSpPr>
          <p:cNvPr id="5" name="Google Shape;182;p3"/>
          <p:cNvCxnSpPr/>
          <p:nvPr/>
        </p:nvCxnSpPr>
        <p:spPr>
          <a:xfrm>
            <a:off x="585788" y="1251984"/>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271279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22178"/>
          </a:xfrm>
        </p:spPr>
        <p:txBody>
          <a:bodyPr/>
          <a:lstStyle/>
          <a:p>
            <a:r>
              <a:rPr lang="es-AR" sz="3200" dirty="0"/>
              <a:t>Factores de fracaso</a:t>
            </a:r>
          </a:p>
        </p:txBody>
      </p:sp>
      <p:sp>
        <p:nvSpPr>
          <p:cNvPr id="3" name="Marcador de texto 2"/>
          <p:cNvSpPr>
            <a:spLocks noGrp="1"/>
          </p:cNvSpPr>
          <p:nvPr>
            <p:ph type="body" idx="1"/>
          </p:nvPr>
        </p:nvSpPr>
        <p:spPr>
          <a:xfrm>
            <a:off x="457200" y="1213338"/>
            <a:ext cx="8335108" cy="5424853"/>
          </a:xfrm>
        </p:spPr>
        <p:txBody>
          <a:bodyPr/>
          <a:lstStyle/>
          <a:p>
            <a:pPr algn="just">
              <a:buFont typeface="Arial" panose="020B0604020202020204" pitchFamily="34" charset="0"/>
              <a:buChar char="•"/>
            </a:pPr>
            <a:r>
              <a:rPr lang="es-MX" sz="2000" u="sng" dirty="0"/>
              <a:t>No hacer planes ni tener metas:</a:t>
            </a:r>
            <a:r>
              <a:rPr lang="es-MX" sz="2000" dirty="0"/>
              <a:t> implica actuar por inercia. Dejar que los acontecimientos, y no nosotros, seamos los capitanes del barco. Siempre hay que establecer metas y planes de acción. </a:t>
            </a:r>
            <a:endParaRPr lang="es-MX" sz="2000" u="sng" dirty="0" smtClean="0"/>
          </a:p>
          <a:p>
            <a:pPr algn="just">
              <a:buFont typeface="Arial" panose="020B0604020202020204" pitchFamily="34" charset="0"/>
              <a:buChar char="•"/>
            </a:pPr>
            <a:r>
              <a:rPr lang="es-MX" sz="2000" u="sng" dirty="0" smtClean="0"/>
              <a:t>Exceso </a:t>
            </a:r>
            <a:r>
              <a:rPr lang="es-MX" sz="2000" u="sng" dirty="0"/>
              <a:t>de confianza y optimismo:</a:t>
            </a:r>
            <a:r>
              <a:rPr lang="es-MX" sz="2000" dirty="0"/>
              <a:t> “porque soy yo va a funcionar”. Si a otros en lo mismo les fue mal, qué me garantiza el éxito</a:t>
            </a:r>
            <a:r>
              <a:rPr lang="es-MX" sz="2000" dirty="0" smtClean="0"/>
              <a:t>?</a:t>
            </a:r>
          </a:p>
          <a:p>
            <a:pPr algn="just">
              <a:buFont typeface="Arial" panose="020B0604020202020204" pitchFamily="34" charset="0"/>
              <a:buChar char="•"/>
            </a:pPr>
            <a:r>
              <a:rPr lang="es-MX" sz="2000" u="sng" dirty="0" smtClean="0"/>
              <a:t>Minimizar </a:t>
            </a:r>
            <a:r>
              <a:rPr lang="es-MX" sz="2000" u="sng" dirty="0"/>
              <a:t>riesgos:</a:t>
            </a:r>
            <a:r>
              <a:rPr lang="es-MX" sz="2000" dirty="0"/>
              <a:t> tenemos que ser cuidadosos. Dimensionar bien el </a:t>
            </a:r>
            <a:r>
              <a:rPr lang="es-MX" sz="2000" dirty="0" smtClean="0"/>
              <a:t>objetivo </a:t>
            </a:r>
            <a:r>
              <a:rPr lang="es-MX" sz="2000" dirty="0"/>
              <a:t>y el riesgo que implica lanzarse a él. Desde que trampolín me conviene tirarme? Hay suficiente agua? La intuición sola no alcanza. </a:t>
            </a:r>
            <a:r>
              <a:rPr lang="es-MX" sz="2000" dirty="0" smtClean="0"/>
              <a:t> </a:t>
            </a:r>
            <a:r>
              <a:rPr lang="es-MX" sz="2000" dirty="0"/>
              <a:t>Creerse inmunizado: “a mí no me va a pasar”. </a:t>
            </a:r>
            <a:endParaRPr lang="es-MX" sz="2000" dirty="0" smtClean="0"/>
          </a:p>
          <a:p>
            <a:pPr algn="just">
              <a:buFont typeface="Arial" panose="020B0604020202020204" pitchFamily="34" charset="0"/>
              <a:buChar char="•"/>
            </a:pPr>
            <a:r>
              <a:rPr lang="es-MX" sz="2000" u="sng" dirty="0" smtClean="0"/>
              <a:t>La </a:t>
            </a:r>
            <a:r>
              <a:rPr lang="es-MX" sz="2000" u="sng" dirty="0"/>
              <a:t>soberbia y la negación</a:t>
            </a:r>
            <a:r>
              <a:rPr lang="es-MX" sz="2000" dirty="0"/>
              <a:t>, se convierten en enemigos de un buen emprendedor. El cliente tiene razón: otro gran mito. Si el cliente tiene razón, me debo dejar arrastrar a sus ideas, pretensiones y reclamos. Conclusión: perder plata. </a:t>
            </a:r>
            <a:endParaRPr lang="es-MX" sz="2000" dirty="0" smtClean="0"/>
          </a:p>
          <a:p>
            <a:pPr algn="just">
              <a:buFont typeface="Arial" panose="020B0604020202020204" pitchFamily="34" charset="0"/>
              <a:buChar char="•"/>
            </a:pPr>
            <a:r>
              <a:rPr lang="es-MX" sz="2000" u="sng" dirty="0" smtClean="0"/>
              <a:t>Mal </a:t>
            </a:r>
            <a:r>
              <a:rPr lang="es-MX" sz="2000" u="sng" dirty="0"/>
              <a:t>manejo del ciclo comercial:</a:t>
            </a:r>
            <a:r>
              <a:rPr lang="es-MX" sz="2000" dirty="0"/>
              <a:t> agregar gastos sin sustento. Cobrar de una </a:t>
            </a:r>
            <a:r>
              <a:rPr lang="es-MX" sz="2000" dirty="0" smtClean="0"/>
              <a:t>manera y </a:t>
            </a:r>
            <a:r>
              <a:rPr lang="es-MX" sz="2000" dirty="0"/>
              <a:t>pagar de </a:t>
            </a:r>
            <a:r>
              <a:rPr lang="es-MX" sz="2000" dirty="0" smtClean="0"/>
              <a:t>otra, incrementar </a:t>
            </a:r>
            <a:r>
              <a:rPr lang="es-MX" sz="2000" dirty="0"/>
              <a:t>costos </a:t>
            </a:r>
            <a:r>
              <a:rPr lang="es-MX" sz="2000" dirty="0" smtClean="0"/>
              <a:t>fijos son algunos ejemplos</a:t>
            </a:r>
            <a:r>
              <a:rPr lang="es-MX" sz="2000" dirty="0"/>
              <a:t>. </a:t>
            </a:r>
            <a:endParaRPr lang="es-AR" sz="2000" dirty="0"/>
          </a:p>
        </p:txBody>
      </p:sp>
      <p:cxnSp>
        <p:nvCxnSpPr>
          <p:cNvPr id="4"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21743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2800" dirty="0" smtClean="0"/>
              <a:t>Ejercicio practico para realizar con el </a:t>
            </a:r>
            <a:br>
              <a:rPr lang="es-AR" sz="2800" dirty="0" smtClean="0"/>
            </a:br>
            <a:r>
              <a:rPr lang="es-AR" sz="2800" dirty="0" smtClean="0"/>
              <a:t>emprendimiento que van a asistir</a:t>
            </a:r>
            <a:endParaRPr lang="es-AR" sz="2800" dirty="0"/>
          </a:p>
        </p:txBody>
      </p:sp>
      <p:sp>
        <p:nvSpPr>
          <p:cNvPr id="3" name="Marcador de texto 2"/>
          <p:cNvSpPr>
            <a:spLocks noGrp="1"/>
          </p:cNvSpPr>
          <p:nvPr>
            <p:ph type="body" idx="1"/>
          </p:nvPr>
        </p:nvSpPr>
        <p:spPr/>
        <p:txBody>
          <a:bodyPr/>
          <a:lstStyle/>
          <a:p>
            <a:pPr marL="114300" indent="0">
              <a:buNone/>
            </a:pPr>
            <a:r>
              <a:rPr lang="es-MX" dirty="0" smtClean="0"/>
              <a:t>Determinar en el emprendimiento:</a:t>
            </a:r>
          </a:p>
          <a:p>
            <a:r>
              <a:rPr lang="es-MX" dirty="0" smtClean="0"/>
              <a:t>2 factores </a:t>
            </a:r>
            <a:r>
              <a:rPr lang="es-MX" dirty="0"/>
              <a:t>claves para su éxito. </a:t>
            </a:r>
            <a:endParaRPr lang="es-MX" dirty="0" smtClean="0"/>
          </a:p>
          <a:p>
            <a:r>
              <a:rPr lang="es-MX" dirty="0" smtClean="0"/>
              <a:t>2 </a:t>
            </a:r>
            <a:r>
              <a:rPr lang="es-MX" dirty="0"/>
              <a:t>errores que </a:t>
            </a:r>
            <a:r>
              <a:rPr lang="es-MX" dirty="0" smtClean="0"/>
              <a:t>le hayan sucedido a </a:t>
            </a:r>
            <a:r>
              <a:rPr lang="es-MX" dirty="0"/>
              <a:t>lo largo de su </a:t>
            </a:r>
            <a:r>
              <a:rPr lang="es-MX" dirty="0" smtClean="0"/>
              <a:t>desarrollo.</a:t>
            </a:r>
            <a:endParaRPr lang="es-AR" dirty="0"/>
          </a:p>
        </p:txBody>
      </p:sp>
      <p:cxnSp>
        <p:nvCxnSpPr>
          <p:cNvPr id="4" name="Google Shape;182;p3"/>
          <p:cNvCxnSpPr/>
          <p:nvPr/>
        </p:nvCxnSpPr>
        <p:spPr>
          <a:xfrm>
            <a:off x="585788" y="139816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68370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543238"/>
          </a:xfrm>
        </p:spPr>
        <p:txBody>
          <a:bodyPr/>
          <a:lstStyle/>
          <a:p>
            <a:r>
              <a:rPr lang="es-AR" sz="3200" dirty="0"/>
              <a:t>Modelo de emprendimiento</a:t>
            </a:r>
          </a:p>
        </p:txBody>
      </p:sp>
      <p:pic>
        <p:nvPicPr>
          <p:cNvPr id="1026" name="Picture 2" descr="El elemento más importante del proceso emprendedor - Superháb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563" y="1106135"/>
            <a:ext cx="3718792" cy="283867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oogle Shape;182;p3"/>
          <p:cNvCxnSpPr/>
          <p:nvPr/>
        </p:nvCxnSpPr>
        <p:spPr>
          <a:xfrm>
            <a:off x="585788" y="817875"/>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4" name="CuadroTexto 3"/>
          <p:cNvSpPr txBox="1"/>
          <p:nvPr/>
        </p:nvSpPr>
        <p:spPr>
          <a:xfrm>
            <a:off x="729762" y="4070842"/>
            <a:ext cx="7957038" cy="1938992"/>
          </a:xfrm>
          <a:prstGeom prst="rect">
            <a:avLst/>
          </a:prstGeom>
          <a:noFill/>
        </p:spPr>
        <p:txBody>
          <a:bodyPr wrap="square" rtlCol="0">
            <a:spAutoFit/>
          </a:bodyPr>
          <a:lstStyle/>
          <a:p>
            <a:pPr algn="just"/>
            <a:r>
              <a:rPr lang="es-MX" sz="2000" dirty="0">
                <a:latin typeface="Calibri" panose="020F0502020204030204" pitchFamily="34" charset="0"/>
                <a:cs typeface="Calibri" panose="020F0502020204030204" pitchFamily="34" charset="0"/>
              </a:rPr>
              <a:t>Es el emprendedor, con sus ideas, capacidades, virtudes y defectos, visión de futuro, quien va a sostener las otras dos puntas. </a:t>
            </a:r>
            <a:endParaRPr lang="es-MX" sz="2000" dirty="0" smtClean="0">
              <a:latin typeface="Calibri" panose="020F0502020204030204" pitchFamily="34" charset="0"/>
              <a:cs typeface="Calibri" panose="020F0502020204030204" pitchFamily="34" charset="0"/>
            </a:endParaRPr>
          </a:p>
          <a:p>
            <a:pPr algn="just"/>
            <a:r>
              <a:rPr lang="es-MX" sz="2000" dirty="0" smtClean="0">
                <a:latin typeface="Calibri" panose="020F0502020204030204" pitchFamily="34" charset="0"/>
                <a:cs typeface="Calibri" panose="020F0502020204030204" pitchFamily="34" charset="0"/>
              </a:rPr>
              <a:t>El </a:t>
            </a:r>
            <a:r>
              <a:rPr lang="es-MX" sz="2000" dirty="0">
                <a:latin typeface="Calibri" panose="020F0502020204030204" pitchFamily="34" charset="0"/>
                <a:cs typeface="Calibri" panose="020F0502020204030204" pitchFamily="34" charset="0"/>
              </a:rPr>
              <a:t>eje determinante, para que el proyecto, y el capital funcionen, </a:t>
            </a:r>
            <a:r>
              <a:rPr lang="es-MX" sz="2000" dirty="0" smtClean="0">
                <a:latin typeface="Calibri" panose="020F0502020204030204" pitchFamily="34" charset="0"/>
                <a:cs typeface="Calibri" panose="020F0502020204030204" pitchFamily="34" charset="0"/>
              </a:rPr>
              <a:t>es siempre </a:t>
            </a:r>
            <a:r>
              <a:rPr lang="es-MX" sz="2000" dirty="0">
                <a:latin typeface="Calibri" panose="020F0502020204030204" pitchFamily="34" charset="0"/>
                <a:cs typeface="Calibri" panose="020F0502020204030204" pitchFamily="34" charset="0"/>
              </a:rPr>
              <a:t>el emprendedor</a:t>
            </a:r>
            <a:r>
              <a:rPr lang="es-MX" sz="2000" dirty="0" smtClean="0">
                <a:latin typeface="Calibri" panose="020F0502020204030204" pitchFamily="34" charset="0"/>
                <a:cs typeface="Calibri" panose="020F0502020204030204" pitchFamily="34" charset="0"/>
              </a:rPr>
              <a:t>.</a:t>
            </a:r>
          </a:p>
          <a:p>
            <a:pPr algn="just"/>
            <a:r>
              <a:rPr lang="es-MX" sz="2000" dirty="0" smtClean="0">
                <a:latin typeface="Calibri" panose="020F0502020204030204" pitchFamily="34" charset="0"/>
                <a:cs typeface="Calibri" panose="020F0502020204030204" pitchFamily="34" charset="0"/>
              </a:rPr>
              <a:t>Ningún </a:t>
            </a:r>
            <a:r>
              <a:rPr lang="es-MX" sz="2000" dirty="0">
                <a:latin typeface="Calibri" panose="020F0502020204030204" pitchFamily="34" charset="0"/>
                <a:cs typeface="Calibri" panose="020F0502020204030204" pitchFamily="34" charset="0"/>
              </a:rPr>
              <a:t>gran proyecto, o la disposición de capital, podrán ser más determinante que lo que pueda generar el propio emprendedor.</a:t>
            </a:r>
            <a:endParaRPr lang="es-A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488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543238"/>
          </a:xfrm>
        </p:spPr>
        <p:txBody>
          <a:bodyPr/>
          <a:lstStyle/>
          <a:p>
            <a:r>
              <a:rPr lang="es-AR" sz="3200" dirty="0"/>
              <a:t>Las 4 C de Capital</a:t>
            </a:r>
          </a:p>
        </p:txBody>
      </p:sp>
      <p:sp>
        <p:nvSpPr>
          <p:cNvPr id="3" name="Marcador de texto 2"/>
          <p:cNvSpPr>
            <a:spLocks noGrp="1"/>
          </p:cNvSpPr>
          <p:nvPr>
            <p:ph type="body" idx="1"/>
          </p:nvPr>
        </p:nvSpPr>
        <p:spPr>
          <a:xfrm>
            <a:off x="457200" y="1529861"/>
            <a:ext cx="8229600" cy="5011615"/>
          </a:xfrm>
        </p:spPr>
        <p:txBody>
          <a:bodyPr/>
          <a:lstStyle/>
          <a:p>
            <a:pPr algn="just"/>
            <a:r>
              <a:rPr lang="es-MX" sz="2000" b="1" u="sng" dirty="0"/>
              <a:t>Capital Institucional:</a:t>
            </a:r>
            <a:r>
              <a:rPr lang="es-MX" sz="2000" dirty="0"/>
              <a:t> las instituciones del “ecosistema emprendedor” acercan cada vez más redes, asistencia técnica, capacitación y contención. </a:t>
            </a:r>
            <a:endParaRPr lang="es-MX" sz="2000" dirty="0" smtClean="0"/>
          </a:p>
          <a:p>
            <a:pPr marL="114300" indent="0" algn="just">
              <a:buNone/>
            </a:pPr>
            <a:endParaRPr lang="es-MX" sz="2000" dirty="0" smtClean="0"/>
          </a:p>
          <a:p>
            <a:pPr algn="just"/>
            <a:r>
              <a:rPr lang="es-MX" sz="2000" b="1" u="sng" dirty="0"/>
              <a:t>Capital Humano:</a:t>
            </a:r>
            <a:r>
              <a:rPr lang="es-MX" sz="2000" dirty="0"/>
              <a:t> el equipo de personas que constituyen nuestro emprendimiento es uno de los recursos más importantes y un factor competitivo crucial. La búsqueda de recursos humanos calificados y comprometidos con nuestro proyecto es una tarea sumamente demandante y requiere por parte del emprendedor de una gran capacidad de persuasión y </a:t>
            </a:r>
            <a:r>
              <a:rPr lang="es-MX" sz="2000" dirty="0" smtClean="0"/>
              <a:t>liderazgo.</a:t>
            </a:r>
            <a:endParaRPr lang="es-MX" sz="2000" dirty="0"/>
          </a:p>
          <a:p>
            <a:pPr algn="just"/>
            <a:endParaRPr lang="es-AR" sz="2000" dirty="0"/>
          </a:p>
        </p:txBody>
      </p:sp>
      <p:cxnSp>
        <p:nvCxnSpPr>
          <p:cNvPr id="4" name="Google Shape;182;p3"/>
          <p:cNvCxnSpPr/>
          <p:nvPr/>
        </p:nvCxnSpPr>
        <p:spPr>
          <a:xfrm>
            <a:off x="585788" y="976134"/>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563660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543238"/>
          </a:xfrm>
        </p:spPr>
        <p:txBody>
          <a:bodyPr/>
          <a:lstStyle/>
          <a:p>
            <a:r>
              <a:rPr lang="es-AR" sz="3200" dirty="0"/>
              <a:t>Las 4 C de Capital</a:t>
            </a:r>
          </a:p>
        </p:txBody>
      </p:sp>
      <p:sp>
        <p:nvSpPr>
          <p:cNvPr id="3" name="Marcador de texto 2"/>
          <p:cNvSpPr>
            <a:spLocks noGrp="1"/>
          </p:cNvSpPr>
          <p:nvPr>
            <p:ph type="body" idx="1"/>
          </p:nvPr>
        </p:nvSpPr>
        <p:spPr>
          <a:xfrm>
            <a:off x="457200" y="1361113"/>
            <a:ext cx="8229600" cy="5180364"/>
          </a:xfrm>
        </p:spPr>
        <p:txBody>
          <a:bodyPr/>
          <a:lstStyle/>
          <a:p>
            <a:pPr algn="just"/>
            <a:r>
              <a:rPr lang="es-MX" sz="2000" b="1" u="sng" dirty="0" smtClean="0"/>
              <a:t>Capital </a:t>
            </a:r>
            <a:r>
              <a:rPr lang="es-MX" sz="2000" b="1" u="sng" dirty="0"/>
              <a:t>Financiero:</a:t>
            </a:r>
            <a:r>
              <a:rPr lang="es-MX" sz="2000" dirty="0"/>
              <a:t> </a:t>
            </a:r>
            <a:r>
              <a:rPr lang="es-MX" sz="2000" dirty="0" smtClean="0"/>
              <a:t>cuando </a:t>
            </a:r>
            <a:r>
              <a:rPr lang="es-MX" sz="2000" dirty="0"/>
              <a:t>del nacimiento y crecimiento de un negocio se trata, no pueden faltar aquellos recursos que nos permitan financiar el proyecto. </a:t>
            </a:r>
            <a:r>
              <a:rPr lang="es-MX" sz="2000" dirty="0" smtClean="0"/>
              <a:t>La </a:t>
            </a:r>
            <a:r>
              <a:rPr lang="es-MX" sz="2000" dirty="0"/>
              <a:t>principal fuente de financiamiento inicial para un nuevo emprendimiento proviene de familiares y </a:t>
            </a:r>
            <a:r>
              <a:rPr lang="es-MX" sz="2000" dirty="0" smtClean="0"/>
              <a:t>amigos: </a:t>
            </a:r>
            <a:r>
              <a:rPr lang="es-MX" sz="2000" dirty="0" err="1"/>
              <a:t>Family</a:t>
            </a:r>
            <a:r>
              <a:rPr lang="es-MX" sz="2000" dirty="0"/>
              <a:t>, Friends and </a:t>
            </a:r>
            <a:r>
              <a:rPr lang="es-MX" sz="2000" dirty="0" err="1" smtClean="0"/>
              <a:t>Fools</a:t>
            </a:r>
            <a:r>
              <a:rPr lang="es-MX" sz="2000" dirty="0" smtClean="0"/>
              <a:t>. </a:t>
            </a:r>
          </a:p>
          <a:p>
            <a:pPr marL="114300" indent="0" algn="just">
              <a:buNone/>
            </a:pPr>
            <a:endParaRPr lang="es-MX" sz="2000" dirty="0" smtClean="0"/>
          </a:p>
          <a:p>
            <a:pPr algn="just"/>
            <a:r>
              <a:rPr lang="es-MX" sz="2000" b="1" u="sng" dirty="0"/>
              <a:t>Capital Social: </a:t>
            </a:r>
            <a:r>
              <a:rPr lang="es-MX" sz="2000" dirty="0"/>
              <a:t>cuando hablamos de capital social, nos referimos al grado de solidaridad o cooperación con que cuenta un determinado grupo humano y al uso de las oportunidades que cada uno de los individuos que lo componen hacen de ello. </a:t>
            </a:r>
            <a:endParaRPr lang="es-AR" sz="2000" dirty="0"/>
          </a:p>
          <a:p>
            <a:pPr algn="just"/>
            <a:endParaRPr lang="es-AR" sz="2000" dirty="0"/>
          </a:p>
        </p:txBody>
      </p:sp>
      <p:cxnSp>
        <p:nvCxnSpPr>
          <p:cNvPr id="4" name="Google Shape;182;p3"/>
          <p:cNvCxnSpPr/>
          <p:nvPr/>
        </p:nvCxnSpPr>
        <p:spPr>
          <a:xfrm>
            <a:off x="585788" y="10200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143019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5461" y="240934"/>
            <a:ext cx="7772400" cy="1470025"/>
          </a:xfrm>
        </p:spPr>
        <p:txBody>
          <a:bodyPr/>
          <a:lstStyle/>
          <a:p>
            <a:r>
              <a:rPr lang="es-AR" sz="3200" dirty="0"/>
              <a:t>Emprendimientos de triple impacto</a:t>
            </a:r>
            <a:endParaRPr lang="en-US" sz="3200" dirty="0"/>
          </a:p>
        </p:txBody>
      </p:sp>
      <p:sp>
        <p:nvSpPr>
          <p:cNvPr id="3" name="Subtítulo 2"/>
          <p:cNvSpPr>
            <a:spLocks noGrp="1"/>
          </p:cNvSpPr>
          <p:nvPr>
            <p:ph type="subTitle" idx="1"/>
          </p:nvPr>
        </p:nvSpPr>
        <p:spPr>
          <a:xfrm>
            <a:off x="1301260" y="1982665"/>
            <a:ext cx="6919547" cy="3239966"/>
          </a:xfrm>
        </p:spPr>
        <p:txBody>
          <a:bodyPr/>
          <a:lstStyle/>
          <a:p>
            <a:pPr algn="just">
              <a:buFont typeface="Wingdings" panose="05000000000000000000" pitchFamily="2" charset="2"/>
              <a:buChar char="§"/>
            </a:pPr>
            <a:r>
              <a:rPr lang="es-MX" sz="2000" dirty="0">
                <a:solidFill>
                  <a:schemeClr val="dk1"/>
                </a:solidFill>
                <a:latin typeface="Calibri" panose="020F0502020204030204" pitchFamily="34" charset="0"/>
                <a:ea typeface="Arial"/>
                <a:cs typeface="Calibri" panose="020F0502020204030204" pitchFamily="34" charset="0"/>
              </a:rPr>
              <a:t>En la actualidad, existe una tendencia creciente en el ámbito empresarial y de los negocios que empuja a todas las organizaciones, a generar un impacto positivo en la sociedad y en el medio ambiente, más allá de las ganancias obtenidas.</a:t>
            </a:r>
          </a:p>
          <a:p>
            <a:pPr algn="just">
              <a:buFont typeface="Wingdings" panose="05000000000000000000" pitchFamily="2" charset="2"/>
              <a:buChar char="§"/>
            </a:pPr>
            <a:r>
              <a:rPr lang="es-MX" sz="2000" dirty="0">
                <a:solidFill>
                  <a:schemeClr val="dk1"/>
                </a:solidFill>
                <a:latin typeface="Calibri" panose="020F0502020204030204" pitchFamily="34" charset="0"/>
                <a:ea typeface="Arial"/>
                <a:cs typeface="Calibri" panose="020F0502020204030204" pitchFamily="34" charset="0"/>
                <a:sym typeface="Arial"/>
              </a:rPr>
              <a:t>Es un modelo basado en 3 conceptos: valor económico; mirada social e impacto ambiental.</a:t>
            </a:r>
          </a:p>
          <a:p>
            <a:pPr algn="just">
              <a:buFont typeface="Wingdings" panose="05000000000000000000" pitchFamily="2" charset="2"/>
              <a:buChar char="§"/>
            </a:pPr>
            <a:r>
              <a:rPr lang="es-MX" sz="2000" dirty="0">
                <a:solidFill>
                  <a:schemeClr val="dk1"/>
                </a:solidFill>
                <a:latin typeface="Calibri" panose="020F0502020204030204" pitchFamily="34" charset="0"/>
                <a:ea typeface="Arial"/>
                <a:cs typeface="Calibri" panose="020F0502020204030204" pitchFamily="34" charset="0"/>
                <a:sym typeface="Arial"/>
              </a:rPr>
              <a:t>Veamos algunos ejemplos locales</a:t>
            </a:r>
            <a:endParaRPr lang="en-US" sz="2000" dirty="0">
              <a:solidFill>
                <a:schemeClr val="dk1"/>
              </a:solidFill>
              <a:latin typeface="Calibri" panose="020F0502020204030204" pitchFamily="34" charset="0"/>
              <a:ea typeface="Arial"/>
              <a:cs typeface="Calibri" panose="020F0502020204030204" pitchFamily="34" charset="0"/>
              <a:sym typeface="Arial"/>
            </a:endParaRPr>
          </a:p>
        </p:txBody>
      </p:sp>
      <p:cxnSp>
        <p:nvCxnSpPr>
          <p:cNvPr id="4" name="Google Shape;182;p3"/>
          <p:cNvCxnSpPr/>
          <p:nvPr/>
        </p:nvCxnSpPr>
        <p:spPr>
          <a:xfrm>
            <a:off x="782515" y="147082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636948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2"/>
          <p:cNvPicPr preferRelativeResize="0"/>
          <p:nvPr/>
        </p:nvPicPr>
        <p:blipFill rotWithShape="1">
          <a:blip r:embed="rId3">
            <a:alphaModFix/>
          </a:blip>
          <a:srcRect/>
          <a:stretch/>
        </p:blipFill>
        <p:spPr>
          <a:xfrm>
            <a:off x="250825" y="777875"/>
            <a:ext cx="8292811" cy="4616161"/>
          </a:xfrm>
          <a:prstGeom prst="rect">
            <a:avLst/>
          </a:prstGeom>
          <a:noFill/>
          <a:ln>
            <a:noFill/>
          </a:ln>
        </p:spPr>
      </p:pic>
      <p:sp>
        <p:nvSpPr>
          <p:cNvPr id="2" name="CuadroTexto 1"/>
          <p:cNvSpPr txBox="1"/>
          <p:nvPr/>
        </p:nvSpPr>
        <p:spPr>
          <a:xfrm>
            <a:off x="1145894" y="5752618"/>
            <a:ext cx="6470248" cy="400110"/>
          </a:xfrm>
          <a:prstGeom prst="rect">
            <a:avLst/>
          </a:prstGeom>
          <a:noFill/>
        </p:spPr>
        <p:txBody>
          <a:bodyPr wrap="square" rtlCol="0">
            <a:spAutoFit/>
          </a:bodyPr>
          <a:lstStyle/>
          <a:p>
            <a:pPr algn="ctr"/>
            <a:r>
              <a:rPr lang="es-AR" sz="2000" b="1" dirty="0">
                <a:solidFill>
                  <a:srgbClr val="FF0000"/>
                </a:solidFill>
                <a:latin typeface="Calibri" panose="020F0502020204030204" pitchFamily="34" charset="0"/>
                <a:cs typeface="Calibri" panose="020F0502020204030204" pitchFamily="34" charset="0"/>
              </a:rPr>
              <a:t>Por eso lo más importante es: “EL PROCESO”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3"/>
          <p:cNvPicPr preferRelativeResize="0"/>
          <p:nvPr/>
        </p:nvPicPr>
        <p:blipFill rotWithShape="1">
          <a:blip r:embed="rId3">
            <a:alphaModFix/>
          </a:blip>
          <a:srcRect/>
          <a:stretch/>
        </p:blipFill>
        <p:spPr>
          <a:xfrm>
            <a:off x="334108" y="911102"/>
            <a:ext cx="8458200" cy="5457825"/>
          </a:xfrm>
          <a:prstGeom prst="rect">
            <a:avLst/>
          </a:prstGeom>
          <a:noFill/>
          <a:ln>
            <a:noFill/>
          </a:ln>
        </p:spPr>
      </p:pic>
      <p:sp>
        <p:nvSpPr>
          <p:cNvPr id="3" name="Título 1"/>
          <p:cNvSpPr txBox="1">
            <a:spLocks/>
          </p:cNvSpPr>
          <p:nvPr/>
        </p:nvSpPr>
        <p:spPr>
          <a:xfrm>
            <a:off x="615461" y="240934"/>
            <a:ext cx="7772400" cy="8756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AR" sz="2000" u="sng" dirty="0" smtClean="0"/>
              <a:t>Que deberíamos descubrir en nuestro emprendedor?</a:t>
            </a:r>
            <a:endParaRPr lang="en-US" sz="2000" u="sng"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cxnSp>
        <p:nvCxnSpPr>
          <p:cNvPr id="248" name="Google Shape;248;p14"/>
          <p:cNvCxnSpPr/>
          <p:nvPr/>
        </p:nvCxnSpPr>
        <p:spPr>
          <a:xfrm>
            <a:off x="611187" y="836612"/>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249" name="Google Shape;249;p14"/>
          <p:cNvSpPr txBox="1"/>
          <p:nvPr/>
        </p:nvSpPr>
        <p:spPr>
          <a:xfrm>
            <a:off x="827087" y="44450"/>
            <a:ext cx="7489825"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Empresa / Emprendimiento</a:t>
            </a:r>
            <a:endParaRPr/>
          </a:p>
        </p:txBody>
      </p:sp>
      <p:pic>
        <p:nvPicPr>
          <p:cNvPr id="250" name="Google Shape;250;p14" descr="C:\Documents and Settings\All Users\Documentos\Carpeta Comun JC\carpetacomun\Programas\Aprendiendo a Emprender\Emprendedorismo - Escuelas técnicas  y SEDES\Donde empezaron...JPG"/>
          <p:cNvPicPr preferRelativeResize="0"/>
          <p:nvPr/>
        </p:nvPicPr>
        <p:blipFill rotWithShape="1">
          <a:blip r:embed="rId3">
            <a:alphaModFix/>
          </a:blip>
          <a:srcRect/>
          <a:stretch/>
        </p:blipFill>
        <p:spPr>
          <a:xfrm>
            <a:off x="179387" y="1304925"/>
            <a:ext cx="8807450" cy="5553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200" b="0" i="0" u="none" dirty="0" err="1">
                <a:solidFill>
                  <a:schemeClr val="dk1"/>
                </a:solidFill>
                <a:sym typeface="Calibri"/>
              </a:rPr>
              <a:t>Condiciones</a:t>
            </a:r>
            <a:r>
              <a:rPr lang="en-US" sz="3200" b="0" i="0" u="none" dirty="0">
                <a:solidFill>
                  <a:schemeClr val="dk1"/>
                </a:solidFill>
                <a:sym typeface="Calibri"/>
              </a:rPr>
              <a:t> </a:t>
            </a:r>
            <a:r>
              <a:rPr lang="en-US" sz="3200" b="0" i="0" u="none" dirty="0" err="1">
                <a:solidFill>
                  <a:schemeClr val="dk1"/>
                </a:solidFill>
                <a:sym typeface="Calibri"/>
              </a:rPr>
              <a:t>básicas</a:t>
            </a:r>
            <a:r>
              <a:rPr lang="en-US" sz="3200" b="0" i="0" u="none" dirty="0">
                <a:solidFill>
                  <a:schemeClr val="dk1"/>
                </a:solidFill>
                <a:sym typeface="Calibri"/>
              </a:rPr>
              <a:t> de </a:t>
            </a:r>
            <a:r>
              <a:rPr lang="en-US" sz="3200" b="0" i="0" u="none" dirty="0" err="1">
                <a:solidFill>
                  <a:schemeClr val="dk1"/>
                </a:solidFill>
                <a:sym typeface="Calibri"/>
              </a:rPr>
              <a:t>una</a:t>
            </a:r>
            <a:r>
              <a:rPr lang="en-US" sz="3200" b="0" i="0" u="none" dirty="0">
                <a:solidFill>
                  <a:schemeClr val="dk1"/>
                </a:solidFill>
                <a:sym typeface="Calibri"/>
              </a:rPr>
              <a:t> </a:t>
            </a:r>
            <a:r>
              <a:rPr lang="en-US" sz="3200" b="0" i="0" u="none" dirty="0" err="1">
                <a:solidFill>
                  <a:schemeClr val="dk1"/>
                </a:solidFill>
                <a:sym typeface="Calibri"/>
              </a:rPr>
              <a:t>empresa</a:t>
            </a:r>
            <a:endParaRPr sz="3200" dirty="0"/>
          </a:p>
        </p:txBody>
      </p:sp>
      <p:sp>
        <p:nvSpPr>
          <p:cNvPr id="262" name="Google Shape;262;p16"/>
          <p:cNvSpPr txBox="1">
            <a:spLocks noGrp="1"/>
          </p:cNvSpPr>
          <p:nvPr>
            <p:ph type="body" idx="1"/>
          </p:nvPr>
        </p:nvSpPr>
        <p:spPr>
          <a:xfrm>
            <a:off x="546893" y="1956809"/>
            <a:ext cx="8229600" cy="2044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3200"/>
              <a:buFont typeface="Arial"/>
              <a:buChar char="•"/>
            </a:pPr>
            <a:r>
              <a:rPr lang="en-US" sz="3200" b="0" i="0" u="none" dirty="0" err="1">
                <a:solidFill>
                  <a:schemeClr val="dk1"/>
                </a:solidFill>
                <a:latin typeface="Calibri"/>
                <a:ea typeface="Calibri"/>
                <a:cs typeface="Calibri"/>
                <a:sym typeface="Calibri"/>
              </a:rPr>
              <a:t>Sustentabilidad</a:t>
            </a:r>
            <a:r>
              <a:rPr lang="en-US" sz="3200" b="0" i="0" u="none" dirty="0">
                <a:solidFill>
                  <a:schemeClr val="dk1"/>
                </a:solidFill>
                <a:latin typeface="Calibri"/>
                <a:ea typeface="Calibri"/>
                <a:cs typeface="Calibri"/>
                <a:sym typeface="Calibri"/>
              </a:rPr>
              <a:t> </a:t>
            </a:r>
            <a:r>
              <a:rPr lang="en-US" sz="3200" b="0" i="0" u="none" dirty="0" err="1">
                <a:solidFill>
                  <a:schemeClr val="dk1"/>
                </a:solidFill>
                <a:latin typeface="Calibri"/>
                <a:ea typeface="Calibri"/>
                <a:cs typeface="Calibri"/>
                <a:sym typeface="Calibri"/>
              </a:rPr>
              <a:t>financiera</a:t>
            </a:r>
            <a:endParaRPr dirty="0"/>
          </a:p>
          <a:p>
            <a:pPr marL="342900" marR="0" lvl="0" indent="-342900" algn="l" rtl="0">
              <a:lnSpc>
                <a:spcPct val="150000"/>
              </a:lnSpc>
              <a:spcBef>
                <a:spcPts val="640"/>
              </a:spcBef>
              <a:spcAft>
                <a:spcPts val="0"/>
              </a:spcAft>
              <a:buClr>
                <a:schemeClr val="dk1"/>
              </a:buClr>
              <a:buSzPts val="3200"/>
              <a:buFont typeface="Arial"/>
              <a:buChar char="•"/>
            </a:pPr>
            <a:r>
              <a:rPr lang="en-US" sz="3200" b="0" i="0" u="none" dirty="0" err="1">
                <a:solidFill>
                  <a:schemeClr val="dk1"/>
                </a:solidFill>
                <a:latin typeface="Calibri"/>
                <a:ea typeface="Calibri"/>
                <a:cs typeface="Calibri"/>
                <a:sym typeface="Calibri"/>
              </a:rPr>
              <a:t>Replicabilidad</a:t>
            </a:r>
            <a:r>
              <a:rPr lang="en-US" sz="3200" b="0" i="0" u="none" dirty="0">
                <a:solidFill>
                  <a:schemeClr val="dk1"/>
                </a:solidFill>
                <a:latin typeface="Calibri"/>
                <a:ea typeface="Calibri"/>
                <a:cs typeface="Calibri"/>
                <a:sym typeface="Calibri"/>
              </a:rPr>
              <a:t> en </a:t>
            </a:r>
            <a:r>
              <a:rPr lang="en-US" sz="3200" b="0" i="0" u="none" dirty="0" err="1">
                <a:solidFill>
                  <a:schemeClr val="dk1"/>
                </a:solidFill>
                <a:latin typeface="Calibri"/>
                <a:ea typeface="Calibri"/>
                <a:cs typeface="Calibri"/>
                <a:sym typeface="Calibri"/>
              </a:rPr>
              <a:t>procesos</a:t>
            </a:r>
            <a:endParaRPr dirty="0"/>
          </a:p>
          <a:p>
            <a:pPr marL="342900" marR="0" lvl="0" indent="-342900" algn="l" rtl="0">
              <a:lnSpc>
                <a:spcPct val="150000"/>
              </a:lnSpc>
              <a:spcBef>
                <a:spcPts val="640"/>
              </a:spcBef>
              <a:spcAft>
                <a:spcPts val="0"/>
              </a:spcAft>
              <a:buClr>
                <a:schemeClr val="dk1"/>
              </a:buClr>
              <a:buSzPts val="3200"/>
              <a:buFont typeface="Arial"/>
              <a:buChar char="•"/>
            </a:pPr>
            <a:r>
              <a:rPr lang="en-US" sz="3200" b="0" i="0" u="none" dirty="0" err="1">
                <a:solidFill>
                  <a:schemeClr val="dk1"/>
                </a:solidFill>
                <a:latin typeface="Calibri"/>
                <a:ea typeface="Calibri"/>
                <a:cs typeface="Calibri"/>
                <a:sym typeface="Calibri"/>
              </a:rPr>
              <a:t>Escalabilidad</a:t>
            </a:r>
            <a:endParaRPr dirty="0"/>
          </a:p>
        </p:txBody>
      </p:sp>
      <p:cxnSp>
        <p:nvCxnSpPr>
          <p:cNvPr id="4" name="Google Shape;248;p14"/>
          <p:cNvCxnSpPr/>
          <p:nvPr/>
        </p:nvCxnSpPr>
        <p:spPr>
          <a:xfrm>
            <a:off x="611187" y="1363088"/>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cxnSp>
        <p:nvCxnSpPr>
          <p:cNvPr id="105" name="Google Shape;105;p2"/>
          <p:cNvCxnSpPr/>
          <p:nvPr/>
        </p:nvCxnSpPr>
        <p:spPr>
          <a:xfrm>
            <a:off x="611187" y="620712"/>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106" name="Google Shape;106;p2"/>
          <p:cNvSpPr txBox="1"/>
          <p:nvPr/>
        </p:nvSpPr>
        <p:spPr>
          <a:xfrm>
            <a:off x="2700337" y="44450"/>
            <a:ext cx="2735262"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Estructura</a:t>
            </a:r>
            <a:endParaRPr/>
          </a:p>
        </p:txBody>
      </p:sp>
      <p:sp>
        <p:nvSpPr>
          <p:cNvPr id="107" name="Google Shape;107;p2"/>
          <p:cNvSpPr/>
          <p:nvPr/>
        </p:nvSpPr>
        <p:spPr>
          <a:xfrm>
            <a:off x="2649526" y="1196975"/>
            <a:ext cx="1079500" cy="4535487"/>
          </a:xfrm>
          <a:prstGeom prst="rightBrace">
            <a:avLst>
              <a:gd name="adj1" fmla="val 428"/>
              <a:gd name="adj2" fmla="val 49806"/>
            </a:avLst>
          </a:prstGeom>
          <a:noFill/>
          <a:ln w="9525" cap="flat" cmpd="sng">
            <a:solidFill>
              <a:srgbClr val="4A7E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108" name="Google Shape;108;p2"/>
          <p:cNvGrpSpPr/>
          <p:nvPr/>
        </p:nvGrpSpPr>
        <p:grpSpPr>
          <a:xfrm>
            <a:off x="360363" y="3032460"/>
            <a:ext cx="2663825" cy="792162"/>
            <a:chOff x="697310" y="1412776"/>
            <a:chExt cx="1728191" cy="792088"/>
          </a:xfrm>
        </p:grpSpPr>
        <p:sp>
          <p:nvSpPr>
            <p:cNvPr id="109" name="Google Shape;109;p2"/>
            <p:cNvSpPr txBox="1"/>
            <p:nvPr/>
          </p:nvSpPr>
          <p:spPr>
            <a:xfrm>
              <a:off x="697310" y="1412776"/>
              <a:ext cx="1728191" cy="792088"/>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0" name="Google Shape;110;p2"/>
            <p:cNvSpPr txBox="1"/>
            <p:nvPr/>
          </p:nvSpPr>
          <p:spPr>
            <a:xfrm>
              <a:off x="730276" y="1484784"/>
              <a:ext cx="1634776" cy="5846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600" b="0" i="0" u="none" dirty="0">
                  <a:solidFill>
                    <a:schemeClr val="dk1"/>
                  </a:solidFill>
                  <a:sym typeface="Arial"/>
                </a:rPr>
                <a:t>EMPRESA / EMPRENDIMIENTO</a:t>
              </a:r>
              <a:endParaRPr sz="1600" dirty="0"/>
            </a:p>
          </p:txBody>
        </p:sp>
      </p:grpSp>
      <p:grpSp>
        <p:nvGrpSpPr>
          <p:cNvPr id="111" name="Google Shape;111;p2"/>
          <p:cNvGrpSpPr/>
          <p:nvPr/>
        </p:nvGrpSpPr>
        <p:grpSpPr>
          <a:xfrm>
            <a:off x="388937" y="1467466"/>
            <a:ext cx="2232025" cy="863600"/>
            <a:chOff x="899592" y="2492896"/>
            <a:chExt cx="2232248" cy="864096"/>
          </a:xfrm>
        </p:grpSpPr>
        <p:sp>
          <p:nvSpPr>
            <p:cNvPr id="112" name="Google Shape;112;p2"/>
            <p:cNvSpPr txBox="1"/>
            <p:nvPr/>
          </p:nvSpPr>
          <p:spPr>
            <a:xfrm>
              <a:off x="899592" y="2492896"/>
              <a:ext cx="2232248" cy="864096"/>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3" name="Google Shape;113;p2"/>
            <p:cNvSpPr txBox="1"/>
            <p:nvPr/>
          </p:nvSpPr>
          <p:spPr>
            <a:xfrm>
              <a:off x="971600" y="2708920"/>
              <a:ext cx="2088232" cy="33870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600" b="0" i="0" u="none" dirty="0">
                  <a:solidFill>
                    <a:schemeClr val="dk1"/>
                  </a:solidFill>
                  <a:sym typeface="Arial"/>
                </a:rPr>
                <a:t>EMPRENDEDOR</a:t>
              </a:r>
              <a:endParaRPr sz="1600" dirty="0"/>
            </a:p>
          </p:txBody>
        </p:sp>
      </p:grpSp>
      <p:grpSp>
        <p:nvGrpSpPr>
          <p:cNvPr id="114" name="Google Shape;114;p2"/>
          <p:cNvGrpSpPr/>
          <p:nvPr/>
        </p:nvGrpSpPr>
        <p:grpSpPr>
          <a:xfrm>
            <a:off x="460938" y="4496225"/>
            <a:ext cx="2374900" cy="935037"/>
            <a:chOff x="1547664" y="3645024"/>
            <a:chExt cx="2376264" cy="936104"/>
          </a:xfrm>
        </p:grpSpPr>
        <p:sp>
          <p:nvSpPr>
            <p:cNvPr id="115" name="Google Shape;115;p2"/>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6" name="Google Shape;116;p2"/>
            <p:cNvSpPr txBox="1"/>
            <p:nvPr/>
          </p:nvSpPr>
          <p:spPr>
            <a:xfrm>
              <a:off x="1646968" y="3933056"/>
              <a:ext cx="2160240" cy="3389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600" b="0" i="0" u="none" dirty="0">
                  <a:solidFill>
                    <a:schemeClr val="dk1"/>
                  </a:solidFill>
                  <a:sym typeface="Arial"/>
                </a:rPr>
                <a:t>HERRAMIENTAS</a:t>
              </a:r>
              <a:endParaRPr sz="1600" dirty="0"/>
            </a:p>
          </p:txBody>
        </p:sp>
      </p:grpSp>
      <p:grpSp>
        <p:nvGrpSpPr>
          <p:cNvPr id="119" name="Google Shape;119;p2"/>
          <p:cNvGrpSpPr/>
          <p:nvPr/>
        </p:nvGrpSpPr>
        <p:grpSpPr>
          <a:xfrm>
            <a:off x="3777468" y="2862260"/>
            <a:ext cx="2362023" cy="1533894"/>
            <a:chOff x="5004048" y="2852936"/>
            <a:chExt cx="1656184" cy="1152128"/>
          </a:xfrm>
        </p:grpSpPr>
        <p:sp>
          <p:nvSpPr>
            <p:cNvPr id="120" name="Google Shape;120;p2"/>
            <p:cNvSpPr txBox="1"/>
            <p:nvPr/>
          </p:nvSpPr>
          <p:spPr>
            <a:xfrm>
              <a:off x="5004048" y="2852936"/>
              <a:ext cx="1656184" cy="1152128"/>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1" name="Google Shape;121;p2"/>
            <p:cNvSpPr txBox="1"/>
            <p:nvPr/>
          </p:nvSpPr>
          <p:spPr>
            <a:xfrm>
              <a:off x="5107120" y="3070700"/>
              <a:ext cx="1435020" cy="560526"/>
            </a:xfrm>
            <a:prstGeom prst="rect">
              <a:avLst/>
            </a:prstGeom>
            <a:solidFill>
              <a:schemeClr val="lt1"/>
            </a:solidFill>
            <a:ln>
              <a:noFill/>
            </a:ln>
          </p:spPr>
          <p:txBody>
            <a:bodyPr spcFirstLastPara="1" wrap="square" lIns="91425" tIns="45700" rIns="91425" bIns="45700" anchor="t" anchorCtr="0">
              <a:spAutoFit/>
            </a:bodyPr>
            <a:lstStyle/>
            <a:p>
              <a:pPr algn="ctr">
                <a:buClr>
                  <a:schemeClr val="dk1"/>
                </a:buClr>
                <a:buSzPts val="1800"/>
              </a:pPr>
              <a:r>
                <a:rPr lang="es-MX" dirty="0">
                  <a:solidFill>
                    <a:schemeClr val="dk1"/>
                  </a:solidFill>
                </a:rPr>
                <a:t>TP: CASO REAL POR EQUIPOS CON EMPRENDEDORES</a:t>
              </a:r>
              <a:endParaRPr lang="es-MX" dirty="0"/>
            </a:p>
          </p:txBody>
        </p:sp>
      </p:grpSp>
      <p:grpSp>
        <p:nvGrpSpPr>
          <p:cNvPr id="122" name="Google Shape;122;p2"/>
          <p:cNvGrpSpPr/>
          <p:nvPr/>
        </p:nvGrpSpPr>
        <p:grpSpPr>
          <a:xfrm>
            <a:off x="6804025" y="2992437"/>
            <a:ext cx="2232025" cy="865187"/>
            <a:chOff x="899592" y="2492896"/>
            <a:chExt cx="2232248" cy="864096"/>
          </a:xfrm>
        </p:grpSpPr>
        <p:sp>
          <p:nvSpPr>
            <p:cNvPr id="123" name="Google Shape;123;p2"/>
            <p:cNvSpPr txBox="1"/>
            <p:nvPr/>
          </p:nvSpPr>
          <p:spPr>
            <a:xfrm>
              <a:off x="899592" y="2492896"/>
              <a:ext cx="2232248" cy="864096"/>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4" name="Google Shape;124;p2"/>
            <p:cNvSpPr txBox="1"/>
            <p:nvPr/>
          </p:nvSpPr>
          <p:spPr>
            <a:xfrm>
              <a:off x="971600" y="2708920"/>
              <a:ext cx="2088232" cy="3380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600" b="0" i="0" u="none" dirty="0">
                  <a:solidFill>
                    <a:schemeClr val="dk1"/>
                  </a:solidFill>
                  <a:sym typeface="Arial"/>
                </a:rPr>
                <a:t>INFORME FINAL</a:t>
              </a:r>
              <a:endParaRPr sz="1600" dirty="0"/>
            </a:p>
          </p:txBody>
        </p:sp>
      </p:grpSp>
      <p:cxnSp>
        <p:nvCxnSpPr>
          <p:cNvPr id="125" name="Google Shape;125;p2"/>
          <p:cNvCxnSpPr/>
          <p:nvPr/>
        </p:nvCxnSpPr>
        <p:spPr>
          <a:xfrm flipV="1">
            <a:off x="6120325" y="3425031"/>
            <a:ext cx="515279" cy="6747"/>
          </a:xfrm>
          <a:prstGeom prst="straightConnector1">
            <a:avLst/>
          </a:prstGeom>
          <a:noFill/>
          <a:ln w="9525" cap="flat" cmpd="sng">
            <a:solidFill>
              <a:srgbClr val="4A7EBB"/>
            </a:solidFill>
            <a:prstDash val="solid"/>
            <a:miter lim="800000"/>
            <a:headEnd type="none" w="med" len="med"/>
            <a:tailEnd type="stealth" w="med" len="med"/>
          </a:ln>
        </p:spPr>
      </p:cxnSp>
      <p:grpSp>
        <p:nvGrpSpPr>
          <p:cNvPr id="25" name="Google Shape;122;p2"/>
          <p:cNvGrpSpPr/>
          <p:nvPr/>
        </p:nvGrpSpPr>
        <p:grpSpPr>
          <a:xfrm>
            <a:off x="6732024" y="4569191"/>
            <a:ext cx="2232025" cy="1154281"/>
            <a:chOff x="899592" y="2492896"/>
            <a:chExt cx="2232248" cy="864096"/>
          </a:xfrm>
        </p:grpSpPr>
        <p:sp>
          <p:nvSpPr>
            <p:cNvPr id="26" name="Google Shape;123;p2"/>
            <p:cNvSpPr txBox="1"/>
            <p:nvPr/>
          </p:nvSpPr>
          <p:spPr>
            <a:xfrm>
              <a:off x="899592" y="2492896"/>
              <a:ext cx="2232248" cy="864096"/>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 name="Google Shape;124;p2"/>
            <p:cNvSpPr txBox="1"/>
            <p:nvPr/>
          </p:nvSpPr>
          <p:spPr>
            <a:xfrm>
              <a:off x="971600" y="2708920"/>
              <a:ext cx="2088232" cy="43773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600" b="0" i="0" u="none" dirty="0">
                  <a:solidFill>
                    <a:schemeClr val="dk1"/>
                  </a:solidFill>
                  <a:sym typeface="Arial"/>
                </a:rPr>
                <a:t>PRESENTACIÓN PÚBLICA</a:t>
              </a:r>
              <a:endParaRPr sz="1600" dirty="0"/>
            </a:p>
          </p:txBody>
        </p:sp>
      </p:grpSp>
      <p:cxnSp>
        <p:nvCxnSpPr>
          <p:cNvPr id="30" name="Google Shape;125;p2"/>
          <p:cNvCxnSpPr/>
          <p:nvPr/>
        </p:nvCxnSpPr>
        <p:spPr>
          <a:xfrm>
            <a:off x="7920037" y="3993796"/>
            <a:ext cx="0" cy="402358"/>
          </a:xfrm>
          <a:prstGeom prst="straightConnector1">
            <a:avLst/>
          </a:prstGeom>
          <a:noFill/>
          <a:ln w="9525" cap="flat" cmpd="sng">
            <a:solidFill>
              <a:srgbClr val="4A7EBB"/>
            </a:solidFill>
            <a:prstDash val="solid"/>
            <a:miter lim="800000"/>
            <a:headEnd type="none" w="med" len="med"/>
            <a:tailEnd type="stealth" w="med" len="med"/>
          </a:ln>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8"/>
          <p:cNvSpPr txBox="1">
            <a:spLocks noGrp="1"/>
          </p:cNvSpPr>
          <p:nvPr>
            <p:ph type="ctrTitle"/>
          </p:nvPr>
        </p:nvSpPr>
        <p:spPr>
          <a:xfrm>
            <a:off x="395287" y="188912"/>
            <a:ext cx="7772400" cy="80861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200" b="0" i="0" dirty="0" err="1">
                <a:solidFill>
                  <a:schemeClr val="dk1"/>
                </a:solidFill>
                <a:sym typeface="Calibri"/>
              </a:rPr>
              <a:t>Situaciones</a:t>
            </a:r>
            <a:r>
              <a:rPr lang="en-US" sz="3200" b="0" i="0" dirty="0">
                <a:solidFill>
                  <a:schemeClr val="dk1"/>
                </a:solidFill>
                <a:sym typeface="Calibri"/>
              </a:rPr>
              <a:t> </a:t>
            </a:r>
            <a:r>
              <a:rPr lang="en-US" sz="3200" b="0" i="0" dirty="0" err="1">
                <a:solidFill>
                  <a:schemeClr val="dk1"/>
                </a:solidFill>
                <a:sym typeface="Calibri"/>
              </a:rPr>
              <a:t>problemáticas</a:t>
            </a:r>
            <a:endParaRPr sz="3200" dirty="0"/>
          </a:p>
        </p:txBody>
      </p:sp>
      <p:sp>
        <p:nvSpPr>
          <p:cNvPr id="275" name="Google Shape;275;p18"/>
          <p:cNvSpPr txBox="1">
            <a:spLocks noGrp="1"/>
          </p:cNvSpPr>
          <p:nvPr>
            <p:ph type="subTitle" idx="1"/>
          </p:nvPr>
        </p:nvSpPr>
        <p:spPr>
          <a:xfrm>
            <a:off x="468312" y="1484312"/>
            <a:ext cx="8064500" cy="4537075"/>
          </a:xfrm>
          <a:prstGeom prst="rect">
            <a:avLst/>
          </a:prstGeom>
          <a:noFill/>
          <a:ln>
            <a:noFill/>
          </a:ln>
        </p:spPr>
        <p:txBody>
          <a:bodyPr spcFirstLastPara="1" wrap="square" lIns="91425" tIns="45700" rIns="91425" bIns="45700" anchor="t" anchorCtr="0">
            <a:normAutofit/>
          </a:bodyPr>
          <a:lstStyle/>
          <a:p>
            <a:pPr marL="0" lvl="0" indent="-203200" algn="just" rtl="0">
              <a:lnSpc>
                <a:spcPct val="100000"/>
              </a:lnSpc>
              <a:spcBef>
                <a:spcPts val="0"/>
              </a:spcBef>
              <a:spcAft>
                <a:spcPts val="0"/>
              </a:spcAft>
              <a:buClr>
                <a:schemeClr val="dk1"/>
              </a:buClr>
              <a:buSzPts val="3200"/>
              <a:buFont typeface="Arial"/>
              <a:buChar char="•"/>
            </a:pPr>
            <a:r>
              <a:rPr lang="en-US" sz="2800" b="0" i="0" u="none" dirty="0">
                <a:solidFill>
                  <a:schemeClr val="dk1"/>
                </a:solidFill>
                <a:sym typeface="Calibri"/>
              </a:rPr>
              <a:t>Como </a:t>
            </a:r>
            <a:r>
              <a:rPr lang="en-US" sz="2800" b="0" i="0" u="none" dirty="0" err="1">
                <a:solidFill>
                  <a:schemeClr val="dk1"/>
                </a:solidFill>
                <a:sym typeface="Calibri"/>
              </a:rPr>
              <a:t>empiezo</a:t>
            </a:r>
            <a:r>
              <a:rPr lang="en-US" sz="2800" b="0" i="0" u="none" dirty="0">
                <a:solidFill>
                  <a:schemeClr val="dk1"/>
                </a:solidFill>
                <a:sym typeface="Calibri"/>
              </a:rPr>
              <a:t>? De la idea a la </a:t>
            </a:r>
            <a:r>
              <a:rPr lang="en-US" sz="2800" b="0" i="0" u="none" dirty="0" err="1">
                <a:solidFill>
                  <a:schemeClr val="dk1"/>
                </a:solidFill>
                <a:sym typeface="Calibri"/>
              </a:rPr>
              <a:t>oportunidad</a:t>
            </a:r>
            <a:r>
              <a:rPr lang="en-US" sz="2800" b="0" i="0" u="none" dirty="0">
                <a:solidFill>
                  <a:schemeClr val="dk1"/>
                </a:solidFill>
                <a:sym typeface="Calibri"/>
              </a:rPr>
              <a:t>.</a:t>
            </a:r>
            <a:endParaRPr sz="2800" dirty="0"/>
          </a:p>
          <a:p>
            <a:pPr marL="0" lvl="0" indent="-203200" algn="just" rtl="0">
              <a:lnSpc>
                <a:spcPct val="100000"/>
              </a:lnSpc>
              <a:spcBef>
                <a:spcPts val="640"/>
              </a:spcBef>
              <a:spcAft>
                <a:spcPts val="0"/>
              </a:spcAft>
              <a:buClr>
                <a:schemeClr val="dk1"/>
              </a:buClr>
              <a:buSzPts val="3200"/>
              <a:buFont typeface="Arial"/>
              <a:buChar char="•"/>
            </a:pPr>
            <a:r>
              <a:rPr lang="en-US" sz="2800" b="0" i="0" u="none" dirty="0">
                <a:solidFill>
                  <a:schemeClr val="dk1"/>
                </a:solidFill>
                <a:sym typeface="Calibri"/>
              </a:rPr>
              <a:t>“El </a:t>
            </a:r>
            <a:r>
              <a:rPr lang="en-US" sz="2800" b="0" i="0" u="none" dirty="0" err="1">
                <a:solidFill>
                  <a:schemeClr val="dk1"/>
                </a:solidFill>
                <a:sym typeface="Calibri"/>
              </a:rPr>
              <a:t>valle</a:t>
            </a:r>
            <a:r>
              <a:rPr lang="en-US" sz="2800" b="0" i="0" u="none" dirty="0">
                <a:solidFill>
                  <a:schemeClr val="dk1"/>
                </a:solidFill>
                <a:sym typeface="Calibri"/>
              </a:rPr>
              <a:t> de la </a:t>
            </a:r>
            <a:r>
              <a:rPr lang="en-US" sz="2800" b="0" i="0" u="none" dirty="0" err="1">
                <a:solidFill>
                  <a:schemeClr val="dk1"/>
                </a:solidFill>
                <a:sym typeface="Calibri"/>
              </a:rPr>
              <a:t>muerte</a:t>
            </a:r>
            <a:r>
              <a:rPr lang="en-US" sz="2800" b="0" i="0" u="none" dirty="0">
                <a:solidFill>
                  <a:schemeClr val="dk1"/>
                </a:solidFill>
                <a:sym typeface="Calibri"/>
              </a:rPr>
              <a:t>”: </a:t>
            </a:r>
            <a:r>
              <a:rPr lang="en-US" sz="2800" b="0" i="0" u="none" dirty="0" err="1">
                <a:solidFill>
                  <a:schemeClr val="dk1"/>
                </a:solidFill>
                <a:sym typeface="Calibri"/>
              </a:rPr>
              <a:t>pasión</a:t>
            </a:r>
            <a:r>
              <a:rPr lang="en-US" sz="2800" b="0" i="0" u="none" dirty="0">
                <a:solidFill>
                  <a:schemeClr val="dk1"/>
                </a:solidFill>
                <a:sym typeface="Calibri"/>
              </a:rPr>
              <a:t>, </a:t>
            </a:r>
            <a:r>
              <a:rPr lang="en-US" sz="2800" b="0" i="0" u="none" dirty="0" err="1">
                <a:solidFill>
                  <a:schemeClr val="dk1"/>
                </a:solidFill>
                <a:sym typeface="Calibri"/>
              </a:rPr>
              <a:t>crea</a:t>
            </a:r>
            <a:r>
              <a:rPr lang="en-US" sz="2800" b="0" i="0" u="none" dirty="0">
                <a:solidFill>
                  <a:schemeClr val="dk1"/>
                </a:solidFill>
                <a:sym typeface="Calibri"/>
              </a:rPr>
              <a:t> valor, </a:t>
            </a:r>
            <a:r>
              <a:rPr lang="en-US" sz="2800" b="0" i="0" u="none" dirty="0" err="1">
                <a:solidFill>
                  <a:schemeClr val="dk1"/>
                </a:solidFill>
                <a:sym typeface="Calibri"/>
              </a:rPr>
              <a:t>rentabilidad</a:t>
            </a:r>
            <a:r>
              <a:rPr lang="en-US" sz="2800" b="0" i="0" u="none" dirty="0">
                <a:solidFill>
                  <a:schemeClr val="dk1"/>
                </a:solidFill>
                <a:sym typeface="Calibri"/>
              </a:rPr>
              <a:t>, </a:t>
            </a:r>
            <a:r>
              <a:rPr lang="en-US" sz="2800" b="0" i="0" u="none" dirty="0" err="1">
                <a:solidFill>
                  <a:schemeClr val="dk1"/>
                </a:solidFill>
                <a:sym typeface="Calibri"/>
              </a:rPr>
              <a:t>oportuno</a:t>
            </a:r>
            <a:r>
              <a:rPr lang="en-US" sz="2800" b="0" i="0" u="none" dirty="0">
                <a:solidFill>
                  <a:schemeClr val="dk1"/>
                </a:solidFill>
                <a:sym typeface="Calibri"/>
              </a:rPr>
              <a:t>, flexible, </a:t>
            </a:r>
            <a:r>
              <a:rPr lang="en-US" sz="2800" b="0" i="0" u="none" dirty="0" err="1">
                <a:solidFill>
                  <a:schemeClr val="dk1"/>
                </a:solidFill>
                <a:sym typeface="Calibri"/>
              </a:rPr>
              <a:t>apropiable</a:t>
            </a:r>
            <a:r>
              <a:rPr lang="en-US" sz="2800" b="0" i="0" u="none" dirty="0">
                <a:solidFill>
                  <a:schemeClr val="dk1"/>
                </a:solidFill>
                <a:sym typeface="Calibri"/>
              </a:rPr>
              <a:t>, </a:t>
            </a:r>
            <a:r>
              <a:rPr lang="en-US" sz="2800" b="0" i="0" u="none" dirty="0" err="1">
                <a:solidFill>
                  <a:schemeClr val="dk1"/>
                </a:solidFill>
                <a:sym typeface="Calibri"/>
              </a:rPr>
              <a:t>adaptarme</a:t>
            </a:r>
            <a:r>
              <a:rPr lang="en-US" sz="2800" b="0" i="0" u="none" dirty="0">
                <a:solidFill>
                  <a:schemeClr val="dk1"/>
                </a:solidFill>
                <a:sym typeface="Calibri"/>
              </a:rPr>
              <a:t>, </a:t>
            </a:r>
            <a:r>
              <a:rPr lang="en-US" sz="2800" b="0" i="0" u="none" dirty="0" err="1">
                <a:solidFill>
                  <a:schemeClr val="dk1"/>
                </a:solidFill>
                <a:sym typeface="Calibri"/>
              </a:rPr>
              <a:t>aprender</a:t>
            </a:r>
            <a:r>
              <a:rPr lang="en-US" sz="2800" b="0" i="0" u="none" dirty="0">
                <a:solidFill>
                  <a:schemeClr val="dk1"/>
                </a:solidFill>
                <a:sym typeface="Calibri"/>
              </a:rPr>
              <a:t> a </a:t>
            </a:r>
            <a:r>
              <a:rPr lang="en-US" sz="2800" b="0" i="0" u="none" dirty="0" err="1">
                <a:solidFill>
                  <a:schemeClr val="dk1"/>
                </a:solidFill>
                <a:sym typeface="Calibri"/>
              </a:rPr>
              <a:t>negociar</a:t>
            </a:r>
            <a:r>
              <a:rPr lang="en-US" sz="2800" b="0" i="0" u="none" dirty="0">
                <a:solidFill>
                  <a:schemeClr val="dk1"/>
                </a:solidFill>
                <a:sym typeface="Calibri"/>
              </a:rPr>
              <a:t>, </a:t>
            </a:r>
            <a:r>
              <a:rPr lang="en-US" sz="2800" b="0" i="0" u="none" dirty="0" err="1">
                <a:solidFill>
                  <a:schemeClr val="dk1"/>
                </a:solidFill>
                <a:sym typeface="Calibri"/>
              </a:rPr>
              <a:t>modo</a:t>
            </a:r>
            <a:r>
              <a:rPr lang="en-US" sz="2800" b="0" i="0" u="none" dirty="0">
                <a:solidFill>
                  <a:schemeClr val="dk1"/>
                </a:solidFill>
                <a:sym typeface="Calibri"/>
              </a:rPr>
              <a:t> </a:t>
            </a:r>
            <a:r>
              <a:rPr lang="en-US" sz="2800" b="0" i="0" u="none" dirty="0" err="1">
                <a:solidFill>
                  <a:schemeClr val="dk1"/>
                </a:solidFill>
                <a:sym typeface="Calibri"/>
              </a:rPr>
              <a:t>sobrevivir</a:t>
            </a:r>
            <a:r>
              <a:rPr lang="en-US" sz="2800" b="0" i="0" u="none" dirty="0">
                <a:solidFill>
                  <a:schemeClr val="dk1"/>
                </a:solidFill>
                <a:sym typeface="Calibri"/>
              </a:rPr>
              <a:t>, </a:t>
            </a:r>
            <a:r>
              <a:rPr lang="en-US" sz="2800" b="0" i="0" u="none" dirty="0" err="1">
                <a:solidFill>
                  <a:schemeClr val="dk1"/>
                </a:solidFill>
                <a:sym typeface="Calibri"/>
              </a:rPr>
              <a:t>austeridad</a:t>
            </a:r>
            <a:r>
              <a:rPr lang="en-US" sz="2800" b="0" i="0" u="none" dirty="0">
                <a:solidFill>
                  <a:schemeClr val="dk1"/>
                </a:solidFill>
                <a:sym typeface="Calibri"/>
              </a:rPr>
              <a:t>, </a:t>
            </a:r>
            <a:r>
              <a:rPr lang="en-US" sz="2800" b="0" i="0" u="none" dirty="0" err="1">
                <a:solidFill>
                  <a:schemeClr val="dk1"/>
                </a:solidFill>
                <a:sym typeface="Calibri"/>
              </a:rPr>
              <a:t>optimismo</a:t>
            </a:r>
            <a:r>
              <a:rPr lang="en-US" sz="2800" b="0" i="0" u="none" dirty="0">
                <a:solidFill>
                  <a:schemeClr val="dk1"/>
                </a:solidFill>
                <a:sym typeface="Calibri"/>
              </a:rPr>
              <a:t>, </a:t>
            </a:r>
            <a:r>
              <a:rPr lang="en-US" sz="2800" b="0" i="0" u="none" dirty="0" err="1">
                <a:solidFill>
                  <a:schemeClr val="dk1"/>
                </a:solidFill>
                <a:sym typeface="Calibri"/>
              </a:rPr>
              <a:t>hacer</a:t>
            </a:r>
            <a:r>
              <a:rPr lang="en-US" sz="2800" b="0" i="0" u="none" dirty="0">
                <a:solidFill>
                  <a:schemeClr val="dk1"/>
                </a:solidFill>
                <a:sym typeface="Calibri"/>
              </a:rPr>
              <a:t> </a:t>
            </a:r>
            <a:r>
              <a:rPr lang="en-US" sz="2800" b="0" i="0" u="none" dirty="0" err="1">
                <a:solidFill>
                  <a:schemeClr val="dk1"/>
                </a:solidFill>
                <a:sym typeface="Calibri"/>
              </a:rPr>
              <a:t>foco</a:t>
            </a:r>
            <a:endParaRPr sz="2800" dirty="0"/>
          </a:p>
          <a:p>
            <a:pPr marL="0" lvl="0" indent="-203200" algn="just" rtl="0">
              <a:lnSpc>
                <a:spcPct val="100000"/>
              </a:lnSpc>
              <a:spcBef>
                <a:spcPts val="640"/>
              </a:spcBef>
              <a:spcAft>
                <a:spcPts val="0"/>
              </a:spcAft>
              <a:buClr>
                <a:schemeClr val="dk1"/>
              </a:buClr>
              <a:buSzPts val="3200"/>
              <a:buFont typeface="Arial"/>
              <a:buChar char="•"/>
            </a:pPr>
            <a:r>
              <a:rPr lang="en-US" sz="2800" b="0" i="0" u="none" dirty="0" err="1">
                <a:solidFill>
                  <a:schemeClr val="dk1"/>
                </a:solidFill>
                <a:sym typeface="Calibri"/>
              </a:rPr>
              <a:t>Primeros</a:t>
            </a:r>
            <a:r>
              <a:rPr lang="en-US" sz="2800" b="0" i="0" u="none" dirty="0">
                <a:solidFill>
                  <a:schemeClr val="dk1"/>
                </a:solidFill>
                <a:sym typeface="Calibri"/>
              </a:rPr>
              <a:t> </a:t>
            </a:r>
            <a:r>
              <a:rPr lang="en-US" sz="2800" b="0" i="0" u="none" dirty="0" err="1">
                <a:solidFill>
                  <a:schemeClr val="dk1"/>
                </a:solidFill>
                <a:sym typeface="Calibri"/>
              </a:rPr>
              <a:t>pasos</a:t>
            </a:r>
            <a:endParaRPr sz="2800" dirty="0"/>
          </a:p>
          <a:p>
            <a:pPr marL="0" lvl="0" indent="0" algn="ctr" rtl="0">
              <a:lnSpc>
                <a:spcPct val="100000"/>
              </a:lnSpc>
              <a:spcBef>
                <a:spcPts val="640"/>
              </a:spcBef>
              <a:spcAft>
                <a:spcPts val="0"/>
              </a:spcAft>
              <a:buClr>
                <a:srgbClr val="888888"/>
              </a:buClr>
              <a:buSzPts val="3200"/>
              <a:buFont typeface="Arial"/>
              <a:buNone/>
            </a:pPr>
            <a:endParaRPr sz="3200" b="0" i="0" u="none" dirty="0">
              <a:solidFill>
                <a:srgbClr val="898989"/>
              </a:solidFill>
              <a:latin typeface="Calibri"/>
              <a:ea typeface="Calibri"/>
              <a:cs typeface="Calibri"/>
              <a:sym typeface="Calibri"/>
            </a:endParaRPr>
          </a:p>
          <a:p>
            <a:pPr marL="0" lvl="0" indent="0" algn="ctr" rtl="0">
              <a:spcBef>
                <a:spcPts val="640"/>
              </a:spcBef>
              <a:spcAft>
                <a:spcPts val="0"/>
              </a:spcAft>
              <a:buClr>
                <a:srgbClr val="888888"/>
              </a:buClr>
              <a:buSzPts val="3200"/>
              <a:buNone/>
            </a:pPr>
            <a:endParaRPr sz="3200" b="0" i="0" u="none" dirty="0">
              <a:solidFill>
                <a:srgbClr val="898989"/>
              </a:solidFill>
              <a:latin typeface="Calibri"/>
              <a:ea typeface="Calibri"/>
              <a:cs typeface="Calibri"/>
              <a:sym typeface="Calibri"/>
            </a:endParaRPr>
          </a:p>
        </p:txBody>
      </p:sp>
      <p:cxnSp>
        <p:nvCxnSpPr>
          <p:cNvPr id="4" name="Google Shape;248;p14"/>
          <p:cNvCxnSpPr/>
          <p:nvPr/>
        </p:nvCxnSpPr>
        <p:spPr>
          <a:xfrm>
            <a:off x="611187" y="901264"/>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descr="Resultado de imagen para ciclo de vida de una empresa valle de la muerte"/>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8" name="Google Shape;268;p17" descr="Resultado de imagen para ciclo de vida de una empresa valle de la muerte"/>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69" name="Google Shape;269;p17"/>
          <p:cNvPicPr preferRelativeResize="0"/>
          <p:nvPr/>
        </p:nvPicPr>
        <p:blipFill rotWithShape="1">
          <a:blip r:embed="rId3">
            <a:alphaModFix/>
          </a:blip>
          <a:srcRect/>
          <a:stretch/>
        </p:blipFill>
        <p:spPr>
          <a:xfrm>
            <a:off x="827087" y="728662"/>
            <a:ext cx="7705725" cy="5778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9"/>
          <p:cNvSpPr txBox="1">
            <a:spLocks noGrp="1"/>
          </p:cNvSpPr>
          <p:nvPr>
            <p:ph type="ctrTitle"/>
          </p:nvPr>
        </p:nvSpPr>
        <p:spPr>
          <a:xfrm>
            <a:off x="684212" y="260350"/>
            <a:ext cx="7772400" cy="9366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US" sz="3200" b="0" i="0" u="sng" dirty="0" err="1">
                <a:solidFill>
                  <a:schemeClr val="dk1"/>
                </a:solidFill>
                <a:latin typeface="Calibri"/>
                <a:ea typeface="Calibri"/>
                <a:cs typeface="Calibri"/>
                <a:sym typeface="Calibri"/>
              </a:rPr>
              <a:t>Ecosistema</a:t>
            </a:r>
            <a:r>
              <a:rPr lang="en-US" sz="3200" b="0" i="0" u="sng" dirty="0">
                <a:solidFill>
                  <a:schemeClr val="dk1"/>
                </a:solidFill>
                <a:latin typeface="Calibri"/>
                <a:ea typeface="Calibri"/>
                <a:cs typeface="Calibri"/>
                <a:sym typeface="Calibri"/>
              </a:rPr>
              <a:t> en </a:t>
            </a:r>
            <a:r>
              <a:rPr lang="en-US" sz="3200" b="0" i="0" u="sng" dirty="0" err="1">
                <a:solidFill>
                  <a:schemeClr val="dk1"/>
                </a:solidFill>
                <a:latin typeface="Calibri"/>
                <a:ea typeface="Calibri"/>
                <a:cs typeface="Calibri"/>
                <a:sym typeface="Calibri"/>
              </a:rPr>
              <a:t>Gualeguaychú</a:t>
            </a:r>
            <a:endParaRPr dirty="0"/>
          </a:p>
        </p:txBody>
      </p:sp>
      <p:pic>
        <p:nvPicPr>
          <p:cNvPr id="281" name="Google Shape;281;p19" descr="https://lh3.googleusercontent.com/68YXmhVcAzLf0IsoI0mKJOLEWeaA6b77DPHUhZy8GwMW-UMnIRGYi0IfUnIpvzbZb4rDCNJoCHnEvKXdAsXweEr2gIaLUEDfQFlozM64Cy1VQIiApY3By3bEz8zgIk1RqZYREvQByp5W"/>
          <p:cNvPicPr preferRelativeResize="0"/>
          <p:nvPr/>
        </p:nvPicPr>
        <p:blipFill rotWithShape="1">
          <a:blip r:embed="rId3">
            <a:alphaModFix/>
          </a:blip>
          <a:srcRect/>
          <a:stretch/>
        </p:blipFill>
        <p:spPr>
          <a:xfrm>
            <a:off x="3276600" y="2205037"/>
            <a:ext cx="2857500" cy="2495550"/>
          </a:xfrm>
          <a:prstGeom prst="rect">
            <a:avLst/>
          </a:prstGeom>
          <a:noFill/>
          <a:ln>
            <a:noFill/>
          </a:ln>
        </p:spPr>
      </p:pic>
      <p:sp>
        <p:nvSpPr>
          <p:cNvPr id="282" name="Google Shape;282;p19"/>
          <p:cNvSpPr txBox="1"/>
          <p:nvPr/>
        </p:nvSpPr>
        <p:spPr>
          <a:xfrm>
            <a:off x="468312" y="2311400"/>
            <a:ext cx="2808287" cy="184626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CFI</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Secretaria de Producción de  Entre Ríos</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Ministerio de Producción de la Nación</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INTI</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INTA</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Ministerio de Desarrollo Social</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Ministerio de Agroindustria de la Nación</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Ministerio de CyT de la Nación</a:t>
            </a:r>
            <a:endParaRPr/>
          </a:p>
          <a:p>
            <a:pPr marL="0" marR="0" lvl="0" indent="0" algn="l" rtl="0">
              <a:lnSpc>
                <a:spcPct val="100000"/>
              </a:lnSpc>
              <a:spcBef>
                <a:spcPts val="0"/>
              </a:spcBef>
              <a:spcAft>
                <a:spcPts val="0"/>
              </a:spcAft>
              <a:buNone/>
            </a:pPr>
            <a:endParaRPr sz="1200" b="0" i="0" u="none">
              <a:solidFill>
                <a:schemeClr val="dk1"/>
              </a:solidFill>
              <a:latin typeface="Calibri"/>
              <a:ea typeface="Calibri"/>
              <a:cs typeface="Calibri"/>
              <a:sym typeface="Calibri"/>
            </a:endParaRPr>
          </a:p>
        </p:txBody>
      </p:sp>
      <p:sp>
        <p:nvSpPr>
          <p:cNvPr id="283" name="Google Shape;283;p19"/>
          <p:cNvSpPr txBox="1"/>
          <p:nvPr/>
        </p:nvSpPr>
        <p:spPr>
          <a:xfrm>
            <a:off x="3419475" y="1484312"/>
            <a:ext cx="23764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1" u="none">
                <a:solidFill>
                  <a:schemeClr val="dk1"/>
                </a:solidFill>
                <a:latin typeface="Calibri"/>
                <a:ea typeface="Calibri"/>
                <a:cs typeface="Calibri"/>
                <a:sym typeface="Calibri"/>
              </a:rPr>
              <a:t>Estructura de Política </a:t>
            </a:r>
            <a:endParaRPr sz="18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1" u="none">
                <a:solidFill>
                  <a:schemeClr val="dk1"/>
                </a:solidFill>
                <a:latin typeface="Calibri"/>
                <a:ea typeface="Calibri"/>
                <a:cs typeface="Calibri"/>
                <a:sym typeface="Calibri"/>
              </a:rPr>
              <a:t>y Apoyo (Gobierno)</a:t>
            </a:r>
            <a:endParaRPr/>
          </a:p>
        </p:txBody>
      </p:sp>
      <p:sp>
        <p:nvSpPr>
          <p:cNvPr id="284" name="Google Shape;284;p19"/>
          <p:cNvSpPr txBox="1"/>
          <p:nvPr/>
        </p:nvSpPr>
        <p:spPr>
          <a:xfrm>
            <a:off x="2433637" y="4724400"/>
            <a:ext cx="1223962" cy="6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1" u="none">
                <a:solidFill>
                  <a:schemeClr val="dk1"/>
                </a:solidFill>
                <a:latin typeface="Calibri"/>
                <a:ea typeface="Calibri"/>
                <a:cs typeface="Calibri"/>
                <a:sym typeface="Calibri"/>
              </a:rPr>
              <a:t>Estructura Productiva</a:t>
            </a:r>
            <a:endParaRPr/>
          </a:p>
        </p:txBody>
      </p:sp>
      <p:sp>
        <p:nvSpPr>
          <p:cNvPr id="285" name="Google Shape;285;p19"/>
          <p:cNvSpPr txBox="1"/>
          <p:nvPr/>
        </p:nvSpPr>
        <p:spPr>
          <a:xfrm>
            <a:off x="5419725" y="4748212"/>
            <a:ext cx="2808287" cy="9223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1" i="1" u="none">
                <a:solidFill>
                  <a:schemeClr val="dk1"/>
                </a:solidFill>
                <a:latin typeface="Calibri"/>
                <a:ea typeface="Calibri"/>
                <a:cs typeface="Calibri"/>
                <a:sym typeface="Calibri"/>
              </a:rPr>
              <a:t>Infraestructura Científico -</a:t>
            </a:r>
            <a:endParaRPr sz="18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1" u="none">
                <a:solidFill>
                  <a:schemeClr val="dk1"/>
                </a:solidFill>
                <a:latin typeface="Calibri"/>
                <a:ea typeface="Calibri"/>
                <a:cs typeface="Calibri"/>
                <a:sym typeface="Calibri"/>
              </a:rPr>
              <a:t>Tecnológica (Universidad y Centros de I+D)</a:t>
            </a:r>
            <a:endParaRPr/>
          </a:p>
        </p:txBody>
      </p:sp>
      <p:sp>
        <p:nvSpPr>
          <p:cNvPr id="286" name="Google Shape;286;p19"/>
          <p:cNvSpPr txBox="1"/>
          <p:nvPr/>
        </p:nvSpPr>
        <p:spPr>
          <a:xfrm>
            <a:off x="5867400" y="2444750"/>
            <a:ext cx="2736850" cy="120015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UCU</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Club de Emprendedores</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CO.DE.GU.</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UNER </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CREATIO</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UADER</a:t>
            </a:r>
            <a:endParaRPr/>
          </a:p>
        </p:txBody>
      </p:sp>
      <p:sp>
        <p:nvSpPr>
          <p:cNvPr id="287" name="Google Shape;287;p19"/>
          <p:cNvSpPr txBox="1"/>
          <p:nvPr/>
        </p:nvSpPr>
        <p:spPr>
          <a:xfrm>
            <a:off x="3563937" y="5662612"/>
            <a:ext cx="2303462" cy="64611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UNILEVER</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RUS</a:t>
            </a:r>
            <a:endParaRPr/>
          </a:p>
          <a:p>
            <a:pPr marL="0" marR="0" lvl="0" indent="-76200" algn="l" rtl="0">
              <a:lnSpc>
                <a:spcPct val="100000"/>
              </a:lnSpc>
              <a:spcBef>
                <a:spcPts val="0"/>
              </a:spcBef>
              <a:spcAft>
                <a:spcPts val="0"/>
              </a:spcAft>
              <a:buClr>
                <a:schemeClr val="dk1"/>
              </a:buClr>
              <a:buSzPts val="1200"/>
              <a:buFont typeface="Noto Sans Symbols"/>
              <a:buChar char="▪"/>
            </a:pPr>
            <a:r>
              <a:rPr lang="en-US" sz="1200" b="0" i="0" u="none">
                <a:solidFill>
                  <a:schemeClr val="dk1"/>
                </a:solidFill>
                <a:latin typeface="Calibri"/>
                <a:ea typeface="Calibri"/>
                <a:cs typeface="Calibri"/>
                <a:sym typeface="Calibri"/>
              </a:rPr>
              <a:t> FUNDACIÓN NUEVO BERSA</a:t>
            </a:r>
            <a:endParaRPr/>
          </a:p>
        </p:txBody>
      </p:sp>
      <p:cxnSp>
        <p:nvCxnSpPr>
          <p:cNvPr id="288" name="Google Shape;288;p19"/>
          <p:cNvCxnSpPr/>
          <p:nvPr/>
        </p:nvCxnSpPr>
        <p:spPr>
          <a:xfrm>
            <a:off x="4716462" y="2636837"/>
            <a:ext cx="863600" cy="1655762"/>
          </a:xfrm>
          <a:prstGeom prst="straightConnector1">
            <a:avLst/>
          </a:prstGeom>
          <a:noFill/>
          <a:ln w="19050" cap="flat" cmpd="sng">
            <a:solidFill>
              <a:schemeClr val="dk1"/>
            </a:solidFill>
            <a:prstDash val="solid"/>
            <a:miter lim="800000"/>
            <a:headEnd type="none" w="med" len="med"/>
            <a:tailEnd type="stealth" w="med" len="med"/>
          </a:ln>
        </p:spPr>
      </p:cxnSp>
      <p:cxnSp>
        <p:nvCxnSpPr>
          <p:cNvPr id="289" name="Google Shape;289;p19"/>
          <p:cNvCxnSpPr/>
          <p:nvPr/>
        </p:nvCxnSpPr>
        <p:spPr>
          <a:xfrm flipH="1">
            <a:off x="3779837" y="2636837"/>
            <a:ext cx="936625" cy="1655762"/>
          </a:xfrm>
          <a:prstGeom prst="straightConnector1">
            <a:avLst/>
          </a:prstGeom>
          <a:noFill/>
          <a:ln w="19050" cap="flat" cmpd="sng">
            <a:solidFill>
              <a:schemeClr val="dk1"/>
            </a:solidFill>
            <a:prstDash val="solid"/>
            <a:miter lim="800000"/>
            <a:headEnd type="none" w="med" len="med"/>
            <a:tailEnd type="stealth" w="med" len="med"/>
          </a:ln>
        </p:spPr>
      </p:cxnSp>
      <p:cxnSp>
        <p:nvCxnSpPr>
          <p:cNvPr id="290" name="Google Shape;290;p19"/>
          <p:cNvCxnSpPr/>
          <p:nvPr/>
        </p:nvCxnSpPr>
        <p:spPr>
          <a:xfrm>
            <a:off x="3924300" y="4292600"/>
            <a:ext cx="1584325" cy="0"/>
          </a:xfrm>
          <a:prstGeom prst="straightConnector1">
            <a:avLst/>
          </a:prstGeom>
          <a:noFill/>
          <a:ln w="19050" cap="flat" cmpd="sng">
            <a:solidFill>
              <a:schemeClr val="dk1"/>
            </a:solidFill>
            <a:prstDash val="solid"/>
            <a:miter lim="800000"/>
            <a:headEnd type="none" w="med" len="med"/>
            <a:tailEnd type="stealth" w="med" len="med"/>
          </a:ln>
        </p:spPr>
      </p:cxnSp>
      <p:cxnSp>
        <p:nvCxnSpPr>
          <p:cNvPr id="291" name="Google Shape;291;p19"/>
          <p:cNvCxnSpPr/>
          <p:nvPr/>
        </p:nvCxnSpPr>
        <p:spPr>
          <a:xfrm rot="10800000" flipH="1">
            <a:off x="4211637" y="3284537"/>
            <a:ext cx="431800" cy="720725"/>
          </a:xfrm>
          <a:prstGeom prst="straightConnector1">
            <a:avLst/>
          </a:prstGeom>
          <a:noFill/>
          <a:ln w="19050" cap="flat" cmpd="sng">
            <a:solidFill>
              <a:schemeClr val="dk1"/>
            </a:solidFill>
            <a:prstDash val="solid"/>
            <a:miter lim="800000"/>
            <a:headEnd type="none" w="med" len="med"/>
            <a:tailEnd type="stealth" w="med" len="med"/>
          </a:ln>
        </p:spPr>
      </p:cxnSp>
      <p:cxnSp>
        <p:nvCxnSpPr>
          <p:cNvPr id="292" name="Google Shape;292;p19"/>
          <p:cNvCxnSpPr/>
          <p:nvPr/>
        </p:nvCxnSpPr>
        <p:spPr>
          <a:xfrm rot="10800000">
            <a:off x="4716462" y="3284537"/>
            <a:ext cx="431800" cy="792162"/>
          </a:xfrm>
          <a:prstGeom prst="straightConnector1">
            <a:avLst/>
          </a:prstGeom>
          <a:noFill/>
          <a:ln w="19050" cap="flat" cmpd="sng">
            <a:solidFill>
              <a:schemeClr val="dk1"/>
            </a:solidFill>
            <a:prstDash val="solid"/>
            <a:miter lim="800000"/>
            <a:headEnd type="none" w="med" len="med"/>
            <a:tailEnd type="stealth" w="med" len="med"/>
          </a:ln>
        </p:spPr>
      </p:cxnSp>
      <p:cxnSp>
        <p:nvCxnSpPr>
          <p:cNvPr id="293" name="Google Shape;293;p19"/>
          <p:cNvCxnSpPr/>
          <p:nvPr/>
        </p:nvCxnSpPr>
        <p:spPr>
          <a:xfrm rot="10800000">
            <a:off x="4211637" y="4076700"/>
            <a:ext cx="865187" cy="0"/>
          </a:xfrm>
          <a:prstGeom prst="straightConnector1">
            <a:avLst/>
          </a:prstGeom>
          <a:noFill/>
          <a:ln w="19050" cap="flat" cmpd="sng">
            <a:solidFill>
              <a:schemeClr val="dk1"/>
            </a:solidFill>
            <a:prstDash val="solid"/>
            <a:miter lim="800000"/>
            <a:headEnd type="none" w="med" len="med"/>
            <a:tailEnd type="stealth"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4022f970e9_0_1"/>
          <p:cNvSpPr txBox="1">
            <a:spLocks noGrp="1"/>
          </p:cNvSpPr>
          <p:nvPr>
            <p:ph type="title"/>
          </p:nvPr>
        </p:nvSpPr>
        <p:spPr>
          <a:xfrm>
            <a:off x="457200" y="274637"/>
            <a:ext cx="8229600" cy="56197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t>Herramientas</a:t>
            </a:r>
            <a:r>
              <a:rPr lang="en-US" sz="3200" dirty="0"/>
              <a:t> que </a:t>
            </a:r>
            <a:r>
              <a:rPr lang="en-US" sz="3200" dirty="0" err="1"/>
              <a:t>ofrece</a:t>
            </a:r>
            <a:r>
              <a:rPr lang="en-US" sz="3200" dirty="0"/>
              <a:t> </a:t>
            </a:r>
            <a:r>
              <a:rPr lang="en-US" sz="3200" dirty="0" err="1"/>
              <a:t>CoDeGu</a:t>
            </a:r>
            <a:endParaRPr sz="3200" dirty="0"/>
          </a:p>
        </p:txBody>
      </p:sp>
      <p:sp>
        <p:nvSpPr>
          <p:cNvPr id="132" name="Google Shape;132;g14022f970e9_0_1"/>
          <p:cNvSpPr txBox="1">
            <a:spLocks noGrp="1"/>
          </p:cNvSpPr>
          <p:nvPr>
            <p:ph type="body" idx="1"/>
          </p:nvPr>
        </p:nvSpPr>
        <p:spPr>
          <a:xfrm>
            <a:off x="457200" y="1254625"/>
            <a:ext cx="8229600" cy="4871700"/>
          </a:xfrm>
          <a:prstGeom prst="rect">
            <a:avLst/>
          </a:prstGeom>
        </p:spPr>
        <p:txBody>
          <a:bodyPr spcFirstLastPara="1" wrap="square" lIns="91425" tIns="45700" rIns="91425" bIns="45700" anchor="t" anchorCtr="0">
            <a:noAutofit/>
          </a:bodyPr>
          <a:lstStyle/>
          <a:p>
            <a:pPr indent="-457200" algn="just">
              <a:lnSpc>
                <a:spcPct val="115000"/>
              </a:lnSpc>
              <a:spcBef>
                <a:spcPts val="0"/>
              </a:spcBef>
              <a:buSzPts val="1100"/>
            </a:pPr>
            <a:r>
              <a:rPr lang="en-US" sz="2800" dirty="0"/>
              <a:t>Club de Emprendedores: </a:t>
            </a:r>
            <a:r>
              <a:rPr lang="en-US" sz="2800" dirty="0" err="1"/>
              <a:t>eventos</a:t>
            </a:r>
            <a:r>
              <a:rPr lang="en-US" sz="2800" dirty="0"/>
              <a:t>, </a:t>
            </a:r>
            <a:r>
              <a:rPr lang="en-US" sz="2800" dirty="0" err="1"/>
              <a:t>capacitaciones</a:t>
            </a:r>
            <a:r>
              <a:rPr lang="en-US" sz="2800" dirty="0"/>
              <a:t>, </a:t>
            </a:r>
            <a:r>
              <a:rPr lang="es-AR" sz="2800" dirty="0" err="1"/>
              <a:t>clinicas</a:t>
            </a:r>
            <a:r>
              <a:rPr lang="en-US" sz="2800" dirty="0"/>
              <a:t>.</a:t>
            </a:r>
          </a:p>
          <a:p>
            <a:pPr lvl="0" indent="-457200" algn="just" rtl="0">
              <a:lnSpc>
                <a:spcPct val="115000"/>
              </a:lnSpc>
              <a:spcBef>
                <a:spcPts val="0"/>
              </a:spcBef>
              <a:spcAft>
                <a:spcPts val="0"/>
              </a:spcAft>
              <a:buClr>
                <a:schemeClr val="dk1"/>
              </a:buClr>
              <a:buSzPts val="1100"/>
              <a:buFont typeface="Arial" panose="020B0604020202020204" pitchFamily="34" charset="0"/>
              <a:buChar char="•"/>
            </a:pPr>
            <a:r>
              <a:rPr lang="es-AR" sz="2800" dirty="0"/>
              <a:t>Escuela del Desarrollo</a:t>
            </a:r>
            <a:endParaRPr sz="2800" dirty="0"/>
          </a:p>
          <a:p>
            <a:pPr indent="-457200" algn="just">
              <a:lnSpc>
                <a:spcPct val="115000"/>
              </a:lnSpc>
              <a:spcBef>
                <a:spcPts val="0"/>
              </a:spcBef>
              <a:buSzPts val="1100"/>
            </a:pPr>
            <a:r>
              <a:rPr lang="en-US" sz="2800" dirty="0" err="1"/>
              <a:t>Nexo.Tec</a:t>
            </a:r>
            <a:r>
              <a:rPr lang="en-US" sz="2800" dirty="0"/>
              <a:t> – Centro de </a:t>
            </a:r>
            <a:r>
              <a:rPr lang="en-US" sz="2800" dirty="0" err="1"/>
              <a:t>Vinculación</a:t>
            </a:r>
            <a:r>
              <a:rPr lang="en-US" sz="2800" dirty="0"/>
              <a:t> </a:t>
            </a:r>
            <a:r>
              <a:rPr lang="en-US" sz="2800" dirty="0" err="1"/>
              <a:t>Tecnológica</a:t>
            </a:r>
            <a:r>
              <a:rPr lang="en-US" sz="2800" dirty="0"/>
              <a:t>: sector </a:t>
            </a:r>
            <a:r>
              <a:rPr lang="en-US" sz="2800" dirty="0" err="1"/>
              <a:t>metalmecánico</a:t>
            </a:r>
            <a:r>
              <a:rPr lang="en-US" sz="2800" dirty="0"/>
              <a:t> Entre </a:t>
            </a:r>
            <a:r>
              <a:rPr lang="en-US" sz="2800" dirty="0" err="1"/>
              <a:t>Rìos</a:t>
            </a:r>
            <a:r>
              <a:rPr lang="en-US" sz="2800" dirty="0"/>
              <a:t>.</a:t>
            </a:r>
            <a:endParaRPr sz="2800" dirty="0"/>
          </a:p>
          <a:p>
            <a:pPr indent="-457200" algn="just">
              <a:lnSpc>
                <a:spcPct val="115000"/>
              </a:lnSpc>
              <a:spcBef>
                <a:spcPts val="0"/>
              </a:spcBef>
              <a:buSzPts val="1100"/>
            </a:pPr>
            <a:r>
              <a:rPr lang="en-US" sz="2800" dirty="0" err="1"/>
              <a:t>Incubadora</a:t>
            </a:r>
            <a:r>
              <a:rPr lang="en-US" sz="2800" dirty="0"/>
              <a:t> de </a:t>
            </a:r>
            <a:r>
              <a:rPr lang="en-US" sz="2800" dirty="0" err="1"/>
              <a:t>Empresas</a:t>
            </a:r>
            <a:r>
              <a:rPr lang="en-US" sz="2800" dirty="0"/>
              <a:t> (</a:t>
            </a:r>
            <a:r>
              <a:rPr lang="en-US" sz="2800" dirty="0" err="1"/>
              <a:t>proyectos</a:t>
            </a:r>
            <a:r>
              <a:rPr lang="en-US" sz="2800" dirty="0"/>
              <a:t>)</a:t>
            </a:r>
            <a:endParaRPr sz="2800" dirty="0"/>
          </a:p>
          <a:p>
            <a:pPr indent="-457200" algn="just">
              <a:lnSpc>
                <a:spcPct val="115000"/>
              </a:lnSpc>
              <a:spcBef>
                <a:spcPts val="0"/>
              </a:spcBef>
              <a:buSzPts val="1100"/>
            </a:pPr>
            <a:r>
              <a:rPr lang="en-US" sz="2800" dirty="0" err="1"/>
              <a:t>Asistencia</a:t>
            </a:r>
            <a:r>
              <a:rPr lang="en-US" sz="2800" dirty="0"/>
              <a:t> en </a:t>
            </a:r>
            <a:r>
              <a:rPr lang="en-US" sz="2800" dirty="0" err="1"/>
              <a:t>líneas</a:t>
            </a:r>
            <a:r>
              <a:rPr lang="en-US" sz="2800" dirty="0"/>
              <a:t> de ANR y </a:t>
            </a:r>
            <a:r>
              <a:rPr lang="en-US" sz="2800" dirty="0" err="1"/>
              <a:t>créditos</a:t>
            </a:r>
            <a:r>
              <a:rPr lang="en-US" sz="2800" dirty="0"/>
              <a:t>: PAC, SR, </a:t>
            </a:r>
            <a:r>
              <a:rPr lang="en-US" sz="2800" dirty="0" err="1"/>
              <a:t>Emprender</a:t>
            </a:r>
            <a:r>
              <a:rPr lang="en-US" sz="2800" dirty="0"/>
              <a:t> </a:t>
            </a:r>
            <a:r>
              <a:rPr lang="en-US" sz="2800" dirty="0" err="1"/>
              <a:t>Mujeres</a:t>
            </a:r>
            <a:r>
              <a:rPr lang="en-US" sz="2800" dirty="0"/>
              <a:t>, </a:t>
            </a:r>
            <a:r>
              <a:rPr lang="en-US" sz="2800" dirty="0" err="1"/>
              <a:t>Innovadores</a:t>
            </a:r>
            <a:r>
              <a:rPr lang="en-US" sz="2800" dirty="0"/>
              <a:t>, </a:t>
            </a:r>
            <a:r>
              <a:rPr lang="en-US" sz="2800" dirty="0" err="1"/>
              <a:t>Gchú</a:t>
            </a:r>
            <a:r>
              <a:rPr lang="en-US" sz="2800" dirty="0"/>
              <a:t> </a:t>
            </a:r>
            <a:r>
              <a:rPr lang="en-US" sz="2800" dirty="0" err="1"/>
              <a:t>Productiva</a:t>
            </a:r>
            <a:r>
              <a:rPr lang="en-US" sz="2800" dirty="0"/>
              <a:t>.</a:t>
            </a:r>
            <a:endParaRPr sz="2800" dirty="0"/>
          </a:p>
          <a:p>
            <a:pPr indent="-457200" algn="just">
              <a:lnSpc>
                <a:spcPct val="115000"/>
              </a:lnSpc>
              <a:spcBef>
                <a:spcPts val="0"/>
              </a:spcBef>
            </a:pPr>
            <a:r>
              <a:rPr lang="en-US" sz="2800" dirty="0" err="1"/>
              <a:t>Algunos</a:t>
            </a:r>
            <a:r>
              <a:rPr lang="en-US" sz="2800" dirty="0"/>
              <a:t> </a:t>
            </a:r>
            <a:r>
              <a:rPr lang="en-US" sz="2800" dirty="0" err="1"/>
              <a:t>proyectos</a:t>
            </a:r>
            <a:r>
              <a:rPr lang="en-US" sz="2800" dirty="0"/>
              <a:t> </a:t>
            </a:r>
            <a:r>
              <a:rPr lang="en-US" sz="2800" dirty="0" err="1"/>
              <a:t>ejecutados</a:t>
            </a:r>
            <a:r>
              <a:rPr lang="en-US" sz="2800" dirty="0"/>
              <a:t>: </a:t>
            </a:r>
            <a:r>
              <a:rPr lang="en-US" sz="2800" dirty="0" err="1"/>
              <a:t>Foresto-Industria</a:t>
            </a:r>
            <a:r>
              <a:rPr lang="en-US" sz="2800" dirty="0"/>
              <a:t>, </a:t>
            </a:r>
            <a:r>
              <a:rPr lang="en-US" sz="2800" dirty="0" err="1"/>
              <a:t>Nodos</a:t>
            </a:r>
            <a:r>
              <a:rPr lang="en-US" sz="2800" dirty="0"/>
              <a:t> del Conocimiento, </a:t>
            </a:r>
            <a:r>
              <a:rPr lang="en-US" sz="2800" dirty="0" err="1"/>
              <a:t>Valoración</a:t>
            </a:r>
            <a:r>
              <a:rPr lang="en-US" sz="2800" dirty="0"/>
              <a:t> </a:t>
            </a:r>
            <a:r>
              <a:rPr lang="en-US" sz="2800" dirty="0" err="1"/>
              <a:t>Comercial</a:t>
            </a:r>
            <a:endParaRPr sz="2800" dirty="0"/>
          </a:p>
          <a:p>
            <a:pPr marL="0" lvl="0" indent="0" algn="l" rtl="0">
              <a:spcBef>
                <a:spcPts val="360"/>
              </a:spcBef>
              <a:spcAft>
                <a:spcPts val="0"/>
              </a:spcAft>
              <a:buNone/>
            </a:pPr>
            <a:endParaRPr dirty="0"/>
          </a:p>
        </p:txBody>
      </p:sp>
      <p:cxnSp>
        <p:nvCxnSpPr>
          <p:cNvPr id="4" name="Google Shape;248;p14"/>
          <p:cNvCxnSpPr/>
          <p:nvPr/>
        </p:nvCxnSpPr>
        <p:spPr>
          <a:xfrm>
            <a:off x="611187" y="83661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007832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4022f970e9_0_10"/>
          <p:cNvSpPr txBox="1">
            <a:spLocks noGrp="1"/>
          </p:cNvSpPr>
          <p:nvPr>
            <p:ph type="title"/>
          </p:nvPr>
        </p:nvSpPr>
        <p:spPr>
          <a:xfrm>
            <a:off x="457200" y="237693"/>
            <a:ext cx="8229600" cy="8429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Club de </a:t>
            </a:r>
            <a:r>
              <a:rPr lang="en-US" sz="3200" dirty="0" err="1"/>
              <a:t>Emprendedores</a:t>
            </a:r>
            <a:endParaRPr sz="3200" dirty="0"/>
          </a:p>
        </p:txBody>
      </p:sp>
      <p:pic>
        <p:nvPicPr>
          <p:cNvPr id="139" name="Google Shape;139;g14022f970e9_0_10"/>
          <p:cNvPicPr preferRelativeResize="0"/>
          <p:nvPr/>
        </p:nvPicPr>
        <p:blipFill>
          <a:blip r:embed="rId3">
            <a:alphaModFix/>
          </a:blip>
          <a:stretch>
            <a:fillRect/>
          </a:stretch>
        </p:blipFill>
        <p:spPr>
          <a:xfrm rot="-1">
            <a:off x="20333" y="1560601"/>
            <a:ext cx="4611399" cy="3458548"/>
          </a:xfrm>
          <a:prstGeom prst="rect">
            <a:avLst/>
          </a:prstGeom>
          <a:noFill/>
          <a:ln>
            <a:noFill/>
          </a:ln>
        </p:spPr>
      </p:pic>
      <p:pic>
        <p:nvPicPr>
          <p:cNvPr id="140" name="Google Shape;140;g14022f970e9_0_10"/>
          <p:cNvPicPr preferRelativeResize="0"/>
          <p:nvPr/>
        </p:nvPicPr>
        <p:blipFill>
          <a:blip r:embed="rId4">
            <a:alphaModFix/>
          </a:blip>
          <a:stretch>
            <a:fillRect/>
          </a:stretch>
        </p:blipFill>
        <p:spPr>
          <a:xfrm>
            <a:off x="4581433" y="1589221"/>
            <a:ext cx="4556589" cy="3420495"/>
          </a:xfrm>
          <a:prstGeom prst="rect">
            <a:avLst/>
          </a:prstGeom>
          <a:noFill/>
          <a:ln>
            <a:noFill/>
          </a:ln>
        </p:spPr>
      </p:pic>
      <p:cxnSp>
        <p:nvCxnSpPr>
          <p:cNvPr id="5" name="Google Shape;248;p14"/>
          <p:cNvCxnSpPr/>
          <p:nvPr/>
        </p:nvCxnSpPr>
        <p:spPr>
          <a:xfrm>
            <a:off x="611187" y="975152"/>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900980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4022f970e9_0_16"/>
          <p:cNvSpPr txBox="1">
            <a:spLocks noGrp="1"/>
          </p:cNvSpPr>
          <p:nvPr>
            <p:ph type="body" idx="1"/>
          </p:nvPr>
        </p:nvSpPr>
        <p:spPr>
          <a:xfrm>
            <a:off x="452800" y="877300"/>
            <a:ext cx="8234100" cy="5249100"/>
          </a:xfrm>
          <a:prstGeom prst="rect">
            <a:avLst/>
          </a:prstGeom>
        </p:spPr>
        <p:txBody>
          <a:bodyPr spcFirstLastPara="1" wrap="square" lIns="91425" tIns="45700" rIns="91425" bIns="45700" anchor="t" anchorCtr="0">
            <a:noAutofit/>
          </a:bodyPr>
          <a:lstStyle/>
          <a:p>
            <a:pPr marL="0" lvl="0" indent="0" algn="just" rtl="0">
              <a:lnSpc>
                <a:spcPct val="115000"/>
              </a:lnSpc>
              <a:spcBef>
                <a:spcPts val="600"/>
              </a:spcBef>
              <a:spcAft>
                <a:spcPts val="0"/>
              </a:spcAft>
              <a:buClr>
                <a:schemeClr val="dk1"/>
              </a:buClr>
              <a:buSzPts val="1100"/>
              <a:buFont typeface="Arial"/>
              <a:buNone/>
            </a:pPr>
            <a:r>
              <a:rPr lang="en-US" sz="2900" dirty="0">
                <a:latin typeface="Arial"/>
                <a:ea typeface="Arial"/>
                <a:cs typeface="Arial"/>
                <a:sym typeface="Arial"/>
              </a:rPr>
              <a:t>•</a:t>
            </a:r>
            <a:r>
              <a:rPr lang="en-US" sz="2900" dirty="0" err="1">
                <a:latin typeface="Arial"/>
                <a:ea typeface="Arial"/>
                <a:cs typeface="Arial"/>
                <a:sym typeface="Arial"/>
              </a:rPr>
              <a:t>Espacio</a:t>
            </a:r>
            <a:r>
              <a:rPr lang="en-US" sz="2900" dirty="0">
                <a:latin typeface="Arial"/>
                <a:ea typeface="Arial"/>
                <a:cs typeface="Arial"/>
                <a:sym typeface="Arial"/>
              </a:rPr>
              <a:t> de 300 m2 con </a:t>
            </a:r>
            <a:r>
              <a:rPr lang="en-US" sz="2900" dirty="0" err="1">
                <a:latin typeface="Arial"/>
                <a:ea typeface="Arial"/>
                <a:cs typeface="Arial"/>
                <a:sym typeface="Arial"/>
              </a:rPr>
              <a:t>instalaciones</a:t>
            </a:r>
            <a:r>
              <a:rPr lang="en-US" sz="2900" dirty="0">
                <a:latin typeface="Arial"/>
                <a:ea typeface="Arial"/>
                <a:cs typeface="Arial"/>
                <a:sym typeface="Arial"/>
              </a:rPr>
              <a:t> para </a:t>
            </a:r>
            <a:r>
              <a:rPr lang="es-AR" sz="2900" dirty="0">
                <a:latin typeface="Arial"/>
                <a:ea typeface="Arial"/>
                <a:cs typeface="Arial"/>
                <a:sym typeface="Arial"/>
              </a:rPr>
              <a:t>capacitaciones</a:t>
            </a:r>
            <a:r>
              <a:rPr lang="en-US" sz="2900" dirty="0">
                <a:latin typeface="Arial"/>
                <a:ea typeface="Arial"/>
                <a:cs typeface="Arial"/>
                <a:sym typeface="Arial"/>
              </a:rPr>
              <a:t>, </a:t>
            </a:r>
            <a:r>
              <a:rPr lang="en-US" sz="2900" dirty="0" err="1">
                <a:latin typeface="Arial"/>
                <a:ea typeface="Arial"/>
                <a:cs typeface="Arial"/>
                <a:sym typeface="Arial"/>
              </a:rPr>
              <a:t>eventos</a:t>
            </a:r>
            <a:r>
              <a:rPr lang="en-US" sz="2900" dirty="0">
                <a:latin typeface="Arial"/>
                <a:ea typeface="Arial"/>
                <a:cs typeface="Arial"/>
                <a:sym typeface="Arial"/>
              </a:rPr>
              <a:t>, </a:t>
            </a:r>
            <a:r>
              <a:rPr lang="en-US" sz="2900" dirty="0" err="1">
                <a:latin typeface="Arial"/>
                <a:ea typeface="Arial"/>
                <a:cs typeface="Arial"/>
                <a:sym typeface="Arial"/>
              </a:rPr>
              <a:t>espacios</a:t>
            </a:r>
            <a:r>
              <a:rPr lang="en-US" sz="2900" dirty="0">
                <a:latin typeface="Arial"/>
                <a:ea typeface="Arial"/>
                <a:cs typeface="Arial"/>
                <a:sym typeface="Arial"/>
              </a:rPr>
              <a:t> para </a:t>
            </a:r>
            <a:r>
              <a:rPr lang="es-AR" sz="2900" dirty="0">
                <a:latin typeface="Arial"/>
                <a:ea typeface="Arial"/>
                <a:cs typeface="Arial"/>
                <a:sym typeface="Arial"/>
              </a:rPr>
              <a:t>reuniones</a:t>
            </a:r>
            <a:r>
              <a:rPr lang="en-US" sz="2900" dirty="0">
                <a:latin typeface="Arial"/>
                <a:ea typeface="Arial"/>
                <a:cs typeface="Arial"/>
                <a:sym typeface="Arial"/>
              </a:rPr>
              <a:t>, pc, netbooks, </a:t>
            </a:r>
            <a:r>
              <a:rPr lang="en-US" sz="2900" dirty="0" err="1">
                <a:latin typeface="Arial"/>
                <a:ea typeface="Arial"/>
                <a:cs typeface="Arial"/>
                <a:sym typeface="Arial"/>
              </a:rPr>
              <a:t>impresora</a:t>
            </a:r>
            <a:r>
              <a:rPr lang="en-US" sz="2900" dirty="0">
                <a:latin typeface="Arial"/>
                <a:ea typeface="Arial"/>
                <a:cs typeface="Arial"/>
                <a:sym typeface="Arial"/>
              </a:rPr>
              <a:t> 3d</a:t>
            </a:r>
            <a:endParaRPr sz="2900" dirty="0">
              <a:latin typeface="Arial"/>
              <a:ea typeface="Arial"/>
              <a:cs typeface="Arial"/>
              <a:sym typeface="Arial"/>
            </a:endParaRPr>
          </a:p>
          <a:p>
            <a:pPr marL="0" lvl="0" indent="0" algn="just" rtl="0">
              <a:lnSpc>
                <a:spcPct val="115000"/>
              </a:lnSpc>
              <a:spcBef>
                <a:spcPts val="600"/>
              </a:spcBef>
              <a:spcAft>
                <a:spcPts val="0"/>
              </a:spcAft>
              <a:buClr>
                <a:schemeClr val="dk1"/>
              </a:buClr>
              <a:buSzPts val="1100"/>
              <a:buFont typeface="Arial"/>
              <a:buNone/>
            </a:pPr>
            <a:r>
              <a:rPr lang="en-US" sz="2900" dirty="0">
                <a:latin typeface="Arial"/>
                <a:ea typeface="Arial"/>
                <a:cs typeface="Arial"/>
                <a:sym typeface="Arial"/>
              </a:rPr>
              <a:t>•</a:t>
            </a:r>
            <a:r>
              <a:rPr lang="en-US" sz="2900" dirty="0" err="1">
                <a:latin typeface="Arial"/>
                <a:ea typeface="Arial"/>
                <a:cs typeface="Arial"/>
                <a:sym typeface="Arial"/>
              </a:rPr>
              <a:t>Algunos</a:t>
            </a:r>
            <a:r>
              <a:rPr lang="en-US" sz="2900" dirty="0">
                <a:latin typeface="Arial"/>
                <a:ea typeface="Arial"/>
                <a:cs typeface="Arial"/>
                <a:sym typeface="Arial"/>
              </a:rPr>
              <a:t> </a:t>
            </a:r>
            <a:r>
              <a:rPr lang="en-US" sz="2900" dirty="0" err="1">
                <a:latin typeface="Arial"/>
                <a:ea typeface="Arial"/>
                <a:cs typeface="Arial"/>
                <a:sym typeface="Arial"/>
              </a:rPr>
              <a:t>cursos</a:t>
            </a:r>
            <a:r>
              <a:rPr lang="en-US" sz="2900" dirty="0">
                <a:latin typeface="Arial"/>
                <a:ea typeface="Arial"/>
                <a:cs typeface="Arial"/>
                <a:sym typeface="Arial"/>
              </a:rPr>
              <a:t> </a:t>
            </a:r>
            <a:r>
              <a:rPr lang="en-US" sz="2900" dirty="0" err="1">
                <a:latin typeface="Arial"/>
                <a:ea typeface="Arial"/>
                <a:cs typeface="Arial"/>
                <a:sym typeface="Arial"/>
              </a:rPr>
              <a:t>dictados</a:t>
            </a:r>
            <a:r>
              <a:rPr lang="en-US" sz="2900" dirty="0">
                <a:latin typeface="Arial"/>
                <a:ea typeface="Arial"/>
                <a:cs typeface="Arial"/>
                <a:sym typeface="Arial"/>
              </a:rPr>
              <a:t>: pre-</a:t>
            </a:r>
            <a:r>
              <a:rPr lang="en-US" sz="2900" dirty="0" err="1">
                <a:latin typeface="Arial"/>
                <a:ea typeface="Arial"/>
                <a:cs typeface="Arial"/>
                <a:sym typeface="Arial"/>
              </a:rPr>
              <a:t>incubación</a:t>
            </a:r>
            <a:r>
              <a:rPr lang="en-US" sz="2900" dirty="0">
                <a:latin typeface="Arial"/>
                <a:ea typeface="Arial"/>
                <a:cs typeface="Arial"/>
                <a:sym typeface="Arial"/>
              </a:rPr>
              <a:t>, </a:t>
            </a:r>
            <a:r>
              <a:rPr lang="en-US" sz="2900" dirty="0" err="1">
                <a:latin typeface="Arial"/>
                <a:ea typeface="Arial"/>
                <a:cs typeface="Arial"/>
                <a:sym typeface="Arial"/>
              </a:rPr>
              <a:t>incubación</a:t>
            </a:r>
            <a:r>
              <a:rPr lang="en-US" sz="2900" dirty="0">
                <a:latin typeface="Arial"/>
                <a:ea typeface="Arial"/>
                <a:cs typeface="Arial"/>
                <a:sym typeface="Arial"/>
              </a:rPr>
              <a:t>, </a:t>
            </a:r>
            <a:r>
              <a:rPr lang="en-US" sz="2900" dirty="0" err="1">
                <a:latin typeface="Arial"/>
                <a:ea typeface="Arial"/>
                <a:cs typeface="Arial"/>
                <a:sym typeface="Arial"/>
              </a:rPr>
              <a:t>primeros</a:t>
            </a:r>
            <a:r>
              <a:rPr lang="en-US" sz="2900" dirty="0">
                <a:latin typeface="Arial"/>
                <a:ea typeface="Arial"/>
                <a:cs typeface="Arial"/>
                <a:sym typeface="Arial"/>
              </a:rPr>
              <a:t> </a:t>
            </a:r>
            <a:r>
              <a:rPr lang="en-US" sz="2900" dirty="0" err="1">
                <a:latin typeface="Arial"/>
                <a:ea typeface="Arial"/>
                <a:cs typeface="Arial"/>
                <a:sym typeface="Arial"/>
              </a:rPr>
              <a:t>pasos</a:t>
            </a:r>
            <a:r>
              <a:rPr lang="en-US" sz="2900" dirty="0">
                <a:latin typeface="Arial"/>
                <a:ea typeface="Arial"/>
                <a:cs typeface="Arial"/>
                <a:sym typeface="Arial"/>
              </a:rPr>
              <a:t> para </a:t>
            </a:r>
            <a:r>
              <a:rPr lang="en-US" sz="2900" dirty="0" err="1">
                <a:latin typeface="Arial"/>
                <a:ea typeface="Arial"/>
                <a:cs typeface="Arial"/>
                <a:sym typeface="Arial"/>
              </a:rPr>
              <a:t>exportar</a:t>
            </a:r>
            <a:endParaRPr sz="2900" dirty="0">
              <a:latin typeface="Arial"/>
              <a:ea typeface="Arial"/>
              <a:cs typeface="Arial"/>
              <a:sym typeface="Arial"/>
            </a:endParaRPr>
          </a:p>
          <a:p>
            <a:pPr marL="0" lvl="0" indent="0" algn="just" rtl="0">
              <a:lnSpc>
                <a:spcPct val="115000"/>
              </a:lnSpc>
              <a:spcBef>
                <a:spcPts val="600"/>
              </a:spcBef>
              <a:spcAft>
                <a:spcPts val="0"/>
              </a:spcAft>
              <a:buClr>
                <a:schemeClr val="dk1"/>
              </a:buClr>
              <a:buSzPts val="1100"/>
              <a:buFont typeface="Arial"/>
              <a:buNone/>
            </a:pPr>
            <a:r>
              <a:rPr lang="en-US" sz="2900" dirty="0">
                <a:latin typeface="Arial"/>
                <a:ea typeface="Arial"/>
                <a:cs typeface="Arial"/>
                <a:sym typeface="Arial"/>
              </a:rPr>
              <a:t>•</a:t>
            </a:r>
            <a:r>
              <a:rPr lang="es-AR" sz="2900" dirty="0">
                <a:latin typeface="Arial"/>
                <a:ea typeface="Arial"/>
                <a:cs typeface="Arial"/>
                <a:sym typeface="Arial"/>
              </a:rPr>
              <a:t>Actividades</a:t>
            </a:r>
            <a:r>
              <a:rPr lang="en-US" sz="2900" dirty="0">
                <a:latin typeface="Arial"/>
                <a:ea typeface="Arial"/>
                <a:cs typeface="Arial"/>
                <a:sym typeface="Arial"/>
              </a:rPr>
              <a:t>: La </a:t>
            </a:r>
            <a:r>
              <a:rPr lang="en-US" sz="2900" dirty="0" err="1">
                <a:latin typeface="Arial"/>
                <a:ea typeface="Arial"/>
                <a:cs typeface="Arial"/>
                <a:sym typeface="Arial"/>
              </a:rPr>
              <a:t>Noche</a:t>
            </a:r>
            <a:r>
              <a:rPr lang="en-US" sz="2900" dirty="0">
                <a:latin typeface="Arial"/>
                <a:ea typeface="Arial"/>
                <a:cs typeface="Arial"/>
                <a:sym typeface="Arial"/>
              </a:rPr>
              <a:t> del Club, expo rural, </a:t>
            </a:r>
            <a:r>
              <a:rPr lang="en-US" sz="2900" dirty="0" err="1">
                <a:latin typeface="Arial"/>
                <a:ea typeface="Arial"/>
                <a:cs typeface="Arial"/>
                <a:sym typeface="Arial"/>
              </a:rPr>
              <a:t>charlas</a:t>
            </a:r>
            <a:r>
              <a:rPr lang="en-US" sz="2900" dirty="0">
                <a:latin typeface="Arial"/>
                <a:ea typeface="Arial"/>
                <a:cs typeface="Arial"/>
                <a:sym typeface="Arial"/>
              </a:rPr>
              <a:t> en </a:t>
            </a:r>
            <a:r>
              <a:rPr lang="en-US" sz="2900" dirty="0" err="1">
                <a:latin typeface="Arial"/>
                <a:ea typeface="Arial"/>
                <a:cs typeface="Arial"/>
                <a:sym typeface="Arial"/>
              </a:rPr>
              <a:t>facultades</a:t>
            </a:r>
            <a:r>
              <a:rPr lang="en-US" sz="2900" dirty="0">
                <a:latin typeface="Arial"/>
                <a:ea typeface="Arial"/>
                <a:cs typeface="Arial"/>
                <a:sym typeface="Arial"/>
              </a:rPr>
              <a:t> y </a:t>
            </a:r>
            <a:r>
              <a:rPr lang="es-AR" sz="2900" dirty="0">
                <a:latin typeface="Arial"/>
                <a:ea typeface="Arial"/>
                <a:cs typeface="Arial"/>
                <a:sym typeface="Arial"/>
              </a:rPr>
              <a:t>colegios</a:t>
            </a:r>
            <a:r>
              <a:rPr lang="en-US" sz="2900" dirty="0">
                <a:latin typeface="Arial"/>
                <a:ea typeface="Arial"/>
                <a:cs typeface="Arial"/>
                <a:sym typeface="Arial"/>
              </a:rPr>
              <a:t>, </a:t>
            </a:r>
            <a:r>
              <a:rPr lang="en-US" sz="2900" dirty="0" err="1">
                <a:latin typeface="Arial"/>
                <a:ea typeface="Arial"/>
                <a:cs typeface="Arial"/>
                <a:sym typeface="Arial"/>
              </a:rPr>
              <a:t>programa</a:t>
            </a:r>
            <a:r>
              <a:rPr lang="en-US" sz="2900" dirty="0">
                <a:latin typeface="Arial"/>
                <a:ea typeface="Arial"/>
                <a:cs typeface="Arial"/>
                <a:sym typeface="Arial"/>
              </a:rPr>
              <a:t> a </a:t>
            </a:r>
            <a:r>
              <a:rPr lang="es-AR" sz="2900" dirty="0">
                <a:latin typeface="Arial"/>
                <a:ea typeface="Arial"/>
                <a:cs typeface="Arial"/>
                <a:sym typeface="Arial"/>
              </a:rPr>
              <a:t>empresas</a:t>
            </a:r>
            <a:r>
              <a:rPr lang="en-US" sz="2900" dirty="0">
                <a:latin typeface="Arial"/>
                <a:ea typeface="Arial"/>
                <a:cs typeface="Arial"/>
                <a:sym typeface="Arial"/>
              </a:rPr>
              <a:t> (Unilever), </a:t>
            </a:r>
            <a:r>
              <a:rPr lang="en-US" sz="2900" dirty="0" err="1">
                <a:latin typeface="Arial"/>
                <a:ea typeface="Arial"/>
                <a:cs typeface="Arial"/>
                <a:sym typeface="Arial"/>
              </a:rPr>
              <a:t>clinicas</a:t>
            </a:r>
            <a:r>
              <a:rPr lang="en-US" sz="2900" dirty="0">
                <a:latin typeface="Arial"/>
                <a:ea typeface="Arial"/>
                <a:cs typeface="Arial"/>
                <a:sym typeface="Arial"/>
              </a:rPr>
              <a:t>.</a:t>
            </a:r>
            <a:endParaRPr sz="2900" dirty="0">
              <a:latin typeface="Arial"/>
              <a:ea typeface="Arial"/>
              <a:cs typeface="Arial"/>
              <a:sym typeface="Arial"/>
            </a:endParaRPr>
          </a:p>
          <a:p>
            <a:pPr marL="0" lvl="0" indent="0" algn="l" rtl="0">
              <a:spcBef>
                <a:spcPts val="360"/>
              </a:spcBef>
              <a:spcAft>
                <a:spcPts val="0"/>
              </a:spcAft>
              <a:buNone/>
            </a:pPr>
            <a:endParaRPr dirty="0"/>
          </a:p>
        </p:txBody>
      </p:sp>
    </p:spTree>
    <p:extLst>
      <p:ext uri="{BB962C8B-B14F-4D97-AF65-F5344CB8AC3E}">
        <p14:creationId xmlns:p14="http://schemas.microsoft.com/office/powerpoint/2010/main" val="2906086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4022f970e9_0_22"/>
          <p:cNvSpPr txBox="1">
            <a:spLocks noGrp="1"/>
          </p:cNvSpPr>
          <p:nvPr>
            <p:ph type="title"/>
          </p:nvPr>
        </p:nvSpPr>
        <p:spPr>
          <a:xfrm>
            <a:off x="378691" y="274637"/>
            <a:ext cx="8552873" cy="95379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3000" dirty="0"/>
              <a:t>          </a:t>
            </a:r>
            <a:r>
              <a:rPr lang="en-US" sz="3000" dirty="0" err="1"/>
              <a:t>Nexo.Tec</a:t>
            </a:r>
            <a:r>
              <a:rPr lang="en-US" sz="3000" dirty="0"/>
              <a:t> – Centro de </a:t>
            </a:r>
            <a:r>
              <a:rPr lang="en-US" sz="3000" dirty="0" err="1"/>
              <a:t>Vinculación</a:t>
            </a:r>
            <a:r>
              <a:rPr lang="en-US" sz="3000" dirty="0"/>
              <a:t> </a:t>
            </a:r>
            <a:r>
              <a:rPr lang="en-US" sz="3000" dirty="0" err="1"/>
              <a:t>Tecnológica</a:t>
            </a:r>
            <a:endParaRPr sz="3000" dirty="0"/>
          </a:p>
          <a:p>
            <a:pPr marL="0" lvl="0" indent="0" algn="ctr" rtl="0">
              <a:spcBef>
                <a:spcPts val="0"/>
              </a:spcBef>
              <a:spcAft>
                <a:spcPts val="0"/>
              </a:spcAft>
              <a:buNone/>
            </a:pPr>
            <a:endParaRPr dirty="0"/>
          </a:p>
        </p:txBody>
      </p:sp>
      <p:sp>
        <p:nvSpPr>
          <p:cNvPr id="153" name="Google Shape;153;g14022f970e9_0_22"/>
          <p:cNvSpPr txBox="1">
            <a:spLocks noGrp="1"/>
          </p:cNvSpPr>
          <p:nvPr>
            <p:ph type="body" idx="1"/>
          </p:nvPr>
        </p:nvSpPr>
        <p:spPr>
          <a:xfrm>
            <a:off x="457200" y="1637145"/>
            <a:ext cx="8229600" cy="452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b="1" i="1" u="sng" dirty="0" err="1">
                <a:latin typeface="Arial"/>
                <a:ea typeface="Arial"/>
                <a:cs typeface="Arial"/>
                <a:sym typeface="Arial"/>
              </a:rPr>
              <a:t>Objetivos</a:t>
            </a:r>
            <a:r>
              <a:rPr lang="en-US" sz="2000" b="1" i="1" u="sng" dirty="0">
                <a:latin typeface="Arial"/>
                <a:ea typeface="Arial"/>
                <a:cs typeface="Arial"/>
                <a:sym typeface="Arial"/>
              </a:rPr>
              <a:t> </a:t>
            </a:r>
            <a:r>
              <a:rPr lang="en-US" sz="2000" b="1" i="1" u="sng" dirty="0" err="1">
                <a:latin typeface="Arial"/>
                <a:ea typeface="Arial"/>
                <a:cs typeface="Arial"/>
                <a:sym typeface="Arial"/>
              </a:rPr>
              <a:t>Generales</a:t>
            </a:r>
            <a:r>
              <a:rPr lang="en-US" sz="2000" b="1" i="1" u="sng" dirty="0">
                <a:latin typeface="Arial"/>
                <a:ea typeface="Arial"/>
                <a:cs typeface="Arial"/>
                <a:sym typeface="Arial"/>
              </a:rPr>
              <a:t>:</a:t>
            </a:r>
            <a:r>
              <a:rPr lang="en-US" sz="2000" b="1" i="1" dirty="0">
                <a:latin typeface="Arial"/>
                <a:ea typeface="Arial"/>
                <a:cs typeface="Arial"/>
                <a:sym typeface="Arial"/>
              </a:rPr>
              <a:t> </a:t>
            </a:r>
            <a:r>
              <a:rPr lang="en-US" sz="2000" dirty="0" err="1">
                <a:latin typeface="Arial"/>
                <a:ea typeface="Arial"/>
                <a:cs typeface="Arial"/>
                <a:sym typeface="Arial"/>
              </a:rPr>
              <a:t>Aportar</a:t>
            </a:r>
            <a:r>
              <a:rPr lang="en-US" sz="2000" dirty="0">
                <a:latin typeface="Arial"/>
                <a:ea typeface="Arial"/>
                <a:cs typeface="Arial"/>
                <a:sym typeface="Arial"/>
              </a:rPr>
              <a:t>  </a:t>
            </a:r>
            <a:r>
              <a:rPr lang="en-US" sz="2000" dirty="0" err="1">
                <a:latin typeface="Arial"/>
                <a:ea typeface="Arial"/>
                <a:cs typeface="Arial"/>
                <a:sym typeface="Arial"/>
              </a:rPr>
              <a:t>soluciones</a:t>
            </a:r>
            <a:r>
              <a:rPr lang="en-US" sz="2000" dirty="0">
                <a:latin typeface="Arial"/>
                <a:ea typeface="Arial"/>
                <a:cs typeface="Arial"/>
                <a:sym typeface="Arial"/>
              </a:rPr>
              <a:t> </a:t>
            </a:r>
            <a:r>
              <a:rPr lang="en-US" sz="2000" dirty="0" err="1">
                <a:latin typeface="Arial"/>
                <a:ea typeface="Arial"/>
                <a:cs typeface="Arial"/>
                <a:sym typeface="Arial"/>
              </a:rPr>
              <a:t>concretas</a:t>
            </a:r>
            <a:r>
              <a:rPr lang="en-US" sz="2000" dirty="0">
                <a:latin typeface="Arial"/>
                <a:ea typeface="Arial"/>
                <a:cs typeface="Arial"/>
                <a:sym typeface="Arial"/>
              </a:rPr>
              <a:t> a </a:t>
            </a:r>
            <a:r>
              <a:rPr lang="en-US" sz="2000" dirty="0" err="1">
                <a:latin typeface="Arial"/>
                <a:ea typeface="Arial"/>
                <a:cs typeface="Arial"/>
                <a:sym typeface="Arial"/>
              </a:rPr>
              <a:t>necesidades</a:t>
            </a:r>
            <a:r>
              <a:rPr lang="en-US" sz="2000" dirty="0">
                <a:latin typeface="Arial"/>
                <a:ea typeface="Arial"/>
                <a:cs typeface="Arial"/>
                <a:sym typeface="Arial"/>
              </a:rPr>
              <a:t> socio-</a:t>
            </a:r>
            <a:r>
              <a:rPr lang="en-US" sz="2000" dirty="0" err="1">
                <a:latin typeface="Arial"/>
                <a:ea typeface="Arial"/>
                <a:cs typeface="Arial"/>
                <a:sym typeface="Arial"/>
              </a:rPr>
              <a:t>tecnológicas</a:t>
            </a:r>
            <a:r>
              <a:rPr lang="en-US" sz="2000" dirty="0">
                <a:latin typeface="Arial"/>
                <a:ea typeface="Arial"/>
                <a:cs typeface="Arial"/>
                <a:sym typeface="Arial"/>
              </a:rPr>
              <a:t> de la </a:t>
            </a:r>
            <a:r>
              <a:rPr lang="en-US" sz="2000" dirty="0" err="1">
                <a:latin typeface="Arial"/>
                <a:ea typeface="Arial"/>
                <a:cs typeface="Arial"/>
                <a:sym typeface="Arial"/>
              </a:rPr>
              <a:t>región</a:t>
            </a:r>
            <a:r>
              <a:rPr lang="en-US" sz="2000" dirty="0">
                <a:latin typeface="Arial"/>
                <a:ea typeface="Arial"/>
                <a:cs typeface="Arial"/>
                <a:sym typeface="Arial"/>
              </a:rPr>
              <a:t>,  con </a:t>
            </a:r>
            <a:r>
              <a:rPr lang="en-US" sz="2000" dirty="0" err="1">
                <a:latin typeface="Arial"/>
                <a:ea typeface="Arial"/>
                <a:cs typeface="Arial"/>
                <a:sym typeface="Arial"/>
              </a:rPr>
              <a:t>proyección</a:t>
            </a:r>
            <a:r>
              <a:rPr lang="en-US" sz="2000" dirty="0">
                <a:latin typeface="Arial"/>
                <a:ea typeface="Arial"/>
                <a:cs typeface="Arial"/>
                <a:sym typeface="Arial"/>
              </a:rPr>
              <a:t> a </a:t>
            </a:r>
            <a:r>
              <a:rPr lang="en-US" sz="2000" dirty="0" err="1">
                <a:latin typeface="Arial"/>
                <a:ea typeface="Arial"/>
                <a:cs typeface="Arial"/>
                <a:sym typeface="Arial"/>
              </a:rPr>
              <a:t>nivel</a:t>
            </a:r>
            <a:r>
              <a:rPr lang="en-US" sz="2000" dirty="0">
                <a:latin typeface="Arial"/>
                <a:ea typeface="Arial"/>
                <a:cs typeface="Arial"/>
                <a:sym typeface="Arial"/>
              </a:rPr>
              <a:t> provincial y </a:t>
            </a:r>
            <a:r>
              <a:rPr lang="en-US" sz="2000" dirty="0" err="1">
                <a:latin typeface="Arial"/>
                <a:ea typeface="Arial"/>
                <a:cs typeface="Arial"/>
                <a:sym typeface="Arial"/>
              </a:rPr>
              <a:t>nacional</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b="1" i="1" u="sng" dirty="0" err="1">
                <a:latin typeface="Arial"/>
                <a:ea typeface="Arial"/>
                <a:cs typeface="Arial"/>
                <a:sym typeface="Arial"/>
              </a:rPr>
              <a:t>Objetivos</a:t>
            </a:r>
            <a:r>
              <a:rPr lang="en-US" sz="2000" b="1" i="1" u="sng" dirty="0">
                <a:latin typeface="Arial"/>
                <a:ea typeface="Arial"/>
                <a:cs typeface="Arial"/>
                <a:sym typeface="Arial"/>
              </a:rPr>
              <a:t> </a:t>
            </a:r>
            <a:r>
              <a:rPr lang="en-US" sz="2000" b="1" i="1" u="sng" dirty="0" err="1">
                <a:latin typeface="Arial"/>
                <a:ea typeface="Arial"/>
                <a:cs typeface="Arial"/>
                <a:sym typeface="Arial"/>
              </a:rPr>
              <a:t>Específicos</a:t>
            </a:r>
            <a:r>
              <a:rPr lang="en-US" sz="2000" b="1" i="1" dirty="0">
                <a:latin typeface="Arial"/>
                <a:ea typeface="Arial"/>
                <a:cs typeface="Arial"/>
                <a:sym typeface="Arial"/>
              </a:rPr>
              <a:t>:</a:t>
            </a:r>
            <a:endParaRPr sz="2000" b="1" i="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dirty="0">
                <a:latin typeface="Noto Sans Symbols"/>
                <a:ea typeface="Noto Sans Symbols"/>
                <a:cs typeface="Noto Sans Symbols"/>
                <a:sym typeface="Noto Sans Symbols"/>
              </a:rPr>
              <a:t>✔</a:t>
            </a:r>
            <a:r>
              <a:rPr lang="en-US" sz="2000" dirty="0" err="1">
                <a:latin typeface="Arial"/>
                <a:ea typeface="Arial"/>
                <a:cs typeface="Arial"/>
                <a:sym typeface="Arial"/>
              </a:rPr>
              <a:t>Vincular</a:t>
            </a:r>
            <a:r>
              <a:rPr lang="en-US" sz="2000" dirty="0">
                <a:latin typeface="Arial"/>
                <a:ea typeface="Arial"/>
                <a:cs typeface="Arial"/>
                <a:sym typeface="Arial"/>
              </a:rPr>
              <a:t> el sector </a:t>
            </a:r>
            <a:r>
              <a:rPr lang="en-US" sz="2000" dirty="0" err="1">
                <a:latin typeface="Arial"/>
                <a:ea typeface="Arial"/>
                <a:cs typeface="Arial"/>
                <a:sym typeface="Arial"/>
              </a:rPr>
              <a:t>científico-tecnológico</a:t>
            </a:r>
            <a:r>
              <a:rPr lang="en-US" sz="2000" dirty="0">
                <a:latin typeface="Arial"/>
                <a:ea typeface="Arial"/>
                <a:cs typeface="Arial"/>
                <a:sym typeface="Arial"/>
              </a:rPr>
              <a:t> con los </a:t>
            </a:r>
            <a:r>
              <a:rPr lang="en-US" sz="2000" dirty="0" err="1">
                <a:latin typeface="Arial"/>
                <a:ea typeface="Arial"/>
                <a:cs typeface="Arial"/>
                <a:sym typeface="Arial"/>
              </a:rPr>
              <a:t>sectores</a:t>
            </a:r>
            <a:r>
              <a:rPr lang="en-US" sz="2000" dirty="0">
                <a:latin typeface="Arial"/>
                <a:ea typeface="Arial"/>
                <a:cs typeface="Arial"/>
                <a:sym typeface="Arial"/>
              </a:rPr>
              <a:t> </a:t>
            </a:r>
            <a:r>
              <a:rPr lang="en-US" sz="2000" dirty="0" err="1">
                <a:latin typeface="Arial"/>
                <a:ea typeface="Arial"/>
                <a:cs typeface="Arial"/>
                <a:sym typeface="Arial"/>
              </a:rPr>
              <a:t>empresariales</a:t>
            </a:r>
            <a:r>
              <a:rPr lang="en-US" sz="2000" dirty="0">
                <a:latin typeface="Arial"/>
                <a:ea typeface="Arial"/>
                <a:cs typeface="Arial"/>
                <a:sym typeface="Arial"/>
              </a:rPr>
              <a:t> y </a:t>
            </a:r>
            <a:r>
              <a:rPr lang="en-US" sz="2000" dirty="0" err="1">
                <a:latin typeface="Arial"/>
                <a:ea typeface="Arial"/>
                <a:cs typeface="Arial"/>
                <a:sym typeface="Arial"/>
              </a:rPr>
              <a:t>gubernamentales</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dirty="0">
                <a:latin typeface="Noto Sans Symbols"/>
                <a:ea typeface="Noto Sans Symbols"/>
                <a:cs typeface="Noto Sans Symbols"/>
                <a:sym typeface="Noto Sans Symbols"/>
              </a:rPr>
              <a:t>✔</a:t>
            </a:r>
            <a:r>
              <a:rPr lang="en-US" sz="2000" dirty="0" err="1">
                <a:latin typeface="Arial"/>
                <a:ea typeface="Arial"/>
                <a:cs typeface="Arial"/>
                <a:sym typeface="Arial"/>
              </a:rPr>
              <a:t>Brindar</a:t>
            </a:r>
            <a:r>
              <a:rPr lang="en-US" sz="2000" dirty="0">
                <a:latin typeface="Arial"/>
                <a:ea typeface="Arial"/>
                <a:cs typeface="Arial"/>
                <a:sym typeface="Arial"/>
              </a:rPr>
              <a:t> </a:t>
            </a:r>
            <a:r>
              <a:rPr lang="en-US" sz="2000" dirty="0" err="1">
                <a:latin typeface="Arial"/>
                <a:ea typeface="Arial"/>
                <a:cs typeface="Arial"/>
                <a:sym typeface="Arial"/>
              </a:rPr>
              <a:t>asesoramiento</a:t>
            </a:r>
            <a:r>
              <a:rPr lang="en-US" sz="2000" dirty="0">
                <a:latin typeface="Arial"/>
                <a:ea typeface="Arial"/>
                <a:cs typeface="Arial"/>
                <a:sym typeface="Arial"/>
              </a:rPr>
              <a:t> a </a:t>
            </a:r>
            <a:r>
              <a:rPr lang="en-US" sz="2000" dirty="0" err="1">
                <a:latin typeface="Arial"/>
                <a:ea typeface="Arial"/>
                <a:cs typeface="Arial"/>
                <a:sym typeface="Arial"/>
              </a:rPr>
              <a:t>Empresas</a:t>
            </a:r>
            <a:r>
              <a:rPr lang="en-US" sz="2000" dirty="0">
                <a:latin typeface="Arial"/>
                <a:ea typeface="Arial"/>
                <a:cs typeface="Arial"/>
                <a:sym typeface="Arial"/>
              </a:rPr>
              <a:t> y Micro </a:t>
            </a:r>
            <a:r>
              <a:rPr lang="en-US" sz="2000" dirty="0" err="1">
                <a:latin typeface="Arial"/>
                <a:ea typeface="Arial"/>
                <a:cs typeface="Arial"/>
                <a:sym typeface="Arial"/>
              </a:rPr>
              <a:t>emprendimientos</a:t>
            </a:r>
            <a:r>
              <a:rPr lang="en-US" sz="2000" dirty="0">
                <a:latin typeface="Arial"/>
                <a:ea typeface="Arial"/>
                <a:cs typeface="Arial"/>
                <a:sym typeface="Arial"/>
              </a:rPr>
              <a:t>, en la </a:t>
            </a:r>
            <a:r>
              <a:rPr lang="en-US" sz="2000" dirty="0" err="1">
                <a:latin typeface="Arial"/>
                <a:ea typeface="Arial"/>
                <a:cs typeface="Arial"/>
                <a:sym typeface="Arial"/>
              </a:rPr>
              <a:t>formulación</a:t>
            </a:r>
            <a:r>
              <a:rPr lang="en-US" sz="2000" dirty="0">
                <a:latin typeface="Arial"/>
                <a:ea typeface="Arial"/>
                <a:cs typeface="Arial"/>
                <a:sym typeface="Arial"/>
              </a:rPr>
              <a:t> de sus </a:t>
            </a:r>
            <a:r>
              <a:rPr lang="en-US" sz="2000" dirty="0" err="1">
                <a:latin typeface="Arial"/>
                <a:ea typeface="Arial"/>
                <a:cs typeface="Arial"/>
                <a:sym typeface="Arial"/>
              </a:rPr>
              <a:t>proyectos</a:t>
            </a:r>
            <a:r>
              <a:rPr lang="en-US" sz="2000" dirty="0">
                <a:latin typeface="Arial"/>
                <a:ea typeface="Arial"/>
                <a:cs typeface="Arial"/>
                <a:sym typeface="Arial"/>
              </a:rPr>
              <a:t> y </a:t>
            </a:r>
            <a:r>
              <a:rPr lang="en-US" sz="2000" dirty="0" err="1">
                <a:latin typeface="Arial"/>
                <a:ea typeface="Arial"/>
                <a:cs typeface="Arial"/>
                <a:sym typeface="Arial"/>
              </a:rPr>
              <a:t>capacitación</a:t>
            </a:r>
            <a:r>
              <a:rPr lang="en-US" sz="2000" dirty="0">
                <a:latin typeface="Arial"/>
                <a:ea typeface="Arial"/>
                <a:cs typeface="Arial"/>
                <a:sym typeface="Arial"/>
              </a:rPr>
              <a:t> de sus </a:t>
            </a:r>
            <a:r>
              <a:rPr lang="en-US" sz="2000" dirty="0" err="1">
                <a:latin typeface="Arial"/>
                <a:ea typeface="Arial"/>
                <a:cs typeface="Arial"/>
                <a:sym typeface="Arial"/>
              </a:rPr>
              <a:t>recursos</a:t>
            </a:r>
            <a:r>
              <a:rPr lang="en-US" sz="2000" dirty="0">
                <a:latin typeface="Arial"/>
                <a:ea typeface="Arial"/>
                <a:cs typeface="Arial"/>
                <a:sym typeface="Arial"/>
              </a:rPr>
              <a:t> humanos.</a:t>
            </a:r>
            <a:endParaRPr sz="2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dirty="0">
                <a:latin typeface="Noto Sans Symbols"/>
                <a:ea typeface="Noto Sans Symbols"/>
                <a:cs typeface="Noto Sans Symbols"/>
                <a:sym typeface="Noto Sans Symbols"/>
              </a:rPr>
              <a:t>✔</a:t>
            </a:r>
            <a:r>
              <a:rPr lang="en-US" sz="2000" dirty="0" err="1">
                <a:latin typeface="Arial"/>
                <a:ea typeface="Arial"/>
                <a:cs typeface="Arial"/>
                <a:sym typeface="Arial"/>
              </a:rPr>
              <a:t>Estimular</a:t>
            </a:r>
            <a:r>
              <a:rPr lang="en-US" sz="2000" dirty="0">
                <a:latin typeface="Arial"/>
                <a:ea typeface="Arial"/>
                <a:cs typeface="Arial"/>
                <a:sym typeface="Arial"/>
              </a:rPr>
              <a:t>  </a:t>
            </a:r>
            <a:r>
              <a:rPr lang="en-US" sz="2000" dirty="0" err="1">
                <a:latin typeface="Arial"/>
                <a:ea typeface="Arial"/>
                <a:cs typeface="Arial"/>
                <a:sym typeface="Arial"/>
              </a:rPr>
              <a:t>actividades</a:t>
            </a:r>
            <a:r>
              <a:rPr lang="en-US" sz="2000" dirty="0">
                <a:latin typeface="Arial"/>
                <a:ea typeface="Arial"/>
                <a:cs typeface="Arial"/>
                <a:sym typeface="Arial"/>
              </a:rPr>
              <a:t> </a:t>
            </a:r>
            <a:r>
              <a:rPr lang="en-US" sz="2000" dirty="0" err="1">
                <a:latin typeface="Arial"/>
                <a:ea typeface="Arial"/>
                <a:cs typeface="Arial"/>
                <a:sym typeface="Arial"/>
              </a:rPr>
              <a:t>emprendedoras</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000" dirty="0">
                <a:latin typeface="Noto Sans Symbols"/>
                <a:ea typeface="Noto Sans Symbols"/>
                <a:cs typeface="Noto Sans Symbols"/>
                <a:sym typeface="Noto Sans Symbols"/>
              </a:rPr>
              <a:t>✔</a:t>
            </a:r>
            <a:r>
              <a:rPr lang="en-US" sz="2000" dirty="0" err="1">
                <a:latin typeface="Arial"/>
                <a:ea typeface="Arial"/>
                <a:cs typeface="Arial"/>
                <a:sym typeface="Arial"/>
              </a:rPr>
              <a:t>Promover</a:t>
            </a:r>
            <a:r>
              <a:rPr lang="en-US" sz="2000" dirty="0">
                <a:latin typeface="Arial"/>
                <a:ea typeface="Arial"/>
                <a:cs typeface="Arial"/>
                <a:sym typeface="Arial"/>
              </a:rPr>
              <a:t> </a:t>
            </a:r>
            <a:r>
              <a:rPr lang="en-US" sz="2000" dirty="0" err="1">
                <a:latin typeface="Arial"/>
                <a:ea typeface="Arial"/>
                <a:cs typeface="Arial"/>
                <a:sym typeface="Arial"/>
              </a:rPr>
              <a:t>acciones</a:t>
            </a:r>
            <a:r>
              <a:rPr lang="en-US" sz="2000" dirty="0">
                <a:latin typeface="Arial"/>
                <a:ea typeface="Arial"/>
                <a:cs typeface="Arial"/>
                <a:sym typeface="Arial"/>
              </a:rPr>
              <a:t> de </a:t>
            </a:r>
            <a:r>
              <a:rPr lang="en-US" sz="2000" dirty="0" err="1">
                <a:latin typeface="Arial"/>
                <a:ea typeface="Arial"/>
                <a:cs typeface="Arial"/>
                <a:sym typeface="Arial"/>
              </a:rPr>
              <a:t>Vinculación</a:t>
            </a:r>
            <a:r>
              <a:rPr lang="en-US" sz="2000" dirty="0">
                <a:latin typeface="Arial"/>
                <a:ea typeface="Arial"/>
                <a:cs typeface="Arial"/>
                <a:sym typeface="Arial"/>
              </a:rPr>
              <a:t> </a:t>
            </a:r>
            <a:r>
              <a:rPr lang="en-US" sz="2000" dirty="0" err="1">
                <a:latin typeface="Arial"/>
                <a:ea typeface="Arial"/>
                <a:cs typeface="Arial"/>
                <a:sym typeface="Arial"/>
              </a:rPr>
              <a:t>Tecnológica</a:t>
            </a:r>
            <a:r>
              <a:rPr lang="en-US" sz="2000" dirty="0">
                <a:latin typeface="Arial"/>
                <a:ea typeface="Arial"/>
                <a:cs typeface="Arial"/>
                <a:sym typeface="Arial"/>
              </a:rPr>
              <a:t> e </a:t>
            </a:r>
            <a:r>
              <a:rPr lang="en-US" sz="2000" dirty="0" err="1">
                <a:latin typeface="Arial"/>
                <a:ea typeface="Arial"/>
                <a:cs typeface="Arial"/>
                <a:sym typeface="Arial"/>
              </a:rPr>
              <a:t>Inteligencia</a:t>
            </a:r>
            <a:r>
              <a:rPr lang="en-US" sz="2000" dirty="0">
                <a:latin typeface="Arial"/>
                <a:ea typeface="Arial"/>
                <a:cs typeface="Arial"/>
                <a:sym typeface="Arial"/>
              </a:rPr>
              <a:t>  </a:t>
            </a:r>
            <a:r>
              <a:rPr lang="en-US" sz="2000" dirty="0" err="1">
                <a:latin typeface="Arial"/>
                <a:ea typeface="Arial"/>
                <a:cs typeface="Arial"/>
                <a:sym typeface="Arial"/>
              </a:rPr>
              <a:t>Competitiva</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spcBef>
                <a:spcPts val="360"/>
              </a:spcBef>
              <a:spcAft>
                <a:spcPts val="0"/>
              </a:spcAft>
              <a:buNone/>
            </a:pPr>
            <a:endParaRPr dirty="0"/>
          </a:p>
        </p:txBody>
      </p:sp>
      <p:cxnSp>
        <p:nvCxnSpPr>
          <p:cNvPr id="4" name="Google Shape;248;p14"/>
          <p:cNvCxnSpPr/>
          <p:nvPr/>
        </p:nvCxnSpPr>
        <p:spPr>
          <a:xfrm>
            <a:off x="611187" y="1141404"/>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320482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14022f970e9_0_35"/>
          <p:cNvPicPr preferRelativeResize="0"/>
          <p:nvPr/>
        </p:nvPicPr>
        <p:blipFill>
          <a:blip r:embed="rId3">
            <a:alphaModFix/>
          </a:blip>
          <a:stretch>
            <a:fillRect/>
          </a:stretch>
        </p:blipFill>
        <p:spPr>
          <a:xfrm>
            <a:off x="2851600" y="0"/>
            <a:ext cx="6292412" cy="3543300"/>
          </a:xfrm>
          <a:prstGeom prst="rect">
            <a:avLst/>
          </a:prstGeom>
          <a:noFill/>
          <a:ln>
            <a:noFill/>
          </a:ln>
        </p:spPr>
      </p:pic>
      <p:pic>
        <p:nvPicPr>
          <p:cNvPr id="160" name="Google Shape;160;g14022f970e9_0_35"/>
          <p:cNvPicPr preferRelativeResize="0"/>
          <p:nvPr/>
        </p:nvPicPr>
        <p:blipFill>
          <a:blip r:embed="rId4">
            <a:alphaModFix/>
          </a:blip>
          <a:stretch>
            <a:fillRect/>
          </a:stretch>
        </p:blipFill>
        <p:spPr>
          <a:xfrm>
            <a:off x="152400" y="152400"/>
            <a:ext cx="2762475" cy="2885125"/>
          </a:xfrm>
          <a:prstGeom prst="rect">
            <a:avLst/>
          </a:prstGeom>
          <a:noFill/>
          <a:ln>
            <a:noFill/>
          </a:ln>
        </p:spPr>
      </p:pic>
      <p:pic>
        <p:nvPicPr>
          <p:cNvPr id="161" name="Google Shape;161;g14022f970e9_0_35"/>
          <p:cNvPicPr preferRelativeResize="0"/>
          <p:nvPr/>
        </p:nvPicPr>
        <p:blipFill>
          <a:blip r:embed="rId5">
            <a:alphaModFix/>
          </a:blip>
          <a:stretch>
            <a:fillRect/>
          </a:stretch>
        </p:blipFill>
        <p:spPr>
          <a:xfrm>
            <a:off x="0" y="3543300"/>
            <a:ext cx="5877472" cy="3305275"/>
          </a:xfrm>
          <a:prstGeom prst="rect">
            <a:avLst/>
          </a:prstGeom>
          <a:noFill/>
          <a:ln>
            <a:noFill/>
          </a:ln>
        </p:spPr>
      </p:pic>
    </p:spTree>
    <p:extLst>
      <p:ext uri="{BB962C8B-B14F-4D97-AF65-F5344CB8AC3E}">
        <p14:creationId xmlns:p14="http://schemas.microsoft.com/office/powerpoint/2010/main" val="2114081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4022f970e9_1_0"/>
          <p:cNvSpPr txBox="1">
            <a:spLocks noGrp="1"/>
          </p:cNvSpPr>
          <p:nvPr>
            <p:ph type="title"/>
          </p:nvPr>
        </p:nvSpPr>
        <p:spPr>
          <a:xfrm>
            <a:off x="457200" y="274625"/>
            <a:ext cx="36651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000" dirty="0"/>
              <a:t>            </a:t>
            </a:r>
            <a:r>
              <a:rPr lang="en-US" sz="2000" dirty="0" err="1"/>
              <a:t>Incubadora</a:t>
            </a:r>
            <a:r>
              <a:rPr lang="en-US" sz="2000" dirty="0"/>
              <a:t> de </a:t>
            </a:r>
            <a:r>
              <a:rPr lang="en-US" sz="2000" dirty="0" err="1"/>
              <a:t>empresas</a:t>
            </a:r>
            <a:endParaRPr dirty="0"/>
          </a:p>
        </p:txBody>
      </p:sp>
      <p:pic>
        <p:nvPicPr>
          <p:cNvPr id="168" name="Google Shape;168;g14022f970e9_1_0"/>
          <p:cNvPicPr preferRelativeResize="0"/>
          <p:nvPr/>
        </p:nvPicPr>
        <p:blipFill>
          <a:blip r:embed="rId3">
            <a:alphaModFix/>
          </a:blip>
          <a:stretch>
            <a:fillRect/>
          </a:stretch>
        </p:blipFill>
        <p:spPr>
          <a:xfrm>
            <a:off x="5680260" y="0"/>
            <a:ext cx="3451150" cy="6902300"/>
          </a:xfrm>
          <a:prstGeom prst="rect">
            <a:avLst/>
          </a:prstGeom>
          <a:noFill/>
          <a:ln>
            <a:noFill/>
          </a:ln>
        </p:spPr>
      </p:pic>
      <p:pic>
        <p:nvPicPr>
          <p:cNvPr id="169" name="Google Shape;169;g14022f970e9_1_0"/>
          <p:cNvPicPr preferRelativeResize="0"/>
          <p:nvPr/>
        </p:nvPicPr>
        <p:blipFill>
          <a:blip r:embed="rId4">
            <a:alphaModFix/>
          </a:blip>
          <a:stretch>
            <a:fillRect/>
          </a:stretch>
        </p:blipFill>
        <p:spPr>
          <a:xfrm>
            <a:off x="700921" y="3428996"/>
            <a:ext cx="4194950" cy="655250"/>
          </a:xfrm>
          <a:prstGeom prst="rect">
            <a:avLst/>
          </a:prstGeom>
          <a:noFill/>
          <a:ln>
            <a:noFill/>
          </a:ln>
        </p:spPr>
      </p:pic>
      <p:cxnSp>
        <p:nvCxnSpPr>
          <p:cNvPr id="5" name="Google Shape;248;p14"/>
          <p:cNvCxnSpPr/>
          <p:nvPr/>
        </p:nvCxnSpPr>
        <p:spPr>
          <a:xfrm flipV="1">
            <a:off x="611187" y="1134533"/>
            <a:ext cx="4815946" cy="6871"/>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826137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4022f970e9_1_10"/>
          <p:cNvPicPr preferRelativeResize="0"/>
          <p:nvPr/>
        </p:nvPicPr>
        <p:blipFill>
          <a:blip r:embed="rId3">
            <a:alphaModFix/>
          </a:blip>
          <a:stretch>
            <a:fillRect/>
          </a:stretch>
        </p:blipFill>
        <p:spPr>
          <a:xfrm>
            <a:off x="3682009" y="48650"/>
            <a:ext cx="5461990" cy="6809350"/>
          </a:xfrm>
          <a:prstGeom prst="rect">
            <a:avLst/>
          </a:prstGeom>
          <a:noFill/>
          <a:ln>
            <a:noFill/>
          </a:ln>
        </p:spPr>
      </p:pic>
      <p:pic>
        <p:nvPicPr>
          <p:cNvPr id="176" name="Google Shape;176;g14022f970e9_1_10"/>
          <p:cNvPicPr preferRelativeResize="0"/>
          <p:nvPr/>
        </p:nvPicPr>
        <p:blipFill>
          <a:blip r:embed="rId4">
            <a:alphaModFix/>
          </a:blip>
          <a:stretch>
            <a:fillRect/>
          </a:stretch>
        </p:blipFill>
        <p:spPr>
          <a:xfrm>
            <a:off x="429471" y="989250"/>
            <a:ext cx="3754425" cy="1057775"/>
          </a:xfrm>
          <a:prstGeom prst="rect">
            <a:avLst/>
          </a:prstGeom>
          <a:noFill/>
          <a:ln>
            <a:noFill/>
          </a:ln>
        </p:spPr>
      </p:pic>
      <p:pic>
        <p:nvPicPr>
          <p:cNvPr id="177" name="Google Shape;177;g14022f970e9_1_10"/>
          <p:cNvPicPr preferRelativeResize="0"/>
          <p:nvPr/>
        </p:nvPicPr>
        <p:blipFill>
          <a:blip r:embed="rId5">
            <a:alphaModFix/>
          </a:blip>
          <a:stretch>
            <a:fillRect/>
          </a:stretch>
        </p:blipFill>
        <p:spPr>
          <a:xfrm>
            <a:off x="429471" y="3618750"/>
            <a:ext cx="3536351" cy="1512950"/>
          </a:xfrm>
          <a:prstGeom prst="rect">
            <a:avLst/>
          </a:prstGeom>
          <a:noFill/>
          <a:ln>
            <a:noFill/>
          </a:ln>
        </p:spPr>
      </p:pic>
    </p:spTree>
    <p:extLst>
      <p:ext uri="{BB962C8B-B14F-4D97-AF65-F5344CB8AC3E}">
        <p14:creationId xmlns:p14="http://schemas.microsoft.com/office/powerpoint/2010/main" val="173603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24815"/>
            <a:ext cx="7772400" cy="1149105"/>
          </a:xfrm>
        </p:spPr>
        <p:txBody>
          <a:bodyPr/>
          <a:lstStyle/>
          <a:p>
            <a:r>
              <a:rPr lang="en-US" sz="3200" dirty="0" err="1">
                <a:solidFill>
                  <a:schemeClr val="tx1"/>
                </a:solidFill>
              </a:rPr>
              <a:t>Reglamento</a:t>
            </a:r>
            <a:r>
              <a:rPr lang="en-US" sz="3200" dirty="0">
                <a:solidFill>
                  <a:schemeClr val="tx1"/>
                </a:solidFill>
              </a:rPr>
              <a:t> de Trabajo Final</a:t>
            </a:r>
          </a:p>
        </p:txBody>
      </p:sp>
      <p:sp>
        <p:nvSpPr>
          <p:cNvPr id="3" name="Subtítulo 2"/>
          <p:cNvSpPr>
            <a:spLocks noGrp="1"/>
          </p:cNvSpPr>
          <p:nvPr>
            <p:ph type="subTitle" idx="1"/>
          </p:nvPr>
        </p:nvSpPr>
        <p:spPr>
          <a:xfrm>
            <a:off x="1371600" y="2259623"/>
            <a:ext cx="6400800" cy="3379177"/>
          </a:xfrm>
        </p:spPr>
        <p:txBody>
          <a:bodyPr/>
          <a:lstStyle/>
          <a:p>
            <a:pPr marL="311150" indent="-285750" algn="l">
              <a:buFontTx/>
              <a:buChar char="-"/>
            </a:pPr>
            <a:r>
              <a:rPr lang="es-ES" sz="1800" b="1" cap="small" dirty="0">
                <a:solidFill>
                  <a:schemeClr val="dk1"/>
                </a:solidFill>
              </a:rPr>
              <a:t>Consideraciones generales</a:t>
            </a:r>
          </a:p>
          <a:p>
            <a:pPr marL="311150" indent="-285750" algn="l">
              <a:buFontTx/>
              <a:buChar char="-"/>
            </a:pPr>
            <a:r>
              <a:rPr lang="es-ES" sz="1800" b="1" cap="small" dirty="0">
                <a:solidFill>
                  <a:schemeClr val="dk1"/>
                </a:solidFill>
              </a:rPr>
              <a:t>Requisitos y aspectos formales para el inicio del Trabajo Final</a:t>
            </a:r>
          </a:p>
          <a:p>
            <a:pPr marL="311150" indent="-285750" algn="l">
              <a:buFontTx/>
              <a:buChar char="-"/>
            </a:pPr>
            <a:r>
              <a:rPr lang="es-ES" sz="1800" b="1" cap="small" dirty="0">
                <a:solidFill>
                  <a:schemeClr val="dk1"/>
                </a:solidFill>
              </a:rPr>
              <a:t>Formatos del Trabajo Final</a:t>
            </a:r>
          </a:p>
          <a:p>
            <a:pPr marL="311150" indent="-285750" algn="l">
              <a:buFontTx/>
              <a:buChar char="-"/>
            </a:pPr>
            <a:r>
              <a:rPr lang="es-ES" sz="1800" b="1" cap="small" dirty="0">
                <a:solidFill>
                  <a:schemeClr val="dk1"/>
                </a:solidFill>
              </a:rPr>
              <a:t>Criterios de evaluación</a:t>
            </a:r>
          </a:p>
          <a:p>
            <a:pPr marL="311150" indent="-285750" algn="l">
              <a:buFontTx/>
              <a:buChar char="-"/>
            </a:pPr>
            <a:r>
              <a:rPr lang="es-ES" sz="1800" b="1" cap="small" dirty="0">
                <a:solidFill>
                  <a:schemeClr val="dk1"/>
                </a:solidFill>
              </a:rPr>
              <a:t>Procedimiento de evaluación del Trabajo Final</a:t>
            </a:r>
          </a:p>
          <a:p>
            <a:pPr marL="311150" indent="-285750" algn="l">
              <a:buFontTx/>
              <a:buChar char="-"/>
            </a:pPr>
            <a:r>
              <a:rPr lang="es-ES" sz="1800" b="1" cap="small" dirty="0">
                <a:solidFill>
                  <a:schemeClr val="dk1"/>
                </a:solidFill>
              </a:rPr>
              <a:t>Aprobación del Trabajo Final</a:t>
            </a:r>
          </a:p>
          <a:p>
            <a:pPr marL="311150" indent="-285750" algn="l">
              <a:buFontTx/>
              <a:buChar char="-"/>
            </a:pPr>
            <a:endParaRPr lang="es-ES" sz="1400" b="1" cap="small" dirty="0">
              <a:solidFill>
                <a:schemeClr val="dk1"/>
              </a:solidFill>
            </a:endParaRPr>
          </a:p>
          <a:p>
            <a:pPr marL="311150" indent="-285750" algn="l">
              <a:buFontTx/>
              <a:buChar char="-"/>
            </a:pPr>
            <a:endParaRPr lang="en-US" sz="1400" b="1" cap="small" dirty="0">
              <a:solidFill>
                <a:schemeClr val="dk1"/>
              </a:solidFill>
            </a:endParaRPr>
          </a:p>
          <a:p>
            <a:endParaRPr lang="en-US" dirty="0"/>
          </a:p>
        </p:txBody>
      </p:sp>
      <p:cxnSp>
        <p:nvCxnSpPr>
          <p:cNvPr id="4" name="Google Shape;182;p3"/>
          <p:cNvCxnSpPr/>
          <p:nvPr/>
        </p:nvCxnSpPr>
        <p:spPr>
          <a:xfrm>
            <a:off x="585788" y="1372054"/>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869442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sz="2800" dirty="0"/>
              <a:t>Ley de Economía del Conocimiento</a:t>
            </a:r>
            <a:endParaRPr lang="en-US" sz="2800" dirty="0"/>
          </a:p>
        </p:txBody>
      </p:sp>
      <p:sp>
        <p:nvSpPr>
          <p:cNvPr id="3" name="Marcador de texto 2"/>
          <p:cNvSpPr>
            <a:spLocks noGrp="1"/>
          </p:cNvSpPr>
          <p:nvPr>
            <p:ph type="body" idx="1"/>
          </p:nvPr>
        </p:nvSpPr>
        <p:spPr>
          <a:xfrm>
            <a:off x="457200" y="1417637"/>
            <a:ext cx="8229600" cy="4708525"/>
          </a:xfrm>
        </p:spPr>
        <p:txBody>
          <a:bodyPr/>
          <a:lstStyle/>
          <a:p>
            <a:pPr marL="114300" indent="0" algn="just">
              <a:buNone/>
            </a:pPr>
            <a:r>
              <a:rPr lang="es-AR" sz="2400" dirty="0"/>
              <a:t>	No vamos a ver muchos  proyectos de emprendedores que estén encuadrados en esta Ley, pero es muy importante conocer algunos de sus alcances porque creemos que debe fortalecerse este sector y hacerlo crecer en número de empresas/emprendedores por los múltiples beneficios que implican para el desarrollo local y regional.</a:t>
            </a:r>
            <a:endParaRPr lang="en-US" sz="2400" dirty="0"/>
          </a:p>
        </p:txBody>
      </p:sp>
      <p:cxnSp>
        <p:nvCxnSpPr>
          <p:cNvPr id="4" name="Google Shape;248;p14"/>
          <p:cNvCxnSpPr/>
          <p:nvPr/>
        </p:nvCxnSpPr>
        <p:spPr>
          <a:xfrm>
            <a:off x="611187" y="1141404"/>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176523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cxnSp>
        <p:nvCxnSpPr>
          <p:cNvPr id="298" name="Google Shape;298;p20"/>
          <p:cNvCxnSpPr/>
          <p:nvPr/>
        </p:nvCxnSpPr>
        <p:spPr>
          <a:xfrm>
            <a:off x="611187" y="836612"/>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299" name="Google Shape;299;p20"/>
          <p:cNvSpPr txBox="1"/>
          <p:nvPr/>
        </p:nvSpPr>
        <p:spPr>
          <a:xfrm>
            <a:off x="684212" y="119062"/>
            <a:ext cx="7488237"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dirty="0" err="1">
                <a:solidFill>
                  <a:schemeClr val="dk1"/>
                </a:solidFill>
                <a:latin typeface="Arial"/>
                <a:ea typeface="Arial"/>
                <a:cs typeface="Arial"/>
                <a:sym typeface="Arial"/>
              </a:rPr>
              <a:t>Herramientas</a:t>
            </a:r>
            <a:endParaRPr dirty="0"/>
          </a:p>
        </p:txBody>
      </p:sp>
      <p:pic>
        <p:nvPicPr>
          <p:cNvPr id="300" name="Google Shape;300;p20" descr="Aquinohayquienemprenda_intuicion_olfato_emprendedor.jpg"/>
          <p:cNvPicPr preferRelativeResize="0"/>
          <p:nvPr/>
        </p:nvPicPr>
        <p:blipFill rotWithShape="1">
          <a:blip r:embed="rId3">
            <a:alphaModFix/>
          </a:blip>
          <a:srcRect/>
          <a:stretch/>
        </p:blipFill>
        <p:spPr>
          <a:xfrm>
            <a:off x="250825" y="1125537"/>
            <a:ext cx="8496300" cy="53308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grpSp>
        <p:nvGrpSpPr>
          <p:cNvPr id="305" name="Google Shape;305;p21"/>
          <p:cNvGrpSpPr/>
          <p:nvPr/>
        </p:nvGrpSpPr>
        <p:grpSpPr>
          <a:xfrm>
            <a:off x="539750" y="476250"/>
            <a:ext cx="2376487" cy="936625"/>
            <a:chOff x="1547664" y="3645024"/>
            <a:chExt cx="2376264" cy="936104"/>
          </a:xfrm>
        </p:grpSpPr>
        <p:sp>
          <p:nvSpPr>
            <p:cNvPr id="306" name="Google Shape;306;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7" name="Google Shape;307;p21"/>
            <p:cNvSpPr txBox="1"/>
            <p:nvPr/>
          </p:nvSpPr>
          <p:spPr>
            <a:xfrm>
              <a:off x="1646968" y="3933056"/>
              <a:ext cx="216024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HERRAMIENTAS</a:t>
              </a:r>
              <a:endParaRPr/>
            </a:p>
          </p:txBody>
        </p:sp>
      </p:grpSp>
      <p:grpSp>
        <p:nvGrpSpPr>
          <p:cNvPr id="308" name="Google Shape;308;p21"/>
          <p:cNvGrpSpPr/>
          <p:nvPr/>
        </p:nvGrpSpPr>
        <p:grpSpPr>
          <a:xfrm>
            <a:off x="2987675" y="1557337"/>
            <a:ext cx="3168650" cy="935037"/>
            <a:chOff x="1547664" y="3645024"/>
            <a:chExt cx="2376264" cy="936104"/>
          </a:xfrm>
        </p:grpSpPr>
        <p:sp>
          <p:nvSpPr>
            <p:cNvPr id="309" name="Google Shape;309;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0" name="Google Shape;310;p21"/>
            <p:cNvSpPr txBox="1"/>
            <p:nvPr/>
          </p:nvSpPr>
          <p:spPr>
            <a:xfrm>
              <a:off x="1646968" y="3789040"/>
              <a:ext cx="216024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Análisis de mercado y producto</a:t>
              </a:r>
              <a:endParaRPr/>
            </a:p>
          </p:txBody>
        </p:sp>
      </p:grpSp>
      <p:grpSp>
        <p:nvGrpSpPr>
          <p:cNvPr id="311" name="Google Shape;311;p21"/>
          <p:cNvGrpSpPr/>
          <p:nvPr/>
        </p:nvGrpSpPr>
        <p:grpSpPr>
          <a:xfrm>
            <a:off x="2987675" y="2781300"/>
            <a:ext cx="3168650" cy="647700"/>
            <a:chOff x="1547664" y="3645024"/>
            <a:chExt cx="2376264" cy="936104"/>
          </a:xfrm>
        </p:grpSpPr>
        <p:sp>
          <p:nvSpPr>
            <p:cNvPr id="312" name="Google Shape;312;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3" name="Google Shape;313;p21"/>
            <p:cNvSpPr txBox="1"/>
            <p:nvPr/>
          </p:nvSpPr>
          <p:spPr>
            <a:xfrm>
              <a:off x="1646968" y="3819912"/>
              <a:ext cx="2160240" cy="5334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Proceso Productivo</a:t>
              </a:r>
              <a:endParaRPr/>
            </a:p>
          </p:txBody>
        </p:sp>
      </p:grpSp>
      <p:grpSp>
        <p:nvGrpSpPr>
          <p:cNvPr id="314" name="Google Shape;314;p21"/>
          <p:cNvGrpSpPr/>
          <p:nvPr/>
        </p:nvGrpSpPr>
        <p:grpSpPr>
          <a:xfrm>
            <a:off x="2987675" y="3644900"/>
            <a:ext cx="3168650" cy="647700"/>
            <a:chOff x="1547664" y="3645024"/>
            <a:chExt cx="2376264" cy="936104"/>
          </a:xfrm>
        </p:grpSpPr>
        <p:sp>
          <p:nvSpPr>
            <p:cNvPr id="315" name="Google Shape;315;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6" name="Google Shape;316;p21"/>
            <p:cNvSpPr txBox="1"/>
            <p:nvPr/>
          </p:nvSpPr>
          <p:spPr>
            <a:xfrm>
              <a:off x="1646968" y="3819912"/>
              <a:ext cx="2160240" cy="5334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dirty="0">
                  <a:solidFill>
                    <a:schemeClr val="dk1"/>
                  </a:solidFill>
                  <a:latin typeface="Arial"/>
                  <a:ea typeface="Arial"/>
                  <a:cs typeface="Arial"/>
                  <a:sym typeface="Arial"/>
                </a:rPr>
                <a:t>Matrices</a:t>
              </a:r>
              <a:endParaRPr dirty="0"/>
            </a:p>
          </p:txBody>
        </p:sp>
      </p:grpSp>
      <p:grpSp>
        <p:nvGrpSpPr>
          <p:cNvPr id="317" name="Google Shape;317;p21"/>
          <p:cNvGrpSpPr/>
          <p:nvPr/>
        </p:nvGrpSpPr>
        <p:grpSpPr>
          <a:xfrm>
            <a:off x="2987675" y="4508500"/>
            <a:ext cx="3168650" cy="649287"/>
            <a:chOff x="1547664" y="3645024"/>
            <a:chExt cx="2376264" cy="936104"/>
          </a:xfrm>
        </p:grpSpPr>
        <p:sp>
          <p:nvSpPr>
            <p:cNvPr id="318" name="Google Shape;318;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9" name="Google Shape;319;p21"/>
            <p:cNvSpPr txBox="1"/>
            <p:nvPr/>
          </p:nvSpPr>
          <p:spPr>
            <a:xfrm>
              <a:off x="1646968" y="3819912"/>
              <a:ext cx="2160240" cy="5334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Costos</a:t>
              </a:r>
              <a:endParaRPr/>
            </a:p>
          </p:txBody>
        </p:sp>
      </p:grpSp>
      <p:grpSp>
        <p:nvGrpSpPr>
          <p:cNvPr id="320" name="Google Shape;320;p21"/>
          <p:cNvGrpSpPr/>
          <p:nvPr/>
        </p:nvGrpSpPr>
        <p:grpSpPr>
          <a:xfrm>
            <a:off x="2987675" y="5373687"/>
            <a:ext cx="3168650" cy="647700"/>
            <a:chOff x="1547664" y="3645024"/>
            <a:chExt cx="2376264" cy="936104"/>
          </a:xfrm>
        </p:grpSpPr>
        <p:sp>
          <p:nvSpPr>
            <p:cNvPr id="321" name="Google Shape;321;p21"/>
            <p:cNvSpPr txBox="1"/>
            <p:nvPr/>
          </p:nvSpPr>
          <p:spPr>
            <a:xfrm>
              <a:off x="1547664" y="3645024"/>
              <a:ext cx="2376264" cy="936104"/>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2" name="Google Shape;322;p21"/>
            <p:cNvSpPr txBox="1"/>
            <p:nvPr/>
          </p:nvSpPr>
          <p:spPr>
            <a:xfrm>
              <a:off x="1646968" y="3819912"/>
              <a:ext cx="2160240" cy="5334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Propuesta mejoras</a:t>
              </a:r>
              <a:endParaRPr/>
            </a:p>
          </p:txBody>
        </p:sp>
      </p:grpSp>
      <p:cxnSp>
        <p:nvCxnSpPr>
          <p:cNvPr id="323" name="Google Shape;323;p21"/>
          <p:cNvCxnSpPr>
            <a:endCxn id="309" idx="1"/>
          </p:cNvCxnSpPr>
          <p:nvPr/>
        </p:nvCxnSpPr>
        <p:spPr>
          <a:xfrm>
            <a:off x="1727199" y="1412875"/>
            <a:ext cx="1260476" cy="611981"/>
          </a:xfrm>
          <a:prstGeom prst="bentConnector3">
            <a:avLst>
              <a:gd name="adj1" fmla="val 294"/>
            </a:avLst>
          </a:prstGeom>
          <a:noFill/>
          <a:ln w="9525" cap="flat" cmpd="sng">
            <a:solidFill>
              <a:srgbClr val="4A7EBB"/>
            </a:solidFill>
            <a:prstDash val="solid"/>
            <a:miter lim="800000"/>
            <a:headEnd type="none" w="med" len="med"/>
            <a:tailEnd type="stealth" w="med" len="med"/>
          </a:ln>
        </p:spPr>
      </p:cxnSp>
      <p:cxnSp>
        <p:nvCxnSpPr>
          <p:cNvPr id="324" name="Google Shape;324;p21"/>
          <p:cNvCxnSpPr/>
          <p:nvPr/>
        </p:nvCxnSpPr>
        <p:spPr>
          <a:xfrm rot="-5400000" flipH="1">
            <a:off x="1511350" y="1628725"/>
            <a:ext cx="1692300" cy="1260600"/>
          </a:xfrm>
          <a:prstGeom prst="bentConnector2">
            <a:avLst/>
          </a:prstGeom>
          <a:noFill/>
          <a:ln w="9525" cap="flat" cmpd="sng">
            <a:solidFill>
              <a:srgbClr val="4A7EBB"/>
            </a:solidFill>
            <a:prstDash val="solid"/>
            <a:miter lim="800000"/>
            <a:headEnd type="none" w="med" len="med"/>
            <a:tailEnd type="stealth" w="med" len="med"/>
          </a:ln>
        </p:spPr>
      </p:cxnSp>
      <p:cxnSp>
        <p:nvCxnSpPr>
          <p:cNvPr id="325" name="Google Shape;325;p21"/>
          <p:cNvCxnSpPr/>
          <p:nvPr/>
        </p:nvCxnSpPr>
        <p:spPr>
          <a:xfrm rot="-5400000" flipH="1">
            <a:off x="1079500" y="2060575"/>
            <a:ext cx="2556000" cy="1260600"/>
          </a:xfrm>
          <a:prstGeom prst="bentConnector2">
            <a:avLst/>
          </a:prstGeom>
          <a:noFill/>
          <a:ln w="9525" cap="flat" cmpd="sng">
            <a:solidFill>
              <a:srgbClr val="4A7EBB"/>
            </a:solidFill>
            <a:prstDash val="solid"/>
            <a:miter lim="800000"/>
            <a:headEnd type="none" w="med" len="med"/>
            <a:tailEnd type="stealth" w="med" len="med"/>
          </a:ln>
        </p:spPr>
      </p:cxnSp>
      <p:cxnSp>
        <p:nvCxnSpPr>
          <p:cNvPr id="326" name="Google Shape;326;p21"/>
          <p:cNvCxnSpPr/>
          <p:nvPr/>
        </p:nvCxnSpPr>
        <p:spPr>
          <a:xfrm rot="-5400000" flipH="1">
            <a:off x="646899" y="2493175"/>
            <a:ext cx="3421200" cy="1260600"/>
          </a:xfrm>
          <a:prstGeom prst="bentConnector2">
            <a:avLst/>
          </a:prstGeom>
          <a:noFill/>
          <a:ln w="9525" cap="flat" cmpd="sng">
            <a:solidFill>
              <a:srgbClr val="4A7EBB"/>
            </a:solidFill>
            <a:prstDash val="solid"/>
            <a:miter lim="800000"/>
            <a:headEnd type="none" w="med" len="med"/>
            <a:tailEnd type="stealth" w="med" len="med"/>
          </a:ln>
        </p:spPr>
      </p:cxnSp>
      <p:cxnSp>
        <p:nvCxnSpPr>
          <p:cNvPr id="327" name="Google Shape;327;p21"/>
          <p:cNvCxnSpPr/>
          <p:nvPr/>
        </p:nvCxnSpPr>
        <p:spPr>
          <a:xfrm rot="-5400000" flipH="1">
            <a:off x="215199" y="2924875"/>
            <a:ext cx="4284600" cy="1260600"/>
          </a:xfrm>
          <a:prstGeom prst="bentConnector2">
            <a:avLst/>
          </a:prstGeom>
          <a:noFill/>
          <a:ln w="9525" cap="flat" cmpd="sng">
            <a:solidFill>
              <a:srgbClr val="4A7EBB"/>
            </a:solidFill>
            <a:prstDash val="solid"/>
            <a:miter lim="800000"/>
            <a:headEnd type="none" w="med" len="med"/>
            <a:tailEnd type="stealth" w="med" len="med"/>
          </a:ln>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206869" y="1088760"/>
            <a:ext cx="4861047" cy="5636988"/>
          </a:xfrm>
          <a:prstGeom prst="rect">
            <a:avLst/>
          </a:prstGeom>
        </p:spPr>
      </p:pic>
      <p:sp>
        <p:nvSpPr>
          <p:cNvPr id="7" name="Google Shape;299;p20"/>
          <p:cNvSpPr txBox="1"/>
          <p:nvPr/>
        </p:nvSpPr>
        <p:spPr>
          <a:xfrm>
            <a:off x="684212" y="119062"/>
            <a:ext cx="748823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dirty="0" err="1" smtClean="0">
                <a:solidFill>
                  <a:schemeClr val="dk1"/>
                </a:solidFill>
                <a:latin typeface="Arial"/>
                <a:ea typeface="Arial"/>
                <a:cs typeface="Arial"/>
                <a:sym typeface="Arial"/>
              </a:rPr>
              <a:t>Analisis</a:t>
            </a:r>
            <a:r>
              <a:rPr lang="en-US" sz="3600" b="1" i="0" u="none" dirty="0" smtClean="0">
                <a:solidFill>
                  <a:schemeClr val="dk1"/>
                </a:solidFill>
                <a:latin typeface="Arial"/>
                <a:ea typeface="Arial"/>
                <a:cs typeface="Arial"/>
                <a:sym typeface="Arial"/>
              </a:rPr>
              <a:t> </a:t>
            </a:r>
            <a:r>
              <a:rPr lang="en-US" sz="3600" b="1" i="0" u="none" dirty="0" err="1" smtClean="0">
                <a:solidFill>
                  <a:schemeClr val="dk1"/>
                </a:solidFill>
                <a:latin typeface="Arial"/>
                <a:ea typeface="Arial"/>
                <a:cs typeface="Arial"/>
                <a:sym typeface="Arial"/>
              </a:rPr>
              <a:t>previo</a:t>
            </a:r>
            <a:r>
              <a:rPr lang="en-US" sz="3600" b="1" i="0" u="none" dirty="0" smtClean="0">
                <a:solidFill>
                  <a:schemeClr val="dk1"/>
                </a:solidFill>
                <a:latin typeface="Arial"/>
                <a:ea typeface="Arial"/>
                <a:cs typeface="Arial"/>
                <a:sym typeface="Arial"/>
              </a:rPr>
              <a:t>: FODA</a:t>
            </a:r>
            <a:endParaRPr dirty="0"/>
          </a:p>
        </p:txBody>
      </p:sp>
      <p:cxnSp>
        <p:nvCxnSpPr>
          <p:cNvPr id="8" name="Google Shape;298;p20"/>
          <p:cNvCxnSpPr/>
          <p:nvPr/>
        </p:nvCxnSpPr>
        <p:spPr>
          <a:xfrm>
            <a:off x="611187" y="739900"/>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0592866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798025"/>
          </a:xfrm>
        </p:spPr>
        <p:txBody>
          <a:bodyPr/>
          <a:lstStyle/>
          <a:p>
            <a:r>
              <a:rPr lang="es-AR" sz="3200" dirty="0" smtClean="0"/>
              <a:t>Nos preparamos para su análisis</a:t>
            </a:r>
            <a:endParaRPr lang="es-AR" sz="3200" dirty="0"/>
          </a:p>
        </p:txBody>
      </p:sp>
      <p:sp>
        <p:nvSpPr>
          <p:cNvPr id="3" name="Marcador de texto 2"/>
          <p:cNvSpPr>
            <a:spLocks noGrp="1"/>
          </p:cNvSpPr>
          <p:nvPr>
            <p:ph type="body" idx="1"/>
          </p:nvPr>
        </p:nvSpPr>
        <p:spPr>
          <a:xfrm>
            <a:off x="457200" y="1011115"/>
            <a:ext cx="8229600" cy="5565531"/>
          </a:xfrm>
        </p:spPr>
        <p:txBody>
          <a:bodyPr/>
          <a:lstStyle/>
          <a:p>
            <a:pPr marL="114300" indent="0" algn="ctr">
              <a:buNone/>
            </a:pPr>
            <a:r>
              <a:rPr lang="es-AR" sz="2800" b="1" u="sng" dirty="0" smtClean="0">
                <a:solidFill>
                  <a:srgbClr val="FF0000"/>
                </a:solidFill>
              </a:rPr>
              <a:t>Preguntas</a:t>
            </a:r>
            <a:r>
              <a:rPr lang="es-AR" sz="1400" dirty="0" smtClean="0"/>
              <a:t>: </a:t>
            </a:r>
          </a:p>
          <a:p>
            <a:pPr marL="114300" indent="0">
              <a:buNone/>
            </a:pPr>
            <a:r>
              <a:rPr lang="es-AR" sz="1400" dirty="0" smtClean="0"/>
              <a:t>Sobre el emprendedor/equipo:</a:t>
            </a:r>
          </a:p>
          <a:p>
            <a:r>
              <a:rPr lang="es-MX" sz="1400" dirty="0" smtClean="0"/>
              <a:t>Cómo </a:t>
            </a:r>
            <a:r>
              <a:rPr lang="es-MX" sz="1400" dirty="0"/>
              <a:t>nació la </a:t>
            </a:r>
            <a:r>
              <a:rPr lang="es-MX" sz="1400" dirty="0" smtClean="0"/>
              <a:t>idea, que lo motivó</a:t>
            </a:r>
            <a:r>
              <a:rPr lang="es-MX" sz="1400" dirty="0"/>
              <a:t>? </a:t>
            </a:r>
          </a:p>
          <a:p>
            <a:r>
              <a:rPr lang="es-MX" sz="1400" dirty="0" smtClean="0"/>
              <a:t>Que experiencias previas tiene </a:t>
            </a:r>
            <a:r>
              <a:rPr lang="es-MX" sz="1400" dirty="0"/>
              <a:t>(laboral, técnica, comercial)? </a:t>
            </a:r>
          </a:p>
          <a:p>
            <a:r>
              <a:rPr lang="es-MX" sz="1400" dirty="0" smtClean="0"/>
              <a:t>Cuánto </a:t>
            </a:r>
            <a:r>
              <a:rPr lang="es-MX" sz="1400" dirty="0"/>
              <a:t>tiempo le </a:t>
            </a:r>
            <a:r>
              <a:rPr lang="es-MX" sz="1400" dirty="0" smtClean="0"/>
              <a:t>dedica </a:t>
            </a:r>
            <a:r>
              <a:rPr lang="es-MX" sz="1400" dirty="0"/>
              <a:t>al emprendimiento? </a:t>
            </a:r>
          </a:p>
          <a:p>
            <a:r>
              <a:rPr lang="es-MX" sz="1400" dirty="0" err="1" smtClean="0"/>
              <a:t>Tenes</a:t>
            </a:r>
            <a:r>
              <a:rPr lang="es-MX" sz="1400" dirty="0" smtClean="0"/>
              <a:t> un objetivo </a:t>
            </a:r>
            <a:r>
              <a:rPr lang="es-MX" sz="1400" dirty="0"/>
              <a:t>personal con este </a:t>
            </a:r>
            <a:r>
              <a:rPr lang="es-MX" sz="1400" dirty="0" smtClean="0"/>
              <a:t>emprendimiento (ingreso</a:t>
            </a:r>
            <a:r>
              <a:rPr lang="es-MX" sz="1400" dirty="0"/>
              <a:t>, crecimiento, impacto, estabilidad)? </a:t>
            </a:r>
          </a:p>
          <a:p>
            <a:r>
              <a:rPr lang="es-MX" sz="1400" dirty="0" smtClean="0"/>
              <a:t>Qué </a:t>
            </a:r>
            <a:r>
              <a:rPr lang="es-MX" sz="1400" dirty="0" smtClean="0"/>
              <a:t>considera </a:t>
            </a:r>
            <a:r>
              <a:rPr lang="es-MX" sz="1400" dirty="0"/>
              <a:t>hoy </a:t>
            </a:r>
            <a:r>
              <a:rPr lang="es-MX" sz="1400" dirty="0" smtClean="0"/>
              <a:t>como su </a:t>
            </a:r>
            <a:r>
              <a:rPr lang="es-MX" sz="1400" dirty="0"/>
              <a:t>mayor fortaleza y su mayor debilidad? </a:t>
            </a:r>
            <a:endParaRPr lang="es-MX" sz="1400" dirty="0" smtClean="0"/>
          </a:p>
          <a:p>
            <a:r>
              <a:rPr lang="es-MX" sz="1400" dirty="0" smtClean="0"/>
              <a:t>Qué </a:t>
            </a:r>
            <a:r>
              <a:rPr lang="es-MX" sz="1400" dirty="0"/>
              <a:t>roles cumple cada integrante del equipo? </a:t>
            </a:r>
          </a:p>
          <a:p>
            <a:endParaRPr lang="es-MX" sz="1400" dirty="0"/>
          </a:p>
          <a:p>
            <a:pPr marL="114300" indent="0">
              <a:buNone/>
            </a:pPr>
            <a:r>
              <a:rPr lang="es-AR" sz="1400" dirty="0" smtClean="0"/>
              <a:t>Sobre la propuesta: </a:t>
            </a:r>
          </a:p>
          <a:p>
            <a:pPr eaLnBrk="0" fontAlgn="base" hangingPunct="0"/>
            <a:r>
              <a:rPr lang="es-AR" altLang="es-AR" sz="1400" dirty="0" smtClean="0"/>
              <a:t>Sabes cual es problema que resuelve tu proyecto? </a:t>
            </a:r>
            <a:endParaRPr lang="es-AR" altLang="es-AR" sz="1400" dirty="0"/>
          </a:p>
          <a:p>
            <a:pPr lvl="0" eaLnBrk="0" fontAlgn="base" hangingPunct="0"/>
            <a:r>
              <a:rPr lang="es-AR" altLang="es-AR" sz="1400" dirty="0" smtClean="0"/>
              <a:t>Que </a:t>
            </a:r>
            <a:r>
              <a:rPr lang="es-AR" altLang="es-AR" sz="1400" dirty="0" smtClean="0"/>
              <a:t>lo </a:t>
            </a:r>
            <a:r>
              <a:rPr lang="es-AR" altLang="es-AR" sz="1400" dirty="0"/>
              <a:t>hace </a:t>
            </a:r>
            <a:r>
              <a:rPr lang="es-AR" altLang="es-AR" sz="1400" dirty="0" smtClean="0"/>
              <a:t>diferente </a:t>
            </a:r>
            <a:r>
              <a:rPr lang="es-AR" altLang="es-AR" sz="1400" dirty="0"/>
              <a:t>de otras </a:t>
            </a:r>
            <a:r>
              <a:rPr lang="es-AR" altLang="es-AR" sz="1400" dirty="0" smtClean="0"/>
              <a:t>opciones/competencia? </a:t>
            </a:r>
            <a:endParaRPr lang="es-AR" altLang="es-AR" sz="1400" dirty="0"/>
          </a:p>
          <a:p>
            <a:pPr lvl="0" eaLnBrk="0" fontAlgn="base" hangingPunct="0"/>
            <a:r>
              <a:rPr lang="es-AR" altLang="es-AR" sz="1400" dirty="0" smtClean="0"/>
              <a:t>Por </a:t>
            </a:r>
            <a:r>
              <a:rPr lang="es-AR" altLang="es-AR" sz="1400" dirty="0"/>
              <a:t>qué un cliente los elige </a:t>
            </a:r>
            <a:r>
              <a:rPr lang="es-AR" altLang="es-AR" sz="1400" dirty="0" smtClean="0"/>
              <a:t>a </a:t>
            </a:r>
            <a:r>
              <a:rPr lang="es-AR" altLang="es-AR" sz="1400" dirty="0" err="1" smtClean="0"/>
              <a:t>Uds</a:t>
            </a:r>
            <a:r>
              <a:rPr lang="es-AR" altLang="es-AR" sz="1400" dirty="0" smtClean="0"/>
              <a:t> y no a la competencia? </a:t>
            </a:r>
            <a:endParaRPr lang="es-AR" altLang="es-AR" sz="1400" dirty="0"/>
          </a:p>
          <a:p>
            <a:pPr lvl="0" eaLnBrk="0" fontAlgn="base" hangingPunct="0"/>
            <a:r>
              <a:rPr lang="es-AR" altLang="es-AR" sz="1400" dirty="0" smtClean="0"/>
              <a:t>Qué </a:t>
            </a:r>
            <a:r>
              <a:rPr lang="es-AR" altLang="es-AR" sz="1400" dirty="0"/>
              <a:t>valor percibe el cliente (precio, calidad, cercanía, personalización, etc.)? </a:t>
            </a:r>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smtClean="0"/>
          </a:p>
          <a:p>
            <a:pPr marL="114300" indent="0">
              <a:buNone/>
            </a:pPr>
            <a:endParaRPr lang="es-AR" sz="1200" dirty="0"/>
          </a:p>
        </p:txBody>
      </p:sp>
      <p:cxnSp>
        <p:nvCxnSpPr>
          <p:cNvPr id="8" name="Google Shape;298;p20"/>
          <p:cNvCxnSpPr/>
          <p:nvPr/>
        </p:nvCxnSpPr>
        <p:spPr>
          <a:xfrm>
            <a:off x="611187" y="9772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740084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798025"/>
          </a:xfrm>
        </p:spPr>
        <p:txBody>
          <a:bodyPr/>
          <a:lstStyle/>
          <a:p>
            <a:r>
              <a:rPr lang="es-AR" sz="3200" dirty="0" smtClean="0"/>
              <a:t>Nos preparamos para su análisis</a:t>
            </a:r>
            <a:endParaRPr lang="es-AR" sz="3200" dirty="0"/>
          </a:p>
        </p:txBody>
      </p:sp>
      <p:sp>
        <p:nvSpPr>
          <p:cNvPr id="3" name="Marcador de texto 2"/>
          <p:cNvSpPr>
            <a:spLocks noGrp="1"/>
          </p:cNvSpPr>
          <p:nvPr>
            <p:ph type="body" idx="1"/>
          </p:nvPr>
        </p:nvSpPr>
        <p:spPr>
          <a:xfrm>
            <a:off x="457200" y="1011115"/>
            <a:ext cx="8229600" cy="5565531"/>
          </a:xfrm>
        </p:spPr>
        <p:txBody>
          <a:bodyPr/>
          <a:lstStyle/>
          <a:p>
            <a:pPr marL="114300" indent="0" algn="ctr">
              <a:buNone/>
            </a:pPr>
            <a:r>
              <a:rPr lang="es-AR" sz="2800" b="1" u="sng" dirty="0" smtClean="0">
                <a:solidFill>
                  <a:srgbClr val="FF0000"/>
                </a:solidFill>
              </a:rPr>
              <a:t>Preguntas</a:t>
            </a:r>
            <a:r>
              <a:rPr lang="es-AR" sz="1400" dirty="0" smtClean="0"/>
              <a:t>: </a:t>
            </a:r>
          </a:p>
          <a:p>
            <a:pPr marL="114300" indent="0">
              <a:buNone/>
            </a:pPr>
            <a:r>
              <a:rPr lang="es-AR" sz="1400" dirty="0" smtClean="0"/>
              <a:t>Sobre los clientes: </a:t>
            </a:r>
          </a:p>
          <a:p>
            <a:pPr lvl="0" eaLnBrk="0" fontAlgn="base" hangingPunct="0"/>
            <a:r>
              <a:rPr lang="es-AR" altLang="es-AR" sz="1400" dirty="0" smtClean="0"/>
              <a:t>Tiene identificado a su</a:t>
            </a:r>
            <a:r>
              <a:rPr lang="es-AR" altLang="es-AR" sz="1400" dirty="0" smtClean="0"/>
              <a:t> </a:t>
            </a:r>
            <a:r>
              <a:rPr lang="es-AR" altLang="es-AR" sz="1400" dirty="0"/>
              <a:t>cliente ideal? (edad, ingresos, hábitos, ubicación) </a:t>
            </a:r>
          </a:p>
          <a:p>
            <a:pPr lvl="0" eaLnBrk="0" fontAlgn="base" hangingPunct="0"/>
            <a:r>
              <a:rPr lang="es-AR" altLang="es-AR" sz="1400" dirty="0" smtClean="0"/>
              <a:t>A </a:t>
            </a:r>
            <a:r>
              <a:rPr lang="es-AR" altLang="es-AR" sz="1400" dirty="0"/>
              <a:t>quién le venden hoy realmente? </a:t>
            </a:r>
          </a:p>
          <a:p>
            <a:pPr lvl="0" eaLnBrk="0" fontAlgn="base" hangingPunct="0"/>
            <a:r>
              <a:rPr lang="es-AR" altLang="es-AR" sz="1400" dirty="0" smtClean="0"/>
              <a:t>Cómo consigue </a:t>
            </a:r>
            <a:r>
              <a:rPr lang="es-AR" altLang="es-AR" sz="1400" dirty="0"/>
              <a:t>clientes? </a:t>
            </a:r>
          </a:p>
          <a:p>
            <a:pPr lvl="0" eaLnBrk="0" fontAlgn="base" hangingPunct="0"/>
            <a:r>
              <a:rPr lang="es-AR" altLang="es-AR" sz="1400" dirty="0" smtClean="0"/>
              <a:t>Que </a:t>
            </a:r>
            <a:r>
              <a:rPr lang="es-AR" altLang="es-AR" sz="1400" dirty="0" smtClean="0"/>
              <a:t>canales de venta usa</a:t>
            </a:r>
            <a:r>
              <a:rPr lang="es-AR" altLang="es-AR" sz="1400" dirty="0" smtClean="0"/>
              <a:t>? </a:t>
            </a:r>
            <a:endParaRPr lang="es-AR" altLang="es-AR" sz="1400" dirty="0"/>
          </a:p>
          <a:p>
            <a:pPr lvl="0" eaLnBrk="0" fontAlgn="base" hangingPunct="0"/>
            <a:r>
              <a:rPr lang="es-AR" altLang="es-AR" sz="1400" dirty="0" smtClean="0"/>
              <a:t>Tiene </a:t>
            </a:r>
            <a:r>
              <a:rPr lang="es-AR" altLang="es-AR" sz="1400" dirty="0"/>
              <a:t>clientes recurrentes? </a:t>
            </a:r>
            <a:r>
              <a:rPr lang="es-AR" altLang="es-AR" sz="1400" dirty="0" smtClean="0"/>
              <a:t>¿Sabe porque vuelven</a:t>
            </a:r>
            <a:r>
              <a:rPr lang="es-AR" altLang="es-AR" sz="1400" dirty="0"/>
              <a:t>? </a:t>
            </a:r>
          </a:p>
          <a:p>
            <a:pPr lvl="0" eaLnBrk="0" fontAlgn="base" hangingPunct="0"/>
            <a:r>
              <a:rPr lang="es-AR" altLang="es-AR" sz="1400" dirty="0" smtClean="0"/>
              <a:t>Qué </a:t>
            </a:r>
            <a:r>
              <a:rPr lang="es-AR" altLang="es-AR" sz="1400" dirty="0" err="1"/>
              <a:t>feedback</a:t>
            </a:r>
            <a:r>
              <a:rPr lang="es-AR" altLang="es-AR" sz="1400" dirty="0"/>
              <a:t> reciben (explícito o implícito)? </a:t>
            </a:r>
          </a:p>
          <a:p>
            <a:pPr lvl="0" eaLnBrk="0" fontAlgn="base" hangingPunct="0"/>
            <a:r>
              <a:rPr lang="es-AR" altLang="es-AR" sz="1400" dirty="0" smtClean="0"/>
              <a:t>Tiene identificado q</a:t>
            </a:r>
            <a:r>
              <a:rPr lang="es-AR" altLang="es-AR" sz="1400" dirty="0" smtClean="0"/>
              <a:t>uién </a:t>
            </a:r>
            <a:r>
              <a:rPr lang="es-AR" altLang="es-AR" sz="1400" dirty="0"/>
              <a:t>es su competencia directa e indirecta? </a:t>
            </a:r>
            <a:endParaRPr lang="es-AR" altLang="es-AR" sz="1400" dirty="0" smtClean="0"/>
          </a:p>
          <a:p>
            <a:pPr marL="114300" lvl="0" indent="0" eaLnBrk="0" fontAlgn="base" hangingPunct="0">
              <a:buNone/>
            </a:pPr>
            <a:endParaRPr lang="es-AR" altLang="es-AR" sz="1400" dirty="0"/>
          </a:p>
          <a:p>
            <a:pPr marL="114300" indent="0">
              <a:buNone/>
            </a:pPr>
            <a:r>
              <a:rPr lang="es-AR" sz="1400" dirty="0" smtClean="0"/>
              <a:t>Sobre el producto/servicio:</a:t>
            </a:r>
          </a:p>
          <a:p>
            <a:pPr eaLnBrk="0" fontAlgn="base" hangingPunct="0"/>
            <a:r>
              <a:rPr lang="es-AR" altLang="es-AR" sz="1400" dirty="0" smtClean="0"/>
              <a:t>Qué </a:t>
            </a:r>
            <a:r>
              <a:rPr lang="es-AR" altLang="es-AR" sz="1400" dirty="0"/>
              <a:t>ofrecen exactamente? (detalle de productos/servicios) </a:t>
            </a:r>
          </a:p>
          <a:p>
            <a:pPr eaLnBrk="0" fontAlgn="base" hangingPunct="0"/>
            <a:r>
              <a:rPr lang="es-AR" altLang="es-AR" sz="1400" dirty="0" smtClean="0"/>
              <a:t>Cómo define </a:t>
            </a:r>
            <a:r>
              <a:rPr lang="es-AR" altLang="es-AR" sz="1400" dirty="0"/>
              <a:t>precios? </a:t>
            </a:r>
          </a:p>
          <a:p>
            <a:pPr eaLnBrk="0" fontAlgn="base" hangingPunct="0"/>
            <a:r>
              <a:rPr lang="es-AR" altLang="es-AR" sz="1400" dirty="0" smtClean="0"/>
              <a:t>Cuál </a:t>
            </a:r>
            <a:r>
              <a:rPr lang="es-AR" altLang="es-AR" sz="1400" dirty="0"/>
              <a:t>es el producto más vendido? </a:t>
            </a:r>
            <a:r>
              <a:rPr lang="es-AR" altLang="es-AR" sz="1400" dirty="0" smtClean="0"/>
              <a:t>¿Sabe cual es el menos </a:t>
            </a:r>
            <a:r>
              <a:rPr lang="es-AR" altLang="es-AR" sz="1400" dirty="0"/>
              <a:t>rentable? </a:t>
            </a:r>
          </a:p>
          <a:p>
            <a:pPr eaLnBrk="0" fontAlgn="base" hangingPunct="0"/>
            <a:r>
              <a:rPr lang="es-AR" altLang="es-AR" sz="1400" dirty="0" smtClean="0"/>
              <a:t>Qué </a:t>
            </a:r>
            <a:r>
              <a:rPr lang="es-AR" altLang="es-AR" sz="1400" dirty="0"/>
              <a:t>capacidad de producción tienen hoy? </a:t>
            </a:r>
          </a:p>
          <a:p>
            <a:pPr eaLnBrk="0" fontAlgn="base" hangingPunct="0"/>
            <a:r>
              <a:rPr lang="es-AR" altLang="es-AR" sz="1400" dirty="0" smtClean="0"/>
              <a:t>Qué </a:t>
            </a:r>
            <a:r>
              <a:rPr lang="es-AR" altLang="es-AR" sz="1400" dirty="0"/>
              <a:t>limitaciones técnicas enfrentan? </a:t>
            </a:r>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smtClean="0"/>
          </a:p>
          <a:p>
            <a:pPr marL="114300" indent="0">
              <a:buNone/>
            </a:pPr>
            <a:endParaRPr lang="es-AR" sz="1200" dirty="0"/>
          </a:p>
        </p:txBody>
      </p:sp>
      <p:cxnSp>
        <p:nvCxnSpPr>
          <p:cNvPr id="8" name="Google Shape;298;p20"/>
          <p:cNvCxnSpPr/>
          <p:nvPr/>
        </p:nvCxnSpPr>
        <p:spPr>
          <a:xfrm>
            <a:off x="611187" y="9772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131086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798025"/>
          </a:xfrm>
        </p:spPr>
        <p:txBody>
          <a:bodyPr/>
          <a:lstStyle/>
          <a:p>
            <a:r>
              <a:rPr lang="es-AR" sz="3200" dirty="0" smtClean="0"/>
              <a:t>Nos preparamos para su análisis</a:t>
            </a:r>
            <a:endParaRPr lang="es-AR" sz="3200" dirty="0"/>
          </a:p>
        </p:txBody>
      </p:sp>
      <p:sp>
        <p:nvSpPr>
          <p:cNvPr id="3" name="Marcador de texto 2"/>
          <p:cNvSpPr>
            <a:spLocks noGrp="1"/>
          </p:cNvSpPr>
          <p:nvPr>
            <p:ph type="body" idx="1"/>
          </p:nvPr>
        </p:nvSpPr>
        <p:spPr>
          <a:xfrm>
            <a:off x="457200" y="1011115"/>
            <a:ext cx="8229600" cy="5565531"/>
          </a:xfrm>
        </p:spPr>
        <p:txBody>
          <a:bodyPr/>
          <a:lstStyle/>
          <a:p>
            <a:pPr marL="114300" indent="0" algn="ctr">
              <a:buNone/>
            </a:pPr>
            <a:r>
              <a:rPr lang="es-AR" sz="2800" b="1" u="sng" dirty="0" smtClean="0">
                <a:solidFill>
                  <a:srgbClr val="FF0000"/>
                </a:solidFill>
              </a:rPr>
              <a:t>Preguntas</a:t>
            </a:r>
            <a:r>
              <a:rPr lang="es-AR" sz="1400" dirty="0" smtClean="0"/>
              <a:t>: </a:t>
            </a:r>
          </a:p>
          <a:p>
            <a:pPr marL="114300" indent="0">
              <a:buNone/>
            </a:pPr>
            <a:r>
              <a:rPr lang="es-AR" sz="1400" dirty="0" smtClean="0"/>
              <a:t>Sobre operaciones y procesos: </a:t>
            </a:r>
          </a:p>
          <a:p>
            <a:r>
              <a:rPr lang="es-MX" sz="1400" dirty="0" smtClean="0"/>
              <a:t>Cómo </a:t>
            </a:r>
            <a:r>
              <a:rPr lang="es-MX" sz="1400" dirty="0"/>
              <a:t>es el proceso desde que entra un pedido hasta la entrega? </a:t>
            </a:r>
          </a:p>
          <a:p>
            <a:r>
              <a:rPr lang="es-MX" sz="1400" dirty="0" smtClean="0"/>
              <a:t>Qué </a:t>
            </a:r>
            <a:r>
              <a:rPr lang="es-MX" sz="1400" dirty="0"/>
              <a:t>tareas son críticas? </a:t>
            </a:r>
          </a:p>
          <a:p>
            <a:r>
              <a:rPr lang="es-MX" sz="1400" dirty="0" smtClean="0"/>
              <a:t>Qué </a:t>
            </a:r>
            <a:r>
              <a:rPr lang="es-MX" sz="1400" dirty="0"/>
              <a:t>parte del proceso es más lenta o problemática? </a:t>
            </a:r>
          </a:p>
          <a:p>
            <a:r>
              <a:rPr lang="es-MX" sz="1400" dirty="0" smtClean="0"/>
              <a:t>Tienen </a:t>
            </a:r>
            <a:r>
              <a:rPr lang="es-MX" sz="1400" dirty="0"/>
              <a:t>proveedores estables? </a:t>
            </a:r>
          </a:p>
          <a:p>
            <a:r>
              <a:rPr lang="es-MX" sz="1400" dirty="0" smtClean="0"/>
              <a:t>Cómo </a:t>
            </a:r>
            <a:r>
              <a:rPr lang="es-MX" sz="1400" dirty="0"/>
              <a:t>manejan stock? </a:t>
            </a:r>
          </a:p>
          <a:p>
            <a:r>
              <a:rPr lang="es-MX" sz="1400" dirty="0" smtClean="0"/>
              <a:t>Qué </a:t>
            </a:r>
            <a:r>
              <a:rPr lang="es-MX" sz="1400" dirty="0"/>
              <a:t>herramientas usan (digitales o manuales</a:t>
            </a:r>
            <a:r>
              <a:rPr lang="es-MX" sz="1400" dirty="0" smtClean="0"/>
              <a:t>)?</a:t>
            </a:r>
          </a:p>
          <a:p>
            <a:pPr marL="114300" indent="0">
              <a:buNone/>
            </a:pPr>
            <a:endParaRPr lang="es-MX" sz="1400" dirty="0"/>
          </a:p>
          <a:p>
            <a:pPr marL="114300" indent="0">
              <a:buNone/>
            </a:pPr>
            <a:r>
              <a:rPr lang="es-AR" sz="1400" dirty="0" smtClean="0"/>
              <a:t>Sobre ingresos y finanzas:</a:t>
            </a:r>
          </a:p>
          <a:p>
            <a:pPr lvl="0" eaLnBrk="0" fontAlgn="base" hangingPunct="0"/>
            <a:r>
              <a:rPr lang="es-AR" altLang="es-AR" sz="1400" dirty="0" smtClean="0"/>
              <a:t>Cuánto vende </a:t>
            </a:r>
            <a:r>
              <a:rPr lang="es-AR" altLang="es-AR" sz="1400" dirty="0"/>
              <a:t>por semana/mes? </a:t>
            </a:r>
          </a:p>
          <a:p>
            <a:pPr lvl="0" eaLnBrk="0" fontAlgn="base" hangingPunct="0"/>
            <a:r>
              <a:rPr lang="es-AR" altLang="es-AR" sz="1400" dirty="0" smtClean="0"/>
              <a:t>Cuáles </a:t>
            </a:r>
            <a:r>
              <a:rPr lang="es-AR" altLang="es-AR" sz="1400" dirty="0"/>
              <a:t>son sus principales costos? (materia prima, tiempo, alquiler, etc.) </a:t>
            </a:r>
          </a:p>
          <a:p>
            <a:pPr lvl="0" eaLnBrk="0" fontAlgn="base" hangingPunct="0"/>
            <a:r>
              <a:rPr lang="es-AR" altLang="es-AR" sz="1400" dirty="0" smtClean="0"/>
              <a:t>Sabe </a:t>
            </a:r>
            <a:r>
              <a:rPr lang="es-AR" altLang="es-AR" sz="1400" dirty="0"/>
              <a:t>cuánto </a:t>
            </a:r>
            <a:r>
              <a:rPr lang="es-AR" altLang="es-AR" sz="1400" dirty="0" smtClean="0"/>
              <a:t>gana </a:t>
            </a:r>
            <a:r>
              <a:rPr lang="es-AR" altLang="es-AR" sz="1400" dirty="0"/>
              <a:t>realmente por producto? </a:t>
            </a:r>
          </a:p>
          <a:p>
            <a:pPr lvl="0" eaLnBrk="0" fontAlgn="base" hangingPunct="0"/>
            <a:r>
              <a:rPr lang="es-AR" altLang="es-AR" sz="1400" dirty="0" smtClean="0"/>
              <a:t>Separan </a:t>
            </a:r>
            <a:r>
              <a:rPr lang="es-AR" altLang="es-AR" sz="1400" dirty="0"/>
              <a:t>finanzas personales de las del negocio? </a:t>
            </a:r>
          </a:p>
          <a:p>
            <a:pPr lvl="0" eaLnBrk="0" fontAlgn="base" hangingPunct="0"/>
            <a:r>
              <a:rPr lang="es-AR" altLang="es-AR" sz="1400" dirty="0" smtClean="0"/>
              <a:t>Reinvierten</a:t>
            </a:r>
            <a:r>
              <a:rPr lang="es-AR" altLang="es-AR" sz="1400" dirty="0"/>
              <a:t>? ¿En qué? </a:t>
            </a:r>
          </a:p>
          <a:p>
            <a:pPr lvl="0" eaLnBrk="0" fontAlgn="base" hangingPunct="0"/>
            <a:r>
              <a:rPr lang="es-AR" altLang="es-AR" sz="1400" dirty="0" smtClean="0"/>
              <a:t>Tienen </a:t>
            </a:r>
            <a:r>
              <a:rPr lang="es-AR" altLang="es-AR" sz="1400" dirty="0"/>
              <a:t>deudas o financiamiento? </a:t>
            </a:r>
          </a:p>
          <a:p>
            <a:pPr marL="114300" indent="0">
              <a:buNone/>
            </a:pPr>
            <a:r>
              <a:rPr lang="es-AR" sz="1400" dirty="0" smtClean="0"/>
              <a:t>	</a:t>
            </a:r>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smtClean="0"/>
          </a:p>
          <a:p>
            <a:pPr marL="114300" indent="0">
              <a:buNone/>
            </a:pPr>
            <a:endParaRPr lang="es-AR" sz="1200" dirty="0"/>
          </a:p>
        </p:txBody>
      </p:sp>
      <p:cxnSp>
        <p:nvCxnSpPr>
          <p:cNvPr id="8" name="Google Shape;298;p20"/>
          <p:cNvCxnSpPr/>
          <p:nvPr/>
        </p:nvCxnSpPr>
        <p:spPr>
          <a:xfrm>
            <a:off x="611187" y="9772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2673497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798025"/>
          </a:xfrm>
        </p:spPr>
        <p:txBody>
          <a:bodyPr/>
          <a:lstStyle/>
          <a:p>
            <a:r>
              <a:rPr lang="es-AR" sz="3200" dirty="0" smtClean="0"/>
              <a:t>Nos preparamos para su análisis</a:t>
            </a:r>
            <a:endParaRPr lang="es-AR" sz="3200" dirty="0"/>
          </a:p>
        </p:txBody>
      </p:sp>
      <p:sp>
        <p:nvSpPr>
          <p:cNvPr id="3" name="Marcador de texto 2"/>
          <p:cNvSpPr>
            <a:spLocks noGrp="1"/>
          </p:cNvSpPr>
          <p:nvPr>
            <p:ph type="body" idx="1"/>
          </p:nvPr>
        </p:nvSpPr>
        <p:spPr>
          <a:xfrm>
            <a:off x="457200" y="1011115"/>
            <a:ext cx="8229600" cy="5565531"/>
          </a:xfrm>
        </p:spPr>
        <p:txBody>
          <a:bodyPr/>
          <a:lstStyle/>
          <a:p>
            <a:pPr marL="114300" indent="0" algn="ctr">
              <a:buNone/>
            </a:pPr>
            <a:r>
              <a:rPr lang="es-AR" sz="2800" b="1" u="sng" dirty="0" smtClean="0">
                <a:solidFill>
                  <a:srgbClr val="FF0000"/>
                </a:solidFill>
              </a:rPr>
              <a:t>Preguntas</a:t>
            </a:r>
            <a:r>
              <a:rPr lang="es-AR" sz="1400" dirty="0" smtClean="0"/>
              <a:t>: </a:t>
            </a:r>
          </a:p>
          <a:p>
            <a:pPr marL="114300" indent="0">
              <a:buNone/>
            </a:pPr>
            <a:r>
              <a:rPr lang="es-AR" sz="1400" dirty="0" smtClean="0"/>
              <a:t>Sobre </a:t>
            </a:r>
            <a:r>
              <a:rPr lang="es-AR" sz="1400" dirty="0" smtClean="0"/>
              <a:t>e</a:t>
            </a:r>
            <a:r>
              <a:rPr lang="es-MX" sz="1400" dirty="0" smtClean="0"/>
              <a:t>tapa </a:t>
            </a:r>
            <a:r>
              <a:rPr lang="es-MX" sz="1400" dirty="0"/>
              <a:t>del emprendimiento y crecimiento </a:t>
            </a:r>
            <a:r>
              <a:rPr lang="es-AR" sz="1400" dirty="0" smtClean="0"/>
              <a:t>: </a:t>
            </a:r>
          </a:p>
          <a:p>
            <a:pPr eaLnBrk="0" fontAlgn="base" hangingPunct="0"/>
            <a:r>
              <a:rPr lang="es-AR" altLang="es-AR" sz="1400" dirty="0"/>
              <a:t>En qué etapa sienten que están? (inicio, validación, crecimiento) </a:t>
            </a:r>
          </a:p>
          <a:p>
            <a:pPr eaLnBrk="0" fontAlgn="base" hangingPunct="0"/>
            <a:r>
              <a:rPr lang="es-AR" altLang="es-AR" sz="1400" dirty="0" smtClean="0"/>
              <a:t>Qué </a:t>
            </a:r>
            <a:r>
              <a:rPr lang="es-AR" altLang="es-AR" sz="1400" dirty="0"/>
              <a:t>intentaron hacer para crecer? </a:t>
            </a:r>
          </a:p>
          <a:p>
            <a:pPr eaLnBrk="0" fontAlgn="base" hangingPunct="0"/>
            <a:r>
              <a:rPr lang="es-AR" altLang="es-AR" sz="1400" dirty="0" smtClean="0"/>
              <a:t>Qué </a:t>
            </a:r>
            <a:r>
              <a:rPr lang="es-AR" altLang="es-AR" sz="1400" dirty="0"/>
              <a:t>funcionó y qué no? </a:t>
            </a:r>
          </a:p>
          <a:p>
            <a:pPr eaLnBrk="0" fontAlgn="base" hangingPunct="0"/>
            <a:r>
              <a:rPr lang="es-AR" altLang="es-AR" sz="1400" dirty="0" smtClean="0"/>
              <a:t>Qué </a:t>
            </a:r>
            <a:r>
              <a:rPr lang="es-AR" altLang="es-AR" sz="1400" dirty="0"/>
              <a:t>los está frenando hoy? </a:t>
            </a:r>
          </a:p>
          <a:p>
            <a:pPr eaLnBrk="0" fontAlgn="base" hangingPunct="0"/>
            <a:r>
              <a:rPr lang="es-AR" altLang="es-AR" sz="1400" dirty="0" smtClean="0"/>
              <a:t>Qué </a:t>
            </a:r>
            <a:r>
              <a:rPr lang="es-AR" altLang="es-AR" sz="1400" dirty="0"/>
              <a:t>necesitarían para dar el siguiente paso? </a:t>
            </a:r>
          </a:p>
          <a:p>
            <a:pPr marL="114300" indent="0">
              <a:buNone/>
            </a:pPr>
            <a:endParaRPr lang="es-AR" sz="1400" dirty="0" smtClean="0"/>
          </a:p>
          <a:p>
            <a:pPr marL="114300" indent="0">
              <a:buNone/>
            </a:pPr>
            <a:r>
              <a:rPr lang="es-AR" sz="1400" dirty="0"/>
              <a:t>Sobre </a:t>
            </a:r>
            <a:r>
              <a:rPr lang="es-AR" sz="1400" dirty="0" smtClean="0"/>
              <a:t>visión </a:t>
            </a:r>
            <a:r>
              <a:rPr lang="es-AR" sz="1400" dirty="0"/>
              <a:t>y </a:t>
            </a:r>
            <a:r>
              <a:rPr lang="es-AR" sz="1400" dirty="0" smtClean="0"/>
              <a:t>proyección:</a:t>
            </a:r>
          </a:p>
          <a:p>
            <a:pPr eaLnBrk="0" fontAlgn="base" hangingPunct="0"/>
            <a:r>
              <a:rPr lang="es-AR" altLang="es-AR" sz="1400" dirty="0"/>
              <a:t>Dónde se ven en 1 año? ¿Y en 3? </a:t>
            </a:r>
          </a:p>
          <a:p>
            <a:pPr eaLnBrk="0" fontAlgn="base" hangingPunct="0"/>
            <a:r>
              <a:rPr lang="es-AR" altLang="es-AR" sz="1400" dirty="0" smtClean="0"/>
              <a:t>Quieren </a:t>
            </a:r>
            <a:r>
              <a:rPr lang="es-AR" altLang="es-AR" sz="1400" dirty="0"/>
              <a:t>escalar o mantenerse en pequeño? </a:t>
            </a:r>
          </a:p>
          <a:p>
            <a:pPr eaLnBrk="0" fontAlgn="base" hangingPunct="0"/>
            <a:r>
              <a:rPr lang="es-AR" altLang="es-AR" sz="1400" dirty="0" smtClean="0"/>
              <a:t>Qué </a:t>
            </a:r>
            <a:r>
              <a:rPr lang="es-AR" altLang="es-AR" sz="1400" dirty="0"/>
              <a:t>cambiarían si tuvieran más recursos? </a:t>
            </a:r>
          </a:p>
          <a:p>
            <a:pPr eaLnBrk="0" fontAlgn="base" hangingPunct="0"/>
            <a:r>
              <a:rPr lang="es-AR" altLang="es-AR" sz="1400" dirty="0" smtClean="0"/>
              <a:t>Qué </a:t>
            </a:r>
            <a:r>
              <a:rPr lang="es-AR" altLang="es-AR" sz="1400" dirty="0"/>
              <a:t>significa “éxito” para ustedes? </a:t>
            </a:r>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smtClean="0"/>
          </a:p>
          <a:p>
            <a:pPr marL="114300" indent="0">
              <a:buNone/>
            </a:pPr>
            <a:endParaRPr lang="es-AR" sz="1200" dirty="0"/>
          </a:p>
        </p:txBody>
      </p:sp>
      <p:cxnSp>
        <p:nvCxnSpPr>
          <p:cNvPr id="8" name="Google Shape;298;p20"/>
          <p:cNvCxnSpPr/>
          <p:nvPr/>
        </p:nvCxnSpPr>
        <p:spPr>
          <a:xfrm>
            <a:off x="611187" y="9772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1843943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798025"/>
          </a:xfrm>
        </p:spPr>
        <p:txBody>
          <a:bodyPr/>
          <a:lstStyle/>
          <a:p>
            <a:r>
              <a:rPr lang="es-AR" sz="3200" dirty="0" smtClean="0"/>
              <a:t>Nos preparamos para su análisis</a:t>
            </a:r>
            <a:endParaRPr lang="es-AR" sz="3200" dirty="0"/>
          </a:p>
        </p:txBody>
      </p:sp>
      <p:sp>
        <p:nvSpPr>
          <p:cNvPr id="3" name="Marcador de texto 2"/>
          <p:cNvSpPr>
            <a:spLocks noGrp="1"/>
          </p:cNvSpPr>
          <p:nvPr>
            <p:ph type="body" idx="1"/>
          </p:nvPr>
        </p:nvSpPr>
        <p:spPr>
          <a:xfrm>
            <a:off x="457200" y="1011115"/>
            <a:ext cx="8229600" cy="5565531"/>
          </a:xfrm>
        </p:spPr>
        <p:txBody>
          <a:bodyPr/>
          <a:lstStyle/>
          <a:p>
            <a:pPr marL="114300" indent="0" algn="ctr">
              <a:buNone/>
            </a:pPr>
            <a:r>
              <a:rPr lang="es-AR" sz="2800" b="1" u="sng" dirty="0" smtClean="0">
                <a:solidFill>
                  <a:srgbClr val="FF0000"/>
                </a:solidFill>
              </a:rPr>
              <a:t>Preguntas</a:t>
            </a:r>
            <a:r>
              <a:rPr lang="es-AR" sz="1400" dirty="0" smtClean="0"/>
              <a:t>: </a:t>
            </a:r>
          </a:p>
          <a:p>
            <a:pPr marL="114300" indent="0">
              <a:buNone/>
            </a:pPr>
            <a:r>
              <a:rPr lang="es-AR" sz="1400" dirty="0" smtClean="0"/>
              <a:t>Sobre redes y entorno: </a:t>
            </a:r>
          </a:p>
          <a:p>
            <a:pPr eaLnBrk="0" fontAlgn="base" hangingPunct="0"/>
            <a:r>
              <a:rPr lang="es-AR" altLang="es-AR" sz="1400" dirty="0" smtClean="0"/>
              <a:t>Trabajan </a:t>
            </a:r>
            <a:r>
              <a:rPr lang="es-AR" altLang="es-AR" sz="1400" dirty="0"/>
              <a:t>con otros emprendedores o instituciones? </a:t>
            </a:r>
          </a:p>
          <a:p>
            <a:pPr eaLnBrk="0" fontAlgn="base" hangingPunct="0"/>
            <a:r>
              <a:rPr lang="es-AR" altLang="es-AR" sz="1400" dirty="0" smtClean="0"/>
              <a:t>Recibieron </a:t>
            </a:r>
            <a:r>
              <a:rPr lang="es-AR" altLang="es-AR" sz="1400" dirty="0"/>
              <a:t>capacitaciones o apoyo? </a:t>
            </a:r>
          </a:p>
          <a:p>
            <a:pPr eaLnBrk="0" fontAlgn="base" hangingPunct="0"/>
            <a:r>
              <a:rPr lang="es-AR" altLang="es-AR" sz="1400" dirty="0" smtClean="0"/>
              <a:t>Participan </a:t>
            </a:r>
            <a:r>
              <a:rPr lang="es-AR" altLang="es-AR" sz="1400" dirty="0"/>
              <a:t>en ferias, redes o asociaciones? </a:t>
            </a:r>
          </a:p>
          <a:p>
            <a:pPr eaLnBrk="0" fontAlgn="base" hangingPunct="0"/>
            <a:r>
              <a:rPr lang="es-AR" altLang="es-AR" sz="1400" dirty="0" smtClean="0"/>
              <a:t>Qué </a:t>
            </a:r>
            <a:r>
              <a:rPr lang="es-AR" altLang="es-AR" sz="1400" dirty="0"/>
              <a:t>tipo de ayuda creen que necesitan hoy? </a:t>
            </a:r>
          </a:p>
          <a:p>
            <a:pPr marL="114300" indent="0">
              <a:buNone/>
            </a:pPr>
            <a:endParaRPr lang="es-AR" sz="1400" dirty="0" smtClean="0"/>
          </a:p>
          <a:p>
            <a:pPr marL="114300" indent="0">
              <a:buNone/>
            </a:pPr>
            <a:r>
              <a:rPr lang="es-AR" sz="1400" dirty="0" smtClean="0"/>
              <a:t>Sobre diagnostico percibido:</a:t>
            </a:r>
          </a:p>
          <a:p>
            <a:pPr lvl="0" eaLnBrk="0" fontAlgn="base" hangingPunct="0"/>
            <a:r>
              <a:rPr lang="es-AR" altLang="es-AR" sz="1400" dirty="0" smtClean="0"/>
              <a:t>Cuál </a:t>
            </a:r>
            <a:r>
              <a:rPr lang="es-AR" altLang="es-AR" sz="1400" dirty="0"/>
              <a:t>creen que es su principal problema hoy? </a:t>
            </a:r>
          </a:p>
          <a:p>
            <a:pPr lvl="0" eaLnBrk="0" fontAlgn="base" hangingPunct="0"/>
            <a:r>
              <a:rPr lang="es-AR" altLang="es-AR" sz="1400" dirty="0" smtClean="0"/>
              <a:t>Qué </a:t>
            </a:r>
            <a:r>
              <a:rPr lang="es-AR" altLang="es-AR" sz="1400" dirty="0"/>
              <a:t>les quita el sueño del negocio? </a:t>
            </a:r>
          </a:p>
          <a:p>
            <a:pPr lvl="0" eaLnBrk="0" fontAlgn="base" hangingPunct="0"/>
            <a:r>
              <a:rPr lang="es-AR" altLang="es-AR" sz="1400" dirty="0"/>
              <a:t>Si pudieran resolver una sola cosa ya, ¿cuál sería? </a:t>
            </a:r>
          </a:p>
          <a:p>
            <a:pPr marL="114300" indent="0">
              <a:buNone/>
            </a:pPr>
            <a:r>
              <a:rPr lang="es-AR" sz="1400" dirty="0" smtClean="0"/>
              <a:t>	</a:t>
            </a:r>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a:p>
          <a:p>
            <a:pPr marL="114300" indent="0">
              <a:buNone/>
            </a:pPr>
            <a:endParaRPr lang="es-AR" sz="1400" dirty="0" smtClean="0"/>
          </a:p>
          <a:p>
            <a:pPr marL="114300" indent="0">
              <a:buNone/>
            </a:pPr>
            <a:endParaRPr lang="es-AR" sz="1400" dirty="0" smtClean="0"/>
          </a:p>
          <a:p>
            <a:pPr marL="114300" indent="0">
              <a:buNone/>
            </a:pPr>
            <a:endParaRPr lang="es-AR" sz="1200" dirty="0"/>
          </a:p>
        </p:txBody>
      </p:sp>
      <p:cxnSp>
        <p:nvCxnSpPr>
          <p:cNvPr id="8" name="Google Shape;298;p20"/>
          <p:cNvCxnSpPr/>
          <p:nvPr/>
        </p:nvCxnSpPr>
        <p:spPr>
          <a:xfrm>
            <a:off x="611187" y="977291"/>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4180652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2"/>
          <p:cNvPicPr preferRelativeResize="0"/>
          <p:nvPr/>
        </p:nvPicPr>
        <p:blipFill rotWithShape="1">
          <a:blip r:embed="rId3">
            <a:alphaModFix/>
          </a:blip>
          <a:srcRect/>
          <a:stretch/>
        </p:blipFill>
        <p:spPr>
          <a:xfrm>
            <a:off x="6018322" y="4149080"/>
            <a:ext cx="3125677" cy="2708920"/>
          </a:xfrm>
          <a:prstGeom prst="rect">
            <a:avLst/>
          </a:prstGeom>
          <a:noFill/>
          <a:ln>
            <a:noFill/>
          </a:ln>
        </p:spPr>
      </p:pic>
      <p:sp>
        <p:nvSpPr>
          <p:cNvPr id="333" name="Google Shape;333;p22"/>
          <p:cNvSpPr txBox="1"/>
          <p:nvPr/>
        </p:nvSpPr>
        <p:spPr>
          <a:xfrm>
            <a:off x="539750" y="2565400"/>
            <a:ext cx="784860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Arial"/>
              <a:buNone/>
            </a:pPr>
            <a:r>
              <a:rPr lang="en-US" sz="4000" b="0" i="0" u="none">
                <a:solidFill>
                  <a:schemeClr val="dk1"/>
                </a:solidFill>
                <a:latin typeface="Arial"/>
                <a:ea typeface="Arial"/>
                <a:cs typeface="Arial"/>
                <a:sym typeface="Arial"/>
              </a:rPr>
              <a:t>Oportunidad</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82516" y="248871"/>
            <a:ext cx="7772400" cy="1040057"/>
          </a:xfrm>
        </p:spPr>
        <p:txBody>
          <a:bodyPr/>
          <a:lstStyle/>
          <a:p>
            <a:r>
              <a:rPr lang="es-AR" sz="3200" b="1" dirty="0">
                <a:latin typeface="Arial" panose="020B0604020202020204" pitchFamily="34" charset="0"/>
                <a:cs typeface="Arial" panose="020B0604020202020204" pitchFamily="34" charset="0"/>
              </a:rPr>
              <a:t>LOS PORQUE?</a:t>
            </a:r>
            <a:endParaRPr lang="en-US" sz="3200"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371600" y="3886200"/>
            <a:ext cx="6400800" cy="1099038"/>
          </a:xfrm>
        </p:spPr>
        <p:txBody>
          <a:bodyPr/>
          <a:lstStyle/>
          <a:p>
            <a:r>
              <a:rPr lang="es-AR" b="1" u="sng" dirty="0">
                <a:solidFill>
                  <a:schemeClr val="dk1"/>
                </a:solidFill>
              </a:rPr>
              <a:t>DEMOS EL PRIMER PASO</a:t>
            </a:r>
            <a:endParaRPr lang="en-US" b="1" u="sng" dirty="0">
              <a:solidFill>
                <a:schemeClr val="dk1"/>
              </a:solidFill>
            </a:endParaRPr>
          </a:p>
        </p:txBody>
      </p:sp>
      <p:sp>
        <p:nvSpPr>
          <p:cNvPr id="4" name="CuadroTexto 3"/>
          <p:cNvSpPr txBox="1"/>
          <p:nvPr/>
        </p:nvSpPr>
        <p:spPr>
          <a:xfrm>
            <a:off x="993531" y="1718896"/>
            <a:ext cx="7218484" cy="1631216"/>
          </a:xfrm>
          <a:prstGeom prst="rect">
            <a:avLst/>
          </a:prstGeom>
          <a:noFill/>
        </p:spPr>
        <p:txBody>
          <a:bodyPr wrap="square" rtlCol="0">
            <a:spAutoFit/>
          </a:bodyPr>
          <a:lstStyle/>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Porque esta materia?</a:t>
            </a: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Porque dictarla en 5to año?</a:t>
            </a: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Porque vincularla a CODEGU y otros actores  ?</a:t>
            </a: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Porque el contacto con emprendedores?</a:t>
            </a: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sym typeface="Calibri"/>
              </a:rPr>
              <a:t>Porque un TP Final? </a:t>
            </a:r>
            <a:endParaRPr lang="en-US" sz="1600" dirty="0">
              <a:solidFill>
                <a:schemeClr val="dk1"/>
              </a:solidFill>
              <a:latin typeface="Arial" panose="020B0604020202020204" pitchFamily="34" charset="0"/>
              <a:ea typeface="Calibri"/>
              <a:cs typeface="Arial" panose="020B0604020202020204" pitchFamily="34" charset="0"/>
              <a:sym typeface="Calibri"/>
            </a:endParaRPr>
          </a:p>
        </p:txBody>
      </p:sp>
      <p:sp>
        <p:nvSpPr>
          <p:cNvPr id="5" name="CuadroTexto 4"/>
          <p:cNvSpPr txBox="1"/>
          <p:nvPr/>
        </p:nvSpPr>
        <p:spPr>
          <a:xfrm>
            <a:off x="1081454" y="5099538"/>
            <a:ext cx="6277708" cy="877163"/>
          </a:xfrm>
          <a:prstGeom prst="rect">
            <a:avLst/>
          </a:prstGeom>
          <a:noFill/>
        </p:spPr>
        <p:txBody>
          <a:bodyPr wrap="square" rtlCol="0">
            <a:spAutoFit/>
          </a:bodyPr>
          <a:lstStyle/>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rPr>
              <a:t>Entendiendo a los emprendedores – empatía</a:t>
            </a:r>
          </a:p>
          <a:p>
            <a:pPr marL="482600" indent="-457200">
              <a:spcBef>
                <a:spcPts val="640"/>
              </a:spcBef>
              <a:buClr>
                <a:srgbClr val="888888"/>
              </a:buClr>
              <a:buSzPts val="3200"/>
              <a:buFontTx/>
              <a:buChar char="-"/>
            </a:pPr>
            <a:r>
              <a:rPr lang="es-AR" sz="1600" dirty="0">
                <a:solidFill>
                  <a:schemeClr val="dk1"/>
                </a:solidFill>
                <a:latin typeface="Arial" panose="020B0604020202020204" pitchFamily="34" charset="0"/>
                <a:ea typeface="Calibri"/>
                <a:cs typeface="Arial" panose="020B0604020202020204" pitchFamily="34" charset="0"/>
              </a:rPr>
              <a:t>Entorno y contexto</a:t>
            </a:r>
          </a:p>
          <a:p>
            <a:endParaRPr lang="en-US" dirty="0"/>
          </a:p>
        </p:txBody>
      </p:sp>
      <p:cxnSp>
        <p:nvCxnSpPr>
          <p:cNvPr id="6" name="Google Shape;182;p3"/>
          <p:cNvCxnSpPr/>
          <p:nvPr/>
        </p:nvCxnSpPr>
        <p:spPr>
          <a:xfrm>
            <a:off x="585788" y="1196568"/>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3363282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3"/>
          <p:cNvPicPr preferRelativeResize="0"/>
          <p:nvPr/>
        </p:nvPicPr>
        <p:blipFill rotWithShape="1">
          <a:blip r:embed="rId3">
            <a:alphaModFix/>
          </a:blip>
          <a:srcRect/>
          <a:stretch/>
        </p:blipFill>
        <p:spPr>
          <a:xfrm>
            <a:off x="395287" y="1965325"/>
            <a:ext cx="4079875" cy="2903537"/>
          </a:xfrm>
          <a:prstGeom prst="rect">
            <a:avLst/>
          </a:prstGeom>
          <a:noFill/>
          <a:ln>
            <a:noFill/>
          </a:ln>
        </p:spPr>
      </p:pic>
      <p:pic>
        <p:nvPicPr>
          <p:cNvPr id="339" name="Google Shape;339;p23"/>
          <p:cNvPicPr preferRelativeResize="0"/>
          <p:nvPr/>
        </p:nvPicPr>
        <p:blipFill rotWithShape="1">
          <a:blip r:embed="rId4">
            <a:alphaModFix/>
          </a:blip>
          <a:srcRect/>
          <a:stretch/>
        </p:blipFill>
        <p:spPr>
          <a:xfrm>
            <a:off x="4721225" y="1971675"/>
            <a:ext cx="4314825" cy="2914650"/>
          </a:xfrm>
          <a:prstGeom prst="rect">
            <a:avLst/>
          </a:prstGeom>
          <a:noFill/>
          <a:ln>
            <a:noFill/>
          </a:ln>
        </p:spPr>
      </p:pic>
      <p:sp>
        <p:nvSpPr>
          <p:cNvPr id="340" name="Google Shape;340;p23"/>
          <p:cNvSpPr txBox="1"/>
          <p:nvPr/>
        </p:nvSpPr>
        <p:spPr>
          <a:xfrm>
            <a:off x="971550" y="5373687"/>
            <a:ext cx="2879725"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Un producto</a:t>
            </a:r>
            <a:endParaRPr/>
          </a:p>
        </p:txBody>
      </p:sp>
      <p:sp>
        <p:nvSpPr>
          <p:cNvPr id="341" name="Google Shape;341;p23"/>
          <p:cNvSpPr txBox="1"/>
          <p:nvPr/>
        </p:nvSpPr>
        <p:spPr>
          <a:xfrm>
            <a:off x="5076825" y="5373687"/>
            <a:ext cx="3598862"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Un modelo de negocios</a:t>
            </a:r>
            <a:endParaRPr/>
          </a:p>
        </p:txBody>
      </p:sp>
      <p:pic>
        <p:nvPicPr>
          <p:cNvPr id="342" name="Google Shape;342;p23"/>
          <p:cNvPicPr preferRelativeResize="0"/>
          <p:nvPr/>
        </p:nvPicPr>
        <p:blipFill rotWithShape="1">
          <a:blip r:embed="rId5">
            <a:alphaModFix/>
          </a:blip>
          <a:srcRect/>
          <a:stretch/>
        </p:blipFill>
        <p:spPr>
          <a:xfrm>
            <a:off x="0" y="0"/>
            <a:ext cx="9144000" cy="10747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5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0" y="0"/>
            <a:ext cx="9144000" cy="1125537"/>
          </a:xfrm>
          <a:prstGeom prst="rect">
            <a:avLst/>
          </a:prstGeom>
          <a:solidFill>
            <a:srgbClr val="0097CC"/>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0" i="0" u="none">
                <a:solidFill>
                  <a:schemeClr val="lt1"/>
                </a:solidFill>
                <a:latin typeface="Calibri"/>
                <a:ea typeface="Calibri"/>
                <a:cs typeface="Calibri"/>
                <a:sym typeface="Calibri"/>
              </a:rPr>
              <a:t>Oportunidad de Negocio</a:t>
            </a:r>
            <a:endParaRPr/>
          </a:p>
        </p:txBody>
      </p:sp>
      <p:pic>
        <p:nvPicPr>
          <p:cNvPr id="348" name="Google Shape;348;p24"/>
          <p:cNvPicPr preferRelativeResize="0"/>
          <p:nvPr/>
        </p:nvPicPr>
        <p:blipFill rotWithShape="1">
          <a:blip r:embed="rId3">
            <a:alphaModFix/>
          </a:blip>
          <a:srcRect/>
          <a:stretch/>
        </p:blipFill>
        <p:spPr>
          <a:xfrm>
            <a:off x="4500562" y="3573462"/>
            <a:ext cx="4487862" cy="3105150"/>
          </a:xfrm>
          <a:prstGeom prst="rect">
            <a:avLst/>
          </a:prstGeom>
          <a:noFill/>
          <a:ln>
            <a:noFill/>
          </a:ln>
        </p:spPr>
      </p:pic>
      <p:pic>
        <p:nvPicPr>
          <p:cNvPr id="349" name="Google Shape;349;p24"/>
          <p:cNvPicPr preferRelativeResize="0"/>
          <p:nvPr/>
        </p:nvPicPr>
        <p:blipFill rotWithShape="1">
          <a:blip r:embed="rId4">
            <a:alphaModFix/>
          </a:blip>
          <a:srcRect/>
          <a:stretch/>
        </p:blipFill>
        <p:spPr>
          <a:xfrm>
            <a:off x="107950" y="1196975"/>
            <a:ext cx="4314825" cy="30956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5"/>
          <p:cNvSpPr txBox="1"/>
          <p:nvPr/>
        </p:nvSpPr>
        <p:spPr>
          <a:xfrm>
            <a:off x="0" y="0"/>
            <a:ext cx="9144000" cy="1125537"/>
          </a:xfrm>
          <a:prstGeom prst="rect">
            <a:avLst/>
          </a:prstGeom>
          <a:solidFill>
            <a:srgbClr val="0097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r>
              <a:rPr lang="en-US" sz="4400" b="0" i="0" u="none">
                <a:solidFill>
                  <a:schemeClr val="lt1"/>
                </a:solidFill>
                <a:latin typeface="Calibri"/>
                <a:ea typeface="Calibri"/>
                <a:cs typeface="Calibri"/>
                <a:sym typeface="Calibri"/>
              </a:rPr>
              <a:t>Oportunidad de Negocio</a:t>
            </a:r>
            <a:endParaRPr/>
          </a:p>
        </p:txBody>
      </p:sp>
      <p:sp>
        <p:nvSpPr>
          <p:cNvPr id="355" name="Google Shape;355;p25"/>
          <p:cNvSpPr txBox="1"/>
          <p:nvPr/>
        </p:nvSpPr>
        <p:spPr>
          <a:xfrm>
            <a:off x="576262" y="1125537"/>
            <a:ext cx="80645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Oswald"/>
              <a:buNone/>
            </a:pPr>
            <a:r>
              <a:rPr lang="en-US" sz="1800" b="1" i="0" u="none">
                <a:solidFill>
                  <a:srgbClr val="000000"/>
                </a:solidFill>
                <a:latin typeface="Oswald"/>
                <a:ea typeface="Oswald"/>
                <a:cs typeface="Oswald"/>
                <a:sym typeface="Oswald"/>
              </a:rPr>
              <a:t>Fábula de El Ladrón: Cómo Visualizar Oportunidades de Negocios</a:t>
            </a:r>
            <a:endParaRPr/>
          </a:p>
        </p:txBody>
      </p:sp>
      <p:sp>
        <p:nvSpPr>
          <p:cNvPr id="356" name="Google Shape;356;p25"/>
          <p:cNvSpPr txBox="1"/>
          <p:nvPr/>
        </p:nvSpPr>
        <p:spPr>
          <a:xfrm>
            <a:off x="107950" y="1687512"/>
            <a:ext cx="9001125" cy="51704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Cuenta </a:t>
            </a:r>
            <a:r>
              <a:rPr lang="en-US" sz="1500" b="0" i="0" u="none" dirty="0" err="1">
                <a:solidFill>
                  <a:schemeClr val="dk1"/>
                </a:solidFill>
                <a:latin typeface="Arial"/>
                <a:ea typeface="Arial"/>
                <a:cs typeface="Arial"/>
                <a:sym typeface="Arial"/>
              </a:rPr>
              <a:t>una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historia</a:t>
            </a:r>
            <a:r>
              <a:rPr lang="en-US" sz="1500" b="0" i="0" u="none" dirty="0">
                <a:solidFill>
                  <a:schemeClr val="dk1"/>
                </a:solidFill>
                <a:latin typeface="Arial"/>
                <a:ea typeface="Arial"/>
                <a:cs typeface="Arial"/>
                <a:sym typeface="Arial"/>
              </a:rPr>
              <a:t> que en </a:t>
            </a:r>
            <a:r>
              <a:rPr lang="en-US" sz="1500" b="0" i="0" u="none" dirty="0" err="1">
                <a:solidFill>
                  <a:schemeClr val="dk1"/>
                </a:solidFill>
                <a:latin typeface="Arial"/>
                <a:ea typeface="Arial"/>
                <a:cs typeface="Arial"/>
                <a:sym typeface="Arial"/>
              </a:rPr>
              <a:t>cierta</a:t>
            </a:r>
            <a:r>
              <a:rPr lang="en-US" sz="1500" b="0" i="0" u="none" dirty="0">
                <a:solidFill>
                  <a:schemeClr val="dk1"/>
                </a:solidFill>
                <a:latin typeface="Arial"/>
                <a:ea typeface="Arial"/>
                <a:cs typeface="Arial"/>
                <a:sym typeface="Arial"/>
              </a:rPr>
              <a:t> ciudad se </a:t>
            </a:r>
            <a:r>
              <a:rPr lang="en-US" sz="1500" b="0" i="0" u="none" dirty="0" err="1">
                <a:solidFill>
                  <a:schemeClr val="dk1"/>
                </a:solidFill>
                <a:latin typeface="Arial"/>
                <a:ea typeface="Arial"/>
                <a:cs typeface="Arial"/>
                <a:sym typeface="Arial"/>
              </a:rPr>
              <a:t>estaba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llevando</a:t>
            </a:r>
            <a:r>
              <a:rPr lang="en-US" sz="1500" b="0" i="0" u="none" dirty="0">
                <a:solidFill>
                  <a:schemeClr val="dk1"/>
                </a:solidFill>
                <a:latin typeface="Arial"/>
                <a:ea typeface="Arial"/>
                <a:cs typeface="Arial"/>
                <a:sym typeface="Arial"/>
              </a:rPr>
              <a:t> a </a:t>
            </a:r>
            <a:r>
              <a:rPr lang="en-US" sz="1500" b="0" i="0" u="none" dirty="0" err="1">
                <a:solidFill>
                  <a:schemeClr val="dk1"/>
                </a:solidFill>
                <a:latin typeface="Arial"/>
                <a:ea typeface="Arial"/>
                <a:cs typeface="Arial"/>
                <a:sym typeface="Arial"/>
              </a:rPr>
              <a:t>cabo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una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importante</a:t>
            </a:r>
            <a:r>
              <a:rPr lang="en-US" sz="1500" b="0" i="0" u="none" dirty="0">
                <a:solidFill>
                  <a:schemeClr val="dk1"/>
                </a:solidFill>
                <a:latin typeface="Arial"/>
                <a:ea typeface="Arial"/>
                <a:cs typeface="Arial"/>
                <a:sym typeface="Arial"/>
              </a:rPr>
              <a:t> feria de </a:t>
            </a:r>
            <a:r>
              <a:rPr lang="en-US" sz="1500" b="0" i="0" u="none" dirty="0" err="1">
                <a:solidFill>
                  <a:schemeClr val="dk1"/>
                </a:solidFill>
                <a:latin typeface="Arial"/>
                <a:ea typeface="Arial"/>
                <a:cs typeface="Arial"/>
                <a:sym typeface="Arial"/>
              </a:rPr>
              <a:t>comercio</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err="1">
                <a:solidFill>
                  <a:schemeClr val="dk1"/>
                </a:solidFill>
                <a:latin typeface="Arial"/>
                <a:ea typeface="Arial"/>
                <a:cs typeface="Arial"/>
                <a:sym typeface="Arial"/>
              </a:rPr>
              <a:t>Cientos</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empresas</a:t>
            </a:r>
            <a:r>
              <a:rPr lang="en-US" sz="1500" b="0" i="0" u="none" dirty="0">
                <a:solidFill>
                  <a:schemeClr val="dk1"/>
                </a:solidFill>
                <a:latin typeface="Arial"/>
                <a:ea typeface="Arial"/>
                <a:cs typeface="Arial"/>
                <a:sym typeface="Arial"/>
              </a:rPr>
              <a:t> se </a:t>
            </a:r>
            <a:r>
              <a:rPr lang="en-US" sz="1500" b="0" i="0" u="none" dirty="0" err="1">
                <a:solidFill>
                  <a:schemeClr val="dk1"/>
                </a:solidFill>
                <a:latin typeface="Arial"/>
                <a:ea typeface="Arial"/>
                <a:cs typeface="Arial"/>
                <a:sym typeface="Arial"/>
              </a:rPr>
              <a:t>daban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cita</a:t>
            </a:r>
            <a:r>
              <a:rPr lang="en-US" sz="1500" b="0" i="0" u="none" dirty="0">
                <a:solidFill>
                  <a:schemeClr val="dk1"/>
                </a:solidFill>
                <a:latin typeface="Arial"/>
                <a:ea typeface="Arial"/>
                <a:cs typeface="Arial"/>
                <a:sym typeface="Arial"/>
              </a:rPr>
              <a:t> para </a:t>
            </a:r>
            <a:r>
              <a:rPr lang="en-US" sz="1500" b="0" i="0" u="none" dirty="0" err="1">
                <a:solidFill>
                  <a:schemeClr val="dk1"/>
                </a:solidFill>
                <a:latin typeface="Arial"/>
                <a:ea typeface="Arial"/>
                <a:cs typeface="Arial"/>
                <a:sym typeface="Arial"/>
              </a:rPr>
              <a:t>ofrecer</a:t>
            </a:r>
            <a:r>
              <a:rPr lang="en-US" sz="1500" b="0" i="0" u="none" dirty="0">
                <a:solidFill>
                  <a:schemeClr val="dk1"/>
                </a:solidFill>
                <a:latin typeface="Arial"/>
                <a:ea typeface="Arial"/>
                <a:cs typeface="Arial"/>
                <a:sym typeface="Arial"/>
              </a:rPr>
              <a:t> sus </a:t>
            </a:r>
            <a:r>
              <a:rPr lang="en-US" sz="1500" b="0" i="0" u="none" dirty="0" err="1">
                <a:solidFill>
                  <a:schemeClr val="dk1"/>
                </a:solidFill>
                <a:latin typeface="Arial"/>
                <a:ea typeface="Arial"/>
                <a:cs typeface="Arial"/>
                <a:sym typeface="Arial"/>
              </a:rPr>
              <a:t>mejores</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productos</a:t>
            </a:r>
            <a:r>
              <a:rPr lang="en-US" sz="1500" b="0" i="0" u="none" dirty="0">
                <a:solidFill>
                  <a:schemeClr val="dk1"/>
                </a:solidFill>
                <a:latin typeface="Arial"/>
                <a:ea typeface="Arial"/>
                <a:cs typeface="Arial"/>
                <a:sym typeface="Arial"/>
              </a:rPr>
              <a:t> y </a:t>
            </a:r>
            <a:r>
              <a:rPr lang="en-US" sz="1500" b="0" i="0" u="none" dirty="0" err="1">
                <a:solidFill>
                  <a:schemeClr val="dk1"/>
                </a:solidFill>
                <a:latin typeface="Arial"/>
                <a:ea typeface="Arial"/>
                <a:cs typeface="Arial"/>
                <a:sym typeface="Arial"/>
              </a:rPr>
              <a:t>servicios</a:t>
            </a:r>
            <a:r>
              <a:rPr lang="en-US" sz="1500" b="0" i="0" u="none" dirty="0">
                <a:solidFill>
                  <a:schemeClr val="dk1"/>
                </a:solidFill>
                <a:latin typeface="Arial"/>
                <a:ea typeface="Arial"/>
                <a:cs typeface="Arial"/>
                <a:sym typeface="Arial"/>
              </a:rPr>
              <a:t>. La </a:t>
            </a:r>
            <a:r>
              <a:rPr lang="en-US" sz="1500" b="0" i="0" u="none" dirty="0" err="1">
                <a:solidFill>
                  <a:schemeClr val="dk1"/>
                </a:solidFill>
                <a:latin typeface="Arial"/>
                <a:ea typeface="Arial"/>
                <a:cs typeface="Arial"/>
                <a:sym typeface="Arial"/>
              </a:rPr>
              <a:t>oportunidad</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hacer</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negocios</a:t>
            </a:r>
            <a:r>
              <a:rPr lang="en-US" sz="1500" b="0" i="0" u="none" dirty="0">
                <a:solidFill>
                  <a:schemeClr val="dk1"/>
                </a:solidFill>
                <a:latin typeface="Arial"/>
                <a:ea typeface="Arial"/>
                <a:cs typeface="Arial"/>
                <a:sym typeface="Arial"/>
              </a:rPr>
              <a:t> era </a:t>
            </a:r>
            <a:r>
              <a:rPr lang="en-US" sz="1500" b="0" i="0" u="none" dirty="0" err="1">
                <a:solidFill>
                  <a:schemeClr val="dk1"/>
                </a:solidFill>
                <a:latin typeface="Arial"/>
                <a:ea typeface="Arial"/>
                <a:cs typeface="Arial"/>
                <a:sym typeface="Arial"/>
              </a:rPr>
              <a:t>única</a:t>
            </a:r>
            <a:r>
              <a:rPr lang="en-US" sz="1500" b="0" i="0" u="none" dirty="0">
                <a:solidFill>
                  <a:schemeClr val="dk1"/>
                </a:solidFill>
                <a:latin typeface="Arial"/>
                <a:ea typeface="Arial"/>
                <a:cs typeface="Arial"/>
                <a:sym typeface="Arial"/>
              </a:rPr>
              <a:t> y los </a:t>
            </a:r>
            <a:r>
              <a:rPr lang="en-US" sz="1500" b="0" i="0" u="none" dirty="0" err="1">
                <a:solidFill>
                  <a:schemeClr val="dk1"/>
                </a:solidFill>
                <a:latin typeface="Arial"/>
                <a:ea typeface="Arial"/>
                <a:cs typeface="Arial"/>
                <a:sym typeface="Arial"/>
              </a:rPr>
              <a:t>colores</a:t>
            </a:r>
            <a:r>
              <a:rPr lang="en-US" sz="1500" b="0" i="0" u="none" dirty="0">
                <a:solidFill>
                  <a:schemeClr val="dk1"/>
                </a:solidFill>
                <a:latin typeface="Arial"/>
                <a:ea typeface="Arial"/>
                <a:cs typeface="Arial"/>
                <a:sym typeface="Arial"/>
              </a:rPr>
              <a:t> no </a:t>
            </a:r>
            <a:r>
              <a:rPr lang="en-US" sz="1500" b="0" i="0" u="none" dirty="0" err="1">
                <a:solidFill>
                  <a:schemeClr val="dk1"/>
                </a:solidFill>
                <a:latin typeface="Arial"/>
                <a:ea typeface="Arial"/>
                <a:cs typeface="Arial"/>
                <a:sym typeface="Arial"/>
              </a:rPr>
              <a:t>faltaban</a:t>
            </a:r>
            <a:r>
              <a:rPr lang="en-US" sz="1500" b="0" i="0" u="none" dirty="0">
                <a:solidFill>
                  <a:schemeClr val="dk1"/>
                </a:solidFill>
                <a:latin typeface="Arial"/>
                <a:ea typeface="Arial"/>
                <a:cs typeface="Arial"/>
                <a:sym typeface="Arial"/>
              </a:rPr>
              <a:t> en el </a:t>
            </a:r>
            <a:r>
              <a:rPr lang="en-US" sz="1500" b="0" i="0" u="none" dirty="0" err="1">
                <a:solidFill>
                  <a:schemeClr val="dk1"/>
                </a:solidFill>
                <a:latin typeface="Arial"/>
                <a:ea typeface="Arial"/>
                <a:cs typeface="Arial"/>
                <a:sym typeface="Arial"/>
              </a:rPr>
              <a:t>ambiente</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A la entrada, se </a:t>
            </a:r>
            <a:r>
              <a:rPr lang="en-US" sz="1500" b="0" i="0" u="none" dirty="0" err="1">
                <a:solidFill>
                  <a:schemeClr val="dk1"/>
                </a:solidFill>
                <a:latin typeface="Arial"/>
                <a:ea typeface="Arial"/>
                <a:cs typeface="Arial"/>
                <a:sym typeface="Arial"/>
              </a:rPr>
              <a:t>presenta</a:t>
            </a:r>
            <a:r>
              <a:rPr lang="en-US" sz="1500" b="0" i="0" u="none" dirty="0">
                <a:solidFill>
                  <a:schemeClr val="dk1"/>
                </a:solidFill>
                <a:latin typeface="Arial"/>
                <a:ea typeface="Arial"/>
                <a:cs typeface="Arial"/>
                <a:sym typeface="Arial"/>
              </a:rPr>
              <a:t> un hombre de </a:t>
            </a:r>
            <a:r>
              <a:rPr lang="en-US" sz="1500" b="0" i="0" u="none" dirty="0" err="1">
                <a:solidFill>
                  <a:schemeClr val="dk1"/>
                </a:solidFill>
                <a:latin typeface="Arial"/>
                <a:ea typeface="Arial"/>
                <a:cs typeface="Arial"/>
                <a:sym typeface="Arial"/>
              </a:rPr>
              <a:t>aspecto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común</a:t>
            </a:r>
            <a:r>
              <a:rPr lang="en-US" sz="1500" b="0" i="0" u="none" dirty="0">
                <a:solidFill>
                  <a:schemeClr val="dk1"/>
                </a:solidFill>
                <a:latin typeface="Arial"/>
                <a:ea typeface="Arial"/>
                <a:cs typeface="Arial"/>
                <a:sym typeface="Arial"/>
              </a:rPr>
              <a:t> y al </a:t>
            </a:r>
            <a:r>
              <a:rPr lang="en-US" sz="1500" b="0" i="0" u="none" dirty="0" err="1">
                <a:solidFill>
                  <a:schemeClr val="dk1"/>
                </a:solidFill>
                <a:latin typeface="Arial"/>
                <a:ea typeface="Arial"/>
                <a:cs typeface="Arial"/>
                <a:sym typeface="Arial"/>
              </a:rPr>
              <a:t>momento</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ingresar</a:t>
            </a:r>
            <a:r>
              <a:rPr lang="en-US" sz="1500" b="0" i="0" u="none" dirty="0">
                <a:solidFill>
                  <a:schemeClr val="dk1"/>
                </a:solidFill>
                <a:latin typeface="Arial"/>
                <a:ea typeface="Arial"/>
                <a:cs typeface="Arial"/>
                <a:sym typeface="Arial"/>
              </a:rPr>
              <a:t> a tan </a:t>
            </a:r>
            <a:r>
              <a:rPr lang="en-US" sz="1500" b="0" i="0" u="none" dirty="0" err="1">
                <a:solidFill>
                  <a:schemeClr val="dk1"/>
                </a:solidFill>
                <a:latin typeface="Arial"/>
                <a:ea typeface="Arial"/>
                <a:cs typeface="Arial"/>
                <a:sym typeface="Arial"/>
              </a:rPr>
              <a:t>llamativa</a:t>
            </a:r>
            <a:r>
              <a:rPr lang="en-US" sz="1500" b="0" i="0" u="none" dirty="0">
                <a:solidFill>
                  <a:schemeClr val="dk1"/>
                </a:solidFill>
                <a:latin typeface="Arial"/>
                <a:ea typeface="Arial"/>
                <a:cs typeface="Arial"/>
                <a:sym typeface="Arial"/>
              </a:rPr>
              <a:t> feria le dice al </a:t>
            </a:r>
            <a:r>
              <a:rPr lang="en-US" sz="1500" b="0" i="0" u="none" dirty="0" err="1">
                <a:solidFill>
                  <a:schemeClr val="dk1"/>
                </a:solidFill>
                <a:latin typeface="Arial"/>
                <a:ea typeface="Arial"/>
                <a:cs typeface="Arial"/>
                <a:sym typeface="Arial"/>
              </a:rPr>
              <a:t>policía</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seguridad</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oiga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debe</a:t>
            </a:r>
            <a:r>
              <a:rPr lang="en-US" sz="1500" b="0" i="0" u="none" dirty="0">
                <a:solidFill>
                  <a:schemeClr val="dk1"/>
                </a:solidFill>
                <a:latin typeface="Arial"/>
                <a:ea typeface="Arial"/>
                <a:cs typeface="Arial"/>
                <a:sym typeface="Arial"/>
              </a:rPr>
              <a:t> tener mucho </a:t>
            </a:r>
            <a:r>
              <a:rPr lang="en-US" sz="1500" b="0" i="0" u="none" dirty="0" err="1">
                <a:solidFill>
                  <a:schemeClr val="dk1"/>
                </a:solidFill>
                <a:latin typeface="Arial"/>
                <a:ea typeface="Arial"/>
                <a:cs typeface="Arial"/>
                <a:sym typeface="Arial"/>
              </a:rPr>
              <a:t>cuidado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porque</a:t>
            </a:r>
            <a:r>
              <a:rPr lang="en-US" sz="1500" b="0" i="0" u="none" dirty="0">
                <a:solidFill>
                  <a:schemeClr val="dk1"/>
                </a:solidFill>
                <a:latin typeface="Arial"/>
                <a:ea typeface="Arial"/>
                <a:cs typeface="Arial"/>
                <a:sym typeface="Arial"/>
              </a:rPr>
              <a:t> soy un </a:t>
            </a:r>
            <a:r>
              <a:rPr lang="en-US" sz="1500" b="0" i="0" u="none" dirty="0" err="1">
                <a:solidFill>
                  <a:schemeClr val="dk1"/>
                </a:solidFill>
                <a:latin typeface="Arial"/>
                <a:ea typeface="Arial"/>
                <a:cs typeface="Arial"/>
                <a:sym typeface="Arial"/>
              </a:rPr>
              <a:t>ladrón</a:t>
            </a:r>
            <a:r>
              <a:rPr lang="en-US" sz="1500" b="0" i="0" u="none" dirty="0">
                <a:solidFill>
                  <a:schemeClr val="dk1"/>
                </a:solidFill>
                <a:latin typeface="Arial"/>
                <a:ea typeface="Arial"/>
                <a:cs typeface="Arial"/>
                <a:sym typeface="Arial"/>
              </a:rPr>
              <a:t> y he </a:t>
            </a:r>
            <a:r>
              <a:rPr lang="en-US" sz="1500" b="0" i="0" u="none" dirty="0" err="1">
                <a:solidFill>
                  <a:schemeClr val="dk1"/>
                </a:solidFill>
                <a:latin typeface="Arial"/>
                <a:ea typeface="Arial"/>
                <a:cs typeface="Arial"/>
                <a:sym typeface="Arial"/>
              </a:rPr>
              <a:t>venido</a:t>
            </a:r>
            <a:r>
              <a:rPr lang="en-US" sz="1500" b="0" i="0" u="none" dirty="0">
                <a:solidFill>
                  <a:schemeClr val="dk1"/>
                </a:solidFill>
                <a:latin typeface="Arial"/>
                <a:ea typeface="Arial"/>
                <a:cs typeface="Arial"/>
                <a:sym typeface="Arial"/>
              </a:rPr>
              <a:t> a </a:t>
            </a:r>
            <a:r>
              <a:rPr lang="en-US" sz="1500" b="0" i="0" u="none" dirty="0" err="1">
                <a:solidFill>
                  <a:schemeClr val="dk1"/>
                </a:solidFill>
                <a:latin typeface="Arial"/>
                <a:ea typeface="Arial"/>
                <a:cs typeface="Arial"/>
                <a:sym typeface="Arial"/>
              </a:rPr>
              <a:t>este</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lugar</a:t>
            </a:r>
            <a:r>
              <a:rPr lang="en-US" sz="1500" b="0" i="0" u="none" dirty="0">
                <a:solidFill>
                  <a:schemeClr val="dk1"/>
                </a:solidFill>
                <a:latin typeface="Arial"/>
                <a:ea typeface="Arial"/>
                <a:cs typeface="Arial"/>
                <a:sym typeface="Arial"/>
              </a:rPr>
              <a:t> a </a:t>
            </a:r>
            <a:r>
              <a:rPr lang="en-US" sz="1500" b="0" i="0" u="none" dirty="0" err="1">
                <a:solidFill>
                  <a:schemeClr val="dk1"/>
                </a:solidFill>
                <a:latin typeface="Arial"/>
                <a:ea typeface="Arial"/>
                <a:cs typeface="Arial"/>
                <a:sym typeface="Arial"/>
              </a:rPr>
              <a:t>llevarme</a:t>
            </a:r>
            <a:r>
              <a:rPr lang="en-US" sz="1500" b="0" i="0" u="none" dirty="0">
                <a:solidFill>
                  <a:schemeClr val="dk1"/>
                </a:solidFill>
                <a:latin typeface="Arial"/>
                <a:ea typeface="Arial"/>
                <a:cs typeface="Arial"/>
                <a:sym typeface="Arial"/>
              </a:rPr>
              <a:t> un </a:t>
            </a:r>
            <a:r>
              <a:rPr lang="en-US" sz="1500" b="0" i="0" u="none" dirty="0" err="1">
                <a:solidFill>
                  <a:schemeClr val="dk1"/>
                </a:solidFill>
                <a:latin typeface="Arial"/>
                <a:ea typeface="Arial"/>
                <a:cs typeface="Arial"/>
                <a:sym typeface="Arial"/>
              </a:rPr>
              <a:t>buen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botín</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Y </a:t>
            </a:r>
            <a:r>
              <a:rPr lang="en-US" sz="1500" b="0" i="0" u="none" dirty="0" err="1">
                <a:solidFill>
                  <a:schemeClr val="dk1"/>
                </a:solidFill>
                <a:latin typeface="Arial"/>
                <a:ea typeface="Arial"/>
                <a:cs typeface="Arial"/>
                <a:sym typeface="Arial"/>
              </a:rPr>
              <a:t>si</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bien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su</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apariencia</a:t>
            </a:r>
            <a:r>
              <a:rPr lang="en-US" sz="1500" b="0" i="0" u="none" dirty="0">
                <a:solidFill>
                  <a:schemeClr val="dk1"/>
                </a:solidFill>
                <a:latin typeface="Arial"/>
                <a:ea typeface="Arial"/>
                <a:cs typeface="Arial"/>
                <a:sym typeface="Arial"/>
              </a:rPr>
              <a:t> no </a:t>
            </a:r>
            <a:r>
              <a:rPr lang="en-US" sz="1500" b="0" i="0" u="none" dirty="0" err="1">
                <a:solidFill>
                  <a:schemeClr val="dk1"/>
                </a:solidFill>
                <a:latin typeface="Arial"/>
                <a:ea typeface="Arial"/>
                <a:cs typeface="Arial"/>
                <a:sym typeface="Arial"/>
              </a:rPr>
              <a:t>inspiraba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desconfianza</a:t>
            </a:r>
            <a:r>
              <a:rPr lang="en-US" sz="1500" b="0" i="0" u="none" dirty="0">
                <a:solidFill>
                  <a:schemeClr val="dk1"/>
                </a:solidFill>
                <a:latin typeface="Arial"/>
                <a:ea typeface="Arial"/>
                <a:cs typeface="Arial"/>
                <a:sym typeface="Arial"/>
              </a:rPr>
              <a:t>, el </a:t>
            </a:r>
            <a:r>
              <a:rPr lang="en-US" sz="1500" b="0" i="0" u="none" dirty="0" err="1">
                <a:solidFill>
                  <a:schemeClr val="dk1"/>
                </a:solidFill>
                <a:latin typeface="Arial"/>
                <a:ea typeface="Arial"/>
                <a:cs typeface="Arial"/>
                <a:sym typeface="Arial"/>
              </a:rPr>
              <a:t>policía</a:t>
            </a:r>
            <a:r>
              <a:rPr lang="en-US" sz="1500" b="0" i="0" u="none" dirty="0">
                <a:solidFill>
                  <a:schemeClr val="dk1"/>
                </a:solidFill>
                <a:latin typeface="Arial"/>
                <a:ea typeface="Arial"/>
                <a:cs typeface="Arial"/>
                <a:sym typeface="Arial"/>
              </a:rPr>
              <a:t> le </a:t>
            </a:r>
            <a:r>
              <a:rPr lang="en-US" sz="1500" b="0" i="0" u="none" dirty="0" err="1">
                <a:solidFill>
                  <a:schemeClr val="dk1"/>
                </a:solidFill>
                <a:latin typeface="Arial"/>
                <a:ea typeface="Arial"/>
                <a:cs typeface="Arial"/>
                <a:sym typeface="Arial"/>
              </a:rPr>
              <a:t>permite</a:t>
            </a:r>
            <a:r>
              <a:rPr lang="en-US" sz="1500" b="0" i="0" u="none" dirty="0">
                <a:solidFill>
                  <a:schemeClr val="dk1"/>
                </a:solidFill>
                <a:latin typeface="Arial"/>
                <a:ea typeface="Arial"/>
                <a:cs typeface="Arial"/>
                <a:sym typeface="Arial"/>
              </a:rPr>
              <a:t> la entrada con gran </a:t>
            </a:r>
            <a:r>
              <a:rPr lang="en-US" sz="1500" b="0" i="0" u="none" dirty="0" err="1">
                <a:solidFill>
                  <a:schemeClr val="dk1"/>
                </a:solidFill>
                <a:latin typeface="Arial"/>
                <a:ea typeface="Arial"/>
                <a:cs typeface="Arial"/>
                <a:sym typeface="Arial"/>
              </a:rPr>
              <a:t>desconcierto</a:t>
            </a:r>
            <a:r>
              <a:rPr lang="en-US" sz="1500" b="0" i="0" u="none" dirty="0">
                <a:solidFill>
                  <a:schemeClr val="dk1"/>
                </a:solidFill>
                <a:latin typeface="Arial"/>
                <a:ea typeface="Arial"/>
                <a:cs typeface="Arial"/>
                <a:sym typeface="Arial"/>
              </a:rPr>
              <a:t> y decide </a:t>
            </a:r>
            <a:r>
              <a:rPr lang="en-US" sz="1500" b="0" i="0" u="none" dirty="0" err="1">
                <a:solidFill>
                  <a:schemeClr val="dk1"/>
                </a:solidFill>
                <a:latin typeface="Arial"/>
                <a:ea typeface="Arial"/>
                <a:cs typeface="Arial"/>
                <a:sym typeface="Arial"/>
              </a:rPr>
              <a:t>vigilarlo</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cerca</a:t>
            </a:r>
            <a:r>
              <a:rPr lang="en-US" sz="1500" b="0" i="0" u="none" dirty="0">
                <a:solidFill>
                  <a:schemeClr val="dk1"/>
                </a:solidFill>
                <a:latin typeface="Arial"/>
                <a:ea typeface="Arial"/>
                <a:cs typeface="Arial"/>
                <a:sym typeface="Arial"/>
              </a:rPr>
              <a:t> en </a:t>
            </a:r>
            <a:r>
              <a:rPr lang="en-US" sz="1500" b="0" i="0" u="none" dirty="0" err="1">
                <a:solidFill>
                  <a:schemeClr val="dk1"/>
                </a:solidFill>
                <a:latin typeface="Arial"/>
                <a:ea typeface="Arial"/>
                <a:cs typeface="Arial"/>
                <a:sym typeface="Arial"/>
              </a:rPr>
              <a:t>su</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recorrido</a:t>
            </a:r>
            <a:r>
              <a:rPr lang="en-US" sz="1500" b="0" i="0" u="none" dirty="0">
                <a:solidFill>
                  <a:schemeClr val="dk1"/>
                </a:solidFill>
                <a:latin typeface="Arial"/>
                <a:ea typeface="Arial"/>
                <a:cs typeface="Arial"/>
                <a:sym typeface="Arial"/>
              </a:rPr>
              <a:t> por la feria. Con la </a:t>
            </a:r>
            <a:r>
              <a:rPr lang="en-US" sz="1500" b="0" i="0" u="none" dirty="0" err="1">
                <a:solidFill>
                  <a:schemeClr val="dk1"/>
                </a:solidFill>
                <a:latin typeface="Arial"/>
                <a:ea typeface="Arial"/>
                <a:cs typeface="Arial"/>
                <a:sym typeface="Arial"/>
              </a:rPr>
              <a:t>sorpresa</a:t>
            </a:r>
            <a:r>
              <a:rPr lang="en-US" sz="1500" b="0" i="0" u="none" dirty="0">
                <a:solidFill>
                  <a:schemeClr val="dk1"/>
                </a:solidFill>
                <a:latin typeface="Arial"/>
                <a:ea typeface="Arial"/>
                <a:cs typeface="Arial"/>
                <a:sym typeface="Arial"/>
              </a:rPr>
              <a:t> de que el hombre </a:t>
            </a:r>
            <a:r>
              <a:rPr lang="en-US" sz="1500" b="0" i="0" u="none" dirty="0" err="1">
                <a:solidFill>
                  <a:schemeClr val="dk1"/>
                </a:solidFill>
                <a:latin typeface="Arial"/>
                <a:ea typeface="Arial"/>
                <a:cs typeface="Arial"/>
                <a:sym typeface="Arial"/>
              </a:rPr>
              <a:t>termina</a:t>
            </a:r>
            <a:r>
              <a:rPr lang="en-US" sz="1500" b="0" i="0" u="none" dirty="0">
                <a:solidFill>
                  <a:schemeClr val="dk1"/>
                </a:solidFill>
                <a:latin typeface="Arial"/>
                <a:ea typeface="Arial"/>
                <a:cs typeface="Arial"/>
                <a:sym typeface="Arial"/>
              </a:rPr>
              <a:t> el </a:t>
            </a:r>
            <a:r>
              <a:rPr lang="en-US" sz="1500" b="0" i="0" u="none" dirty="0" err="1">
                <a:solidFill>
                  <a:schemeClr val="dk1"/>
                </a:solidFill>
                <a:latin typeface="Arial"/>
                <a:ea typeface="Arial"/>
                <a:cs typeface="Arial"/>
                <a:sym typeface="Arial"/>
              </a:rPr>
              <a:t>día</a:t>
            </a:r>
            <a:r>
              <a:rPr lang="en-US" sz="1500" b="0" i="0" u="none" dirty="0">
                <a:solidFill>
                  <a:schemeClr val="dk1"/>
                </a:solidFill>
                <a:latin typeface="Arial"/>
                <a:ea typeface="Arial"/>
                <a:cs typeface="Arial"/>
                <a:sym typeface="Arial"/>
              </a:rPr>
              <a:t> sin </a:t>
            </a:r>
            <a:r>
              <a:rPr lang="en-US" sz="1500" b="0" i="0" u="none" dirty="0" err="1">
                <a:solidFill>
                  <a:schemeClr val="dk1"/>
                </a:solidFill>
                <a:latin typeface="Arial"/>
                <a:ea typeface="Arial"/>
                <a:cs typeface="Arial"/>
                <a:sym typeface="Arial"/>
              </a:rPr>
              <a:t>ningún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acto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ilegal</a:t>
            </a:r>
            <a:r>
              <a:rPr lang="en-US" sz="1500" b="0" i="0" u="none" dirty="0">
                <a:solidFill>
                  <a:schemeClr val="dk1"/>
                </a:solidFill>
                <a:latin typeface="Arial"/>
                <a:ea typeface="Arial"/>
                <a:cs typeface="Arial"/>
                <a:sym typeface="Arial"/>
              </a:rPr>
              <a:t> que </a:t>
            </a:r>
            <a:r>
              <a:rPr lang="en-US" sz="1500" b="0" i="0" u="none" dirty="0" err="1">
                <a:solidFill>
                  <a:schemeClr val="dk1"/>
                </a:solidFill>
                <a:latin typeface="Arial"/>
                <a:ea typeface="Arial"/>
                <a:cs typeface="Arial"/>
                <a:sym typeface="Arial"/>
              </a:rPr>
              <a:t>halla</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preocuparle</a:t>
            </a:r>
            <a:r>
              <a:rPr lang="en-US" sz="1500" b="0" i="0" u="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500"/>
              <a:buFont typeface="Arial"/>
              <a:buNone/>
            </a:pPr>
            <a:endParaRPr sz="15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en-US" sz="1500" b="0" i="0" u="sng" dirty="0">
                <a:solidFill>
                  <a:schemeClr val="dk1"/>
                </a:solidFill>
                <a:latin typeface="Arial"/>
                <a:ea typeface="Arial"/>
                <a:cs typeface="Arial"/>
                <a:sym typeface="Arial"/>
              </a:rPr>
              <a:t>Al </a:t>
            </a:r>
            <a:r>
              <a:rPr lang="en-US" sz="1500" b="0" i="0" u="sng" dirty="0" err="1">
                <a:solidFill>
                  <a:schemeClr val="dk1"/>
                </a:solidFill>
                <a:latin typeface="Arial"/>
                <a:ea typeface="Arial"/>
                <a:cs typeface="Arial"/>
                <a:sym typeface="Arial"/>
              </a:rPr>
              <a:t>siguiente</a:t>
            </a:r>
            <a:r>
              <a:rPr lang="en-US" sz="1500" b="0" i="0" u="sng" dirty="0">
                <a:solidFill>
                  <a:schemeClr val="dk1"/>
                </a:solidFill>
                <a:latin typeface="Arial"/>
                <a:ea typeface="Arial"/>
                <a:cs typeface="Arial"/>
                <a:sym typeface="Arial"/>
              </a:rPr>
              <a:t> </a:t>
            </a:r>
            <a:r>
              <a:rPr lang="en-US" sz="1500" b="0" i="0" u="sng" dirty="0" err="1">
                <a:solidFill>
                  <a:schemeClr val="dk1"/>
                </a:solidFill>
                <a:latin typeface="Arial"/>
                <a:ea typeface="Arial"/>
                <a:cs typeface="Arial"/>
                <a:sym typeface="Arial"/>
              </a:rPr>
              <a:t>día</a:t>
            </a:r>
            <a:r>
              <a:rPr lang="en-US" sz="1500" b="0" i="0" u="sng"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El hombre </a:t>
            </a:r>
            <a:r>
              <a:rPr lang="en-US" sz="1500" b="0" i="0" u="none" dirty="0" err="1">
                <a:solidFill>
                  <a:schemeClr val="dk1"/>
                </a:solidFill>
                <a:latin typeface="Arial"/>
                <a:ea typeface="Arial"/>
                <a:cs typeface="Arial"/>
                <a:sym typeface="Arial"/>
              </a:rPr>
              <a:t>regresa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nuevamente</a:t>
            </a:r>
            <a:r>
              <a:rPr lang="en-US" sz="1500" b="0" i="0" u="none" dirty="0">
                <a:solidFill>
                  <a:schemeClr val="dk1"/>
                </a:solidFill>
                <a:latin typeface="Arial"/>
                <a:ea typeface="Arial"/>
                <a:cs typeface="Arial"/>
                <a:sym typeface="Arial"/>
              </a:rPr>
              <a:t> al </a:t>
            </a:r>
            <a:r>
              <a:rPr lang="en-US" sz="1500" b="0" i="0" u="none" dirty="0" err="1">
                <a:solidFill>
                  <a:schemeClr val="dk1"/>
                </a:solidFill>
                <a:latin typeface="Arial"/>
                <a:ea typeface="Arial"/>
                <a:cs typeface="Arial"/>
                <a:sym typeface="Arial"/>
              </a:rPr>
              <a:t>siguiente</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día</a:t>
            </a:r>
            <a:r>
              <a:rPr lang="en-US" sz="1500" b="0" i="0" u="none" dirty="0">
                <a:solidFill>
                  <a:schemeClr val="dk1"/>
                </a:solidFill>
                <a:latin typeface="Arial"/>
                <a:ea typeface="Arial"/>
                <a:cs typeface="Arial"/>
                <a:sym typeface="Arial"/>
              </a:rPr>
              <a:t> y </a:t>
            </a:r>
            <a:r>
              <a:rPr lang="en-US" sz="1500" b="0" i="0" u="none" dirty="0" err="1">
                <a:solidFill>
                  <a:schemeClr val="dk1"/>
                </a:solidFill>
                <a:latin typeface="Arial"/>
                <a:ea typeface="Arial"/>
                <a:cs typeface="Arial"/>
                <a:sym typeface="Arial"/>
              </a:rPr>
              <a:t>encuentra</a:t>
            </a:r>
            <a:r>
              <a:rPr lang="en-US" sz="1500" b="0" i="0" u="none" dirty="0">
                <a:solidFill>
                  <a:schemeClr val="dk1"/>
                </a:solidFill>
                <a:latin typeface="Arial"/>
                <a:ea typeface="Arial"/>
                <a:cs typeface="Arial"/>
                <a:sym typeface="Arial"/>
              </a:rPr>
              <a:t> al </a:t>
            </a:r>
            <a:r>
              <a:rPr lang="en-US" sz="1500" b="0" i="0" u="none" dirty="0" err="1">
                <a:solidFill>
                  <a:schemeClr val="dk1"/>
                </a:solidFill>
                <a:latin typeface="Arial"/>
                <a:ea typeface="Arial"/>
                <a:cs typeface="Arial"/>
                <a:sym typeface="Arial"/>
              </a:rPr>
              <a:t>mismo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guardia</a:t>
            </a:r>
            <a:r>
              <a:rPr lang="en-US" sz="1500" b="0" i="0" u="none" dirty="0">
                <a:solidFill>
                  <a:schemeClr val="dk1"/>
                </a:solidFill>
                <a:latin typeface="Arial"/>
                <a:ea typeface="Arial"/>
                <a:cs typeface="Arial"/>
                <a:sym typeface="Arial"/>
              </a:rPr>
              <a:t> en la entrada. Se dirige a el y le </a:t>
            </a:r>
            <a:r>
              <a:rPr lang="en-US" sz="1500" b="0" i="0" u="none" dirty="0" err="1">
                <a:solidFill>
                  <a:schemeClr val="dk1"/>
                </a:solidFill>
                <a:latin typeface="Arial"/>
                <a:ea typeface="Arial"/>
                <a:cs typeface="Arial"/>
                <a:sym typeface="Arial"/>
              </a:rPr>
              <a:t>advierte</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vaya</a:t>
            </a:r>
            <a:r>
              <a:rPr lang="en-US" sz="1500" b="0" i="0" u="none" dirty="0">
                <a:solidFill>
                  <a:schemeClr val="dk1"/>
                </a:solidFill>
                <a:latin typeface="Arial"/>
                <a:ea typeface="Arial"/>
                <a:cs typeface="Arial"/>
                <a:sym typeface="Arial"/>
              </a:rPr>
              <a:t> hombre! </a:t>
            </a:r>
            <a:r>
              <a:rPr lang="en-US" sz="1500" b="0" i="0" u="none" dirty="0" err="1">
                <a:solidFill>
                  <a:schemeClr val="dk1"/>
                </a:solidFill>
                <a:latin typeface="Arial"/>
                <a:ea typeface="Arial"/>
                <a:cs typeface="Arial"/>
                <a:sym typeface="Arial"/>
              </a:rPr>
              <a:t>ayer</a:t>
            </a:r>
            <a:r>
              <a:rPr lang="en-US" sz="1500" b="0" i="0" u="none" dirty="0">
                <a:solidFill>
                  <a:schemeClr val="dk1"/>
                </a:solidFill>
                <a:latin typeface="Arial"/>
                <a:ea typeface="Arial"/>
                <a:cs typeface="Arial"/>
                <a:sym typeface="Arial"/>
              </a:rPr>
              <a:t> vine y no </a:t>
            </a:r>
            <a:r>
              <a:rPr lang="en-US" sz="1500" b="0" i="0" u="none" dirty="0" err="1">
                <a:solidFill>
                  <a:schemeClr val="dk1"/>
                </a:solidFill>
                <a:latin typeface="Arial"/>
                <a:ea typeface="Arial"/>
                <a:cs typeface="Arial"/>
                <a:sym typeface="Arial"/>
              </a:rPr>
              <a:t>te</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diste</a:t>
            </a:r>
            <a:r>
              <a:rPr lang="en-US" sz="1500" b="0" i="0" u="none" dirty="0">
                <a:solidFill>
                  <a:schemeClr val="dk1"/>
                </a:solidFill>
                <a:latin typeface="Arial"/>
                <a:ea typeface="Arial"/>
                <a:cs typeface="Arial"/>
                <a:sym typeface="Arial"/>
              </a:rPr>
              <a:t> cuenta de </a:t>
            </a:r>
            <a:r>
              <a:rPr lang="en-US" sz="1500" b="0" i="0" u="none" dirty="0" err="1">
                <a:solidFill>
                  <a:schemeClr val="dk1"/>
                </a:solidFill>
                <a:latin typeface="Arial"/>
                <a:ea typeface="Arial"/>
                <a:cs typeface="Arial"/>
                <a:sym typeface="Arial"/>
              </a:rPr>
              <a:t>todo</a:t>
            </a:r>
            <a:r>
              <a:rPr lang="en-US" sz="1500" b="0" i="0" u="none" dirty="0">
                <a:solidFill>
                  <a:schemeClr val="dk1"/>
                </a:solidFill>
                <a:latin typeface="Arial"/>
                <a:ea typeface="Arial"/>
                <a:cs typeface="Arial"/>
                <a:sym typeface="Arial"/>
              </a:rPr>
              <a:t> lo que me </a:t>
            </a:r>
            <a:r>
              <a:rPr lang="en-US" sz="1500" b="0" i="0" u="none" dirty="0" err="1">
                <a:solidFill>
                  <a:schemeClr val="dk1"/>
                </a:solidFill>
                <a:latin typeface="Arial"/>
                <a:ea typeface="Arial"/>
                <a:cs typeface="Arial"/>
                <a:sym typeface="Arial"/>
              </a:rPr>
              <a:t>llevé</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así</a:t>
            </a:r>
            <a:r>
              <a:rPr lang="en-US" sz="1500" b="0" i="0" u="none" dirty="0">
                <a:solidFill>
                  <a:schemeClr val="dk1"/>
                </a:solidFill>
                <a:latin typeface="Arial"/>
                <a:ea typeface="Arial"/>
                <a:cs typeface="Arial"/>
                <a:sym typeface="Arial"/>
              </a:rPr>
              <a:t> que he </a:t>
            </a:r>
            <a:r>
              <a:rPr lang="en-US" sz="1500" b="0" i="0" u="none" dirty="0" err="1">
                <a:solidFill>
                  <a:schemeClr val="dk1"/>
                </a:solidFill>
                <a:latin typeface="Arial"/>
                <a:ea typeface="Arial"/>
                <a:cs typeface="Arial"/>
                <a:sym typeface="Arial"/>
              </a:rPr>
              <a:t>venido</a:t>
            </a:r>
            <a:r>
              <a:rPr lang="en-US" sz="1500" b="0" i="0" u="none" dirty="0">
                <a:solidFill>
                  <a:schemeClr val="dk1"/>
                </a:solidFill>
                <a:latin typeface="Arial"/>
                <a:ea typeface="Arial"/>
                <a:cs typeface="Arial"/>
                <a:sym typeface="Arial"/>
              </a:rPr>
              <a:t> por más.</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El </a:t>
            </a:r>
            <a:r>
              <a:rPr lang="en-US" sz="1500" b="0" i="0" u="none" dirty="0" err="1">
                <a:solidFill>
                  <a:schemeClr val="dk1"/>
                </a:solidFill>
                <a:latin typeface="Arial"/>
                <a:ea typeface="Arial"/>
                <a:cs typeface="Arial"/>
                <a:sym typeface="Arial"/>
              </a:rPr>
              <a:t>policía</a:t>
            </a:r>
            <a:r>
              <a:rPr lang="en-US" sz="1500" b="0" i="0" u="none" dirty="0">
                <a:solidFill>
                  <a:schemeClr val="dk1"/>
                </a:solidFill>
                <a:latin typeface="Arial"/>
                <a:ea typeface="Arial"/>
                <a:cs typeface="Arial"/>
                <a:sym typeface="Arial"/>
              </a:rPr>
              <a:t> con el mayor de las </a:t>
            </a:r>
            <a:r>
              <a:rPr lang="en-US" sz="1500" b="0" i="0" u="none" dirty="0" err="1">
                <a:solidFill>
                  <a:schemeClr val="dk1"/>
                </a:solidFill>
                <a:latin typeface="Arial"/>
                <a:ea typeface="Arial"/>
                <a:cs typeface="Arial"/>
                <a:sym typeface="Arial"/>
              </a:rPr>
              <a:t>confusiones</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recuerda</a:t>
            </a:r>
            <a:r>
              <a:rPr lang="en-US" sz="1500" b="0" i="0" u="none" dirty="0">
                <a:solidFill>
                  <a:schemeClr val="dk1"/>
                </a:solidFill>
                <a:latin typeface="Arial"/>
                <a:ea typeface="Arial"/>
                <a:cs typeface="Arial"/>
                <a:sym typeface="Arial"/>
              </a:rPr>
              <a:t> para </a:t>
            </a:r>
            <a:r>
              <a:rPr lang="en-US" sz="1500" b="0" i="0" u="none" dirty="0" err="1">
                <a:solidFill>
                  <a:schemeClr val="dk1"/>
                </a:solidFill>
                <a:latin typeface="Arial"/>
                <a:ea typeface="Arial"/>
                <a:cs typeface="Arial"/>
                <a:sym typeface="Arial"/>
              </a:rPr>
              <a:t>si</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mismo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haberlo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vigilado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todo</a:t>
            </a:r>
            <a:r>
              <a:rPr lang="en-US" sz="1500" b="0" i="0" u="none" dirty="0">
                <a:solidFill>
                  <a:schemeClr val="dk1"/>
                </a:solidFill>
                <a:latin typeface="Arial"/>
                <a:ea typeface="Arial"/>
                <a:cs typeface="Arial"/>
                <a:sym typeface="Arial"/>
              </a:rPr>
              <a:t> el tiempo y no </a:t>
            </a:r>
            <a:r>
              <a:rPr lang="en-US" sz="1500" b="0" i="0" u="none" dirty="0" err="1">
                <a:solidFill>
                  <a:schemeClr val="dk1"/>
                </a:solidFill>
                <a:latin typeface="Arial"/>
                <a:ea typeface="Arial"/>
                <a:cs typeface="Arial"/>
                <a:sym typeface="Arial"/>
              </a:rPr>
              <a:t>haber</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visto</a:t>
            </a:r>
            <a:r>
              <a:rPr lang="en-US" sz="1500" b="0" i="0" u="none" dirty="0">
                <a:solidFill>
                  <a:schemeClr val="dk1"/>
                </a:solidFill>
                <a:latin typeface="Arial"/>
                <a:ea typeface="Arial"/>
                <a:cs typeface="Arial"/>
                <a:sym typeface="Arial"/>
              </a:rPr>
              <a:t> en que </a:t>
            </a:r>
            <a:r>
              <a:rPr lang="en-US" sz="1500" b="0" i="0" u="none" dirty="0" err="1">
                <a:solidFill>
                  <a:schemeClr val="dk1"/>
                </a:solidFill>
                <a:latin typeface="Arial"/>
                <a:ea typeface="Arial"/>
                <a:cs typeface="Arial"/>
                <a:sym typeface="Arial"/>
              </a:rPr>
              <a:t>momento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fue</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tal</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robo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Así</a:t>
            </a:r>
            <a:r>
              <a:rPr lang="en-US" sz="1500" b="0" i="0" u="none" dirty="0">
                <a:solidFill>
                  <a:schemeClr val="dk1"/>
                </a:solidFill>
                <a:latin typeface="Arial"/>
                <a:ea typeface="Arial"/>
                <a:cs typeface="Arial"/>
                <a:sym typeface="Arial"/>
              </a:rPr>
              <a:t> que </a:t>
            </a:r>
            <a:r>
              <a:rPr lang="en-US" sz="1500" b="0" i="0" u="none" dirty="0" err="1">
                <a:solidFill>
                  <a:schemeClr val="dk1"/>
                </a:solidFill>
                <a:latin typeface="Arial"/>
                <a:ea typeface="Arial"/>
                <a:cs typeface="Arial"/>
                <a:sym typeface="Arial"/>
              </a:rPr>
              <a:t>esta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vez</a:t>
            </a:r>
            <a:r>
              <a:rPr lang="en-US" sz="1500" b="0" i="0" u="none" dirty="0">
                <a:solidFill>
                  <a:schemeClr val="dk1"/>
                </a:solidFill>
                <a:latin typeface="Arial"/>
                <a:ea typeface="Arial"/>
                <a:cs typeface="Arial"/>
                <a:sym typeface="Arial"/>
              </a:rPr>
              <a:t> decide </a:t>
            </a:r>
            <a:r>
              <a:rPr lang="en-US" sz="1500" b="0" i="0" u="none" dirty="0" err="1">
                <a:solidFill>
                  <a:schemeClr val="dk1"/>
                </a:solidFill>
                <a:latin typeface="Arial"/>
                <a:ea typeface="Arial"/>
                <a:cs typeface="Arial"/>
                <a:sym typeface="Arial"/>
              </a:rPr>
              <a:t>redoblar</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su</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vigilancia</a:t>
            </a:r>
            <a:r>
              <a:rPr lang="en-US" sz="1500" b="0" i="0" u="none" dirty="0">
                <a:solidFill>
                  <a:schemeClr val="dk1"/>
                </a:solidFill>
                <a:latin typeface="Arial"/>
                <a:ea typeface="Arial"/>
                <a:cs typeface="Arial"/>
                <a:sym typeface="Arial"/>
              </a:rPr>
              <a:t> y </a:t>
            </a:r>
            <a:r>
              <a:rPr lang="en-US" sz="1500" b="0" i="0" u="none" dirty="0" err="1">
                <a:solidFill>
                  <a:schemeClr val="dk1"/>
                </a:solidFill>
                <a:latin typeface="Arial"/>
                <a:ea typeface="Arial"/>
                <a:cs typeface="Arial"/>
                <a:sym typeface="Arial"/>
              </a:rPr>
              <a:t>sigue</a:t>
            </a:r>
            <a:r>
              <a:rPr lang="en-US" sz="1500" b="0" i="0" u="none" dirty="0">
                <a:solidFill>
                  <a:schemeClr val="dk1"/>
                </a:solidFill>
                <a:latin typeface="Arial"/>
                <a:ea typeface="Arial"/>
                <a:cs typeface="Arial"/>
                <a:sym typeface="Arial"/>
              </a:rPr>
              <a:t> al hombre por </a:t>
            </a:r>
            <a:r>
              <a:rPr lang="en-US" sz="1500" b="0" i="0" u="none" dirty="0" err="1">
                <a:solidFill>
                  <a:schemeClr val="dk1"/>
                </a:solidFill>
                <a:latin typeface="Arial"/>
                <a:ea typeface="Arial"/>
                <a:cs typeface="Arial"/>
                <a:sym typeface="Arial"/>
              </a:rPr>
              <a:t>toda</a:t>
            </a:r>
            <a:r>
              <a:rPr lang="en-US" sz="1500" b="0" i="0" u="none" dirty="0">
                <a:solidFill>
                  <a:schemeClr val="dk1"/>
                </a:solidFill>
                <a:latin typeface="Arial"/>
                <a:ea typeface="Arial"/>
                <a:cs typeface="Arial"/>
                <a:sym typeface="Arial"/>
              </a:rPr>
              <a:t> la feria </a:t>
            </a:r>
            <a:r>
              <a:rPr lang="en-US" sz="1500" b="0" i="0" u="none" dirty="0" err="1">
                <a:solidFill>
                  <a:schemeClr val="dk1"/>
                </a:solidFill>
                <a:latin typeface="Arial"/>
                <a:ea typeface="Arial"/>
                <a:cs typeface="Arial"/>
                <a:sym typeface="Arial"/>
              </a:rPr>
              <a:t>muy</a:t>
            </a:r>
            <a:r>
              <a:rPr lang="en-US" sz="1500" b="0" i="0" u="none" dirty="0">
                <a:solidFill>
                  <a:schemeClr val="dk1"/>
                </a:solidFill>
                <a:latin typeface="Arial"/>
                <a:ea typeface="Arial"/>
                <a:cs typeface="Arial"/>
                <a:sym typeface="Arial"/>
              </a:rPr>
              <a:t> de </a:t>
            </a:r>
            <a:r>
              <a:rPr lang="en-US" sz="1500" b="0" i="0" u="none" dirty="0" err="1">
                <a:solidFill>
                  <a:schemeClr val="dk1"/>
                </a:solidFill>
                <a:latin typeface="Arial"/>
                <a:ea typeface="Arial"/>
                <a:cs typeface="Arial"/>
                <a:sym typeface="Arial"/>
              </a:rPr>
              <a:t>cerca</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Al </a:t>
            </a:r>
            <a:r>
              <a:rPr lang="en-US" sz="1500" b="0" i="0" u="none" dirty="0" err="1">
                <a:solidFill>
                  <a:schemeClr val="dk1"/>
                </a:solidFill>
                <a:latin typeface="Arial"/>
                <a:ea typeface="Arial"/>
                <a:cs typeface="Arial"/>
                <a:sym typeface="Arial"/>
              </a:rPr>
              <a:t>terminar</a:t>
            </a:r>
            <a:r>
              <a:rPr lang="en-US" sz="1500" b="0" i="0" u="none" dirty="0">
                <a:solidFill>
                  <a:schemeClr val="dk1"/>
                </a:solidFill>
                <a:latin typeface="Arial"/>
                <a:ea typeface="Arial"/>
                <a:cs typeface="Arial"/>
                <a:sym typeface="Arial"/>
              </a:rPr>
              <a:t> el </a:t>
            </a:r>
            <a:r>
              <a:rPr lang="en-US" sz="1500" b="0" i="0" u="none" dirty="0" err="1">
                <a:solidFill>
                  <a:schemeClr val="dk1"/>
                </a:solidFill>
                <a:latin typeface="Arial"/>
                <a:ea typeface="Arial"/>
                <a:cs typeface="Arial"/>
                <a:sym typeface="Arial"/>
              </a:rPr>
              <a:t>día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nuevamente</a:t>
            </a:r>
            <a:r>
              <a:rPr lang="en-US" sz="1500" b="0" i="0" u="none" dirty="0">
                <a:solidFill>
                  <a:schemeClr val="dk1"/>
                </a:solidFill>
                <a:latin typeface="Arial"/>
                <a:ea typeface="Arial"/>
                <a:cs typeface="Arial"/>
                <a:sym typeface="Arial"/>
              </a:rPr>
              <a:t> el </a:t>
            </a:r>
            <a:r>
              <a:rPr lang="en-US" sz="1500" b="0" i="0" u="none" dirty="0" err="1">
                <a:solidFill>
                  <a:schemeClr val="dk1"/>
                </a:solidFill>
                <a:latin typeface="Arial"/>
                <a:ea typeface="Arial"/>
                <a:cs typeface="Arial"/>
                <a:sym typeface="Arial"/>
              </a:rPr>
              <a:t>tipo</a:t>
            </a:r>
            <a:r>
              <a:rPr lang="en-US" sz="1500" b="0" i="0" u="none" dirty="0">
                <a:solidFill>
                  <a:schemeClr val="dk1"/>
                </a:solidFill>
                <a:latin typeface="Arial"/>
                <a:ea typeface="Arial"/>
                <a:cs typeface="Arial"/>
                <a:sym typeface="Arial"/>
              </a:rPr>
              <a:t> se </a:t>
            </a:r>
            <a:r>
              <a:rPr lang="en-US" sz="1500" b="0" i="0" u="none" dirty="0" err="1">
                <a:solidFill>
                  <a:schemeClr val="dk1"/>
                </a:solidFill>
                <a:latin typeface="Arial"/>
                <a:ea typeface="Arial"/>
                <a:cs typeface="Arial"/>
                <a:sym typeface="Arial"/>
              </a:rPr>
              <a:t>retira</a:t>
            </a:r>
            <a:r>
              <a:rPr lang="en-US" sz="1500" b="0" i="0" u="none" dirty="0">
                <a:solidFill>
                  <a:schemeClr val="dk1"/>
                </a:solidFill>
                <a:latin typeface="Arial"/>
                <a:ea typeface="Arial"/>
                <a:cs typeface="Arial"/>
                <a:sym typeface="Arial"/>
              </a:rPr>
              <a:t> sin </a:t>
            </a:r>
            <a:r>
              <a:rPr lang="en-US" sz="1500" b="0" i="0" u="none" dirty="0" err="1">
                <a:solidFill>
                  <a:schemeClr val="dk1"/>
                </a:solidFill>
                <a:latin typeface="Arial"/>
                <a:ea typeface="Arial"/>
                <a:cs typeface="Arial"/>
                <a:sym typeface="Arial"/>
              </a:rPr>
              <a:t>haber</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sido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atrapado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infraganti</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Por </a:t>
            </a:r>
            <a:r>
              <a:rPr lang="en-US" sz="1500" b="0" i="0" u="none" dirty="0" err="1">
                <a:solidFill>
                  <a:schemeClr val="dk1"/>
                </a:solidFill>
                <a:latin typeface="Arial"/>
                <a:ea typeface="Arial"/>
                <a:cs typeface="Arial"/>
                <a:sym typeface="Arial"/>
              </a:rPr>
              <a:t>tercer</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día</a:t>
            </a:r>
            <a:r>
              <a:rPr lang="en-US" sz="1500" b="0" i="0" u="none" dirty="0">
                <a:solidFill>
                  <a:schemeClr val="dk1"/>
                </a:solidFill>
                <a:latin typeface="Arial"/>
                <a:ea typeface="Arial"/>
                <a:cs typeface="Arial"/>
                <a:sym typeface="Arial"/>
              </a:rPr>
              <a:t> el </a:t>
            </a:r>
            <a:r>
              <a:rPr lang="en-US" sz="1500" b="0" i="0" u="none" dirty="0" err="1">
                <a:solidFill>
                  <a:schemeClr val="dk1"/>
                </a:solidFill>
                <a:latin typeface="Arial"/>
                <a:ea typeface="Arial"/>
                <a:cs typeface="Arial"/>
                <a:sym typeface="Arial"/>
              </a:rPr>
              <a:t>sospechoso</a:t>
            </a:r>
            <a:r>
              <a:rPr lang="en-US" sz="1500" b="0" i="0" u="none" dirty="0">
                <a:solidFill>
                  <a:schemeClr val="dk1"/>
                </a:solidFill>
                <a:latin typeface="Arial"/>
                <a:ea typeface="Arial"/>
                <a:cs typeface="Arial"/>
                <a:sym typeface="Arial"/>
              </a:rPr>
              <a:t> se </a:t>
            </a:r>
            <a:r>
              <a:rPr lang="en-US" sz="1500" b="0" i="0" u="none" dirty="0" err="1">
                <a:solidFill>
                  <a:schemeClr val="dk1"/>
                </a:solidFill>
                <a:latin typeface="Arial"/>
                <a:ea typeface="Arial"/>
                <a:cs typeface="Arial"/>
                <a:sym typeface="Arial"/>
              </a:rPr>
              <a:t>presenta</a:t>
            </a:r>
            <a:r>
              <a:rPr lang="en-US" sz="1500" b="0" i="0" u="none" dirty="0">
                <a:solidFill>
                  <a:schemeClr val="dk1"/>
                </a:solidFill>
                <a:latin typeface="Arial"/>
                <a:ea typeface="Arial"/>
                <a:cs typeface="Arial"/>
                <a:sym typeface="Arial"/>
              </a:rPr>
              <a:t> y le dice al </a:t>
            </a:r>
            <a:r>
              <a:rPr lang="en-US" sz="1500" b="0" i="0" u="none" dirty="0" err="1">
                <a:solidFill>
                  <a:schemeClr val="dk1"/>
                </a:solidFill>
                <a:latin typeface="Arial"/>
                <a:ea typeface="Arial"/>
                <a:cs typeface="Arial"/>
                <a:sym typeface="Arial"/>
              </a:rPr>
              <a:t>desconcertado</a:t>
            </a:r>
            <a:r>
              <a:rPr lang="en-US" sz="1500" b="0" i="0" u="none" dirty="0">
                <a:solidFill>
                  <a:schemeClr val="dk1"/>
                </a:solidFill>
                <a:latin typeface="Arial"/>
                <a:ea typeface="Arial"/>
                <a:cs typeface="Arial"/>
                <a:sym typeface="Arial"/>
              </a:rPr>
              <a:t> vigilante: ¡</a:t>
            </a:r>
            <a:r>
              <a:rPr lang="en-US" sz="1500" b="0" i="0" u="none" dirty="0" err="1">
                <a:solidFill>
                  <a:schemeClr val="dk1"/>
                </a:solidFill>
                <a:latin typeface="Arial"/>
                <a:ea typeface="Arial"/>
                <a:cs typeface="Arial"/>
                <a:sym typeface="Arial"/>
              </a:rPr>
              <a:t>Vaya</a:t>
            </a:r>
            <a:r>
              <a:rPr lang="en-US" sz="1500" b="0" i="0" u="none" dirty="0">
                <a:solidFill>
                  <a:schemeClr val="dk1"/>
                </a:solidFill>
                <a:latin typeface="Arial"/>
                <a:ea typeface="Arial"/>
                <a:cs typeface="Arial"/>
                <a:sym typeface="Arial"/>
              </a:rPr>
              <a:t> amigo, </a:t>
            </a:r>
            <a:r>
              <a:rPr lang="en-US" sz="1500" b="0" i="0" u="none" dirty="0" err="1">
                <a:solidFill>
                  <a:schemeClr val="dk1"/>
                </a:solidFill>
                <a:latin typeface="Arial"/>
                <a:ea typeface="Arial"/>
                <a:cs typeface="Arial"/>
                <a:sym typeface="Arial"/>
              </a:rPr>
              <a:t>si</a:t>
            </a:r>
            <a:r>
              <a:rPr lang="en-US" sz="1500" b="0" i="0" u="none" dirty="0">
                <a:solidFill>
                  <a:schemeClr val="dk1"/>
                </a:solidFill>
                <a:latin typeface="Arial"/>
                <a:ea typeface="Arial"/>
                <a:cs typeface="Arial"/>
                <a:sym typeface="Arial"/>
              </a:rPr>
              <a:t> que me he </a:t>
            </a:r>
            <a:r>
              <a:rPr lang="en-US" sz="1500" b="0" i="0" u="none" dirty="0" err="1">
                <a:solidFill>
                  <a:schemeClr val="dk1"/>
                </a:solidFill>
                <a:latin typeface="Arial"/>
                <a:ea typeface="Arial"/>
                <a:cs typeface="Arial"/>
                <a:sym typeface="Arial"/>
              </a:rPr>
              <a:t>llevado</a:t>
            </a:r>
            <a:r>
              <a:rPr lang="en-US" sz="1500" b="0" i="0" u="none" dirty="0">
                <a:solidFill>
                  <a:schemeClr val="dk1"/>
                </a:solidFill>
                <a:latin typeface="Arial"/>
                <a:ea typeface="Arial"/>
                <a:cs typeface="Arial"/>
                <a:sym typeface="Arial"/>
              </a:rPr>
              <a:t> un </a:t>
            </a:r>
            <a:r>
              <a:rPr lang="en-US" sz="1500" b="0" i="0" u="none" dirty="0" err="1">
                <a:solidFill>
                  <a:schemeClr val="dk1"/>
                </a:solidFill>
                <a:latin typeface="Arial"/>
                <a:ea typeface="Arial"/>
                <a:cs typeface="Arial"/>
                <a:sym typeface="Arial"/>
              </a:rPr>
              <a:t>buen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botín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ayer</a:t>
            </a:r>
            <a:r>
              <a:rPr lang="en-US" sz="1500" b="0" i="0" u="none" dirty="0">
                <a:solidFill>
                  <a:schemeClr val="dk1"/>
                </a:solidFill>
                <a:latin typeface="Arial"/>
                <a:ea typeface="Arial"/>
                <a:cs typeface="Arial"/>
                <a:sym typeface="Arial"/>
              </a:rPr>
              <a:t> y </a:t>
            </a:r>
            <a:r>
              <a:rPr lang="en-US" sz="1500" b="0" i="0" u="none" dirty="0" err="1">
                <a:solidFill>
                  <a:schemeClr val="dk1"/>
                </a:solidFill>
                <a:latin typeface="Arial"/>
                <a:ea typeface="Arial"/>
                <a:cs typeface="Arial"/>
                <a:sym typeface="Arial"/>
              </a:rPr>
              <a:t>ni</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siquiera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moviste</a:t>
            </a:r>
            <a:r>
              <a:rPr lang="en-US" sz="1500" b="0" i="0" u="none" dirty="0">
                <a:solidFill>
                  <a:schemeClr val="dk1"/>
                </a:solidFill>
                <a:latin typeface="Arial"/>
                <a:ea typeface="Arial"/>
                <a:cs typeface="Arial"/>
                <a:sym typeface="Arial"/>
              </a:rPr>
              <a:t> un </a:t>
            </a:r>
            <a:r>
              <a:rPr lang="en-US" sz="1500" b="0" i="0" u="none" dirty="0" err="1">
                <a:solidFill>
                  <a:schemeClr val="dk1"/>
                </a:solidFill>
                <a:latin typeface="Arial"/>
                <a:ea typeface="Arial"/>
                <a:cs typeface="Arial"/>
                <a:sym typeface="Arial"/>
              </a:rPr>
              <a:t>dedo</a:t>
            </a:r>
            <a:r>
              <a:rPr lang="en-US" sz="1500" b="0" i="0" u="none" dirty="0">
                <a:solidFill>
                  <a:schemeClr val="dk1"/>
                </a:solidFill>
                <a:latin typeface="Arial"/>
                <a:ea typeface="Arial"/>
                <a:cs typeface="Arial"/>
                <a:sym typeface="Arial"/>
              </a:rPr>
              <a:t> para </a:t>
            </a:r>
            <a:r>
              <a:rPr lang="en-US" sz="1500" b="0" i="0" u="none" dirty="0" err="1">
                <a:solidFill>
                  <a:schemeClr val="dk1"/>
                </a:solidFill>
                <a:latin typeface="Arial"/>
                <a:ea typeface="Arial"/>
                <a:cs typeface="Arial"/>
                <a:sym typeface="Arial"/>
              </a:rPr>
              <a:t>evitarlo</a:t>
            </a:r>
            <a:r>
              <a:rPr lang="en-US" sz="15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500"/>
              <a:buFont typeface="Arial"/>
              <a:buNone/>
            </a:pPr>
            <a:r>
              <a:rPr lang="en-US" sz="1500" b="0" i="0" u="none" dirty="0">
                <a:solidFill>
                  <a:schemeClr val="dk1"/>
                </a:solidFill>
                <a:latin typeface="Arial"/>
                <a:ea typeface="Arial"/>
                <a:cs typeface="Arial"/>
                <a:sym typeface="Arial"/>
              </a:rPr>
              <a:t>El </a:t>
            </a:r>
            <a:r>
              <a:rPr lang="en-US" sz="1500" b="0" i="0" u="none" dirty="0" err="1">
                <a:solidFill>
                  <a:schemeClr val="dk1"/>
                </a:solidFill>
                <a:latin typeface="Arial"/>
                <a:ea typeface="Arial"/>
                <a:cs typeface="Arial"/>
                <a:sym typeface="Arial"/>
              </a:rPr>
              <a:t>guardia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determinado</a:t>
            </a:r>
            <a:r>
              <a:rPr lang="en-US" sz="1500" b="0" i="0" u="none" dirty="0">
                <a:solidFill>
                  <a:schemeClr val="dk1"/>
                </a:solidFill>
                <a:latin typeface="Arial"/>
                <a:ea typeface="Arial"/>
                <a:cs typeface="Arial"/>
                <a:sym typeface="Arial"/>
              </a:rPr>
              <a:t> por </a:t>
            </a:r>
            <a:r>
              <a:rPr lang="en-US" sz="1500" b="0" i="0" u="none" dirty="0" err="1">
                <a:solidFill>
                  <a:schemeClr val="dk1"/>
                </a:solidFill>
                <a:latin typeface="Arial"/>
                <a:ea typeface="Arial"/>
                <a:cs typeface="Arial"/>
                <a:sym typeface="Arial"/>
              </a:rPr>
              <a:t>tercera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vez</a:t>
            </a:r>
            <a:r>
              <a:rPr lang="en-US" sz="1500" b="0" i="0" u="none" dirty="0">
                <a:solidFill>
                  <a:schemeClr val="dk1"/>
                </a:solidFill>
                <a:latin typeface="Arial"/>
                <a:ea typeface="Arial"/>
                <a:cs typeface="Arial"/>
                <a:sym typeface="Arial"/>
              </a:rPr>
              <a:t> lo </a:t>
            </a:r>
            <a:r>
              <a:rPr lang="en-US" sz="1500" b="0" i="0" u="none" dirty="0" err="1">
                <a:solidFill>
                  <a:schemeClr val="dk1"/>
                </a:solidFill>
                <a:latin typeface="Arial"/>
                <a:ea typeface="Arial"/>
                <a:cs typeface="Arial"/>
                <a:sym typeface="Arial"/>
              </a:rPr>
              <a:t>vigila</a:t>
            </a:r>
            <a:r>
              <a:rPr lang="en-US" sz="1500" b="0" i="0" u="none" dirty="0">
                <a:solidFill>
                  <a:schemeClr val="dk1"/>
                </a:solidFill>
                <a:latin typeface="Arial"/>
                <a:ea typeface="Arial"/>
                <a:cs typeface="Arial"/>
                <a:sym typeface="Arial"/>
              </a:rPr>
              <a:t> como </a:t>
            </a:r>
            <a:r>
              <a:rPr lang="en-US" sz="1500" b="0" i="0" u="none" dirty="0" err="1">
                <a:solidFill>
                  <a:schemeClr val="dk1"/>
                </a:solidFill>
                <a:latin typeface="Arial"/>
                <a:ea typeface="Arial"/>
                <a:cs typeface="Arial"/>
                <a:sym typeface="Arial"/>
              </a:rPr>
              <a:t>su</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sombra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pero</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igualmente</a:t>
            </a:r>
            <a:r>
              <a:rPr lang="en-US" sz="1500" b="0" i="0" u="none" dirty="0">
                <a:solidFill>
                  <a:schemeClr val="dk1"/>
                </a:solidFill>
                <a:latin typeface="Arial"/>
                <a:ea typeface="Arial"/>
                <a:cs typeface="Arial"/>
                <a:sym typeface="Arial"/>
              </a:rPr>
              <a:t> no </a:t>
            </a:r>
            <a:r>
              <a:rPr lang="en-US" sz="1500" b="0" i="0" u="none" dirty="0" err="1">
                <a:solidFill>
                  <a:schemeClr val="dk1"/>
                </a:solidFill>
                <a:latin typeface="Arial"/>
                <a:ea typeface="Arial"/>
                <a:cs typeface="Arial"/>
                <a:sym typeface="Arial"/>
              </a:rPr>
              <a:t>encuentra</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razón</a:t>
            </a:r>
            <a:r>
              <a:rPr lang="en-US" sz="1500" b="0" i="0" u="none" dirty="0">
                <a:solidFill>
                  <a:schemeClr val="dk1"/>
                </a:solidFill>
                <a:latin typeface="Arial"/>
                <a:ea typeface="Arial"/>
                <a:cs typeface="Arial"/>
                <a:sym typeface="Arial"/>
              </a:rPr>
              <a:t> </a:t>
            </a:r>
            <a:r>
              <a:rPr lang="en-US" sz="1500" b="0" i="0" u="none" dirty="0" err="1">
                <a:solidFill>
                  <a:schemeClr val="dk1"/>
                </a:solidFill>
                <a:latin typeface="Arial"/>
                <a:ea typeface="Arial"/>
                <a:cs typeface="Arial"/>
                <a:sym typeface="Arial"/>
              </a:rPr>
              <a:t>alguna</a:t>
            </a:r>
            <a:r>
              <a:rPr lang="en-US" sz="1500" b="0" i="0" u="none" dirty="0">
                <a:solidFill>
                  <a:schemeClr val="dk1"/>
                </a:solidFill>
                <a:latin typeface="Arial"/>
                <a:ea typeface="Arial"/>
                <a:cs typeface="Arial"/>
                <a:sym typeface="Arial"/>
              </a:rPr>
              <a:t> para </a:t>
            </a:r>
            <a:r>
              <a:rPr lang="en-US" sz="1500" b="0" i="0" u="none" dirty="0" err="1">
                <a:solidFill>
                  <a:schemeClr val="dk1"/>
                </a:solidFill>
                <a:latin typeface="Arial"/>
                <a:ea typeface="Arial"/>
                <a:cs typeface="Arial"/>
                <a:sym typeface="Arial"/>
              </a:rPr>
              <a:t>detenerlo</a:t>
            </a:r>
            <a:r>
              <a:rPr lang="en-US" sz="1500" b="0" i="0" u="none" dirty="0">
                <a:solidFill>
                  <a:schemeClr val="dk1"/>
                </a:solidFill>
                <a:latin typeface="Arial"/>
                <a:ea typeface="Arial"/>
                <a:cs typeface="Arial"/>
                <a:sym typeface="Arial"/>
              </a:rPr>
              <a:t>.</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6"/>
          <p:cNvSpPr txBox="1"/>
          <p:nvPr/>
        </p:nvSpPr>
        <p:spPr>
          <a:xfrm>
            <a:off x="250825" y="836612"/>
            <a:ext cx="8785225" cy="49545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0" u="sng" dirty="0">
                <a:solidFill>
                  <a:schemeClr val="dk1"/>
                </a:solidFill>
                <a:latin typeface="Arial"/>
                <a:ea typeface="Arial"/>
                <a:cs typeface="Arial"/>
                <a:sym typeface="Arial"/>
              </a:rPr>
              <a:t>La </a:t>
            </a:r>
            <a:r>
              <a:rPr lang="en-US" sz="1600" b="0" i="0" u="sng" dirty="0" err="1">
                <a:solidFill>
                  <a:schemeClr val="dk1"/>
                </a:solidFill>
                <a:latin typeface="Arial"/>
                <a:ea typeface="Arial"/>
                <a:cs typeface="Arial"/>
                <a:sym typeface="Arial"/>
              </a:rPr>
              <a:t>incertidumbre</a:t>
            </a:r>
            <a:r>
              <a:rPr lang="en-US" sz="1600" b="0" i="0" u="sng"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Al final de la </a:t>
            </a:r>
            <a:r>
              <a:rPr lang="en-US" sz="1600" b="0" i="0" u="none" dirty="0" err="1">
                <a:solidFill>
                  <a:schemeClr val="dk1"/>
                </a:solidFill>
                <a:latin typeface="Arial"/>
                <a:ea typeface="Arial"/>
                <a:cs typeface="Arial"/>
                <a:sym typeface="Arial"/>
              </a:rPr>
              <a:t>última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jornada</a:t>
            </a:r>
            <a:r>
              <a:rPr lang="en-US" sz="1600" b="0" i="0" u="none" dirty="0">
                <a:solidFill>
                  <a:schemeClr val="dk1"/>
                </a:solidFill>
                <a:latin typeface="Arial"/>
                <a:ea typeface="Arial"/>
                <a:cs typeface="Arial"/>
                <a:sym typeface="Arial"/>
              </a:rPr>
              <a:t>, antes de que el hombre se </a:t>
            </a:r>
            <a:r>
              <a:rPr lang="en-US" sz="1600" b="0" i="0" u="none" dirty="0" err="1">
                <a:solidFill>
                  <a:schemeClr val="dk1"/>
                </a:solidFill>
                <a:latin typeface="Arial"/>
                <a:ea typeface="Arial"/>
                <a:cs typeface="Arial"/>
                <a:sym typeface="Arial"/>
              </a:rPr>
              <a:t>vaya</a:t>
            </a:r>
            <a:r>
              <a:rPr lang="en-US" sz="1600" b="0" i="0" u="none" dirty="0">
                <a:solidFill>
                  <a:schemeClr val="dk1"/>
                </a:solidFill>
                <a:latin typeface="Arial"/>
                <a:ea typeface="Arial"/>
                <a:cs typeface="Arial"/>
                <a:sym typeface="Arial"/>
              </a:rPr>
              <a:t>, el </a:t>
            </a:r>
            <a:r>
              <a:rPr lang="en-US" sz="1600" b="0" i="0" u="none" dirty="0" err="1">
                <a:solidFill>
                  <a:schemeClr val="dk1"/>
                </a:solidFill>
                <a:latin typeface="Arial"/>
                <a:ea typeface="Arial"/>
                <a:cs typeface="Arial"/>
                <a:sym typeface="Arial"/>
              </a:rPr>
              <a:t>policía</a:t>
            </a:r>
            <a:r>
              <a:rPr lang="en-US" sz="1600" b="0" i="0" u="none" dirty="0">
                <a:solidFill>
                  <a:schemeClr val="dk1"/>
                </a:solidFill>
                <a:latin typeface="Arial"/>
                <a:ea typeface="Arial"/>
                <a:cs typeface="Arial"/>
                <a:sym typeface="Arial"/>
              </a:rPr>
              <a:t> no </a:t>
            </a:r>
            <a:r>
              <a:rPr lang="en-US" sz="1600" b="0" i="0" u="none" dirty="0" err="1">
                <a:solidFill>
                  <a:schemeClr val="dk1"/>
                </a:solidFill>
                <a:latin typeface="Arial"/>
                <a:ea typeface="Arial"/>
                <a:cs typeface="Arial"/>
                <a:sym typeface="Arial"/>
              </a:rPr>
              <a:t>puede</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soportar</a:t>
            </a:r>
            <a:r>
              <a:rPr lang="en-US" sz="1600" b="0" i="0" u="none" dirty="0">
                <a:solidFill>
                  <a:schemeClr val="dk1"/>
                </a:solidFill>
                <a:latin typeface="Arial"/>
                <a:ea typeface="Arial"/>
                <a:cs typeface="Arial"/>
                <a:sym typeface="Arial"/>
              </a:rPr>
              <a:t> más y le </a:t>
            </a:r>
            <a:r>
              <a:rPr lang="en-US" sz="1600" b="0" i="0" u="none" dirty="0" err="1">
                <a:solidFill>
                  <a:schemeClr val="dk1"/>
                </a:solidFill>
                <a:latin typeface="Arial"/>
                <a:ea typeface="Arial"/>
                <a:cs typeface="Arial"/>
                <a:sym typeface="Arial"/>
              </a:rPr>
              <a:t>reclama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oiga</a:t>
            </a:r>
            <a:r>
              <a:rPr lang="en-US" sz="1600" b="0" i="0" u="none" dirty="0">
                <a:solidFill>
                  <a:schemeClr val="dk1"/>
                </a:solidFill>
                <a:latin typeface="Arial"/>
                <a:ea typeface="Arial"/>
                <a:cs typeface="Arial"/>
                <a:sym typeface="Arial"/>
              </a:rPr>
              <a:t> hombre, lo he </a:t>
            </a:r>
            <a:r>
              <a:rPr lang="en-US" sz="1600" b="0" i="0" u="none" dirty="0" err="1">
                <a:solidFill>
                  <a:schemeClr val="dk1"/>
                </a:solidFill>
                <a:latin typeface="Arial"/>
                <a:ea typeface="Arial"/>
                <a:cs typeface="Arial"/>
                <a:sym typeface="Arial"/>
              </a:rPr>
              <a:t>seguido</a:t>
            </a:r>
            <a:r>
              <a:rPr lang="en-US" sz="1600" b="0" i="0" u="none" dirty="0">
                <a:solidFill>
                  <a:schemeClr val="dk1"/>
                </a:solidFill>
                <a:latin typeface="Arial"/>
                <a:ea typeface="Arial"/>
                <a:cs typeface="Arial"/>
                <a:sym typeface="Arial"/>
              </a:rPr>
              <a:t> por </a:t>
            </a:r>
            <a:r>
              <a:rPr lang="en-US" sz="1600" b="0" i="0" u="none" dirty="0" err="1">
                <a:solidFill>
                  <a:schemeClr val="dk1"/>
                </a:solidFill>
                <a:latin typeface="Arial"/>
                <a:ea typeface="Arial"/>
                <a:cs typeface="Arial"/>
                <a:sym typeface="Arial"/>
              </a:rPr>
              <a:t>tres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días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consecutivos</a:t>
            </a:r>
            <a:r>
              <a:rPr lang="en-US" sz="1600" b="0" i="0" u="none" dirty="0">
                <a:solidFill>
                  <a:schemeClr val="dk1"/>
                </a:solidFill>
                <a:latin typeface="Arial"/>
                <a:ea typeface="Arial"/>
                <a:cs typeface="Arial"/>
                <a:sym typeface="Arial"/>
              </a:rPr>
              <a:t> y </a:t>
            </a:r>
            <a:r>
              <a:rPr lang="en-US" sz="1600" b="0" i="0" u="none" dirty="0" err="1">
                <a:solidFill>
                  <a:schemeClr val="dk1"/>
                </a:solidFill>
                <a:latin typeface="Arial"/>
                <a:ea typeface="Arial"/>
                <a:cs typeface="Arial"/>
                <a:sym typeface="Arial"/>
              </a:rPr>
              <a:t>aunque</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usted</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asegura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ser</a:t>
            </a:r>
            <a:r>
              <a:rPr lang="en-US" sz="1600" b="0" i="0" u="none" dirty="0">
                <a:solidFill>
                  <a:schemeClr val="dk1"/>
                </a:solidFill>
                <a:latin typeface="Arial"/>
                <a:ea typeface="Arial"/>
                <a:cs typeface="Arial"/>
                <a:sym typeface="Arial"/>
              </a:rPr>
              <a:t> un gran </a:t>
            </a:r>
            <a:r>
              <a:rPr lang="en-US" sz="1600" b="0" i="0" u="none" dirty="0" err="1">
                <a:solidFill>
                  <a:schemeClr val="dk1"/>
                </a:solidFill>
                <a:latin typeface="Arial"/>
                <a:ea typeface="Arial"/>
                <a:cs typeface="Arial"/>
                <a:sym typeface="Arial"/>
              </a:rPr>
              <a:t>ladrón</a:t>
            </a:r>
            <a:r>
              <a:rPr lang="en-US" sz="1600" b="0" i="0" u="none" dirty="0">
                <a:solidFill>
                  <a:schemeClr val="dk1"/>
                </a:solidFill>
                <a:latin typeface="Arial"/>
                <a:ea typeface="Arial"/>
                <a:cs typeface="Arial"/>
                <a:sym typeface="Arial"/>
              </a:rPr>
              <a:t>, no he </a:t>
            </a:r>
            <a:r>
              <a:rPr lang="en-US" sz="1600" b="0" i="0" u="none" dirty="0" err="1">
                <a:solidFill>
                  <a:schemeClr val="dk1"/>
                </a:solidFill>
                <a:latin typeface="Arial"/>
                <a:ea typeface="Arial"/>
                <a:cs typeface="Arial"/>
                <a:sym typeface="Arial"/>
              </a:rPr>
              <a:t>visto</a:t>
            </a:r>
            <a:r>
              <a:rPr lang="en-US" sz="1600" b="0" i="0" u="none" dirty="0">
                <a:solidFill>
                  <a:schemeClr val="dk1"/>
                </a:solidFill>
                <a:latin typeface="Arial"/>
                <a:ea typeface="Arial"/>
                <a:cs typeface="Arial"/>
                <a:sym typeface="Arial"/>
              </a:rPr>
              <a:t> que se </a:t>
            </a:r>
            <a:r>
              <a:rPr lang="en-US" sz="1600" b="0" i="0" u="none" dirty="0" err="1">
                <a:solidFill>
                  <a:schemeClr val="dk1"/>
                </a:solidFill>
                <a:latin typeface="Arial"/>
                <a:ea typeface="Arial"/>
                <a:cs typeface="Arial"/>
                <a:sym typeface="Arial"/>
              </a:rPr>
              <a:t>lleve</a:t>
            </a:r>
            <a:r>
              <a:rPr lang="en-US" sz="1600" b="0" i="0" u="none" dirty="0">
                <a:solidFill>
                  <a:schemeClr val="dk1"/>
                </a:solidFill>
                <a:latin typeface="Arial"/>
                <a:ea typeface="Arial"/>
                <a:cs typeface="Arial"/>
                <a:sym typeface="Arial"/>
              </a:rPr>
              <a:t> nada de </a:t>
            </a:r>
            <a:r>
              <a:rPr lang="en-US" sz="1600" b="0" i="0" u="none" dirty="0" err="1">
                <a:solidFill>
                  <a:schemeClr val="dk1"/>
                </a:solidFill>
                <a:latin typeface="Arial"/>
                <a:ea typeface="Arial"/>
                <a:cs typeface="Arial"/>
                <a:sym typeface="Arial"/>
              </a:rPr>
              <a:t>estos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expositores</a:t>
            </a:r>
            <a:r>
              <a:rPr lang="en-US" sz="1600" b="0" i="0" u="none" dirty="0">
                <a:solidFill>
                  <a:schemeClr val="dk1"/>
                </a:solidFill>
                <a:latin typeface="Arial"/>
                <a:ea typeface="Arial"/>
                <a:cs typeface="Arial"/>
                <a:sym typeface="Arial"/>
              </a:rPr>
              <a:t>!. ¿Que es lo que </a:t>
            </a:r>
            <a:r>
              <a:rPr lang="en-US" sz="1600" b="0" i="0" u="none" dirty="0" err="1">
                <a:solidFill>
                  <a:schemeClr val="dk1"/>
                </a:solidFill>
                <a:latin typeface="Arial"/>
                <a:ea typeface="Arial"/>
                <a:cs typeface="Arial"/>
                <a:sym typeface="Arial"/>
              </a:rPr>
              <a:t>pretende</a:t>
            </a:r>
            <a:r>
              <a:rPr lang="en-US" sz="1600" b="0" i="0" u="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A lo que el hombre con </a:t>
            </a:r>
            <a:r>
              <a:rPr lang="en-US" sz="1600" b="0" i="0" u="none" dirty="0" err="1">
                <a:solidFill>
                  <a:schemeClr val="dk1"/>
                </a:solidFill>
                <a:latin typeface="Arial"/>
                <a:ea typeface="Arial"/>
                <a:cs typeface="Arial"/>
                <a:sym typeface="Arial"/>
              </a:rPr>
              <a:t>aire</a:t>
            </a:r>
            <a:r>
              <a:rPr lang="en-US" sz="1600" b="0" i="0" u="none" dirty="0">
                <a:solidFill>
                  <a:schemeClr val="dk1"/>
                </a:solidFill>
                <a:latin typeface="Arial"/>
                <a:ea typeface="Arial"/>
                <a:cs typeface="Arial"/>
                <a:sym typeface="Arial"/>
              </a:rPr>
              <a:t> de </a:t>
            </a:r>
            <a:r>
              <a:rPr lang="en-US" sz="1600" b="0" i="0" u="none" dirty="0" err="1">
                <a:solidFill>
                  <a:schemeClr val="dk1"/>
                </a:solidFill>
                <a:latin typeface="Arial"/>
                <a:ea typeface="Arial"/>
                <a:cs typeface="Arial"/>
                <a:sym typeface="Arial"/>
              </a:rPr>
              <a:t>astucia</a:t>
            </a:r>
            <a:r>
              <a:rPr lang="en-US" sz="1600" b="0" i="0" u="none" dirty="0">
                <a:solidFill>
                  <a:schemeClr val="dk1"/>
                </a:solidFill>
                <a:latin typeface="Arial"/>
                <a:ea typeface="Arial"/>
                <a:cs typeface="Arial"/>
                <a:sym typeface="Arial"/>
              </a:rPr>
              <a:t> y </a:t>
            </a:r>
            <a:r>
              <a:rPr lang="en-US" sz="1600" b="0" i="0" u="none" dirty="0" err="1">
                <a:solidFill>
                  <a:schemeClr val="dk1"/>
                </a:solidFill>
                <a:latin typeface="Arial"/>
                <a:ea typeface="Arial"/>
                <a:cs typeface="Arial"/>
                <a:sym typeface="Arial"/>
              </a:rPr>
              <a:t>una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buena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dosis</a:t>
            </a:r>
            <a:r>
              <a:rPr lang="en-US" sz="1600" b="0" i="0" u="none" dirty="0">
                <a:solidFill>
                  <a:schemeClr val="dk1"/>
                </a:solidFill>
                <a:latin typeface="Arial"/>
                <a:ea typeface="Arial"/>
                <a:cs typeface="Arial"/>
                <a:sym typeface="Arial"/>
              </a:rPr>
              <a:t> de </a:t>
            </a:r>
            <a:r>
              <a:rPr lang="en-US" sz="1600" b="0" i="0" u="none" dirty="0" err="1">
                <a:solidFill>
                  <a:schemeClr val="dk1"/>
                </a:solidFill>
                <a:latin typeface="Arial"/>
                <a:ea typeface="Arial"/>
                <a:cs typeface="Arial"/>
                <a:sym typeface="Arial"/>
              </a:rPr>
              <a:t>satisfacción</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responde</a:t>
            </a:r>
            <a:r>
              <a:rPr lang="en-US" sz="16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600"/>
              <a:buFont typeface="Arial"/>
              <a:buNone/>
            </a:pPr>
            <a:r>
              <a:rPr lang="en-US" sz="1600" b="0" i="0" u="none" dirty="0" err="1">
                <a:solidFill>
                  <a:schemeClr val="dk1"/>
                </a:solidFill>
                <a:latin typeface="Arial"/>
                <a:ea typeface="Arial"/>
                <a:cs typeface="Arial"/>
                <a:sym typeface="Arial"/>
              </a:rPr>
              <a:t>Así</a:t>
            </a:r>
            <a:r>
              <a:rPr lang="en-US" sz="1600" b="0" i="0" u="none" dirty="0">
                <a:solidFill>
                  <a:schemeClr val="dk1"/>
                </a:solidFill>
                <a:latin typeface="Arial"/>
                <a:ea typeface="Arial"/>
                <a:cs typeface="Arial"/>
                <a:sym typeface="Arial"/>
              </a:rPr>
              <a:t> es amigo, </a:t>
            </a:r>
            <a:r>
              <a:rPr lang="en-US" sz="1600" b="0" i="0" u="none" dirty="0" err="1">
                <a:solidFill>
                  <a:schemeClr val="dk1"/>
                </a:solidFill>
                <a:latin typeface="Arial"/>
                <a:ea typeface="Arial"/>
                <a:cs typeface="Arial"/>
                <a:sym typeface="Arial"/>
              </a:rPr>
              <a:t>efectivamente</a:t>
            </a:r>
            <a:r>
              <a:rPr lang="en-US" sz="1600" b="0" i="0" u="none" dirty="0">
                <a:solidFill>
                  <a:schemeClr val="dk1"/>
                </a:solidFill>
                <a:latin typeface="Arial"/>
                <a:ea typeface="Arial"/>
                <a:cs typeface="Arial"/>
                <a:sym typeface="Arial"/>
              </a:rPr>
              <a:t>, soy un </a:t>
            </a:r>
            <a:r>
              <a:rPr lang="en-US" sz="1600" b="0" i="0" u="none" dirty="0" err="1">
                <a:solidFill>
                  <a:schemeClr val="dk1"/>
                </a:solidFill>
                <a:latin typeface="Arial"/>
                <a:ea typeface="Arial"/>
                <a:cs typeface="Arial"/>
                <a:sym typeface="Arial"/>
              </a:rPr>
              <a:t>ladrón</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profesional</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probablemente</a:t>
            </a:r>
            <a:r>
              <a:rPr lang="en-US" sz="1600" b="0" i="0" u="none" dirty="0">
                <a:solidFill>
                  <a:schemeClr val="dk1"/>
                </a:solidFill>
                <a:latin typeface="Arial"/>
                <a:ea typeface="Arial"/>
                <a:cs typeface="Arial"/>
                <a:sym typeface="Arial"/>
              </a:rPr>
              <a:t> el </a:t>
            </a:r>
            <a:r>
              <a:rPr lang="en-US" sz="1600" b="0" i="0" u="none" dirty="0" err="1">
                <a:solidFill>
                  <a:schemeClr val="dk1"/>
                </a:solidFill>
                <a:latin typeface="Arial"/>
                <a:ea typeface="Arial"/>
                <a:cs typeface="Arial"/>
                <a:sym typeface="Arial"/>
              </a:rPr>
              <a:t>mejor</a:t>
            </a:r>
            <a:r>
              <a:rPr lang="en-US" sz="1600" b="0" i="0" u="none" dirty="0">
                <a:solidFill>
                  <a:schemeClr val="dk1"/>
                </a:solidFill>
                <a:latin typeface="Arial"/>
                <a:ea typeface="Arial"/>
                <a:cs typeface="Arial"/>
                <a:sym typeface="Arial"/>
              </a:rPr>
              <a:t>. Soy un </a:t>
            </a:r>
            <a:r>
              <a:rPr lang="en-US" sz="1600" b="0" i="0" u="none" dirty="0" err="1">
                <a:solidFill>
                  <a:schemeClr val="dk1"/>
                </a:solidFill>
                <a:latin typeface="Arial"/>
                <a:ea typeface="Arial"/>
                <a:cs typeface="Arial"/>
                <a:sym typeface="Arial"/>
              </a:rPr>
              <a:t>ladrón</a:t>
            </a:r>
            <a:r>
              <a:rPr lang="en-US" sz="1600" b="0" i="0" u="none" dirty="0">
                <a:solidFill>
                  <a:schemeClr val="dk1"/>
                </a:solidFill>
                <a:latin typeface="Arial"/>
                <a:ea typeface="Arial"/>
                <a:cs typeface="Arial"/>
                <a:sym typeface="Arial"/>
              </a:rPr>
              <a:t> de ideas.</a:t>
            </a:r>
            <a:endParaRPr dirty="0"/>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He </a:t>
            </a:r>
            <a:r>
              <a:rPr lang="en-US" sz="1600" b="0" i="0" u="none" dirty="0" err="1">
                <a:solidFill>
                  <a:schemeClr val="dk1"/>
                </a:solidFill>
                <a:latin typeface="Arial"/>
                <a:ea typeface="Arial"/>
                <a:cs typeface="Arial"/>
                <a:sym typeface="Arial"/>
              </a:rPr>
              <a:t>venido</a:t>
            </a:r>
            <a:r>
              <a:rPr lang="en-US" sz="1600" b="0" i="0" u="none" dirty="0">
                <a:solidFill>
                  <a:schemeClr val="dk1"/>
                </a:solidFill>
                <a:latin typeface="Arial"/>
                <a:ea typeface="Arial"/>
                <a:cs typeface="Arial"/>
                <a:sym typeface="Arial"/>
              </a:rPr>
              <a:t> por </a:t>
            </a:r>
            <a:r>
              <a:rPr lang="en-US" sz="1600" b="0" i="0" u="none" dirty="0" err="1">
                <a:solidFill>
                  <a:schemeClr val="dk1"/>
                </a:solidFill>
                <a:latin typeface="Arial"/>
                <a:ea typeface="Arial"/>
                <a:cs typeface="Arial"/>
                <a:sym typeface="Arial"/>
              </a:rPr>
              <a:t>tres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días</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consecutivos</a:t>
            </a:r>
            <a:r>
              <a:rPr lang="en-US" sz="1600" b="0" i="0" u="none" dirty="0">
                <a:solidFill>
                  <a:schemeClr val="dk1"/>
                </a:solidFill>
                <a:latin typeface="Arial"/>
                <a:ea typeface="Arial"/>
                <a:cs typeface="Arial"/>
                <a:sym typeface="Arial"/>
              </a:rPr>
              <a:t> y me he </a:t>
            </a:r>
            <a:r>
              <a:rPr lang="en-US" sz="1600" b="0" i="0" u="none" dirty="0" err="1">
                <a:solidFill>
                  <a:schemeClr val="dk1"/>
                </a:solidFill>
                <a:latin typeface="Arial"/>
                <a:ea typeface="Arial"/>
                <a:cs typeface="Arial"/>
                <a:sym typeface="Arial"/>
              </a:rPr>
              <a:t>llevado</a:t>
            </a:r>
            <a:r>
              <a:rPr lang="en-US" sz="1600" b="0" i="0" u="none" dirty="0">
                <a:solidFill>
                  <a:schemeClr val="dk1"/>
                </a:solidFill>
                <a:latin typeface="Arial"/>
                <a:ea typeface="Arial"/>
                <a:cs typeface="Arial"/>
                <a:sym typeface="Arial"/>
              </a:rPr>
              <a:t> miles de ideas de </a:t>
            </a:r>
            <a:r>
              <a:rPr lang="en-US" sz="1600" b="0" i="0" u="none" dirty="0" err="1">
                <a:solidFill>
                  <a:schemeClr val="dk1"/>
                </a:solidFill>
                <a:latin typeface="Arial"/>
                <a:ea typeface="Arial"/>
                <a:cs typeface="Arial"/>
                <a:sym typeface="Arial"/>
              </a:rPr>
              <a:t>negocios</a:t>
            </a:r>
            <a:r>
              <a:rPr lang="en-US" sz="1600" b="0" i="0" u="none" dirty="0">
                <a:solidFill>
                  <a:schemeClr val="dk1"/>
                </a:solidFill>
                <a:latin typeface="Arial"/>
                <a:ea typeface="Arial"/>
                <a:cs typeface="Arial"/>
                <a:sym typeface="Arial"/>
              </a:rPr>
              <a:t> que se </a:t>
            </a:r>
            <a:r>
              <a:rPr lang="en-US" sz="1600" b="0" i="0" u="none" dirty="0" err="1">
                <a:solidFill>
                  <a:schemeClr val="dk1"/>
                </a:solidFill>
                <a:latin typeface="Arial"/>
                <a:ea typeface="Arial"/>
                <a:cs typeface="Arial"/>
                <a:sym typeface="Arial"/>
              </a:rPr>
              <a:t>pueden</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hacer</a:t>
            </a:r>
            <a:r>
              <a:rPr lang="en-US" sz="1600" b="0" i="0" u="none" dirty="0">
                <a:solidFill>
                  <a:schemeClr val="dk1"/>
                </a:solidFill>
                <a:latin typeface="Arial"/>
                <a:ea typeface="Arial"/>
                <a:cs typeface="Arial"/>
                <a:sym typeface="Arial"/>
              </a:rPr>
              <a:t> y que </a:t>
            </a:r>
            <a:r>
              <a:rPr lang="en-US" sz="1600" b="0" i="0" u="none" dirty="0" err="1">
                <a:solidFill>
                  <a:schemeClr val="dk1"/>
                </a:solidFill>
                <a:latin typeface="Arial"/>
                <a:ea typeface="Arial"/>
                <a:cs typeface="Arial"/>
                <a:sym typeface="Arial"/>
              </a:rPr>
              <a:t>voy</a:t>
            </a:r>
            <a:r>
              <a:rPr lang="en-US" sz="1600" b="0" i="0" u="none" dirty="0">
                <a:solidFill>
                  <a:schemeClr val="dk1"/>
                </a:solidFill>
                <a:latin typeface="Arial"/>
                <a:ea typeface="Arial"/>
                <a:cs typeface="Arial"/>
                <a:sym typeface="Arial"/>
              </a:rPr>
              <a:t> a </a:t>
            </a:r>
            <a:r>
              <a:rPr lang="en-US" sz="1600" b="0" i="0" u="none" dirty="0" err="1">
                <a:solidFill>
                  <a:schemeClr val="dk1"/>
                </a:solidFill>
                <a:latin typeface="Arial"/>
                <a:ea typeface="Arial"/>
                <a:cs typeface="Arial"/>
                <a:sym typeface="Arial"/>
              </a:rPr>
              <a:t>convertir</a:t>
            </a:r>
            <a:r>
              <a:rPr lang="en-US" sz="1600" b="0" i="0" u="none" dirty="0">
                <a:solidFill>
                  <a:schemeClr val="dk1"/>
                </a:solidFill>
                <a:latin typeface="Arial"/>
                <a:ea typeface="Arial"/>
                <a:cs typeface="Arial"/>
                <a:sym typeface="Arial"/>
              </a:rPr>
              <a:t> en mucho </a:t>
            </a:r>
            <a:r>
              <a:rPr lang="en-US" sz="1600" b="0" i="0" u="none" dirty="0" err="1">
                <a:solidFill>
                  <a:schemeClr val="dk1"/>
                </a:solidFill>
                <a:latin typeface="Arial"/>
                <a:ea typeface="Arial"/>
                <a:cs typeface="Arial"/>
                <a:sym typeface="Arial"/>
              </a:rPr>
              <a:t>dinero</a:t>
            </a:r>
            <a:r>
              <a:rPr lang="en-US" sz="1600" b="0" i="0" u="none" dirty="0">
                <a:solidFill>
                  <a:schemeClr val="dk1"/>
                </a:solidFill>
                <a:latin typeface="Arial"/>
                <a:ea typeface="Arial"/>
                <a:cs typeface="Arial"/>
                <a:sym typeface="Arial"/>
              </a:rPr>
              <a:t>.</a:t>
            </a:r>
            <a:endParaRPr dirty="0"/>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He </a:t>
            </a:r>
            <a:r>
              <a:rPr lang="en-US" sz="1600" b="0" i="0" u="none" dirty="0" err="1">
                <a:solidFill>
                  <a:schemeClr val="dk1"/>
                </a:solidFill>
                <a:latin typeface="Arial"/>
                <a:ea typeface="Arial"/>
                <a:cs typeface="Arial"/>
                <a:sym typeface="Arial"/>
              </a:rPr>
              <a:t>sustraído</a:t>
            </a:r>
            <a:r>
              <a:rPr lang="en-US" sz="1600" b="0" i="0" u="none" dirty="0">
                <a:solidFill>
                  <a:schemeClr val="dk1"/>
                </a:solidFill>
                <a:latin typeface="Arial"/>
                <a:ea typeface="Arial"/>
                <a:cs typeface="Arial"/>
                <a:sym typeface="Arial"/>
              </a:rPr>
              <a:t> en mi </a:t>
            </a:r>
            <a:r>
              <a:rPr lang="en-US" sz="1600" b="0" i="0" u="none" dirty="0" err="1">
                <a:solidFill>
                  <a:schemeClr val="dk1"/>
                </a:solidFill>
                <a:latin typeface="Arial"/>
                <a:ea typeface="Arial"/>
                <a:cs typeface="Arial"/>
                <a:sym typeface="Arial"/>
              </a:rPr>
              <a:t>mente</a:t>
            </a:r>
            <a:r>
              <a:rPr lang="en-US" sz="1600" b="0" i="0" u="none" dirty="0">
                <a:solidFill>
                  <a:schemeClr val="dk1"/>
                </a:solidFill>
                <a:latin typeface="Arial"/>
                <a:ea typeface="Arial"/>
                <a:cs typeface="Arial"/>
                <a:sym typeface="Arial"/>
              </a:rPr>
              <a:t> un </a:t>
            </a:r>
            <a:r>
              <a:rPr lang="en-US" sz="1600" b="0" i="0" u="none" dirty="0" err="1">
                <a:solidFill>
                  <a:schemeClr val="dk1"/>
                </a:solidFill>
                <a:latin typeface="Arial"/>
                <a:ea typeface="Arial"/>
                <a:cs typeface="Arial"/>
                <a:sym typeface="Arial"/>
              </a:rPr>
              <a:t>enorme</a:t>
            </a:r>
            <a:r>
              <a:rPr lang="en-US" sz="1600" b="0" i="0" u="none" dirty="0">
                <a:solidFill>
                  <a:schemeClr val="dk1"/>
                </a:solidFill>
                <a:latin typeface="Arial"/>
                <a:ea typeface="Arial"/>
                <a:cs typeface="Arial"/>
                <a:sym typeface="Arial"/>
              </a:rPr>
              <a:t> y </a:t>
            </a:r>
            <a:r>
              <a:rPr lang="en-US" sz="1600" b="0" i="0" u="none" dirty="0" err="1">
                <a:solidFill>
                  <a:schemeClr val="dk1"/>
                </a:solidFill>
                <a:latin typeface="Arial"/>
                <a:ea typeface="Arial"/>
                <a:cs typeface="Arial"/>
                <a:sym typeface="Arial"/>
              </a:rPr>
              <a:t>valioso</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tesoro</a:t>
            </a:r>
            <a:r>
              <a:rPr lang="en-US" sz="1600" b="0" i="0" u="none" dirty="0">
                <a:solidFill>
                  <a:schemeClr val="dk1"/>
                </a:solidFill>
                <a:latin typeface="Arial"/>
                <a:ea typeface="Arial"/>
                <a:cs typeface="Arial"/>
                <a:sym typeface="Arial"/>
              </a:rPr>
              <a:t> que he </a:t>
            </a:r>
            <a:r>
              <a:rPr lang="en-US" sz="1600" b="0" i="0" u="none" dirty="0" err="1">
                <a:solidFill>
                  <a:schemeClr val="dk1"/>
                </a:solidFill>
                <a:latin typeface="Arial"/>
                <a:ea typeface="Arial"/>
                <a:cs typeface="Arial"/>
                <a:sym typeface="Arial"/>
              </a:rPr>
              <a:t>tomado</a:t>
            </a:r>
            <a:r>
              <a:rPr lang="en-US" sz="1600" b="0" i="0" u="none" dirty="0">
                <a:solidFill>
                  <a:schemeClr val="dk1"/>
                </a:solidFill>
                <a:latin typeface="Arial"/>
                <a:ea typeface="Arial"/>
                <a:cs typeface="Arial"/>
                <a:sym typeface="Arial"/>
              </a:rPr>
              <a:t> sin que me </a:t>
            </a:r>
            <a:r>
              <a:rPr lang="en-US" sz="1600" b="0" i="0" u="none" dirty="0" err="1">
                <a:solidFill>
                  <a:schemeClr val="dk1"/>
                </a:solidFill>
                <a:latin typeface="Arial"/>
                <a:ea typeface="Arial"/>
                <a:cs typeface="Arial"/>
                <a:sym typeface="Arial"/>
              </a:rPr>
              <a:t>cueste</a:t>
            </a:r>
            <a:r>
              <a:rPr lang="en-US" sz="1600" b="0" i="0" u="none" dirty="0">
                <a:solidFill>
                  <a:schemeClr val="dk1"/>
                </a:solidFill>
                <a:latin typeface="Arial"/>
                <a:ea typeface="Arial"/>
                <a:cs typeface="Arial"/>
                <a:sym typeface="Arial"/>
              </a:rPr>
              <a:t> un centavo.</a:t>
            </a:r>
            <a:endParaRPr dirty="0"/>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Arial"/>
                <a:ea typeface="Arial"/>
                <a:cs typeface="Arial"/>
                <a:sym typeface="Arial"/>
              </a:rPr>
              <a:t>Y </a:t>
            </a:r>
            <a:r>
              <a:rPr lang="en-US" sz="1600" b="0" i="0" u="none" dirty="0" err="1">
                <a:solidFill>
                  <a:schemeClr val="dk1"/>
                </a:solidFill>
                <a:latin typeface="Arial"/>
                <a:ea typeface="Arial"/>
                <a:cs typeface="Arial"/>
                <a:sym typeface="Arial"/>
              </a:rPr>
              <a:t>tú</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ni</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siquiera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hiciste</a:t>
            </a:r>
            <a:r>
              <a:rPr lang="en-US" sz="1600" b="0" i="0" u="none" dirty="0">
                <a:solidFill>
                  <a:schemeClr val="dk1"/>
                </a:solidFill>
                <a:latin typeface="Arial"/>
                <a:ea typeface="Arial"/>
                <a:cs typeface="Arial"/>
                <a:sym typeface="Arial"/>
              </a:rPr>
              <a:t> nada para </a:t>
            </a:r>
            <a:r>
              <a:rPr lang="en-US" sz="1600" b="0" i="0" u="none" dirty="0" err="1">
                <a:solidFill>
                  <a:schemeClr val="dk1"/>
                </a:solidFill>
                <a:latin typeface="Arial"/>
                <a:ea typeface="Arial"/>
                <a:cs typeface="Arial"/>
                <a:sym typeface="Arial"/>
              </a:rPr>
              <a:t>evitarlo</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culmina</a:t>
            </a:r>
            <a:r>
              <a:rPr lang="en-US" sz="1600" b="0" i="0" u="none" dirty="0">
                <a:solidFill>
                  <a:schemeClr val="dk1"/>
                </a:solidFill>
                <a:latin typeface="Arial"/>
                <a:ea typeface="Arial"/>
                <a:cs typeface="Arial"/>
                <a:sym typeface="Arial"/>
              </a:rPr>
              <a:t> </a:t>
            </a:r>
            <a:r>
              <a:rPr lang="en-US" sz="1600" b="0" i="0" u="none" dirty="0" err="1">
                <a:solidFill>
                  <a:schemeClr val="dk1"/>
                </a:solidFill>
                <a:latin typeface="Arial"/>
                <a:ea typeface="Arial"/>
                <a:cs typeface="Arial"/>
                <a:sym typeface="Arial"/>
              </a:rPr>
              <a:t>sonriente</a:t>
            </a:r>
            <a:r>
              <a:rPr lang="en-US" sz="1600" b="0" i="0" u="none" dirty="0">
                <a:solidFill>
                  <a:schemeClr val="dk1"/>
                </a:solidFill>
                <a:latin typeface="Arial"/>
                <a:ea typeface="Arial"/>
                <a:cs typeface="Arial"/>
                <a:sym typeface="Arial"/>
              </a:rPr>
              <a:t> y con un </a:t>
            </a:r>
            <a:r>
              <a:rPr lang="en-US" sz="1600" b="0" i="0" u="none" dirty="0" err="1">
                <a:solidFill>
                  <a:schemeClr val="dk1"/>
                </a:solidFill>
                <a:latin typeface="Arial"/>
                <a:ea typeface="Arial"/>
                <a:cs typeface="Arial"/>
                <a:sym typeface="Arial"/>
              </a:rPr>
              <a:t>tono</a:t>
            </a:r>
            <a:r>
              <a:rPr lang="en-US" sz="1600" b="0" i="0" u="none" dirty="0">
                <a:solidFill>
                  <a:schemeClr val="dk1"/>
                </a:solidFill>
                <a:latin typeface="Arial"/>
                <a:ea typeface="Arial"/>
                <a:cs typeface="Arial"/>
                <a:sym typeface="Arial"/>
              </a:rPr>
              <a:t> de </a:t>
            </a:r>
            <a:r>
              <a:rPr lang="en-US" sz="1600" b="0" i="0" u="none" dirty="0" err="1">
                <a:solidFill>
                  <a:schemeClr val="dk1"/>
                </a:solidFill>
                <a:latin typeface="Arial"/>
                <a:ea typeface="Arial"/>
                <a:cs typeface="Arial"/>
                <a:sym typeface="Arial"/>
              </a:rPr>
              <a:t>sarcasmo</a:t>
            </a:r>
            <a:r>
              <a:rPr lang="en-US" sz="1600" b="0" i="0" u="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800"/>
              <a:buFont typeface="Arial"/>
              <a:buNone/>
            </a:pPr>
            <a:endParaRPr sz="18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1" i="0" u="none" dirty="0" err="1">
                <a:solidFill>
                  <a:schemeClr val="dk1"/>
                </a:solidFill>
                <a:latin typeface="Arial"/>
                <a:ea typeface="Arial"/>
                <a:cs typeface="Arial"/>
                <a:sym typeface="Arial"/>
              </a:rPr>
              <a:t>Moraleja</a:t>
            </a:r>
            <a:r>
              <a:rPr lang="en-US" sz="1800" b="1" i="0" u="none" dirty="0">
                <a:solidFill>
                  <a:schemeClr val="dk1"/>
                </a:solidFill>
                <a:latin typeface="Arial"/>
                <a:ea typeface="Arial"/>
                <a:cs typeface="Arial"/>
                <a:sym typeface="Arial"/>
              </a:rPr>
              <a:t>: las ideas de </a:t>
            </a:r>
            <a:r>
              <a:rPr lang="en-US" sz="1800" b="1" i="0" u="none" dirty="0" err="1">
                <a:solidFill>
                  <a:schemeClr val="dk1"/>
                </a:solidFill>
                <a:latin typeface="Arial"/>
                <a:ea typeface="Arial"/>
                <a:cs typeface="Arial"/>
                <a:sym typeface="Arial"/>
              </a:rPr>
              <a:t>negocios</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están</a:t>
            </a:r>
            <a:r>
              <a:rPr lang="en-US" sz="1800" b="1" i="0" u="none" dirty="0">
                <a:solidFill>
                  <a:schemeClr val="dk1"/>
                </a:solidFill>
                <a:latin typeface="Arial"/>
                <a:ea typeface="Arial"/>
                <a:cs typeface="Arial"/>
                <a:sym typeface="Arial"/>
              </a:rPr>
              <a:t> en </a:t>
            </a:r>
            <a:r>
              <a:rPr lang="en-US" sz="1800" b="1" i="0" u="none" dirty="0" err="1">
                <a:solidFill>
                  <a:schemeClr val="dk1"/>
                </a:solidFill>
                <a:latin typeface="Arial"/>
                <a:ea typeface="Arial"/>
                <a:cs typeface="Arial"/>
                <a:sym typeface="Arial"/>
              </a:rPr>
              <a:t>todas</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partes</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depende</a:t>
            </a:r>
            <a:r>
              <a:rPr lang="en-US" sz="1800" b="1" i="0" u="none" dirty="0">
                <a:solidFill>
                  <a:schemeClr val="dk1"/>
                </a:solidFill>
                <a:latin typeface="Arial"/>
                <a:ea typeface="Arial"/>
                <a:cs typeface="Arial"/>
                <a:sym typeface="Arial"/>
              </a:rPr>
              <a:t> de </a:t>
            </a:r>
            <a:r>
              <a:rPr lang="en-US" sz="1800" b="1" i="0" u="none" dirty="0" err="1">
                <a:solidFill>
                  <a:schemeClr val="dk1"/>
                </a:solidFill>
                <a:latin typeface="Arial"/>
                <a:ea typeface="Arial"/>
                <a:cs typeface="Arial"/>
                <a:sym typeface="Arial"/>
              </a:rPr>
              <a:t>tu</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capacidad</a:t>
            </a:r>
            <a:r>
              <a:rPr lang="en-US" sz="1800" b="1" i="0" u="none" dirty="0">
                <a:solidFill>
                  <a:schemeClr val="dk1"/>
                </a:solidFill>
                <a:latin typeface="Arial"/>
                <a:ea typeface="Arial"/>
                <a:cs typeface="Arial"/>
                <a:sym typeface="Arial"/>
              </a:rPr>
              <a:t> de </a:t>
            </a:r>
            <a:r>
              <a:rPr lang="en-US" sz="1800" b="1" i="0" u="none" dirty="0" err="1">
                <a:solidFill>
                  <a:schemeClr val="dk1"/>
                </a:solidFill>
                <a:latin typeface="Arial"/>
                <a:ea typeface="Arial"/>
                <a:cs typeface="Arial"/>
                <a:sym typeface="Arial"/>
              </a:rPr>
              <a:t>visualizarlas</a:t>
            </a:r>
            <a:r>
              <a:rPr lang="en-US" sz="1800" b="1" i="0" u="none" dirty="0">
                <a:solidFill>
                  <a:schemeClr val="dk1"/>
                </a:solidFill>
                <a:latin typeface="Arial"/>
                <a:ea typeface="Arial"/>
                <a:cs typeface="Arial"/>
                <a:sym typeface="Arial"/>
              </a:rPr>
              <a:t>, de </a:t>
            </a:r>
            <a:r>
              <a:rPr lang="en-US" sz="1800" b="1" i="0" u="none" dirty="0" err="1">
                <a:solidFill>
                  <a:schemeClr val="dk1"/>
                </a:solidFill>
                <a:latin typeface="Arial"/>
                <a:ea typeface="Arial"/>
                <a:cs typeface="Arial"/>
                <a:sym typeface="Arial"/>
              </a:rPr>
              <a:t>tu</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creatividad</a:t>
            </a:r>
            <a:r>
              <a:rPr lang="en-US" sz="1800" b="1" i="0" u="none" dirty="0">
                <a:solidFill>
                  <a:schemeClr val="dk1"/>
                </a:solidFill>
                <a:latin typeface="Arial"/>
                <a:ea typeface="Arial"/>
                <a:cs typeface="Arial"/>
                <a:sym typeface="Arial"/>
              </a:rPr>
              <a:t>, de </a:t>
            </a:r>
            <a:r>
              <a:rPr lang="en-US" sz="1800" b="1" i="0" u="none" dirty="0" err="1">
                <a:solidFill>
                  <a:schemeClr val="dk1"/>
                </a:solidFill>
                <a:latin typeface="Arial"/>
                <a:ea typeface="Arial"/>
                <a:cs typeface="Arial"/>
                <a:sym typeface="Arial"/>
              </a:rPr>
              <a:t>tu</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imaginación</a:t>
            </a:r>
            <a:r>
              <a:rPr lang="en-US" sz="1800" b="1" i="0" u="none" dirty="0">
                <a:solidFill>
                  <a:schemeClr val="dk1"/>
                </a:solidFill>
                <a:latin typeface="Arial"/>
                <a:ea typeface="Arial"/>
                <a:cs typeface="Arial"/>
                <a:sym typeface="Arial"/>
              </a:rPr>
              <a:t> y de </a:t>
            </a:r>
            <a:r>
              <a:rPr lang="en-US" sz="1800" b="1" i="0" u="none" dirty="0" err="1">
                <a:solidFill>
                  <a:schemeClr val="dk1"/>
                </a:solidFill>
                <a:latin typeface="Arial"/>
                <a:ea typeface="Arial"/>
                <a:cs typeface="Arial"/>
                <a:sym typeface="Arial"/>
              </a:rPr>
              <a:t>tu</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espíritu</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emprendedor</a:t>
            </a:r>
            <a:r>
              <a:rPr lang="en-US" sz="1800" b="1" i="0" u="none" dirty="0">
                <a:solidFill>
                  <a:schemeClr val="dk1"/>
                </a:solidFill>
                <a:latin typeface="Arial"/>
                <a:ea typeface="Arial"/>
                <a:cs typeface="Arial"/>
                <a:sym typeface="Arial"/>
              </a:rPr>
              <a:t> el </a:t>
            </a:r>
            <a:r>
              <a:rPr lang="en-US" sz="1800" b="1" i="0" u="none" dirty="0" err="1">
                <a:solidFill>
                  <a:schemeClr val="dk1"/>
                </a:solidFill>
                <a:latin typeface="Arial"/>
                <a:ea typeface="Arial"/>
                <a:cs typeface="Arial"/>
                <a:sym typeface="Arial"/>
              </a:rPr>
              <a:t>tomar</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esas</a:t>
            </a:r>
            <a:r>
              <a:rPr lang="en-US" sz="1800" b="1" i="0" u="none" dirty="0">
                <a:solidFill>
                  <a:schemeClr val="dk1"/>
                </a:solidFill>
                <a:latin typeface="Arial"/>
                <a:ea typeface="Arial"/>
                <a:cs typeface="Arial"/>
                <a:sym typeface="Arial"/>
              </a:rPr>
              <a:t> ideas y </a:t>
            </a:r>
            <a:r>
              <a:rPr lang="en-US" sz="1800" b="1" i="0" u="none" dirty="0" err="1">
                <a:solidFill>
                  <a:schemeClr val="dk1"/>
                </a:solidFill>
                <a:latin typeface="Arial"/>
                <a:ea typeface="Arial"/>
                <a:cs typeface="Arial"/>
                <a:sym typeface="Arial"/>
              </a:rPr>
              <a:t>convertirlas</a:t>
            </a:r>
            <a:r>
              <a:rPr lang="en-US" sz="1800" b="1" i="0" u="none" dirty="0">
                <a:solidFill>
                  <a:schemeClr val="dk1"/>
                </a:solidFill>
                <a:latin typeface="Arial"/>
                <a:ea typeface="Arial"/>
                <a:cs typeface="Arial"/>
                <a:sym typeface="Arial"/>
              </a:rPr>
              <a:t> en </a:t>
            </a:r>
            <a:r>
              <a:rPr lang="en-US" sz="1800" b="1" i="0" u="none" dirty="0" err="1">
                <a:solidFill>
                  <a:schemeClr val="dk1"/>
                </a:solidFill>
                <a:latin typeface="Arial"/>
                <a:ea typeface="Arial"/>
                <a:cs typeface="Arial"/>
                <a:sym typeface="Arial"/>
              </a:rPr>
              <a:t>extraordinarios</a:t>
            </a:r>
            <a:r>
              <a:rPr lang="en-US" sz="1800" b="1" i="0" u="none" dirty="0">
                <a:solidFill>
                  <a:schemeClr val="dk1"/>
                </a:solidFill>
                <a:latin typeface="Arial"/>
                <a:ea typeface="Arial"/>
                <a:cs typeface="Arial"/>
                <a:sym typeface="Arial"/>
              </a:rPr>
              <a:t> </a:t>
            </a:r>
            <a:r>
              <a:rPr lang="en-US" sz="1800" b="1" i="0" u="none" dirty="0" err="1">
                <a:solidFill>
                  <a:schemeClr val="dk1"/>
                </a:solidFill>
                <a:latin typeface="Arial"/>
                <a:ea typeface="Arial"/>
                <a:cs typeface="Arial"/>
                <a:sym typeface="Arial"/>
              </a:rPr>
              <a:t>negocios</a:t>
            </a:r>
            <a:r>
              <a:rPr lang="en-US" sz="1800" b="1" i="0" u="none" dirty="0">
                <a:solidFill>
                  <a:schemeClr val="dk1"/>
                </a:solidFill>
                <a:latin typeface="Arial"/>
                <a:ea typeface="Arial"/>
                <a:cs typeface="Arial"/>
                <a:sym typeface="Arial"/>
              </a:rPr>
              <a:t>.</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cxnSp>
        <p:nvCxnSpPr>
          <p:cNvPr id="366" name="Google Shape;366;p27"/>
          <p:cNvCxnSpPr/>
          <p:nvPr/>
        </p:nvCxnSpPr>
        <p:spPr>
          <a:xfrm>
            <a:off x="611187" y="836612"/>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367" name="Google Shape;367;p27"/>
          <p:cNvSpPr txBox="1"/>
          <p:nvPr/>
        </p:nvSpPr>
        <p:spPr>
          <a:xfrm>
            <a:off x="468312" y="119062"/>
            <a:ext cx="8424862"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1" i="0" u="none">
                <a:solidFill>
                  <a:schemeClr val="dk1"/>
                </a:solidFill>
                <a:latin typeface="Arial"/>
                <a:ea typeface="Arial"/>
                <a:cs typeface="Arial"/>
                <a:sym typeface="Arial"/>
              </a:rPr>
              <a:t>–  Análisis de producto / mercado</a:t>
            </a:r>
            <a:endParaRPr/>
          </a:p>
        </p:txBody>
      </p:sp>
      <p:pic>
        <p:nvPicPr>
          <p:cNvPr id="368" name="Google Shape;368;p27"/>
          <p:cNvPicPr preferRelativeResize="0"/>
          <p:nvPr/>
        </p:nvPicPr>
        <p:blipFill rotWithShape="1">
          <a:blip r:embed="rId3">
            <a:alphaModFix/>
          </a:blip>
          <a:srcRect/>
          <a:stretch/>
        </p:blipFill>
        <p:spPr>
          <a:xfrm>
            <a:off x="1619250" y="1052512"/>
            <a:ext cx="5616575" cy="5616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8" descr="C:\Users\Matias\Google Drive\Backup\PPTs\AAE\Validación de Oportunidades - AAE\jpgs\Validación de Oportunidades - AAE-03.jpg"/>
          <p:cNvPicPr preferRelativeResize="0"/>
          <p:nvPr/>
        </p:nvPicPr>
        <p:blipFill rotWithShape="1">
          <a:blip r:embed="rId3">
            <a:alphaModFix/>
          </a:blip>
          <a:srcRect/>
          <a:stretch/>
        </p:blipFill>
        <p:spPr>
          <a:xfrm>
            <a:off x="-11112" y="-19050"/>
            <a:ext cx="9144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9" descr="C:\Users\Matias\Google Drive\Backup\PPTs\AAE\Validación de Oportunidades - AAE\jpgs\Validación de Oportunidades - AAE-04.jpg"/>
          <p:cNvPicPr preferRelativeResize="0"/>
          <p:nvPr/>
        </p:nvPicPr>
        <p:blipFill rotWithShape="1">
          <a:blip r:embed="rId3">
            <a:alphaModFix/>
          </a:blip>
          <a:srcRect/>
          <a:stretch/>
        </p:blipFill>
        <p:spPr>
          <a:xfrm>
            <a:off x="-11112" y="-19050"/>
            <a:ext cx="9144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0" descr="C:\Users\Matias\Google Drive\Backup\PPTs\AAE\Validación de Oportunidades - AAE\jpgs\Validación de Oportunidades - AAE-06.jpg"/>
          <p:cNvPicPr preferRelativeResize="0"/>
          <p:nvPr/>
        </p:nvPicPr>
        <p:blipFill rotWithShape="1">
          <a:blip r:embed="rId3">
            <a:alphaModFix/>
          </a:blip>
          <a:srcRect/>
          <a:stretch/>
        </p:blipFill>
        <p:spPr>
          <a:xfrm>
            <a:off x="-11112" y="-19050"/>
            <a:ext cx="9144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2" descr="C:\Users\Matias\Google Drive\Backup\PPTs\AAE\Validación de Oportunidades - AAE\jpgs\Validación de Oportunidades - AAE-07.jpg"/>
          <p:cNvPicPr preferRelativeResize="0"/>
          <p:nvPr/>
        </p:nvPicPr>
        <p:blipFill rotWithShape="1">
          <a:blip r:embed="rId3">
            <a:alphaModFix/>
          </a:blip>
          <a:srcRect/>
          <a:stretch/>
        </p:blipFill>
        <p:spPr>
          <a:xfrm>
            <a:off x="-11112" y="-19050"/>
            <a:ext cx="9144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3" descr="C:\Users\Matias\Google Drive\Backup\PPTs\AAE\Validación de Oportunidades - AAE\jpgs\Validación de Oportunidades - AAE-10.jpg"/>
          <p:cNvPicPr preferRelativeResize="0"/>
          <p:nvPr/>
        </p:nvPicPr>
        <p:blipFill rotWithShape="1">
          <a:blip r:embed="rId3">
            <a:alphaModFix/>
          </a:blip>
          <a:srcRect/>
          <a:stretch/>
        </p:blipFill>
        <p:spPr>
          <a:xfrm>
            <a:off x="-11112" y="-1905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cxnSp>
        <p:nvCxnSpPr>
          <p:cNvPr id="182" name="Google Shape;182;p3"/>
          <p:cNvCxnSpPr/>
          <p:nvPr/>
        </p:nvCxnSpPr>
        <p:spPr>
          <a:xfrm>
            <a:off x="611187" y="722308"/>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183" name="Google Shape;183;p3"/>
          <p:cNvSpPr txBox="1"/>
          <p:nvPr/>
        </p:nvSpPr>
        <p:spPr>
          <a:xfrm>
            <a:off x="2700337" y="81394"/>
            <a:ext cx="2735262"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1" i="0" u="none" dirty="0" err="1">
                <a:solidFill>
                  <a:schemeClr val="dk1"/>
                </a:solidFill>
                <a:latin typeface="Arial"/>
                <a:ea typeface="Arial"/>
                <a:cs typeface="Arial"/>
                <a:sym typeface="Arial"/>
              </a:rPr>
              <a:t>Contexto</a:t>
            </a:r>
            <a:endParaRPr dirty="0"/>
          </a:p>
        </p:txBody>
      </p:sp>
      <p:sp>
        <p:nvSpPr>
          <p:cNvPr id="184" name="Google Shape;184;p3"/>
          <p:cNvSpPr txBox="1"/>
          <p:nvPr/>
        </p:nvSpPr>
        <p:spPr>
          <a:xfrm>
            <a:off x="900112" y="1052512"/>
            <a:ext cx="7775575" cy="507827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Wingdings" panose="05000000000000000000" pitchFamily="2" charset="2"/>
              <a:buChar char="ü"/>
            </a:pPr>
            <a:r>
              <a:rPr lang="es-AR" sz="1800" b="0" i="0" u="none" dirty="0">
                <a:solidFill>
                  <a:schemeClr val="dk1"/>
                </a:solidFill>
                <a:sym typeface="Arial"/>
              </a:rPr>
              <a:t>Capacidades Humanas: físicas y cognitivas.</a:t>
            </a:r>
            <a:endParaRPr lang="es-AR" dirty="0"/>
          </a:p>
          <a:p>
            <a:pPr marL="0" marR="0" lvl="0" indent="0" algn="just" rtl="0">
              <a:lnSpc>
                <a:spcPct val="100000"/>
              </a:lnSpc>
              <a:spcBef>
                <a:spcPts val="0"/>
              </a:spcBef>
              <a:spcAft>
                <a:spcPts val="0"/>
              </a:spcAft>
              <a:buClr>
                <a:schemeClr val="dk1"/>
              </a:buClr>
              <a:buSzPts val="1800"/>
              <a:buFont typeface="Arial"/>
              <a:buNone/>
            </a:pPr>
            <a:r>
              <a:rPr lang="es-AR" sz="1800" b="0" i="0" u="none" dirty="0">
                <a:solidFill>
                  <a:schemeClr val="dk1"/>
                </a:solidFill>
                <a:sym typeface="Arial"/>
              </a:rPr>
              <a:t>    No conocemos un 3er campo de actividad en el que nos hallemos en   </a:t>
            </a:r>
          </a:p>
          <a:p>
            <a:pPr marL="0" marR="0" lvl="0" indent="0" algn="just" rtl="0">
              <a:lnSpc>
                <a:spcPct val="100000"/>
              </a:lnSpc>
              <a:spcBef>
                <a:spcPts val="0"/>
              </a:spcBef>
              <a:spcAft>
                <a:spcPts val="0"/>
              </a:spcAft>
              <a:buClr>
                <a:schemeClr val="dk1"/>
              </a:buClr>
              <a:buSzPts val="1800"/>
              <a:buFont typeface="Arial"/>
              <a:buNone/>
            </a:pPr>
            <a:r>
              <a:rPr lang="es-AR" sz="1800" dirty="0">
                <a:solidFill>
                  <a:schemeClr val="dk1"/>
                </a:solidFill>
              </a:rPr>
              <a:t>    </a:t>
            </a:r>
            <a:r>
              <a:rPr lang="es-AR" sz="1800" b="0" i="0" u="none" dirty="0">
                <a:solidFill>
                  <a:schemeClr val="dk1"/>
                </a:solidFill>
                <a:sym typeface="Arial"/>
              </a:rPr>
              <a:t>situación de ventaja.</a:t>
            </a:r>
            <a:endParaRPr lang="es-AR" dirty="0"/>
          </a:p>
          <a:p>
            <a:pPr marL="0" marR="0" lvl="0" indent="0" algn="l" rtl="0">
              <a:lnSpc>
                <a:spcPct val="100000"/>
              </a:lnSpc>
              <a:spcBef>
                <a:spcPts val="0"/>
              </a:spcBef>
              <a:spcAft>
                <a:spcPts val="0"/>
              </a:spcAft>
              <a:buClr>
                <a:schemeClr val="dk1"/>
              </a:buClr>
              <a:buSzPts val="1800"/>
              <a:buFont typeface="Arial"/>
              <a:buNone/>
            </a:pPr>
            <a:r>
              <a:rPr lang="es-AR" sz="1800" b="0" i="0" u="none" dirty="0">
                <a:solidFill>
                  <a:schemeClr val="dk1"/>
                </a:solidFill>
                <a:sym typeface="Arial"/>
              </a:rPr>
              <a:t>    Neurociencia y economía </a:t>
            </a:r>
            <a:r>
              <a:rPr lang="es-AR" sz="1800" b="0" i="0" u="none" dirty="0" err="1">
                <a:solidFill>
                  <a:schemeClr val="dk1"/>
                </a:solidFill>
                <a:sym typeface="Arial"/>
              </a:rPr>
              <a:t>conductal</a:t>
            </a:r>
            <a:r>
              <a:rPr lang="es-AR" sz="1800" b="0" i="0" u="none" dirty="0">
                <a:solidFill>
                  <a:schemeClr val="dk1"/>
                </a:solidFill>
                <a:sym typeface="Arial"/>
              </a:rPr>
              <a:t>       comprender mucho mejor la  </a:t>
            </a:r>
          </a:p>
          <a:p>
            <a:pPr marL="0" marR="0" lvl="0" indent="0" algn="l" rtl="0">
              <a:lnSpc>
                <a:spcPct val="100000"/>
              </a:lnSpc>
              <a:spcBef>
                <a:spcPts val="0"/>
              </a:spcBef>
              <a:spcAft>
                <a:spcPts val="0"/>
              </a:spcAft>
              <a:buClr>
                <a:schemeClr val="dk1"/>
              </a:buClr>
              <a:buSzPts val="1800"/>
              <a:buFont typeface="Arial"/>
              <a:buNone/>
            </a:pPr>
            <a:r>
              <a:rPr lang="es-AR" sz="1800" dirty="0">
                <a:solidFill>
                  <a:schemeClr val="dk1"/>
                </a:solidFill>
              </a:rPr>
              <a:t>    </a:t>
            </a:r>
            <a:r>
              <a:rPr lang="es-AR" sz="1800" b="0" i="0" u="none" dirty="0">
                <a:solidFill>
                  <a:schemeClr val="dk1"/>
                </a:solidFill>
                <a:sym typeface="Arial"/>
              </a:rPr>
              <a:t>toma de decisiones.</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ü"/>
            </a:pPr>
            <a:r>
              <a:rPr lang="es-AR" sz="1800" b="0" i="0" u="none" dirty="0">
                <a:solidFill>
                  <a:schemeClr val="dk1"/>
                </a:solidFill>
                <a:sym typeface="Arial"/>
              </a:rPr>
              <a:t>Ningún empleo humano estará a salvo jamás de la amenaza de la automatización futura, porque el aprendizaje automático y la robótica continuarán mejorando.</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ü"/>
            </a:pPr>
            <a:r>
              <a:rPr lang="es-AR" sz="1800" b="0" i="0" u="none" dirty="0">
                <a:solidFill>
                  <a:schemeClr val="dk1"/>
                </a:solidFill>
                <a:sym typeface="Arial"/>
              </a:rPr>
              <a:t>Consecuencia: crear nuevos empleos y volver a formar a personas para que los ocupen no será el único esfuerzo. La revolución de la IA no será un único punto de inflexión después del cual el mercado laboral alcanzará un nuevo equilibrio. Más bien será una cascada de disrupciones cada vez mayores.</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ü"/>
            </a:pPr>
            <a:r>
              <a:rPr lang="es-AR" sz="1800" dirty="0">
                <a:solidFill>
                  <a:schemeClr val="dk1"/>
                </a:solidFill>
              </a:rPr>
              <a:t>Las universidades forman un eslabón clave en la articulación del ecosistema: triple hélice        academia-sector empresario-Estado.</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ü"/>
            </a:pPr>
            <a:r>
              <a:rPr lang="es-AR" sz="1800" dirty="0">
                <a:solidFill>
                  <a:schemeClr val="dk1"/>
                </a:solidFill>
              </a:rPr>
              <a:t>Dialogo público-privado: fundamental para alinear objetivos comunes y fortalecer relaciones con aliados estratégicos.</a:t>
            </a:r>
            <a:endParaRPr lang="es-AR" dirty="0"/>
          </a:p>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85" name="Google Shape;185;p3"/>
          <p:cNvSpPr/>
          <p:nvPr/>
        </p:nvSpPr>
        <p:spPr>
          <a:xfrm>
            <a:off x="4936270" y="2069367"/>
            <a:ext cx="287337" cy="46037"/>
          </a:xfrm>
          <a:prstGeom prst="rightArrow">
            <a:avLst>
              <a:gd name="adj1" fmla="val 1987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 name="Google Shape;185;p3"/>
          <p:cNvSpPr/>
          <p:nvPr/>
        </p:nvSpPr>
        <p:spPr>
          <a:xfrm>
            <a:off x="3825241" y="5079266"/>
            <a:ext cx="287337" cy="46037"/>
          </a:xfrm>
          <a:prstGeom prst="rightArrow">
            <a:avLst>
              <a:gd name="adj1" fmla="val 1987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4"/>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05" name="Google Shape;405;p34"/>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06" name="Google Shape;406;p34" descr="C:\Users\Matias\Google Drive\Backup\PPTs\AAE\Validación de Oportunidades - AAE\jpgs\Validación de Oportunidades - AAE-14.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5"/>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12" name="Google Shape;412;p35"/>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13" name="Google Shape;413;p35" descr="C:\Users\Matias\Google Drive\Backup\PPTs\AAE\Validación de Oportunidades - AAE\jpgs\Validación de Oportunidades - AAE-15.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6"/>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19" name="Google Shape;419;p36"/>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20" name="Google Shape;420;p36" descr="C:\Users\Matias\Google Drive\Backup\PPTs\AAE\Validación de Oportunidades - AAE\jpgs\Validación de Oportunidades - AAE-16.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26" name="Google Shape;426;p37"/>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27" name="Google Shape;427;p37" descr="C:\Users\Matias\Google Drive\Backup\PPTs\AAE\Validación de Oportunidades - AAE\jpgs\Validación de Oportunidades - AAE-17.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8"/>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33" name="Google Shape;433;p38"/>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34" name="Google Shape;434;p38" descr="C:\Users\Matias\Google Drive\Backup\PPTs\AAE\Validación de Oportunidades - AAE\jpgs\Validación de Oportunidades - AAE-18.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9"/>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40" name="Google Shape;440;p39"/>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41" name="Google Shape;441;p39" descr="C:\Users\Matias\Google Drive\Backup\PPTs\AAE\Validación de Oportunidades - AAE\jpgs\Validación de Oportunidades - AAE-19.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title"/>
          </p:nvPr>
        </p:nvSpPr>
        <p:spPr>
          <a:xfrm>
            <a:off x="457200" y="274637"/>
            <a:ext cx="8229600" cy="1143000"/>
          </a:xfrm>
          <a:prstGeom prst="rect">
            <a:avLst/>
          </a:prstGeom>
          <a:noFill/>
          <a:ln>
            <a:noFill/>
          </a:ln>
        </p:spPr>
        <p:txBody>
          <a:bodyPr spcFirstLastPara="1" wrap="square" lIns="91400" tIns="45700" rIns="91400"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47" name="Google Shape;447;p40"/>
          <p:cNvSpPr txBox="1">
            <a:spLocks noGrp="1"/>
          </p:cNvSpPr>
          <p:nvPr>
            <p:ph type="body" idx="1"/>
          </p:nvPr>
        </p:nvSpPr>
        <p:spPr>
          <a:xfrm>
            <a:off x="457200" y="1600200"/>
            <a:ext cx="8229600" cy="4525962"/>
          </a:xfrm>
          <a:prstGeom prst="rect">
            <a:avLst/>
          </a:prstGeom>
          <a:noFill/>
          <a:ln>
            <a:noFill/>
          </a:ln>
        </p:spPr>
        <p:txBody>
          <a:bodyPr spcFirstLastPara="1" wrap="square" lIns="91400" tIns="45700" rIns="91400" bIns="45700" anchor="t" anchorCtr="0">
            <a:noAutofit/>
          </a:bodyPr>
          <a:lstStyle/>
          <a:p>
            <a:pPr marL="342900" lvl="0" indent="-139700" algn="l" rtl="0">
              <a:spcBef>
                <a:spcPts val="0"/>
              </a:spcBef>
              <a:spcAft>
                <a:spcPts val="0"/>
              </a:spcAft>
              <a:buClr>
                <a:schemeClr val="dk1"/>
              </a:buClr>
              <a:buSzPts val="3200"/>
              <a:buNone/>
            </a:pPr>
            <a:endParaRPr sz="3200">
              <a:solidFill>
                <a:schemeClr val="dk1"/>
              </a:solidFill>
              <a:latin typeface="Calibri"/>
              <a:ea typeface="Calibri"/>
              <a:cs typeface="Calibri"/>
              <a:sym typeface="Calibri"/>
            </a:endParaRPr>
          </a:p>
        </p:txBody>
      </p:sp>
      <p:pic>
        <p:nvPicPr>
          <p:cNvPr id="448" name="Google Shape;448;p40" descr="C:\Users\Matias\Google Drive\Backup\PPTs\AAE\Validación de Oportunidades - AAE\jpgs\Validación de Oportunidades - AAE-20.jpg"/>
          <p:cNvPicPr preferRelativeResize="0"/>
          <p:nvPr/>
        </p:nvPicPr>
        <p:blipFill rotWithShape="1">
          <a:blip r:embed="rId3">
            <a:alphaModFix/>
          </a:blip>
          <a:srcRect/>
          <a:stretch/>
        </p:blipFill>
        <p:spPr>
          <a:xfrm>
            <a:off x="-11112" y="-19050"/>
            <a:ext cx="9167812" cy="689768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1"/>
          <p:cNvPicPr preferRelativeResize="0"/>
          <p:nvPr/>
        </p:nvPicPr>
        <p:blipFill rotWithShape="1">
          <a:blip r:embed="rId3">
            <a:alphaModFix/>
          </a:blip>
          <a:srcRect/>
          <a:stretch/>
        </p:blipFill>
        <p:spPr>
          <a:xfrm>
            <a:off x="6018322" y="4149080"/>
            <a:ext cx="3125677" cy="2708920"/>
          </a:xfrm>
          <a:prstGeom prst="rect">
            <a:avLst/>
          </a:prstGeom>
          <a:noFill/>
          <a:ln>
            <a:noFill/>
          </a:ln>
        </p:spPr>
      </p:pic>
      <p:sp>
        <p:nvSpPr>
          <p:cNvPr id="454" name="Google Shape;454;p41"/>
          <p:cNvSpPr txBox="1"/>
          <p:nvPr/>
        </p:nvSpPr>
        <p:spPr>
          <a:xfrm>
            <a:off x="539750" y="2636837"/>
            <a:ext cx="784860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Arial"/>
              <a:buNone/>
            </a:pPr>
            <a:r>
              <a:rPr lang="en-US" sz="4000" b="0" i="0" u="none" dirty="0">
                <a:solidFill>
                  <a:schemeClr val="dk1"/>
                </a:solidFill>
                <a:latin typeface="Arial"/>
                <a:ea typeface="Arial"/>
                <a:cs typeface="Arial"/>
                <a:sym typeface="Arial"/>
              </a:rPr>
              <a:t>Trabajo en equipo</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title"/>
          </p:nvPr>
        </p:nvSpPr>
        <p:spPr>
          <a:xfrm>
            <a:off x="457200" y="274638"/>
            <a:ext cx="8229600" cy="6720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200" b="0" i="0" dirty="0">
                <a:solidFill>
                  <a:schemeClr val="dk1"/>
                </a:solidFill>
                <a:sym typeface="Calibri"/>
              </a:rPr>
              <a:t>Trabajo en equipo</a:t>
            </a:r>
            <a:endParaRPr sz="3200" dirty="0"/>
          </a:p>
        </p:txBody>
      </p:sp>
      <p:sp>
        <p:nvSpPr>
          <p:cNvPr id="460" name="Google Shape;460;p42"/>
          <p:cNvSpPr txBox="1"/>
          <p:nvPr/>
        </p:nvSpPr>
        <p:spPr>
          <a:xfrm>
            <a:off x="1042987" y="981075"/>
            <a:ext cx="7204075" cy="503237"/>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dirty="0">
                <a:solidFill>
                  <a:schemeClr val="dk1"/>
                </a:solidFill>
                <a:latin typeface="Calibri"/>
                <a:ea typeface="Calibri"/>
                <a:cs typeface="Calibri"/>
                <a:sym typeface="Calibri"/>
              </a:rPr>
              <a:t>¿</a:t>
            </a:r>
            <a:r>
              <a:rPr lang="en-US" sz="3600" b="0" i="0" u="none" dirty="0" err="1">
                <a:solidFill>
                  <a:schemeClr val="dk1"/>
                </a:solidFill>
                <a:latin typeface="Calibri"/>
                <a:ea typeface="Calibri"/>
                <a:cs typeface="Calibri"/>
                <a:sym typeface="Calibri"/>
              </a:rPr>
              <a:t>Qué</a:t>
            </a:r>
            <a:r>
              <a:rPr lang="en-US" sz="3600" b="0" i="0" u="none" dirty="0">
                <a:solidFill>
                  <a:schemeClr val="dk1"/>
                </a:solidFill>
                <a:latin typeface="Calibri"/>
                <a:ea typeface="Calibri"/>
                <a:cs typeface="Calibri"/>
                <a:sym typeface="Calibri"/>
              </a:rPr>
              <a:t> es un equipo de trabajo?</a:t>
            </a:r>
            <a:endParaRPr dirty="0"/>
          </a:p>
        </p:txBody>
      </p:sp>
      <p:graphicFrame>
        <p:nvGraphicFramePr>
          <p:cNvPr id="461" name="Google Shape;461;p42"/>
          <p:cNvGraphicFramePr/>
          <p:nvPr/>
        </p:nvGraphicFramePr>
        <p:xfrm>
          <a:off x="319087" y="1630362"/>
          <a:ext cx="8510575" cy="5036210"/>
        </p:xfrm>
        <a:graphic>
          <a:graphicData uri="http://schemas.openxmlformats.org/drawingml/2006/table">
            <a:tbl>
              <a:tblPr>
                <a:noFill/>
                <a:tableStyleId>{B4926868-0A28-4BA9-A7F5-E5D31C02C189}</a:tableStyleId>
              </a:tblPr>
              <a:tblGrid>
                <a:gridCol w="4256075">
                  <a:extLst>
                    <a:ext uri="{9D8B030D-6E8A-4147-A177-3AD203B41FA5}">
                      <a16:colId xmlns:a16="http://schemas.microsoft.com/office/drawing/2014/main" val="20000"/>
                    </a:ext>
                  </a:extLst>
                </a:gridCol>
                <a:gridCol w="4254500">
                  <a:extLst>
                    <a:ext uri="{9D8B030D-6E8A-4147-A177-3AD203B41FA5}">
                      <a16:colId xmlns:a16="http://schemas.microsoft.com/office/drawing/2014/main" val="20001"/>
                    </a:ext>
                  </a:extLst>
                </a:gridCol>
              </a:tblGrid>
              <a:tr h="554025">
                <a:tc>
                  <a:txBody>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GRUPO DE TRABAJO</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4F81BD"/>
                    </a:solidFill>
                  </a:tcPr>
                </a:tc>
                <a:tc>
                  <a:txBody>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dirty="0">
                          <a:solidFill>
                            <a:srgbClr val="FFFFFF"/>
                          </a:solidFill>
                          <a:latin typeface="Arial"/>
                          <a:ea typeface="Arial"/>
                          <a:cs typeface="Arial"/>
                          <a:sym typeface="Arial"/>
                        </a:rPr>
                        <a:t>EQUIPO DE TRABAJO</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65125">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Líder fuerte, centrado</a:t>
                      </a:r>
                      <a:endParaRPr/>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Papeles</a:t>
                      </a:r>
                      <a:r>
                        <a:rPr lang="en-US" sz="1800" b="0" i="0" u="none" strike="noStrike" cap="none" dirty="0">
                          <a:solidFill>
                            <a:srgbClr val="000000"/>
                          </a:solidFill>
                          <a:latin typeface="Arial"/>
                          <a:ea typeface="Arial"/>
                          <a:cs typeface="Arial"/>
                          <a:sym typeface="Arial"/>
                        </a:rPr>
                        <a:t> de liderazgo </a:t>
                      </a:r>
                      <a:r>
                        <a:rPr lang="en-US" sz="1800" b="0" i="0" u="none" strike="noStrike" cap="none" dirty="0" err="1">
                          <a:solidFill>
                            <a:srgbClr val="000000"/>
                          </a:solidFill>
                          <a:latin typeface="Arial"/>
                          <a:ea typeface="Arial"/>
                          <a:cs typeface="Arial"/>
                          <a:sym typeface="Arial"/>
                        </a:rPr>
                        <a:t>compartidos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extLst>
                  <a:ext uri="{0D108BD9-81ED-4DB2-BD59-A6C34878D82A}">
                    <a16:rowId xmlns:a16="http://schemas.microsoft.com/office/drawing/2014/main" val="10001"/>
                  </a:ext>
                </a:extLst>
              </a:tr>
              <a:tr h="365125">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Responsabilidad individual</a:t>
                      </a:r>
                      <a:endParaRPr/>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Responsabilidad individual y mutua</a:t>
                      </a:r>
                      <a:endParaRPr/>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extLst>
                  <a:ext uri="{0D108BD9-81ED-4DB2-BD59-A6C34878D82A}">
                    <a16:rowId xmlns:a16="http://schemas.microsoft.com/office/drawing/2014/main" val="10002"/>
                  </a:ext>
                </a:extLst>
              </a:tr>
              <a:tr h="641350">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Propósito</a:t>
                      </a:r>
                      <a:r>
                        <a:rPr lang="en-US" sz="1800" b="0" i="0" u="none" strike="noStrike" cap="none" dirty="0">
                          <a:solidFill>
                            <a:srgbClr val="000000"/>
                          </a:solidFill>
                          <a:latin typeface="Arial"/>
                          <a:ea typeface="Arial"/>
                          <a:cs typeface="Arial"/>
                          <a:sym typeface="Arial"/>
                        </a:rPr>
                        <a:t> del grupo es el </a:t>
                      </a:r>
                      <a:r>
                        <a:rPr lang="en-US" sz="1800" b="0" i="0" u="none" strike="noStrike" cap="none" dirty="0" err="1">
                          <a:solidFill>
                            <a:srgbClr val="000000"/>
                          </a:solidFill>
                          <a:latin typeface="Arial"/>
                          <a:ea typeface="Arial"/>
                          <a:cs typeface="Arial"/>
                          <a:sym typeface="Arial"/>
                        </a:rPr>
                        <a:t>mismo</a:t>
                      </a:r>
                      <a:r>
                        <a:rPr lang="en-US" sz="1800" b="0" i="0" u="none" strike="noStrike" cap="none" dirty="0">
                          <a:solidFill>
                            <a:srgbClr val="000000"/>
                          </a:solidFill>
                          <a:latin typeface="Arial"/>
                          <a:ea typeface="Arial"/>
                          <a:cs typeface="Arial"/>
                          <a:sym typeface="Arial"/>
                        </a:rPr>
                        <a:t> que la </a:t>
                      </a:r>
                      <a:r>
                        <a:rPr lang="en-US" sz="1800" b="0" i="0" u="none" strike="noStrike" cap="none" dirty="0" err="1">
                          <a:solidFill>
                            <a:srgbClr val="000000"/>
                          </a:solidFill>
                          <a:latin typeface="Arial"/>
                          <a:ea typeface="Arial"/>
                          <a:cs typeface="Arial"/>
                          <a:sym typeface="Arial"/>
                        </a:rPr>
                        <a:t>misión</a:t>
                      </a:r>
                      <a:r>
                        <a:rPr lang="en-US" sz="1800" b="0" i="0" u="none" strike="noStrike" cap="none" dirty="0">
                          <a:solidFill>
                            <a:srgbClr val="000000"/>
                          </a:solidFill>
                          <a:latin typeface="Arial"/>
                          <a:ea typeface="Arial"/>
                          <a:cs typeface="Arial"/>
                          <a:sym typeface="Arial"/>
                        </a:rPr>
                        <a:t> integral de la organización</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Propósito</a:t>
                      </a:r>
                      <a:r>
                        <a:rPr lang="en-US" sz="1800" b="0" i="0" u="none" strike="noStrike" cap="none" dirty="0">
                          <a:solidFill>
                            <a:srgbClr val="000000"/>
                          </a:solidFill>
                          <a:latin typeface="Arial"/>
                          <a:ea typeface="Arial"/>
                          <a:cs typeface="Arial"/>
                          <a:sym typeface="Arial"/>
                        </a:rPr>
                        <a:t> del equipo </a:t>
                      </a:r>
                      <a:r>
                        <a:rPr lang="en-US" sz="1800" b="0" i="0" u="none" strike="noStrike" cap="none" dirty="0" err="1">
                          <a:solidFill>
                            <a:srgbClr val="000000"/>
                          </a:solidFill>
                          <a:latin typeface="Arial"/>
                          <a:ea typeface="Arial"/>
                          <a:cs typeface="Arial"/>
                          <a:sym typeface="Arial"/>
                        </a:rPr>
                        <a:t>específico</a:t>
                      </a:r>
                      <a:r>
                        <a:rPr lang="en-US" sz="1800" b="0" i="0" u="none" strike="noStrike" cap="none" dirty="0">
                          <a:solidFill>
                            <a:srgbClr val="000000"/>
                          </a:solidFill>
                          <a:latin typeface="Arial"/>
                          <a:ea typeface="Arial"/>
                          <a:cs typeface="Arial"/>
                          <a:sym typeface="Arial"/>
                        </a:rPr>
                        <a:t> que produce el equipo</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extLst>
                  <a:ext uri="{0D108BD9-81ED-4DB2-BD59-A6C34878D82A}">
                    <a16:rowId xmlns:a16="http://schemas.microsoft.com/office/drawing/2014/main" val="10003"/>
                  </a:ext>
                </a:extLst>
              </a:tr>
              <a:tr h="365125">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Productos</a:t>
                      </a:r>
                      <a:r>
                        <a:rPr lang="en-US" sz="1800" b="0" i="0" u="none" strike="noStrike" cap="none" dirty="0">
                          <a:solidFill>
                            <a:srgbClr val="000000"/>
                          </a:solidFill>
                          <a:latin typeface="Arial"/>
                          <a:ea typeface="Arial"/>
                          <a:cs typeface="Arial"/>
                          <a:sym typeface="Arial"/>
                        </a:rPr>
                        <a:t> de trabajo </a:t>
                      </a:r>
                      <a:r>
                        <a:rPr lang="en-US" sz="1800" b="0" i="0" u="none" strike="noStrike" cap="none" dirty="0" err="1">
                          <a:solidFill>
                            <a:srgbClr val="000000"/>
                          </a:solidFill>
                          <a:latin typeface="Arial"/>
                          <a:ea typeface="Arial"/>
                          <a:cs typeface="Arial"/>
                          <a:sym typeface="Arial"/>
                        </a:rPr>
                        <a:t>individuales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Productos</a:t>
                      </a:r>
                      <a:r>
                        <a:rPr lang="en-US" sz="1800" b="0" i="0" u="none" strike="noStrike" cap="none" dirty="0">
                          <a:solidFill>
                            <a:srgbClr val="000000"/>
                          </a:solidFill>
                          <a:latin typeface="Arial"/>
                          <a:ea typeface="Arial"/>
                          <a:cs typeface="Arial"/>
                          <a:sym typeface="Arial"/>
                        </a:rPr>
                        <a:t> de trabajo </a:t>
                      </a:r>
                      <a:r>
                        <a:rPr lang="en-US" sz="1800" b="0" i="0" u="none" strike="noStrike" cap="none" dirty="0" err="1">
                          <a:solidFill>
                            <a:srgbClr val="000000"/>
                          </a:solidFill>
                          <a:latin typeface="Arial"/>
                          <a:ea typeface="Arial"/>
                          <a:cs typeface="Arial"/>
                          <a:sym typeface="Arial"/>
                        </a:rPr>
                        <a:t>colectivo</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extLst>
                  <a:ext uri="{0D108BD9-81ED-4DB2-BD59-A6C34878D82A}">
                    <a16:rowId xmlns:a16="http://schemas.microsoft.com/office/drawing/2014/main" val="10004"/>
                  </a:ext>
                </a:extLst>
              </a:tr>
              <a:tr h="1189025">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Realiza</a:t>
                      </a:r>
                      <a:r>
                        <a:rPr lang="en-US" sz="1800" b="0" i="0" u="none" strike="noStrike" cap="none" dirty="0">
                          <a:solidFill>
                            <a:srgbClr val="000000"/>
                          </a:solidFill>
                          <a:latin typeface="Arial"/>
                          <a:ea typeface="Arial"/>
                          <a:cs typeface="Arial"/>
                          <a:sym typeface="Arial"/>
                        </a:rPr>
                        <a:t> reuniones </a:t>
                      </a:r>
                      <a:r>
                        <a:rPr lang="en-US" sz="1800" b="0" i="0" u="none" strike="noStrike" cap="none" dirty="0" err="1">
                          <a:solidFill>
                            <a:srgbClr val="000000"/>
                          </a:solidFill>
                          <a:latin typeface="Arial"/>
                          <a:ea typeface="Arial"/>
                          <a:cs typeface="Arial"/>
                          <a:sym typeface="Arial"/>
                        </a:rPr>
                        <a:t>eficientes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Estimula</a:t>
                      </a:r>
                      <a:r>
                        <a:rPr lang="en-US" sz="1800" b="0" i="0" u="none" strike="noStrike" cap="none" dirty="0">
                          <a:solidFill>
                            <a:srgbClr val="000000"/>
                          </a:solidFill>
                          <a:latin typeface="Arial"/>
                          <a:ea typeface="Arial"/>
                          <a:cs typeface="Arial"/>
                          <a:sym typeface="Arial"/>
                        </a:rPr>
                        <a:t> la </a:t>
                      </a:r>
                      <a:r>
                        <a:rPr lang="en-US" sz="1800" b="0" i="0" u="none" strike="noStrike" cap="none" dirty="0" err="1">
                          <a:solidFill>
                            <a:srgbClr val="000000"/>
                          </a:solidFill>
                          <a:latin typeface="Arial"/>
                          <a:ea typeface="Arial"/>
                          <a:cs typeface="Arial"/>
                          <a:sym typeface="Arial"/>
                        </a:rPr>
                        <a:t>discusión</a:t>
                      </a:r>
                      <a:r>
                        <a:rPr lang="en-US" sz="1800" b="0" i="0" u="none" strike="noStrike" cap="none" dirty="0">
                          <a:solidFill>
                            <a:srgbClr val="000000"/>
                          </a:solidFill>
                          <a:latin typeface="Arial"/>
                          <a:ea typeface="Arial"/>
                          <a:cs typeface="Arial"/>
                          <a:sym typeface="Arial"/>
                        </a:rPr>
                        <a:t> sin </a:t>
                      </a:r>
                      <a:r>
                        <a:rPr lang="en-US" sz="1800" b="0" i="0" u="none" strike="noStrike" cap="none" dirty="0" err="1">
                          <a:solidFill>
                            <a:srgbClr val="000000"/>
                          </a:solidFill>
                          <a:latin typeface="Arial"/>
                          <a:ea typeface="Arial"/>
                          <a:cs typeface="Arial"/>
                          <a:sym typeface="Arial"/>
                        </a:rPr>
                        <a:t>restricciones</a:t>
                      </a:r>
                      <a:r>
                        <a:rPr lang="en-US" sz="1800" b="0" i="0" u="none" strike="noStrike" cap="none" dirty="0">
                          <a:solidFill>
                            <a:srgbClr val="000000"/>
                          </a:solidFill>
                          <a:latin typeface="Arial"/>
                          <a:ea typeface="Arial"/>
                          <a:cs typeface="Arial"/>
                          <a:sym typeface="Arial"/>
                        </a:rPr>
                        <a:t> y las reuniones </a:t>
                      </a:r>
                      <a:r>
                        <a:rPr lang="en-US" sz="1800" b="0" i="0" u="none" strike="noStrike" cap="none" dirty="0" err="1">
                          <a:solidFill>
                            <a:srgbClr val="000000"/>
                          </a:solidFill>
                          <a:latin typeface="Arial"/>
                          <a:ea typeface="Arial"/>
                          <a:cs typeface="Arial"/>
                          <a:sym typeface="Arial"/>
                        </a:rPr>
                        <a:t>interactivas</a:t>
                      </a:r>
                      <a:r>
                        <a:rPr lang="en-US" sz="1800" b="0" i="0" u="none" strike="noStrike" cap="none" dirty="0">
                          <a:solidFill>
                            <a:srgbClr val="000000"/>
                          </a:solidFill>
                          <a:latin typeface="Arial"/>
                          <a:ea typeface="Arial"/>
                          <a:cs typeface="Arial"/>
                          <a:sym typeface="Arial"/>
                        </a:rPr>
                        <a:t> para </a:t>
                      </a:r>
                      <a:r>
                        <a:rPr lang="en-US" sz="1800" b="0" i="0" u="none" strike="noStrike" cap="none" dirty="0" err="1">
                          <a:solidFill>
                            <a:srgbClr val="000000"/>
                          </a:solidFill>
                          <a:latin typeface="Arial"/>
                          <a:ea typeface="Arial"/>
                          <a:cs typeface="Arial"/>
                          <a:sym typeface="Arial"/>
                        </a:rPr>
                        <a:t>solución</a:t>
                      </a:r>
                      <a:r>
                        <a:rPr lang="en-US" sz="1800" b="0" i="0" u="none" strike="noStrike" cap="none" dirty="0">
                          <a:solidFill>
                            <a:srgbClr val="000000"/>
                          </a:solidFill>
                          <a:latin typeface="Arial"/>
                          <a:ea typeface="Arial"/>
                          <a:cs typeface="Arial"/>
                          <a:sym typeface="Arial"/>
                        </a:rPr>
                        <a:t> de </a:t>
                      </a:r>
                      <a:r>
                        <a:rPr lang="en-US" sz="1800" b="0" i="0" u="none" strike="noStrike" cap="none" dirty="0" err="1">
                          <a:solidFill>
                            <a:srgbClr val="000000"/>
                          </a:solidFill>
                          <a:latin typeface="Arial"/>
                          <a:ea typeface="Arial"/>
                          <a:cs typeface="Arial"/>
                          <a:sym typeface="Arial"/>
                        </a:rPr>
                        <a:t>problemas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extLst>
                  <a:ext uri="{0D108BD9-81ED-4DB2-BD59-A6C34878D82A}">
                    <a16:rowId xmlns:a16="http://schemas.microsoft.com/office/drawing/2014/main" val="10005"/>
                  </a:ext>
                </a:extLst>
              </a:tr>
              <a:tr h="914400">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Mide</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su</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efectividad</a:t>
                      </a:r>
                      <a:r>
                        <a:rPr lang="en-US" sz="1800" b="0" i="0" u="none" strike="noStrike" cap="none" dirty="0">
                          <a:solidFill>
                            <a:srgbClr val="000000"/>
                          </a:solidFill>
                          <a:latin typeface="Arial"/>
                          <a:ea typeface="Arial"/>
                          <a:cs typeface="Arial"/>
                          <a:sym typeface="Arial"/>
                        </a:rPr>
                        <a:t> en forma </a:t>
                      </a:r>
                      <a:r>
                        <a:rPr lang="en-US" sz="1800" b="0" i="0" u="none" strike="noStrike" cap="none" dirty="0" err="1">
                          <a:solidFill>
                            <a:srgbClr val="000000"/>
                          </a:solidFill>
                          <a:latin typeface="Arial"/>
                          <a:ea typeface="Arial"/>
                          <a:cs typeface="Arial"/>
                          <a:sym typeface="Arial"/>
                        </a:rPr>
                        <a:t>indirecta</a:t>
                      </a:r>
                      <a:r>
                        <a:rPr lang="en-US" sz="1800" b="0" i="0" u="none" strike="noStrike" cap="none" dirty="0">
                          <a:solidFill>
                            <a:srgbClr val="000000"/>
                          </a:solidFill>
                          <a:latin typeface="Arial"/>
                          <a:ea typeface="Arial"/>
                          <a:cs typeface="Arial"/>
                          <a:sym typeface="Arial"/>
                        </a:rPr>
                        <a:t> por </a:t>
                      </a:r>
                      <a:r>
                        <a:rPr lang="en-US" sz="1800" b="0" i="0" u="none" strike="noStrike" cap="none" dirty="0" err="1">
                          <a:solidFill>
                            <a:srgbClr val="000000"/>
                          </a:solidFill>
                          <a:latin typeface="Arial"/>
                          <a:ea typeface="Arial"/>
                          <a:cs typeface="Arial"/>
                          <a:sym typeface="Arial"/>
                        </a:rPr>
                        <a:t>su</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influencia</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sobre</a:t>
                      </a:r>
                      <a:r>
                        <a:rPr lang="en-US" sz="1800" b="0" i="0" u="none" strike="noStrike" cap="none" dirty="0">
                          <a:solidFill>
                            <a:srgbClr val="000000"/>
                          </a:solidFill>
                          <a:latin typeface="Arial"/>
                          <a:ea typeface="Arial"/>
                          <a:cs typeface="Arial"/>
                          <a:sym typeface="Arial"/>
                        </a:rPr>
                        <a:t> los </a:t>
                      </a:r>
                      <a:r>
                        <a:rPr lang="en-US" sz="1800" b="0" i="0" u="none" strike="noStrike" cap="none" dirty="0" err="1">
                          <a:solidFill>
                            <a:srgbClr val="000000"/>
                          </a:solidFill>
                          <a:latin typeface="Arial"/>
                          <a:ea typeface="Arial"/>
                          <a:cs typeface="Arial"/>
                          <a:sym typeface="Arial"/>
                        </a:rPr>
                        <a:t>demás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Mide</a:t>
                      </a:r>
                      <a:r>
                        <a:rPr lang="en-US" sz="1800" b="0" i="0" u="none" strike="noStrike" cap="none" dirty="0">
                          <a:solidFill>
                            <a:srgbClr val="000000"/>
                          </a:solidFill>
                          <a:latin typeface="Arial"/>
                          <a:ea typeface="Arial"/>
                          <a:cs typeface="Arial"/>
                          <a:sym typeface="Arial"/>
                        </a:rPr>
                        <a:t> el </a:t>
                      </a:r>
                      <a:r>
                        <a:rPr lang="en-US" sz="1800" b="0" i="0" u="none" strike="noStrike" cap="none" dirty="0" err="1">
                          <a:solidFill>
                            <a:srgbClr val="000000"/>
                          </a:solidFill>
                          <a:latin typeface="Arial"/>
                          <a:ea typeface="Arial"/>
                          <a:cs typeface="Arial"/>
                          <a:sym typeface="Arial"/>
                        </a:rPr>
                        <a:t>desempeño</a:t>
                      </a:r>
                      <a:r>
                        <a:rPr lang="en-US" sz="1800" b="0" i="0" u="none" strike="noStrike" cap="none" dirty="0">
                          <a:solidFill>
                            <a:srgbClr val="000000"/>
                          </a:solidFill>
                          <a:latin typeface="Arial"/>
                          <a:ea typeface="Arial"/>
                          <a:cs typeface="Arial"/>
                          <a:sym typeface="Arial"/>
                        </a:rPr>
                        <a:t> en forma </a:t>
                      </a:r>
                      <a:r>
                        <a:rPr lang="en-US" sz="1800" b="0" i="0" u="none" strike="noStrike" cap="none" dirty="0" err="1">
                          <a:solidFill>
                            <a:srgbClr val="000000"/>
                          </a:solidFill>
                          <a:latin typeface="Arial"/>
                          <a:ea typeface="Arial"/>
                          <a:cs typeface="Arial"/>
                          <a:sym typeface="Arial"/>
                        </a:rPr>
                        <a:t>directa</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mediante</a:t>
                      </a:r>
                      <a:r>
                        <a:rPr lang="en-US" sz="1800" b="0" i="0" u="none" strike="noStrike" cap="none" dirty="0">
                          <a:solidFill>
                            <a:srgbClr val="000000"/>
                          </a:solidFill>
                          <a:latin typeface="Arial"/>
                          <a:ea typeface="Arial"/>
                          <a:cs typeface="Arial"/>
                          <a:sym typeface="Arial"/>
                        </a:rPr>
                        <a:t> la </a:t>
                      </a:r>
                      <a:r>
                        <a:rPr lang="en-US" sz="1800" b="0" i="0" u="none" strike="noStrike" cap="none" dirty="0" err="1">
                          <a:solidFill>
                            <a:srgbClr val="000000"/>
                          </a:solidFill>
                          <a:latin typeface="Arial"/>
                          <a:ea typeface="Arial"/>
                          <a:cs typeface="Arial"/>
                          <a:sym typeface="Arial"/>
                        </a:rPr>
                        <a:t>evaluación</a:t>
                      </a:r>
                      <a:r>
                        <a:rPr lang="en-US" sz="1800" b="0" i="0" u="none" strike="noStrike" cap="none" dirty="0">
                          <a:solidFill>
                            <a:srgbClr val="000000"/>
                          </a:solidFill>
                          <a:latin typeface="Arial"/>
                          <a:ea typeface="Arial"/>
                          <a:cs typeface="Arial"/>
                          <a:sym typeface="Arial"/>
                        </a:rPr>
                        <a:t> de los </a:t>
                      </a:r>
                      <a:r>
                        <a:rPr lang="en-US" sz="1800" b="0" i="0" u="none" strike="noStrike" cap="none" dirty="0" err="1">
                          <a:solidFill>
                            <a:srgbClr val="000000"/>
                          </a:solidFill>
                          <a:latin typeface="Arial"/>
                          <a:ea typeface="Arial"/>
                          <a:cs typeface="Arial"/>
                          <a:sym typeface="Arial"/>
                        </a:rPr>
                        <a:t>productos</a:t>
                      </a:r>
                      <a:r>
                        <a:rPr lang="en-US" sz="1800" b="0" i="0" u="none" strike="noStrike" cap="none" dirty="0">
                          <a:solidFill>
                            <a:srgbClr val="000000"/>
                          </a:solidFill>
                          <a:latin typeface="Arial"/>
                          <a:ea typeface="Arial"/>
                          <a:cs typeface="Arial"/>
                          <a:sym typeface="Arial"/>
                        </a:rPr>
                        <a:t> de trabajo </a:t>
                      </a:r>
                      <a:r>
                        <a:rPr lang="en-US" sz="1800" b="0" i="0" u="none" strike="noStrike" cap="none" dirty="0" err="1">
                          <a:solidFill>
                            <a:srgbClr val="000000"/>
                          </a:solidFill>
                          <a:latin typeface="Arial"/>
                          <a:ea typeface="Arial"/>
                          <a:cs typeface="Arial"/>
                          <a:sym typeface="Arial"/>
                        </a:rPr>
                        <a:t>colectivo</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9ECF3"/>
                    </a:solidFill>
                  </a:tcPr>
                </a:tc>
                <a:extLst>
                  <a:ext uri="{0D108BD9-81ED-4DB2-BD59-A6C34878D82A}">
                    <a16:rowId xmlns:a16="http://schemas.microsoft.com/office/drawing/2014/main" val="10006"/>
                  </a:ext>
                </a:extLst>
              </a:tr>
              <a:tr h="639750">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Discute, decide, delega</a:t>
                      </a:r>
                      <a:endParaRPr sz="18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800" b="0" i="0" u="none">
                        <a:solidFill>
                          <a:srgbClr val="000000"/>
                        </a:solidFill>
                        <a:latin typeface="Arial"/>
                        <a:ea typeface="Arial"/>
                        <a:cs typeface="Arial"/>
                        <a:sym typeface="Arial"/>
                      </a:endParaRPr>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tc>
                  <a:txBody>
                    <a:bodyPr/>
                    <a:lstStyle/>
                    <a:p>
                      <a:pPr marL="285750" marR="0" lvl="0" indent="-284162" algn="l" rtl="0">
                        <a:lnSpc>
                          <a:spcPct val="100000"/>
                        </a:lnSpc>
                        <a:spcBef>
                          <a:spcPts val="0"/>
                        </a:spcBef>
                        <a:spcAft>
                          <a:spcPts val="0"/>
                        </a:spcAft>
                        <a:buClr>
                          <a:srgbClr val="000000"/>
                        </a:buClr>
                        <a:buSzPts val="1800"/>
                        <a:buFont typeface="Arial"/>
                        <a:buChar char="•"/>
                      </a:pPr>
                      <a:r>
                        <a:rPr lang="en-US" sz="1800" b="0" i="0" u="none" dirty="0" err="1">
                          <a:solidFill>
                            <a:srgbClr val="000000"/>
                          </a:solidFill>
                          <a:latin typeface="Arial"/>
                          <a:ea typeface="Arial"/>
                          <a:cs typeface="Arial"/>
                          <a:sym typeface="Arial"/>
                        </a:rPr>
                        <a:t>Discute</a:t>
                      </a:r>
                      <a:r>
                        <a:rPr lang="en-US" sz="1800" b="0" i="0" u="none" dirty="0">
                          <a:solidFill>
                            <a:srgbClr val="000000"/>
                          </a:solidFill>
                          <a:latin typeface="Arial"/>
                          <a:ea typeface="Arial"/>
                          <a:cs typeface="Arial"/>
                          <a:sym typeface="Arial"/>
                        </a:rPr>
                        <a:t>, decide y </a:t>
                      </a:r>
                      <a:r>
                        <a:rPr lang="en-US" sz="1800" b="0" i="0" u="none" dirty="0" err="1">
                          <a:solidFill>
                            <a:srgbClr val="000000"/>
                          </a:solidFill>
                          <a:latin typeface="Arial"/>
                          <a:ea typeface="Arial"/>
                          <a:cs typeface="Arial"/>
                          <a:sym typeface="Arial"/>
                        </a:rPr>
                        <a:t>trabaja</a:t>
                      </a:r>
                      <a:r>
                        <a:rPr lang="en-US" sz="1800" b="0" i="0" u="none" dirty="0">
                          <a:solidFill>
                            <a:srgbClr val="000000"/>
                          </a:solidFill>
                          <a:latin typeface="Arial"/>
                          <a:ea typeface="Arial"/>
                          <a:cs typeface="Arial"/>
                          <a:sym typeface="Arial"/>
                        </a:rPr>
                        <a:t> de </a:t>
                      </a:r>
                      <a:r>
                        <a:rPr lang="en-US" sz="1800" b="0" i="0" u="none" dirty="0" err="1">
                          <a:solidFill>
                            <a:srgbClr val="000000"/>
                          </a:solidFill>
                          <a:latin typeface="Arial"/>
                          <a:ea typeface="Arial"/>
                          <a:cs typeface="Arial"/>
                          <a:sym typeface="Arial"/>
                        </a:rPr>
                        <a:t>verdad</a:t>
                      </a:r>
                      <a:r>
                        <a:rPr lang="en-US" sz="1800" b="0" i="0" u="none" dirty="0">
                          <a:solidFill>
                            <a:srgbClr val="000000"/>
                          </a:solidFill>
                          <a:latin typeface="Arial"/>
                          <a:ea typeface="Arial"/>
                          <a:cs typeface="Arial"/>
                          <a:sym typeface="Arial"/>
                        </a:rPr>
                        <a:t> junto con los </a:t>
                      </a:r>
                      <a:r>
                        <a:rPr lang="en-US" sz="1800" b="0" i="0" u="none" dirty="0" err="1">
                          <a:solidFill>
                            <a:srgbClr val="000000"/>
                          </a:solidFill>
                          <a:latin typeface="Arial"/>
                          <a:ea typeface="Arial"/>
                          <a:cs typeface="Arial"/>
                          <a:sym typeface="Arial"/>
                        </a:rPr>
                        <a:t>demás</a:t>
                      </a:r>
                      <a:endParaRPr dirty="0"/>
                    </a:p>
                  </a:txBody>
                  <a:tcPr marL="91425" marR="914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0D8E7"/>
                    </a:solidFill>
                  </a:tcPr>
                </a:tc>
                <a:extLst>
                  <a:ext uri="{0D108BD9-81ED-4DB2-BD59-A6C34878D82A}">
                    <a16:rowId xmlns:a16="http://schemas.microsoft.com/office/drawing/2014/main" val="10007"/>
                  </a:ext>
                </a:extLst>
              </a:tr>
            </a:tbl>
          </a:graphicData>
        </a:graphic>
      </p:graphicFrame>
      <p:cxnSp>
        <p:nvCxnSpPr>
          <p:cNvPr id="5" name="Google Shape;248;p14"/>
          <p:cNvCxnSpPr/>
          <p:nvPr/>
        </p:nvCxnSpPr>
        <p:spPr>
          <a:xfrm>
            <a:off x="585788" y="861997"/>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3"/>
          <p:cNvSpPr txBox="1"/>
          <p:nvPr/>
        </p:nvSpPr>
        <p:spPr>
          <a:xfrm>
            <a:off x="2339975" y="188912"/>
            <a:ext cx="3887787"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dirty="0">
                <a:solidFill>
                  <a:schemeClr val="dk1"/>
                </a:solidFill>
                <a:sym typeface="Arial"/>
              </a:rPr>
              <a:t>Equipo de Trabajo</a:t>
            </a:r>
            <a:endParaRPr dirty="0"/>
          </a:p>
        </p:txBody>
      </p:sp>
      <p:sp>
        <p:nvSpPr>
          <p:cNvPr id="467" name="Google Shape;467;p43"/>
          <p:cNvSpPr txBox="1"/>
          <p:nvPr/>
        </p:nvSpPr>
        <p:spPr>
          <a:xfrm>
            <a:off x="539750" y="908050"/>
            <a:ext cx="7920037" cy="739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0" i="0" u="sng" dirty="0" err="1">
                <a:solidFill>
                  <a:schemeClr val="dk1"/>
                </a:solidFill>
                <a:latin typeface="Calibri"/>
                <a:ea typeface="Calibri"/>
                <a:cs typeface="Calibri"/>
                <a:sym typeface="Calibri"/>
              </a:rPr>
              <a:t>Atributos</a:t>
            </a:r>
            <a:r>
              <a:rPr lang="en-US" sz="2400" b="0" i="0" u="sng" dirty="0">
                <a:solidFill>
                  <a:schemeClr val="dk1"/>
                </a:solidFill>
                <a:latin typeface="Calibri"/>
                <a:ea typeface="Calibri"/>
                <a:cs typeface="Calibri"/>
                <a:sym typeface="Calibri"/>
              </a:rPr>
              <a:t> y </a:t>
            </a:r>
            <a:r>
              <a:rPr lang="en-US" sz="2400" b="0" i="0" u="sng" dirty="0" err="1">
                <a:solidFill>
                  <a:schemeClr val="dk1"/>
                </a:solidFill>
                <a:latin typeface="Calibri"/>
                <a:ea typeface="Calibri"/>
                <a:cs typeface="Calibri"/>
                <a:sym typeface="Calibri"/>
              </a:rPr>
              <a:t>Responsabilidades</a:t>
            </a:r>
            <a:r>
              <a:rPr lang="en-US" sz="2400" b="0" i="0" u="sng" dirty="0">
                <a:solidFill>
                  <a:schemeClr val="dk1"/>
                </a:solidFill>
                <a:latin typeface="Calibri"/>
                <a:ea typeface="Calibri"/>
                <a:cs typeface="Calibri"/>
                <a:sym typeface="Calibri"/>
              </a:rPr>
              <a:t> de los </a:t>
            </a:r>
            <a:r>
              <a:rPr lang="en-US" sz="2400" b="0" i="0" u="sng" dirty="0" err="1">
                <a:solidFill>
                  <a:schemeClr val="dk1"/>
                </a:solidFill>
                <a:latin typeface="Calibri"/>
                <a:ea typeface="Calibri"/>
                <a:cs typeface="Calibri"/>
                <a:sym typeface="Calibri"/>
              </a:rPr>
              <a:t>Equipos</a:t>
            </a:r>
            <a:r>
              <a:rPr lang="en-US" sz="2400" b="0" i="0" u="sng" dirty="0">
                <a:solidFill>
                  <a:schemeClr val="dk1"/>
                </a:solidFill>
                <a:latin typeface="Calibri"/>
                <a:ea typeface="Calibri"/>
                <a:cs typeface="Calibri"/>
                <a:sym typeface="Calibri"/>
              </a:rPr>
              <a:t> </a:t>
            </a:r>
            <a:r>
              <a:rPr lang="en-US" sz="2400" b="0" i="0" u="sng" dirty="0" err="1">
                <a:solidFill>
                  <a:schemeClr val="dk1"/>
                </a:solidFill>
                <a:latin typeface="Calibri"/>
                <a:ea typeface="Calibri"/>
                <a:cs typeface="Calibri"/>
                <a:sym typeface="Calibri"/>
              </a:rPr>
              <a:t>Colaborativos</a:t>
            </a:r>
            <a:endParaRPr sz="2400" b="0" i="0" u="sng"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sng" dirty="0">
              <a:solidFill>
                <a:schemeClr val="dk1"/>
              </a:solidFill>
              <a:latin typeface="Arial"/>
              <a:ea typeface="Arial"/>
              <a:cs typeface="Arial"/>
              <a:sym typeface="Arial"/>
            </a:endParaRPr>
          </a:p>
        </p:txBody>
      </p:sp>
      <p:sp>
        <p:nvSpPr>
          <p:cNvPr id="468" name="Google Shape;468;p43"/>
          <p:cNvSpPr txBox="1"/>
          <p:nvPr/>
        </p:nvSpPr>
        <p:spPr>
          <a:xfrm>
            <a:off x="755650" y="1484312"/>
            <a:ext cx="8577262" cy="2147887"/>
          </a:xfrm>
          <a:prstGeom prst="rect">
            <a:avLst/>
          </a:prstGeom>
          <a:noFill/>
          <a:ln>
            <a:noFill/>
          </a:ln>
        </p:spPr>
        <p:txBody>
          <a:bodyPr spcFirstLastPara="1" wrap="square" lIns="90000" tIns="45000" rIns="90000" bIns="45000" anchor="t" anchorCtr="0">
            <a:noAutofit/>
          </a:bodyPr>
          <a:lstStyle/>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Establecer</a:t>
            </a:r>
            <a:r>
              <a:rPr lang="en-US" sz="1400" b="0" i="0" u="none" dirty="0">
                <a:solidFill>
                  <a:srgbClr val="000000"/>
                </a:solidFill>
                <a:latin typeface="Arial"/>
                <a:ea typeface="Arial"/>
                <a:cs typeface="Arial"/>
                <a:sym typeface="Arial"/>
              </a:rPr>
              <a:t> la </a:t>
            </a:r>
            <a:r>
              <a:rPr lang="en-US" sz="1400" b="0" i="0" u="none" dirty="0" err="1">
                <a:solidFill>
                  <a:srgbClr val="000000"/>
                </a:solidFill>
                <a:latin typeface="Arial"/>
                <a:ea typeface="Arial"/>
                <a:cs typeface="Arial"/>
                <a:sym typeface="Arial"/>
              </a:rPr>
              <a:t>visión</a:t>
            </a:r>
            <a:r>
              <a:rPr lang="en-US" sz="1400" b="0" i="0" u="none" dirty="0">
                <a:solidFill>
                  <a:srgbClr val="000000"/>
                </a:solidFill>
                <a:latin typeface="Arial"/>
                <a:ea typeface="Arial"/>
                <a:cs typeface="Arial"/>
                <a:sym typeface="Arial"/>
              </a:rPr>
              <a:t> y </a:t>
            </a:r>
            <a:r>
              <a:rPr lang="en-US" sz="1400" b="0" i="0" u="none" dirty="0" err="1">
                <a:solidFill>
                  <a:srgbClr val="000000"/>
                </a:solidFill>
                <a:latin typeface="Arial"/>
                <a:ea typeface="Arial"/>
                <a:cs typeface="Arial"/>
                <a:sym typeface="Arial"/>
              </a:rPr>
              <a:t>objetivos</a:t>
            </a:r>
            <a:r>
              <a:rPr lang="en-US" sz="1400" b="0" i="0" u="none" dirty="0">
                <a:solidFill>
                  <a:srgbClr val="000000"/>
                </a:solidFill>
                <a:latin typeface="Arial"/>
                <a:ea typeface="Arial"/>
                <a:cs typeface="Arial"/>
                <a:sym typeface="Arial"/>
              </a:rPr>
              <a:t> del equipo.</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Facilitar</a:t>
            </a:r>
            <a:r>
              <a:rPr lang="en-US" sz="1400" b="0" i="0" u="none" dirty="0">
                <a:solidFill>
                  <a:srgbClr val="000000"/>
                </a:solidFill>
                <a:latin typeface="Arial"/>
                <a:ea typeface="Arial"/>
                <a:cs typeface="Arial"/>
                <a:sym typeface="Arial"/>
              </a:rPr>
              <a:t> un </a:t>
            </a:r>
            <a:r>
              <a:rPr lang="en-US" sz="1400" b="0" i="0" u="none" dirty="0" err="1">
                <a:solidFill>
                  <a:srgbClr val="000000"/>
                </a:solidFill>
                <a:latin typeface="Arial"/>
                <a:ea typeface="Arial"/>
                <a:cs typeface="Arial"/>
                <a:sym typeface="Arial"/>
              </a:rPr>
              <a:t>entorno</a:t>
            </a:r>
            <a:r>
              <a:rPr lang="en-US" sz="1400" b="0" i="0" u="none" dirty="0">
                <a:solidFill>
                  <a:srgbClr val="000000"/>
                </a:solidFill>
                <a:latin typeface="Arial"/>
                <a:ea typeface="Arial"/>
                <a:cs typeface="Arial"/>
                <a:sym typeface="Arial"/>
              </a:rPr>
              <a:t> de trabajo de </a:t>
            </a:r>
            <a:r>
              <a:rPr lang="en-US" sz="1400" b="0" i="0" u="none" dirty="0" err="1">
                <a:solidFill>
                  <a:srgbClr val="000000"/>
                </a:solidFill>
                <a:latin typeface="Arial"/>
                <a:ea typeface="Arial"/>
                <a:cs typeface="Arial"/>
                <a:sym typeface="Arial"/>
              </a:rPr>
              <a:t>clima</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saludable</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a:solidFill>
                  <a:srgbClr val="000000"/>
                </a:solidFill>
                <a:latin typeface="Arial"/>
                <a:ea typeface="Arial"/>
                <a:cs typeface="Arial"/>
                <a:sym typeface="Arial"/>
              </a:rPr>
              <a:t>Definir </a:t>
            </a:r>
            <a:r>
              <a:rPr lang="en-US" sz="1400" b="0" i="0" u="none" dirty="0" err="1">
                <a:solidFill>
                  <a:srgbClr val="000000"/>
                </a:solidFill>
                <a:latin typeface="Arial"/>
                <a:ea typeface="Arial"/>
                <a:cs typeface="Arial"/>
                <a:sym typeface="Arial"/>
              </a:rPr>
              <a:t>expectativas</a:t>
            </a:r>
            <a:r>
              <a:rPr lang="en-US" sz="1400" b="0" i="0" u="none" dirty="0">
                <a:solidFill>
                  <a:srgbClr val="000000"/>
                </a:solidFill>
                <a:latin typeface="Arial"/>
                <a:ea typeface="Arial"/>
                <a:cs typeface="Arial"/>
                <a:sym typeface="Arial"/>
              </a:rPr>
              <a:t> y </a:t>
            </a:r>
            <a:r>
              <a:rPr lang="en-US" sz="1400" b="0" i="0" u="none" dirty="0" err="1">
                <a:solidFill>
                  <a:srgbClr val="000000"/>
                </a:solidFill>
                <a:latin typeface="Arial"/>
                <a:ea typeface="Arial"/>
                <a:cs typeface="Arial"/>
                <a:sym typeface="Arial"/>
              </a:rPr>
              <a:t>responsabilidades</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Mediar</a:t>
            </a:r>
            <a:r>
              <a:rPr lang="en-US" sz="1400" b="0" i="0" u="none" dirty="0">
                <a:solidFill>
                  <a:srgbClr val="000000"/>
                </a:solidFill>
                <a:latin typeface="Arial"/>
                <a:ea typeface="Arial"/>
                <a:cs typeface="Arial"/>
                <a:sym typeface="Arial"/>
              </a:rPr>
              <a:t> y resolver </a:t>
            </a:r>
            <a:r>
              <a:rPr lang="en-US" sz="1400" b="0" i="0" u="none" dirty="0" err="1">
                <a:solidFill>
                  <a:srgbClr val="000000"/>
                </a:solidFill>
                <a:latin typeface="Arial"/>
                <a:ea typeface="Arial"/>
                <a:cs typeface="Arial"/>
                <a:sym typeface="Arial"/>
              </a:rPr>
              <a:t>conflictos</a:t>
            </a:r>
            <a:r>
              <a:rPr lang="en-US" sz="1400" b="0" i="0" u="none" dirty="0">
                <a:solidFill>
                  <a:srgbClr val="000000"/>
                </a:solidFill>
                <a:latin typeface="Arial"/>
                <a:ea typeface="Arial"/>
                <a:cs typeface="Arial"/>
                <a:sym typeface="Arial"/>
              </a:rPr>
              <a:t> entre miembros del equipo.</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Neutralizar</a:t>
            </a:r>
            <a:r>
              <a:rPr lang="en-US" sz="1400" b="0" i="0" u="none" dirty="0">
                <a:solidFill>
                  <a:srgbClr val="000000"/>
                </a:solidFill>
                <a:latin typeface="Arial"/>
                <a:ea typeface="Arial"/>
                <a:cs typeface="Arial"/>
                <a:sym typeface="Arial"/>
              </a:rPr>
              <a:t> o </a:t>
            </a:r>
            <a:r>
              <a:rPr lang="en-US" sz="1400" b="0" i="0" u="none" dirty="0" err="1">
                <a:solidFill>
                  <a:srgbClr val="000000"/>
                </a:solidFill>
                <a:latin typeface="Arial"/>
                <a:ea typeface="Arial"/>
                <a:cs typeface="Arial"/>
                <a:sym typeface="Arial"/>
              </a:rPr>
              <a:t>minimizar</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influencias</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actitudes</a:t>
            </a:r>
            <a:r>
              <a:rPr lang="en-US" sz="1400" b="0" i="0" u="none" dirty="0">
                <a:solidFill>
                  <a:srgbClr val="000000"/>
                </a:solidFill>
                <a:latin typeface="Arial"/>
                <a:ea typeface="Arial"/>
                <a:cs typeface="Arial"/>
                <a:sym typeface="Arial"/>
              </a:rPr>
              <a:t> o </a:t>
            </a:r>
            <a:r>
              <a:rPr lang="en-US" sz="1400" b="0" i="0" u="none" dirty="0" err="1">
                <a:solidFill>
                  <a:srgbClr val="000000"/>
                </a:solidFill>
                <a:latin typeface="Arial"/>
                <a:ea typeface="Arial"/>
                <a:cs typeface="Arial"/>
                <a:sym typeface="Arial"/>
              </a:rPr>
              <a:t>situaciones</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negativas</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Formar</a:t>
            </a:r>
            <a:r>
              <a:rPr lang="en-US" sz="1400" b="0" i="0" u="none" dirty="0">
                <a:solidFill>
                  <a:srgbClr val="000000"/>
                </a:solidFill>
                <a:latin typeface="Arial"/>
                <a:ea typeface="Arial"/>
                <a:cs typeface="Arial"/>
                <a:sym typeface="Arial"/>
              </a:rPr>
              <a:t> y </a:t>
            </a:r>
            <a:r>
              <a:rPr lang="en-US" sz="1400" b="0" i="0" u="none" dirty="0" err="1">
                <a:solidFill>
                  <a:srgbClr val="000000"/>
                </a:solidFill>
                <a:latin typeface="Arial"/>
                <a:ea typeface="Arial"/>
                <a:cs typeface="Arial"/>
                <a:sym typeface="Arial"/>
              </a:rPr>
              <a:t>dotar</a:t>
            </a:r>
            <a:r>
              <a:rPr lang="en-US" sz="1400" b="0" i="0" u="none" dirty="0">
                <a:solidFill>
                  <a:srgbClr val="000000"/>
                </a:solidFill>
                <a:latin typeface="Arial"/>
                <a:ea typeface="Arial"/>
                <a:cs typeface="Arial"/>
                <a:sym typeface="Arial"/>
              </a:rPr>
              <a:t> de los </a:t>
            </a:r>
            <a:r>
              <a:rPr lang="en-US" sz="1400" b="0" i="0" u="none" dirty="0" err="1">
                <a:solidFill>
                  <a:srgbClr val="000000"/>
                </a:solidFill>
                <a:latin typeface="Arial"/>
                <a:ea typeface="Arial"/>
                <a:cs typeface="Arial"/>
                <a:sym typeface="Arial"/>
              </a:rPr>
              <a:t>recursos</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necesarios</a:t>
            </a:r>
            <a:r>
              <a:rPr lang="en-US" sz="1400" b="0" i="0" u="none" dirty="0">
                <a:solidFill>
                  <a:srgbClr val="000000"/>
                </a:solidFill>
                <a:latin typeface="Arial"/>
                <a:ea typeface="Arial"/>
                <a:cs typeface="Arial"/>
                <a:sym typeface="Arial"/>
              </a:rPr>
              <a:t> para </a:t>
            </a:r>
            <a:r>
              <a:rPr lang="en-US" sz="1400" b="0" i="0" u="none" dirty="0" err="1">
                <a:solidFill>
                  <a:srgbClr val="000000"/>
                </a:solidFill>
                <a:latin typeface="Arial"/>
                <a:ea typeface="Arial"/>
                <a:cs typeface="Arial"/>
                <a:sym typeface="Arial"/>
              </a:rPr>
              <a:t>desempeñar</a:t>
            </a:r>
            <a:r>
              <a:rPr lang="en-US" sz="1400" b="0" i="0" u="none" dirty="0">
                <a:solidFill>
                  <a:srgbClr val="000000"/>
                </a:solidFill>
                <a:latin typeface="Arial"/>
                <a:ea typeface="Arial"/>
                <a:cs typeface="Arial"/>
                <a:sym typeface="Arial"/>
              </a:rPr>
              <a:t> las </a:t>
            </a:r>
            <a:r>
              <a:rPr lang="en-US" sz="1400" b="0" i="0" u="none" dirty="0" err="1">
                <a:solidFill>
                  <a:srgbClr val="000000"/>
                </a:solidFill>
                <a:latin typeface="Arial"/>
                <a:ea typeface="Arial"/>
                <a:cs typeface="Arial"/>
                <a:sym typeface="Arial"/>
              </a:rPr>
              <a:t>tareas</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asignadas</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chemeClr val="dk1"/>
              </a:buClr>
              <a:buSzPts val="1400"/>
              <a:buFont typeface="Arial"/>
              <a:buNone/>
            </a:pPr>
            <a:endParaRPr sz="14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Motivar</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Optimizar</a:t>
            </a:r>
            <a:r>
              <a:rPr lang="en-US" sz="1400" b="0" i="0" u="none" dirty="0">
                <a:solidFill>
                  <a:srgbClr val="000000"/>
                </a:solidFill>
                <a:latin typeface="Arial"/>
                <a:ea typeface="Arial"/>
                <a:cs typeface="Arial"/>
                <a:sym typeface="Arial"/>
              </a:rPr>
              <a:t> la </a:t>
            </a:r>
            <a:r>
              <a:rPr lang="en-US" sz="1400" b="0" i="0" u="none" dirty="0" err="1">
                <a:solidFill>
                  <a:srgbClr val="000000"/>
                </a:solidFill>
                <a:latin typeface="Arial"/>
                <a:ea typeface="Arial"/>
                <a:cs typeface="Arial"/>
                <a:sym typeface="Arial"/>
              </a:rPr>
              <a:t>productividad</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Gestionar</a:t>
            </a:r>
            <a:r>
              <a:rPr lang="en-US" sz="1400" b="0" i="0" u="none" dirty="0">
                <a:solidFill>
                  <a:srgbClr val="000000"/>
                </a:solidFill>
                <a:latin typeface="Arial"/>
                <a:ea typeface="Arial"/>
                <a:cs typeface="Arial"/>
                <a:sym typeface="Arial"/>
              </a:rPr>
              <a:t> la </a:t>
            </a:r>
            <a:r>
              <a:rPr lang="en-US" sz="1400" b="0" i="0" u="none" dirty="0" err="1">
                <a:solidFill>
                  <a:srgbClr val="000000"/>
                </a:solidFill>
                <a:latin typeface="Arial"/>
                <a:ea typeface="Arial"/>
                <a:cs typeface="Arial"/>
                <a:sym typeface="Arial"/>
              </a:rPr>
              <a:t>diversidad</a:t>
            </a:r>
            <a:r>
              <a:rPr lang="en-US" sz="1400" b="0" i="0" u="none" dirty="0">
                <a:solidFill>
                  <a:srgbClr val="000000"/>
                </a:solidFill>
                <a:latin typeface="Arial"/>
                <a:ea typeface="Arial"/>
                <a:cs typeface="Arial"/>
                <a:sym typeface="Arial"/>
              </a:rPr>
              <a:t> de los miembros.</a:t>
            </a:r>
            <a:endParaRPr sz="14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chemeClr val="dk1"/>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a:solidFill>
                  <a:srgbClr val="000000"/>
                </a:solidFill>
                <a:latin typeface="Arial"/>
                <a:ea typeface="Arial"/>
                <a:cs typeface="Arial"/>
                <a:sym typeface="Arial"/>
              </a:rPr>
              <a:t>No </a:t>
            </a:r>
            <a:r>
              <a:rPr lang="en-US" sz="1400" b="0" i="0" u="none" dirty="0" err="1">
                <a:solidFill>
                  <a:srgbClr val="000000"/>
                </a:solidFill>
                <a:latin typeface="Arial"/>
                <a:ea typeface="Arial"/>
                <a:cs typeface="Arial"/>
                <a:sym typeface="Arial"/>
              </a:rPr>
              <a:t>estorbar</a:t>
            </a:r>
            <a:r>
              <a:rPr lang="en-US" sz="1400" b="0" i="0" u="none" dirty="0">
                <a:solidFill>
                  <a:srgbClr val="000000"/>
                </a:solidFill>
                <a:latin typeface="Arial"/>
                <a:ea typeface="Arial"/>
                <a:cs typeface="Arial"/>
                <a:sym typeface="Arial"/>
              </a:rPr>
              <a:t> al equipo en sus </a:t>
            </a:r>
            <a:r>
              <a:rPr lang="en-US" sz="1400" b="0" i="0" u="none" dirty="0" err="1">
                <a:solidFill>
                  <a:srgbClr val="000000"/>
                </a:solidFill>
                <a:latin typeface="Arial"/>
                <a:ea typeface="Arial"/>
                <a:cs typeface="Arial"/>
                <a:sym typeface="Arial"/>
              </a:rPr>
              <a:t>tareas</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habituales</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457200" marR="0" lvl="0" indent="-379412" algn="l" rtl="0">
              <a:lnSpc>
                <a:spcPct val="100000"/>
              </a:lnSpc>
              <a:spcBef>
                <a:spcPts val="0"/>
              </a:spcBef>
              <a:spcAft>
                <a:spcPts val="0"/>
              </a:spcAft>
              <a:buClr>
                <a:srgbClr val="000000"/>
              </a:buClr>
              <a:buSzPts val="1200"/>
              <a:buFont typeface="Arial"/>
              <a:buNone/>
            </a:pPr>
            <a:endParaRPr sz="1200" b="0" i="0" u="none" dirty="0">
              <a:solidFill>
                <a:srgbClr val="000000"/>
              </a:solidFill>
              <a:latin typeface="Arial"/>
              <a:ea typeface="Arial"/>
              <a:cs typeface="Arial"/>
              <a:sym typeface="Arial"/>
            </a:endParaRPr>
          </a:p>
          <a:p>
            <a:pPr marL="457200" marR="0" lvl="0" indent="-455612" algn="l" rtl="0">
              <a:lnSpc>
                <a:spcPct val="100000"/>
              </a:lnSpc>
              <a:spcBef>
                <a:spcPts val="0"/>
              </a:spcBef>
              <a:spcAft>
                <a:spcPts val="0"/>
              </a:spcAft>
              <a:buClr>
                <a:srgbClr val="000000"/>
              </a:buClr>
              <a:buSzPts val="1400"/>
              <a:buFont typeface="Arial"/>
              <a:buChar char="•"/>
            </a:pPr>
            <a:r>
              <a:rPr lang="en-US" sz="1400" b="0" i="0" u="none" dirty="0" err="1">
                <a:solidFill>
                  <a:srgbClr val="000000"/>
                </a:solidFill>
                <a:latin typeface="Arial"/>
                <a:ea typeface="Arial"/>
                <a:cs typeface="Arial"/>
                <a:sym typeface="Arial"/>
              </a:rPr>
              <a:t>Mostrar</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confianza</a:t>
            </a:r>
            <a:r>
              <a:rPr lang="en-US" sz="1400" b="0" i="0" u="none" dirty="0">
                <a:solidFill>
                  <a:srgbClr val="000000"/>
                </a:solidFill>
                <a:latin typeface="Arial"/>
                <a:ea typeface="Arial"/>
                <a:cs typeface="Arial"/>
                <a:sym typeface="Arial"/>
              </a:rPr>
              <a:t> en el equipo al </a:t>
            </a:r>
            <a:r>
              <a:rPr lang="en-US" sz="1400" b="0" i="0" u="none" dirty="0" err="1">
                <a:solidFill>
                  <a:srgbClr val="000000"/>
                </a:solidFill>
                <a:latin typeface="Arial"/>
                <a:ea typeface="Arial"/>
                <a:cs typeface="Arial"/>
                <a:sym typeface="Arial"/>
              </a:rPr>
              <a:t>dotarlo</a:t>
            </a:r>
            <a:r>
              <a:rPr lang="en-US" sz="1400" b="0" i="0" u="none" dirty="0">
                <a:solidFill>
                  <a:srgbClr val="000000"/>
                </a:solidFill>
                <a:latin typeface="Arial"/>
                <a:ea typeface="Arial"/>
                <a:cs typeface="Arial"/>
                <a:sym typeface="Arial"/>
              </a:rPr>
              <a:t> de </a:t>
            </a:r>
            <a:r>
              <a:rPr lang="en-US" sz="1400" b="0" i="0" u="none" dirty="0" err="1">
                <a:solidFill>
                  <a:srgbClr val="000000"/>
                </a:solidFill>
                <a:latin typeface="Arial"/>
                <a:ea typeface="Arial"/>
                <a:cs typeface="Arial"/>
                <a:sym typeface="Arial"/>
              </a:rPr>
              <a:t>suficiente</a:t>
            </a:r>
            <a:r>
              <a:rPr lang="en-US" sz="1400" b="0" i="0" u="none" dirty="0">
                <a:solidFill>
                  <a:srgbClr val="000000"/>
                </a:solidFill>
                <a:latin typeface="Arial"/>
                <a:ea typeface="Arial"/>
                <a:cs typeface="Arial"/>
                <a:sym typeface="Arial"/>
              </a:rPr>
              <a:t> </a:t>
            </a:r>
            <a:r>
              <a:rPr lang="en-US" sz="1400" b="0" i="0" u="none" dirty="0" err="1">
                <a:solidFill>
                  <a:srgbClr val="000000"/>
                </a:solidFill>
                <a:latin typeface="Arial"/>
                <a:ea typeface="Arial"/>
                <a:cs typeface="Arial"/>
                <a:sym typeface="Arial"/>
              </a:rPr>
              <a:t>autonomía</a:t>
            </a:r>
            <a:r>
              <a:rPr lang="en-US" sz="1400" b="0" i="0" u="none" dirty="0">
                <a:solidFill>
                  <a:srgbClr val="000000"/>
                </a:solidFill>
                <a:latin typeface="Arial"/>
                <a:ea typeface="Arial"/>
                <a:cs typeface="Arial"/>
                <a:sym typeface="Arial"/>
              </a:rPr>
              <a:t>.</a:t>
            </a:r>
            <a:endParaRPr sz="14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dirty="0">
              <a:solidFill>
                <a:srgbClr val="000000"/>
              </a:solidFill>
              <a:latin typeface="Arial"/>
              <a:ea typeface="Arial"/>
              <a:cs typeface="Arial"/>
              <a:sym typeface="Arial"/>
            </a:endParaRPr>
          </a:p>
        </p:txBody>
      </p:sp>
      <p:cxnSp>
        <p:nvCxnSpPr>
          <p:cNvPr id="5" name="Google Shape;248;p14"/>
          <p:cNvCxnSpPr/>
          <p:nvPr/>
        </p:nvCxnSpPr>
        <p:spPr>
          <a:xfrm>
            <a:off x="611187" y="751931"/>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cxnSp>
        <p:nvCxnSpPr>
          <p:cNvPr id="182" name="Google Shape;182;p3"/>
          <p:cNvCxnSpPr/>
          <p:nvPr/>
        </p:nvCxnSpPr>
        <p:spPr>
          <a:xfrm>
            <a:off x="611187" y="840519"/>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183" name="Google Shape;183;p3"/>
          <p:cNvSpPr txBox="1"/>
          <p:nvPr/>
        </p:nvSpPr>
        <p:spPr>
          <a:xfrm>
            <a:off x="1239714" y="211502"/>
            <a:ext cx="688437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2800" b="1" i="0" u="none" dirty="0" err="1">
                <a:solidFill>
                  <a:schemeClr val="dk1"/>
                </a:solidFill>
                <a:sym typeface="Arial"/>
              </a:rPr>
              <a:t>Ecosistema</a:t>
            </a:r>
            <a:r>
              <a:rPr lang="en-US" sz="2800" b="1" i="0" u="none" dirty="0">
                <a:solidFill>
                  <a:schemeClr val="dk1"/>
                </a:solidFill>
                <a:sym typeface="Arial"/>
              </a:rPr>
              <a:t> que </a:t>
            </a:r>
            <a:r>
              <a:rPr lang="en-US" sz="2800" b="1" i="0" u="none" dirty="0" err="1">
                <a:solidFill>
                  <a:schemeClr val="dk1"/>
                </a:solidFill>
                <a:sym typeface="Arial"/>
              </a:rPr>
              <a:t>rodea</a:t>
            </a:r>
            <a:r>
              <a:rPr lang="en-US" sz="2800" b="1" i="0" u="none" dirty="0">
                <a:solidFill>
                  <a:schemeClr val="dk1"/>
                </a:solidFill>
                <a:sym typeface="Arial"/>
              </a:rPr>
              <a:t> al </a:t>
            </a:r>
            <a:r>
              <a:rPr lang="en-US" sz="2800" b="1" i="0" u="none" dirty="0" err="1">
                <a:solidFill>
                  <a:schemeClr val="dk1"/>
                </a:solidFill>
                <a:sym typeface="Arial"/>
              </a:rPr>
              <a:t>emprendedor</a:t>
            </a:r>
            <a:endParaRPr sz="2800" dirty="0"/>
          </a:p>
        </p:txBody>
      </p:sp>
      <p:sp>
        <p:nvSpPr>
          <p:cNvPr id="184" name="Google Shape;184;p3"/>
          <p:cNvSpPr txBox="1"/>
          <p:nvPr/>
        </p:nvSpPr>
        <p:spPr>
          <a:xfrm>
            <a:off x="844062" y="1052512"/>
            <a:ext cx="7831625" cy="47089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dk1"/>
              </a:buClr>
              <a:buSzPts val="1800"/>
            </a:pPr>
            <a:r>
              <a:rPr lang="es-AR" sz="1800" b="0" i="0" u="none" dirty="0">
                <a:solidFill>
                  <a:schemeClr val="dk1"/>
                </a:solidFill>
                <a:sym typeface="Arial"/>
              </a:rPr>
              <a:t>Son 6 áreas claves: </a:t>
            </a:r>
          </a:p>
          <a:p>
            <a:pPr marR="0" lvl="0" algn="l" rtl="0">
              <a:lnSpc>
                <a:spcPct val="100000"/>
              </a:lnSpc>
              <a:spcBef>
                <a:spcPts val="0"/>
              </a:spcBef>
              <a:spcAft>
                <a:spcPts val="0"/>
              </a:spcAft>
              <a:buClr>
                <a:schemeClr val="dk1"/>
              </a:buClr>
              <a:buSzPts val="1800"/>
            </a:pPr>
            <a:endParaRPr lang="es-AR" sz="1100" b="0" i="0" u="none" dirty="0">
              <a:solidFill>
                <a:schemeClr val="dk1"/>
              </a:solidFill>
              <a:sym typeface="Arial"/>
            </a:endParaRPr>
          </a:p>
          <a:p>
            <a:pPr marL="285750" marR="0" lvl="0" indent="-285750" algn="l" rtl="0">
              <a:lnSpc>
                <a:spcPct val="100000"/>
              </a:lnSpc>
              <a:spcBef>
                <a:spcPts val="0"/>
              </a:spcBef>
              <a:spcAft>
                <a:spcPts val="0"/>
              </a:spcAft>
              <a:buClr>
                <a:schemeClr val="dk1"/>
              </a:buClr>
              <a:buSzPts val="1800"/>
              <a:buFont typeface="Wingdings" panose="05000000000000000000" pitchFamily="2" charset="2"/>
              <a:buChar char="Ø"/>
            </a:pPr>
            <a:r>
              <a:rPr lang="es-AR" sz="1800" u="sng" dirty="0">
                <a:solidFill>
                  <a:schemeClr val="dk1"/>
                </a:solidFill>
              </a:rPr>
              <a:t>Mercado:</a:t>
            </a:r>
            <a:r>
              <a:rPr lang="es-AR" sz="1800" dirty="0">
                <a:solidFill>
                  <a:schemeClr val="dk1"/>
                </a:solidFill>
              </a:rPr>
              <a:t> clientes, redes</a:t>
            </a:r>
            <a:r>
              <a:rPr lang="es-AR" sz="1800" dirty="0" smtClean="0">
                <a:solidFill>
                  <a:schemeClr val="dk1"/>
                </a:solidFill>
              </a:rPr>
              <a:t>.</a:t>
            </a:r>
          </a:p>
          <a:p>
            <a:pPr marL="285750" marR="0" lvl="0" indent="-285750" algn="l" rtl="0">
              <a:lnSpc>
                <a:spcPct val="100000"/>
              </a:lnSpc>
              <a:spcBef>
                <a:spcPts val="0"/>
              </a:spcBef>
              <a:spcAft>
                <a:spcPts val="0"/>
              </a:spcAft>
              <a:buClr>
                <a:schemeClr val="dk1"/>
              </a:buClr>
              <a:buSzPts val="1800"/>
              <a:buFont typeface="Wingdings" panose="05000000000000000000" pitchFamily="2" charset="2"/>
              <a:buChar char="Ø"/>
            </a:pPr>
            <a:endParaRPr lang="es-AR" sz="1100" dirty="0">
              <a:solidFill>
                <a:schemeClr val="dk1"/>
              </a:solidFill>
            </a:endParaRPr>
          </a:p>
          <a:p>
            <a:pPr marL="285750" marR="0" lvl="0" indent="-285750" algn="l" rtl="0">
              <a:lnSpc>
                <a:spcPct val="100000"/>
              </a:lnSpc>
              <a:spcBef>
                <a:spcPts val="0"/>
              </a:spcBef>
              <a:spcAft>
                <a:spcPts val="0"/>
              </a:spcAft>
              <a:buClr>
                <a:schemeClr val="dk1"/>
              </a:buClr>
              <a:buSzPts val="1800"/>
              <a:buFont typeface="Wingdings" panose="05000000000000000000" pitchFamily="2" charset="2"/>
              <a:buChar char="Ø"/>
            </a:pPr>
            <a:r>
              <a:rPr lang="es-AR" sz="1800" b="0" i="0" u="sng" dirty="0">
                <a:solidFill>
                  <a:schemeClr val="dk1"/>
                </a:solidFill>
                <a:sym typeface="Arial"/>
              </a:rPr>
              <a:t>Políticas:</a:t>
            </a:r>
            <a:r>
              <a:rPr lang="es-AR" sz="1800" b="0" i="0" u="none" dirty="0">
                <a:solidFill>
                  <a:schemeClr val="dk1"/>
                </a:solidFill>
                <a:sym typeface="Arial"/>
              </a:rPr>
              <a:t> marco legal, programas de apoyo</a:t>
            </a:r>
            <a:r>
              <a:rPr lang="es-AR" sz="1800" b="0" i="0" u="none" dirty="0" smtClean="0">
                <a:solidFill>
                  <a:schemeClr val="dk1"/>
                </a:solidFill>
                <a:sym typeface="Arial"/>
              </a:rPr>
              <a:t>.</a:t>
            </a:r>
          </a:p>
          <a:p>
            <a:pPr marL="285750" marR="0" lvl="0" indent="-285750" algn="l" rtl="0">
              <a:lnSpc>
                <a:spcPct val="100000"/>
              </a:lnSpc>
              <a:spcBef>
                <a:spcPts val="0"/>
              </a:spcBef>
              <a:spcAft>
                <a:spcPts val="0"/>
              </a:spcAft>
              <a:buClr>
                <a:schemeClr val="dk1"/>
              </a:buClr>
              <a:buSzPts val="1800"/>
              <a:buFont typeface="Wingdings" panose="05000000000000000000" pitchFamily="2" charset="2"/>
              <a:buChar char="Ø"/>
            </a:pPr>
            <a:endParaRPr lang="es-AR" sz="1100" b="0" i="0" u="none" dirty="0">
              <a:solidFill>
                <a:schemeClr val="dk1"/>
              </a:solidFill>
              <a:sym typeface="Arial"/>
            </a:endParaRP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r>
              <a:rPr lang="es-AR" sz="1800" u="sng" dirty="0">
                <a:solidFill>
                  <a:schemeClr val="dk1"/>
                </a:solidFill>
              </a:rPr>
              <a:t>Cultura:</a:t>
            </a:r>
            <a:r>
              <a:rPr lang="es-AR" sz="1800" dirty="0">
                <a:solidFill>
                  <a:schemeClr val="dk1"/>
                </a:solidFill>
              </a:rPr>
              <a:t> es clave dar visibilidad a los éxitos y elevar el status social del emprendedor (aquí es muy importante el TP que Uds. harán). Tolerancia al riesgo y al fracaso</a:t>
            </a:r>
            <a:r>
              <a:rPr lang="es-AR" sz="1800" dirty="0" smtClean="0">
                <a:solidFill>
                  <a:schemeClr val="dk1"/>
                </a:solidFill>
              </a:rPr>
              <a:t>.</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endParaRPr lang="es-AR" sz="1100" dirty="0">
              <a:solidFill>
                <a:schemeClr val="dk1"/>
              </a:solidFill>
            </a:endParaRP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r>
              <a:rPr lang="es-AR" sz="1800" b="0" i="0" u="sng" dirty="0">
                <a:solidFill>
                  <a:schemeClr val="dk1"/>
                </a:solidFill>
                <a:sym typeface="Arial"/>
              </a:rPr>
              <a:t>Soporte:</a:t>
            </a:r>
            <a:r>
              <a:rPr lang="es-AR" sz="1800" b="0" i="0" u="none" dirty="0">
                <a:solidFill>
                  <a:schemeClr val="dk1"/>
                </a:solidFill>
                <a:sym typeface="Arial"/>
              </a:rPr>
              <a:t> </a:t>
            </a:r>
            <a:r>
              <a:rPr lang="es-AR" sz="1800" b="0" i="0" u="none" dirty="0" smtClean="0">
                <a:solidFill>
                  <a:schemeClr val="dk1"/>
                </a:solidFill>
                <a:sym typeface="Arial"/>
              </a:rPr>
              <a:t>infraestructura</a:t>
            </a:r>
            <a:r>
              <a:rPr lang="es-AR" sz="1800" b="0" i="0" u="none" dirty="0">
                <a:solidFill>
                  <a:schemeClr val="dk1"/>
                </a:solidFill>
                <a:sym typeface="Arial"/>
              </a:rPr>
              <a:t>, agencias de desarrollo, incubadoras de empresas, aceleradoras, asesores legales y financieros, mentores, etc</a:t>
            </a:r>
            <a:r>
              <a:rPr lang="es-AR" sz="1800" b="0" i="0" u="none" dirty="0" smtClean="0">
                <a:solidFill>
                  <a:schemeClr val="dk1"/>
                </a:solidFill>
                <a:sym typeface="Arial"/>
              </a:rPr>
              <a:t>.</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endParaRPr lang="es-AR" sz="1100" b="0" i="0" u="none" dirty="0">
              <a:solidFill>
                <a:schemeClr val="dk1"/>
              </a:solidFill>
              <a:sym typeface="Arial"/>
            </a:endParaRP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r>
              <a:rPr lang="es-AR" sz="1800" u="sng" dirty="0">
                <a:solidFill>
                  <a:schemeClr val="dk1"/>
                </a:solidFill>
              </a:rPr>
              <a:t>C</a:t>
            </a:r>
            <a:r>
              <a:rPr lang="es-AR" sz="1800" b="0" i="0" u="sng" dirty="0">
                <a:solidFill>
                  <a:schemeClr val="dk1"/>
                </a:solidFill>
                <a:sym typeface="Arial"/>
              </a:rPr>
              <a:t>apital Humano:</a:t>
            </a:r>
            <a:r>
              <a:rPr lang="es-AR" sz="1800" b="0" i="0" u="none" dirty="0">
                <a:solidFill>
                  <a:schemeClr val="dk1"/>
                </a:solidFill>
                <a:sym typeface="Arial"/>
              </a:rPr>
              <a:t> que cubra el talento, formación, conocimientos y experiencias </a:t>
            </a:r>
            <a:r>
              <a:rPr lang="es-AR" sz="1800" dirty="0">
                <a:solidFill>
                  <a:schemeClr val="dk1"/>
                </a:solidFill>
              </a:rPr>
              <a:t>para </a:t>
            </a:r>
            <a:r>
              <a:rPr lang="es-AR" sz="1800" b="0" i="0" u="none" dirty="0">
                <a:solidFill>
                  <a:schemeClr val="dk1"/>
                </a:solidFill>
                <a:sym typeface="Arial"/>
              </a:rPr>
              <a:t>los emprendedores y la calidad de enseñanza que desarrolle competencias emprendedoras</a:t>
            </a:r>
            <a:r>
              <a:rPr lang="es-AR" sz="1800" b="0" i="0" u="none" dirty="0" smtClean="0">
                <a:solidFill>
                  <a:schemeClr val="dk1"/>
                </a:solidFill>
                <a:sym typeface="Arial"/>
              </a:rPr>
              <a:t>.</a:t>
            </a: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endParaRPr lang="es-AR" sz="1100" b="0" i="0" u="none" dirty="0">
              <a:solidFill>
                <a:schemeClr val="dk1"/>
              </a:solidFill>
              <a:sym typeface="Arial"/>
            </a:endParaRPr>
          </a:p>
          <a:p>
            <a:pPr marL="285750" marR="0" lvl="0" indent="-285750" algn="just" rtl="0">
              <a:lnSpc>
                <a:spcPct val="100000"/>
              </a:lnSpc>
              <a:spcBef>
                <a:spcPts val="0"/>
              </a:spcBef>
              <a:spcAft>
                <a:spcPts val="0"/>
              </a:spcAft>
              <a:buClr>
                <a:schemeClr val="dk1"/>
              </a:buClr>
              <a:buSzPts val="1800"/>
              <a:buFont typeface="Wingdings" panose="05000000000000000000" pitchFamily="2" charset="2"/>
              <a:buChar char="Ø"/>
            </a:pPr>
            <a:r>
              <a:rPr lang="es-AR" sz="1800" u="sng" dirty="0">
                <a:solidFill>
                  <a:schemeClr val="dk1"/>
                </a:solidFill>
                <a:latin typeface="Arial"/>
                <a:ea typeface="Arial"/>
                <a:cs typeface="Arial"/>
              </a:rPr>
              <a:t>Financiación:</a:t>
            </a:r>
            <a:r>
              <a:rPr lang="es-AR" sz="1800" dirty="0">
                <a:solidFill>
                  <a:schemeClr val="dk1"/>
                </a:solidFill>
                <a:latin typeface="Arial"/>
                <a:ea typeface="Arial"/>
                <a:cs typeface="Arial"/>
              </a:rPr>
              <a:t> acceso al sistema financiero bancario, de ángeles inversores, entidades de capital de riesgo, etc.</a:t>
            </a:r>
            <a:endParaRPr sz="1800" b="0" i="0" u="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9191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4"/>
          <p:cNvSpPr txBox="1"/>
          <p:nvPr/>
        </p:nvSpPr>
        <p:spPr>
          <a:xfrm>
            <a:off x="684212" y="410101"/>
            <a:ext cx="691197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2400" b="0" i="0" dirty="0">
                <a:solidFill>
                  <a:schemeClr val="dk1"/>
                </a:solidFill>
                <a:sym typeface="Arial"/>
              </a:rPr>
              <a:t>¿</a:t>
            </a:r>
            <a:r>
              <a:rPr lang="en-US" sz="2400" b="0" i="0" dirty="0" err="1">
                <a:solidFill>
                  <a:schemeClr val="dk1"/>
                </a:solidFill>
                <a:sym typeface="Arial"/>
              </a:rPr>
              <a:t>Qué</a:t>
            </a:r>
            <a:r>
              <a:rPr lang="en-US" sz="2400" b="0" i="0" dirty="0">
                <a:solidFill>
                  <a:schemeClr val="dk1"/>
                </a:solidFill>
                <a:sym typeface="Arial"/>
              </a:rPr>
              <a:t> </a:t>
            </a:r>
            <a:r>
              <a:rPr lang="en-US" sz="2400" b="0" i="0" dirty="0" err="1">
                <a:solidFill>
                  <a:schemeClr val="dk1"/>
                </a:solidFill>
                <a:sym typeface="Arial"/>
              </a:rPr>
              <a:t>habilidades</a:t>
            </a:r>
            <a:r>
              <a:rPr lang="en-US" sz="2400" b="0" i="0" dirty="0">
                <a:solidFill>
                  <a:schemeClr val="dk1"/>
                </a:solidFill>
                <a:sym typeface="Arial"/>
              </a:rPr>
              <a:t> </a:t>
            </a:r>
            <a:r>
              <a:rPr lang="en-US" sz="2400" b="0" i="0" dirty="0" err="1">
                <a:solidFill>
                  <a:schemeClr val="dk1"/>
                </a:solidFill>
                <a:sym typeface="Arial"/>
              </a:rPr>
              <a:t>facilitan</a:t>
            </a:r>
            <a:r>
              <a:rPr lang="en-US" sz="2400" b="0" i="0" dirty="0">
                <a:solidFill>
                  <a:schemeClr val="dk1"/>
                </a:solidFill>
                <a:sym typeface="Arial"/>
              </a:rPr>
              <a:t> el trabajo en equipo? </a:t>
            </a:r>
            <a:endParaRPr sz="2400" dirty="0"/>
          </a:p>
          <a:p>
            <a:pPr marL="0" marR="0" lvl="0" indent="0" algn="l" rtl="0">
              <a:lnSpc>
                <a:spcPct val="100000"/>
              </a:lnSpc>
              <a:spcBef>
                <a:spcPts val="0"/>
              </a:spcBef>
              <a:spcAft>
                <a:spcPts val="0"/>
              </a:spcAft>
              <a:buNone/>
            </a:pPr>
            <a:endParaRPr sz="1800" b="0" i="0" u="sng" dirty="0">
              <a:solidFill>
                <a:schemeClr val="dk1"/>
              </a:solidFill>
              <a:latin typeface="Arial"/>
              <a:ea typeface="Arial"/>
              <a:cs typeface="Arial"/>
              <a:sym typeface="Arial"/>
            </a:endParaRPr>
          </a:p>
        </p:txBody>
      </p:sp>
      <p:sp>
        <p:nvSpPr>
          <p:cNvPr id="474" name="Google Shape;474;p44"/>
          <p:cNvSpPr txBox="1"/>
          <p:nvPr/>
        </p:nvSpPr>
        <p:spPr>
          <a:xfrm>
            <a:off x="684212" y="1125537"/>
            <a:ext cx="7667625" cy="489585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404040"/>
              </a:buClr>
              <a:buSzPts val="2000"/>
              <a:buFont typeface="Calibri"/>
              <a:buNone/>
            </a:pPr>
            <a:r>
              <a:rPr lang="en-US" sz="2000" b="1" i="0" u="sng" dirty="0">
                <a:solidFill>
                  <a:srgbClr val="404040"/>
                </a:solidFill>
                <a:latin typeface="Calibri"/>
                <a:ea typeface="Calibri"/>
                <a:cs typeface="Calibri"/>
                <a:sym typeface="Calibri"/>
              </a:rPr>
              <a:t>Las 10C: </a:t>
            </a:r>
            <a:endParaRPr sz="2000" b="1" i="0" u="sng"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1. </a:t>
            </a:r>
            <a:r>
              <a:rPr lang="en-US" sz="2000" b="0" i="0" u="none" dirty="0" err="1">
                <a:solidFill>
                  <a:srgbClr val="404040"/>
                </a:solidFill>
                <a:latin typeface="Calibri"/>
                <a:ea typeface="Calibri"/>
                <a:cs typeface="Calibri"/>
                <a:sym typeface="Calibri"/>
              </a:rPr>
              <a:t>Complementariedad</a:t>
            </a:r>
            <a:r>
              <a:rPr lang="en-US" sz="2000" b="0" i="0" u="none" dirty="0">
                <a:solidFill>
                  <a:srgbClr val="404040"/>
                </a:solidFill>
                <a:latin typeface="Calibri"/>
                <a:ea typeface="Calibri"/>
                <a:cs typeface="Calibri"/>
                <a:sym typeface="Calibri"/>
              </a:rPr>
              <a:t>		6. </a:t>
            </a:r>
            <a:r>
              <a:rPr lang="en-US" sz="2000" b="0" i="0" u="none" dirty="0" err="1">
                <a:solidFill>
                  <a:srgbClr val="404040"/>
                </a:solidFill>
                <a:latin typeface="Calibri"/>
                <a:ea typeface="Calibri"/>
                <a:cs typeface="Calibri"/>
                <a:sym typeface="Calibri"/>
              </a:rPr>
              <a:t>Clarificar</a:t>
            </a:r>
            <a:r>
              <a:rPr lang="en-US" sz="2000" b="0" i="0" u="none" dirty="0">
                <a:solidFill>
                  <a:srgbClr val="404040"/>
                </a:solidFill>
                <a:latin typeface="Calibri"/>
                <a:ea typeface="Calibri"/>
                <a:cs typeface="Calibri"/>
                <a:sym typeface="Calibri"/>
              </a:rPr>
              <a:t> </a:t>
            </a:r>
            <a:r>
              <a:rPr lang="en-US" sz="2000" b="0" i="0" u="none" dirty="0" err="1">
                <a:solidFill>
                  <a:srgbClr val="404040"/>
                </a:solidFill>
                <a:latin typeface="Calibri"/>
                <a:ea typeface="Calibri"/>
                <a:cs typeface="Calibri"/>
                <a:sym typeface="Calibri"/>
              </a:rPr>
              <a:t>expectativas</a:t>
            </a:r>
            <a:endParaRPr dirty="0"/>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2. Comunicación.			7. </a:t>
            </a:r>
            <a:r>
              <a:rPr lang="en-US" sz="2000" b="0" i="0" u="none" dirty="0" err="1">
                <a:solidFill>
                  <a:srgbClr val="404040"/>
                </a:solidFill>
                <a:latin typeface="Calibri"/>
                <a:ea typeface="Calibri"/>
                <a:cs typeface="Calibri"/>
                <a:sym typeface="Calibri"/>
              </a:rPr>
              <a:t>Celebrar</a:t>
            </a:r>
            <a:r>
              <a:rPr lang="en-US" sz="2000" b="0" i="0" u="none" dirty="0">
                <a:solidFill>
                  <a:srgbClr val="404040"/>
                </a:solidFill>
                <a:latin typeface="Calibri"/>
                <a:ea typeface="Calibri"/>
                <a:cs typeface="Calibri"/>
                <a:sym typeface="Calibri"/>
              </a:rPr>
              <a:t> el </a:t>
            </a:r>
            <a:r>
              <a:rPr lang="en-US" sz="2000" b="0" i="0" u="none" dirty="0" err="1">
                <a:solidFill>
                  <a:srgbClr val="404040"/>
                </a:solidFill>
                <a:latin typeface="Calibri"/>
                <a:ea typeface="Calibri"/>
                <a:cs typeface="Calibri"/>
                <a:sym typeface="Calibri"/>
              </a:rPr>
              <a:t>éxito</a:t>
            </a:r>
            <a:endParaRPr dirty="0"/>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3. </a:t>
            </a:r>
            <a:r>
              <a:rPr lang="en-US" sz="2000" b="0" i="0" u="none" dirty="0" err="1">
                <a:solidFill>
                  <a:srgbClr val="404040"/>
                </a:solidFill>
                <a:latin typeface="Calibri"/>
                <a:ea typeface="Calibri"/>
                <a:cs typeface="Calibri"/>
                <a:sym typeface="Calibri"/>
              </a:rPr>
              <a:t>Confianza</a:t>
            </a:r>
            <a:r>
              <a:rPr lang="en-US" sz="2000" b="0" i="0" u="none" dirty="0">
                <a:solidFill>
                  <a:srgbClr val="404040"/>
                </a:solidFill>
                <a:latin typeface="Calibri"/>
                <a:ea typeface="Calibri"/>
                <a:cs typeface="Calibri"/>
                <a:sym typeface="Calibri"/>
              </a:rPr>
              <a:t>			8. </a:t>
            </a:r>
            <a:r>
              <a:rPr lang="en-US" sz="2000" b="0" i="0" u="none" dirty="0" err="1">
                <a:solidFill>
                  <a:srgbClr val="404040"/>
                </a:solidFill>
                <a:latin typeface="Calibri"/>
                <a:ea typeface="Calibri"/>
                <a:cs typeface="Calibri"/>
                <a:sym typeface="Calibri"/>
              </a:rPr>
              <a:t>Consenso</a:t>
            </a:r>
            <a:endParaRPr dirty="0"/>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4. </a:t>
            </a:r>
            <a:r>
              <a:rPr lang="en-US" sz="2000" b="0" i="0" u="none" dirty="0" err="1">
                <a:solidFill>
                  <a:srgbClr val="404040"/>
                </a:solidFill>
                <a:latin typeface="Calibri"/>
                <a:ea typeface="Calibri"/>
                <a:cs typeface="Calibri"/>
                <a:sym typeface="Calibri"/>
              </a:rPr>
              <a:t>Coordinación</a:t>
            </a:r>
            <a:r>
              <a:rPr lang="en-US" sz="2000" b="0" i="0" u="none" dirty="0">
                <a:solidFill>
                  <a:srgbClr val="404040"/>
                </a:solidFill>
                <a:latin typeface="Calibri"/>
                <a:ea typeface="Calibri"/>
                <a:cs typeface="Calibri"/>
                <a:sym typeface="Calibri"/>
              </a:rPr>
              <a:t>			9. </a:t>
            </a:r>
            <a:r>
              <a:rPr lang="en-US" sz="2000" b="0" i="0" u="none" dirty="0" err="1">
                <a:solidFill>
                  <a:srgbClr val="404040"/>
                </a:solidFill>
                <a:latin typeface="Calibri"/>
                <a:ea typeface="Calibri"/>
                <a:cs typeface="Calibri"/>
                <a:sym typeface="Calibri"/>
              </a:rPr>
              <a:t>Constancia</a:t>
            </a:r>
            <a:endParaRPr dirty="0"/>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5. </a:t>
            </a:r>
            <a:r>
              <a:rPr lang="en-US" sz="2000" b="0" i="0" u="none" dirty="0" err="1">
                <a:solidFill>
                  <a:srgbClr val="404040"/>
                </a:solidFill>
                <a:latin typeface="Calibri"/>
                <a:ea typeface="Calibri"/>
                <a:cs typeface="Calibri"/>
                <a:sym typeface="Calibri"/>
              </a:rPr>
              <a:t>Conflictos</a:t>
            </a:r>
            <a:r>
              <a:rPr lang="en-US" sz="2000" b="0" i="0" u="none" dirty="0">
                <a:solidFill>
                  <a:srgbClr val="404040"/>
                </a:solidFill>
                <a:latin typeface="Calibri"/>
                <a:ea typeface="Calibri"/>
                <a:cs typeface="Calibri"/>
                <a:sym typeface="Calibri"/>
              </a:rPr>
              <a:t> </a:t>
            </a:r>
            <a:r>
              <a:rPr lang="en-US" sz="2000" b="0" i="0" u="none" dirty="0" err="1">
                <a:solidFill>
                  <a:srgbClr val="404040"/>
                </a:solidFill>
                <a:latin typeface="Calibri"/>
                <a:ea typeface="Calibri"/>
                <a:cs typeface="Calibri"/>
                <a:sym typeface="Calibri"/>
              </a:rPr>
              <a:t>Resueltos</a:t>
            </a:r>
            <a:r>
              <a:rPr lang="en-US" sz="2000" b="0" i="0" u="none" dirty="0">
                <a:solidFill>
                  <a:srgbClr val="404040"/>
                </a:solidFill>
                <a:latin typeface="Calibri"/>
                <a:ea typeface="Calibri"/>
                <a:cs typeface="Calibri"/>
                <a:sym typeface="Calibri"/>
              </a:rPr>
              <a:t>		10. </a:t>
            </a:r>
            <a:r>
              <a:rPr lang="en-US" sz="2000" b="0" i="0" u="none" dirty="0" err="1">
                <a:solidFill>
                  <a:srgbClr val="404040"/>
                </a:solidFill>
                <a:latin typeface="Calibri"/>
                <a:ea typeface="Calibri"/>
                <a:cs typeface="Calibri"/>
                <a:sym typeface="Calibri"/>
              </a:rPr>
              <a:t>Compromiso</a:t>
            </a:r>
            <a:endParaRPr sz="20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404040"/>
              </a:buClr>
              <a:buSzPts val="2000"/>
              <a:buFont typeface="Calibri"/>
              <a:buNone/>
            </a:pPr>
            <a:r>
              <a:rPr lang="en-US" sz="2000" b="0" i="0" u="none" dirty="0">
                <a:solidFill>
                  <a:srgbClr val="404040"/>
                </a:solidFill>
                <a:latin typeface="Calibri"/>
                <a:ea typeface="Calibri"/>
                <a:cs typeface="Calibri"/>
                <a:sym typeface="Calibri"/>
              </a:rPr>
              <a:t> </a:t>
            </a:r>
            <a:endParaRPr dirty="0"/>
          </a:p>
        </p:txBody>
      </p:sp>
      <p:cxnSp>
        <p:nvCxnSpPr>
          <p:cNvPr id="4" name="Google Shape;248;p14"/>
          <p:cNvCxnSpPr/>
          <p:nvPr/>
        </p:nvCxnSpPr>
        <p:spPr>
          <a:xfrm>
            <a:off x="611187" y="955134"/>
            <a:ext cx="8101012" cy="0"/>
          </a:xfrm>
          <a:prstGeom prst="straightConnector1">
            <a:avLst/>
          </a:prstGeom>
          <a:noFill/>
          <a:ln w="9525" cap="flat" cmpd="sng">
            <a:solidFill>
              <a:srgbClr val="DC373B"/>
            </a:solidFill>
            <a:prstDash val="solid"/>
            <a:miter lim="800000"/>
            <a:headEnd type="none" w="med" len="med"/>
            <a:tailEnd type="none" w="med" len="med"/>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5"/>
          <p:cNvPicPr preferRelativeResize="0"/>
          <p:nvPr/>
        </p:nvPicPr>
        <p:blipFill rotWithShape="1">
          <a:blip r:embed="rId3">
            <a:alphaModFix/>
          </a:blip>
          <a:srcRect/>
          <a:stretch/>
        </p:blipFill>
        <p:spPr>
          <a:xfrm>
            <a:off x="971550" y="0"/>
            <a:ext cx="6858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6"/>
          <p:cNvSpPr txBox="1"/>
          <p:nvPr/>
        </p:nvSpPr>
        <p:spPr>
          <a:xfrm>
            <a:off x="1692275" y="476250"/>
            <a:ext cx="4751387" cy="739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0" i="0" u="sng" dirty="0" err="1">
                <a:solidFill>
                  <a:schemeClr val="dk1"/>
                </a:solidFill>
                <a:latin typeface="Arial"/>
                <a:ea typeface="Arial"/>
                <a:cs typeface="Arial"/>
                <a:sym typeface="Arial"/>
              </a:rPr>
              <a:t>Tipos</a:t>
            </a:r>
            <a:r>
              <a:rPr lang="en-US" sz="2400" b="0" i="0" u="sng" dirty="0">
                <a:solidFill>
                  <a:schemeClr val="dk1"/>
                </a:solidFill>
                <a:latin typeface="Arial"/>
                <a:ea typeface="Arial"/>
                <a:cs typeface="Arial"/>
                <a:sym typeface="Arial"/>
              </a:rPr>
              <a:t> de </a:t>
            </a:r>
            <a:r>
              <a:rPr lang="en-US" sz="2400" b="0" i="0" u="sng" dirty="0" err="1">
                <a:solidFill>
                  <a:schemeClr val="dk1"/>
                </a:solidFill>
                <a:latin typeface="Arial"/>
                <a:ea typeface="Arial"/>
                <a:cs typeface="Arial"/>
                <a:sym typeface="Arial"/>
              </a:rPr>
              <a:t>Equipos</a:t>
            </a:r>
            <a:r>
              <a:rPr lang="en-US" sz="2400" b="0" i="0" u="sng" dirty="0">
                <a:solidFill>
                  <a:schemeClr val="dk1"/>
                </a:solidFill>
                <a:latin typeface="Arial"/>
                <a:ea typeface="Arial"/>
                <a:cs typeface="Arial"/>
                <a:sym typeface="Arial"/>
              </a:rPr>
              <a:t> de Trabajo </a:t>
            </a:r>
            <a:endParaRPr dirty="0"/>
          </a:p>
          <a:p>
            <a:pPr marL="0" marR="0" lvl="0" indent="0" algn="l" rtl="0">
              <a:lnSpc>
                <a:spcPct val="100000"/>
              </a:lnSpc>
              <a:spcBef>
                <a:spcPts val="0"/>
              </a:spcBef>
              <a:spcAft>
                <a:spcPts val="0"/>
              </a:spcAft>
              <a:buNone/>
            </a:pPr>
            <a:endParaRPr sz="2400" b="0" i="0" u="sng" dirty="0">
              <a:solidFill>
                <a:schemeClr val="dk1"/>
              </a:solidFill>
              <a:latin typeface="Arial"/>
              <a:ea typeface="Arial"/>
              <a:cs typeface="Arial"/>
              <a:sym typeface="Arial"/>
            </a:endParaRPr>
          </a:p>
        </p:txBody>
      </p:sp>
      <p:pic>
        <p:nvPicPr>
          <p:cNvPr id="485" name="Google Shape;485;p46"/>
          <p:cNvPicPr preferRelativeResize="0"/>
          <p:nvPr/>
        </p:nvPicPr>
        <p:blipFill rotWithShape="1">
          <a:blip r:embed="rId3">
            <a:alphaModFix/>
          </a:blip>
          <a:srcRect/>
          <a:stretch/>
        </p:blipFill>
        <p:spPr>
          <a:xfrm>
            <a:off x="0" y="1196975"/>
            <a:ext cx="9144000" cy="56610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47"/>
          <p:cNvPicPr preferRelativeResize="0"/>
          <p:nvPr/>
        </p:nvPicPr>
        <p:blipFill rotWithShape="1">
          <a:blip r:embed="rId3">
            <a:alphaModFix/>
          </a:blip>
          <a:srcRect/>
          <a:stretch/>
        </p:blipFill>
        <p:spPr>
          <a:xfrm>
            <a:off x="1619250" y="0"/>
            <a:ext cx="5529262"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8"/>
          <p:cNvSpPr txBox="1"/>
          <p:nvPr/>
        </p:nvSpPr>
        <p:spPr>
          <a:xfrm>
            <a:off x="827087" y="333375"/>
            <a:ext cx="748982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US" sz="2000" b="0" i="0" dirty="0" err="1">
                <a:solidFill>
                  <a:schemeClr val="dk1"/>
                </a:solidFill>
                <a:sym typeface="Arial"/>
              </a:rPr>
              <a:t>Configuración</a:t>
            </a:r>
            <a:r>
              <a:rPr lang="en-US" sz="2000" b="0" i="0" dirty="0">
                <a:solidFill>
                  <a:schemeClr val="dk1"/>
                </a:solidFill>
                <a:sym typeface="Arial"/>
              </a:rPr>
              <a:t> y Funcionamiento de los </a:t>
            </a:r>
            <a:r>
              <a:rPr lang="en-US" sz="2000" b="0" i="0" dirty="0" err="1">
                <a:solidFill>
                  <a:schemeClr val="dk1"/>
                </a:solidFill>
                <a:sym typeface="Arial"/>
              </a:rPr>
              <a:t>Equipos</a:t>
            </a:r>
            <a:r>
              <a:rPr lang="en-US" sz="2000" b="0" i="0" dirty="0">
                <a:solidFill>
                  <a:schemeClr val="dk1"/>
                </a:solidFill>
                <a:sym typeface="Arial"/>
              </a:rPr>
              <a:t> de Trabajo </a:t>
            </a:r>
            <a:endParaRPr dirty="0"/>
          </a:p>
          <a:p>
            <a:pPr marL="0" marR="0" lvl="0" indent="0" algn="l" rtl="0">
              <a:lnSpc>
                <a:spcPct val="100000"/>
              </a:lnSpc>
              <a:spcBef>
                <a:spcPts val="0"/>
              </a:spcBef>
              <a:spcAft>
                <a:spcPts val="0"/>
              </a:spcAft>
              <a:buNone/>
            </a:pPr>
            <a:endParaRPr sz="2000" b="0" i="0" u="sng" dirty="0">
              <a:solidFill>
                <a:schemeClr val="dk1"/>
              </a:solidFill>
              <a:latin typeface="Arial"/>
              <a:ea typeface="Arial"/>
              <a:cs typeface="Arial"/>
              <a:sym typeface="Arial"/>
            </a:endParaRPr>
          </a:p>
        </p:txBody>
      </p:sp>
      <p:sp>
        <p:nvSpPr>
          <p:cNvPr id="496" name="Google Shape;496;p48"/>
          <p:cNvSpPr txBox="1"/>
          <p:nvPr/>
        </p:nvSpPr>
        <p:spPr>
          <a:xfrm>
            <a:off x="539750" y="1098550"/>
            <a:ext cx="8135937" cy="3843337"/>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sng" dirty="0">
                <a:solidFill>
                  <a:srgbClr val="000000"/>
                </a:solidFill>
                <a:latin typeface="Arial"/>
                <a:ea typeface="Arial"/>
                <a:cs typeface="Arial"/>
                <a:sym typeface="Arial"/>
              </a:rPr>
              <a:t>Se </a:t>
            </a:r>
            <a:r>
              <a:rPr lang="en-US" sz="2000" b="0" i="0" u="sng" dirty="0" err="1">
                <a:solidFill>
                  <a:srgbClr val="000000"/>
                </a:solidFill>
                <a:latin typeface="Arial"/>
                <a:ea typeface="Arial"/>
                <a:cs typeface="Arial"/>
                <a:sym typeface="Arial"/>
              </a:rPr>
              <a:t>debe</a:t>
            </a:r>
            <a:r>
              <a:rPr lang="en-US" sz="2000" b="0" i="0" u="sng" dirty="0">
                <a:solidFill>
                  <a:srgbClr val="000000"/>
                </a:solidFill>
                <a:latin typeface="Arial"/>
                <a:ea typeface="Arial"/>
                <a:cs typeface="Arial"/>
                <a:sym typeface="Arial"/>
              </a:rPr>
              <a:t> </a:t>
            </a:r>
            <a:r>
              <a:rPr lang="en-US" sz="2000" b="0" i="0" u="sng" dirty="0" err="1">
                <a:solidFill>
                  <a:srgbClr val="000000"/>
                </a:solidFill>
                <a:latin typeface="Arial"/>
                <a:ea typeface="Arial"/>
                <a:cs typeface="Arial"/>
                <a:sym typeface="Arial"/>
              </a:rPr>
              <a:t>acordar</a:t>
            </a:r>
            <a:r>
              <a:rPr lang="en-US" sz="2000" b="0" i="0" u="sng" dirty="0">
                <a:solidFill>
                  <a:srgbClr val="000000"/>
                </a:solidFill>
                <a:latin typeface="Arial"/>
                <a:ea typeface="Arial"/>
                <a:cs typeface="Arial"/>
                <a:sym typeface="Arial"/>
              </a:rPr>
              <a:t>: </a:t>
            </a:r>
            <a:endParaRPr sz="2000" b="0" i="0" u="sng"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dirty="0">
              <a:solidFill>
                <a:srgbClr val="000000"/>
              </a:solidFill>
              <a:latin typeface="Arial"/>
              <a:ea typeface="Arial"/>
              <a:cs typeface="Arial"/>
              <a:sym typeface="Arial"/>
            </a:endParaRPr>
          </a:p>
          <a:p>
            <a:pPr marL="0" marR="0" lvl="0" indent="-114300" algn="just" rtl="0">
              <a:lnSpc>
                <a:spcPct val="100000"/>
              </a:lnSpc>
              <a:spcBef>
                <a:spcPts val="0"/>
              </a:spcBef>
              <a:spcAft>
                <a:spcPts val="0"/>
              </a:spcAft>
              <a:buClr>
                <a:srgbClr val="000000"/>
              </a:buClr>
              <a:buSzPts val="1800"/>
              <a:buFont typeface="Arial"/>
              <a:buChar char="•"/>
            </a:pPr>
            <a:r>
              <a:rPr lang="en-US" sz="1800" b="0" i="0" u="none" dirty="0">
                <a:solidFill>
                  <a:srgbClr val="000000"/>
                </a:solidFill>
                <a:latin typeface="Arial"/>
                <a:ea typeface="Arial"/>
                <a:cs typeface="Arial"/>
                <a:sym typeface="Arial"/>
              </a:rPr>
              <a:t> </a:t>
            </a:r>
            <a:r>
              <a:rPr lang="es-AR" sz="1800" b="0" i="0" u="none" dirty="0">
                <a:solidFill>
                  <a:srgbClr val="000000"/>
                </a:solidFill>
                <a:latin typeface="Arial"/>
                <a:ea typeface="Arial"/>
                <a:cs typeface="Arial"/>
                <a:sym typeface="Arial"/>
              </a:rPr>
              <a:t>Inversión</a:t>
            </a:r>
            <a:r>
              <a:rPr lang="en-US" sz="1800" b="0" i="0" u="none" dirty="0">
                <a:solidFill>
                  <a:srgbClr val="000000"/>
                </a:solidFill>
                <a:latin typeface="Arial"/>
                <a:ea typeface="Arial"/>
                <a:cs typeface="Arial"/>
                <a:sym typeface="Arial"/>
              </a:rPr>
              <a:t> en tiempo (no estructurado) para que los miembros se conozcan más entre ellos.</a:t>
            </a:r>
            <a:endParaRPr sz="18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dirty="0">
              <a:solidFill>
                <a:srgbClr val="000000"/>
              </a:solidFill>
              <a:latin typeface="Arial"/>
              <a:ea typeface="Arial"/>
              <a:cs typeface="Arial"/>
              <a:sym typeface="Arial"/>
            </a:endParaRPr>
          </a:p>
          <a:p>
            <a:pPr marL="0" marR="0" lvl="0" indent="-114300" algn="just" rtl="0">
              <a:lnSpc>
                <a:spcPct val="100000"/>
              </a:lnSpc>
              <a:spcBef>
                <a:spcPts val="0"/>
              </a:spcBef>
              <a:spcAft>
                <a:spcPts val="0"/>
              </a:spcAft>
              <a:buClr>
                <a:srgbClr val="000000"/>
              </a:buClr>
              <a:buSzPts val="1800"/>
              <a:buFont typeface="Arial"/>
              <a:buChar char="•"/>
            </a:pPr>
            <a:r>
              <a:rPr lang="en-US" sz="1800" b="0" i="0" u="none" dirty="0">
                <a:solidFill>
                  <a:srgbClr val="000000"/>
                </a:solidFill>
                <a:latin typeface="Arial"/>
                <a:ea typeface="Arial"/>
                <a:cs typeface="Arial"/>
                <a:sym typeface="Arial"/>
              </a:rPr>
              <a:t> Estructurar la organización y definir sus normas de funcionamiento (como reuniones, estándares de trabajo, comunicación, liderazgo, conflicto, gestión de agenda, </a:t>
            </a:r>
            <a:r>
              <a:rPr lang="en-US" sz="1800" b="0" i="1" u="none" dirty="0">
                <a:solidFill>
                  <a:srgbClr val="000000"/>
                </a:solidFill>
                <a:latin typeface="Arial"/>
                <a:ea typeface="Arial"/>
                <a:cs typeface="Arial"/>
                <a:sym typeface="Arial"/>
              </a:rPr>
              <a:t>feedback</a:t>
            </a:r>
            <a:r>
              <a:rPr lang="en-US" sz="1800" b="0" i="0" u="none" dirty="0">
                <a:solidFill>
                  <a:srgbClr val="000000"/>
                </a:solidFill>
                <a:latin typeface="Arial"/>
                <a:ea typeface="Arial"/>
                <a:cs typeface="Arial"/>
                <a:sym typeface="Arial"/>
              </a:rPr>
              <a:t>, funciones).</a:t>
            </a:r>
            <a:endParaRPr sz="18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dirty="0">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dirty="0">
                <a:solidFill>
                  <a:srgbClr val="000000"/>
                </a:solidFill>
                <a:latin typeface="Arial"/>
                <a:ea typeface="Arial"/>
                <a:cs typeface="Arial"/>
                <a:sym typeface="Arial"/>
              </a:rPr>
              <a:t> Definir los retos que se deben superar en el primer año.</a:t>
            </a:r>
            <a:endParaRPr sz="18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dirty="0">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rgbClr val="000000"/>
              </a:buClr>
              <a:buSzPts val="1800"/>
              <a:buFont typeface="Arial"/>
              <a:buChar char="•"/>
            </a:pPr>
            <a:r>
              <a:rPr lang="en-US" sz="1800" b="0" i="0" u="none" dirty="0">
                <a:solidFill>
                  <a:srgbClr val="000000"/>
                </a:solidFill>
                <a:latin typeface="Arial"/>
                <a:ea typeface="Arial"/>
                <a:cs typeface="Arial"/>
                <a:sym typeface="Arial"/>
              </a:rPr>
              <a:t> Actividades lúdicas y de aprendizaje en equipo.</a:t>
            </a:r>
            <a:endParaRPr sz="1800" b="0" i="0" u="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dirty="0">
              <a:solidFill>
                <a:srgbClr val="000000"/>
              </a:solidFill>
              <a:latin typeface="Arial"/>
              <a:ea typeface="Arial"/>
              <a:cs typeface="Arial"/>
              <a:sym typeface="Arial"/>
            </a:endParaRPr>
          </a:p>
        </p:txBody>
      </p:sp>
      <p:cxnSp>
        <p:nvCxnSpPr>
          <p:cNvPr id="4" name="Google Shape;248;p14"/>
          <p:cNvCxnSpPr/>
          <p:nvPr/>
        </p:nvCxnSpPr>
        <p:spPr>
          <a:xfrm>
            <a:off x="611187" y="760406"/>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5" name="Google Shape;516;p51"/>
          <p:cNvSpPr txBox="1"/>
          <p:nvPr/>
        </p:nvSpPr>
        <p:spPr>
          <a:xfrm>
            <a:off x="744537" y="4660900"/>
            <a:ext cx="8039100" cy="1200150"/>
          </a:xfrm>
          <a:prstGeom prst="rect">
            <a:avLst/>
          </a:prstGeom>
          <a:noFill/>
          <a:ln>
            <a:noFill/>
          </a:ln>
        </p:spPr>
        <p:txBody>
          <a:bodyPr spcFirstLastPara="1" wrap="square" lIns="91800" tIns="45900" rIns="91800" bIns="459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s-AR" sz="1800" b="0" i="0" u="none" dirty="0">
                <a:solidFill>
                  <a:schemeClr val="dk1"/>
                </a:solidFill>
                <a:latin typeface="Arial"/>
                <a:ea typeface="Arial"/>
                <a:cs typeface="Arial"/>
                <a:sym typeface="Arial"/>
              </a:rPr>
              <a:t>Una</a:t>
            </a:r>
            <a:r>
              <a:rPr lang="en-US" sz="1800" b="0" i="0" u="none" dirty="0">
                <a:solidFill>
                  <a:schemeClr val="dk1"/>
                </a:solidFill>
                <a:latin typeface="Arial"/>
                <a:ea typeface="Arial"/>
                <a:cs typeface="Arial"/>
                <a:sym typeface="Arial"/>
              </a:rPr>
              <a:t> </a:t>
            </a:r>
            <a:r>
              <a:rPr lang="es-AR" sz="1800" b="0" i="0" u="none" dirty="0">
                <a:solidFill>
                  <a:schemeClr val="dk1"/>
                </a:solidFill>
                <a:latin typeface="Arial"/>
                <a:ea typeface="Arial"/>
                <a:cs typeface="Arial"/>
                <a:sym typeface="Arial"/>
              </a:rPr>
              <a:t>cuestión</a:t>
            </a:r>
            <a:r>
              <a:rPr lang="en-US" sz="1800" b="0" i="0" u="none" dirty="0">
                <a:solidFill>
                  <a:schemeClr val="dk1"/>
                </a:solidFill>
                <a:latin typeface="Arial"/>
                <a:ea typeface="Arial"/>
                <a:cs typeface="Arial"/>
                <a:sym typeface="Arial"/>
              </a:rPr>
              <a:t> </a:t>
            </a:r>
            <a:r>
              <a:rPr lang="es-AR" sz="1800" b="0" i="0" u="none" dirty="0">
                <a:solidFill>
                  <a:schemeClr val="dk1"/>
                </a:solidFill>
                <a:latin typeface="Arial"/>
                <a:ea typeface="Arial"/>
                <a:cs typeface="Arial"/>
                <a:sym typeface="Arial"/>
              </a:rPr>
              <a:t>importante</a:t>
            </a:r>
            <a:r>
              <a:rPr lang="en-US" sz="1800" b="0" i="0" u="none" dirty="0">
                <a:solidFill>
                  <a:schemeClr val="dk1"/>
                </a:solidFill>
                <a:latin typeface="Arial"/>
                <a:ea typeface="Arial"/>
                <a:cs typeface="Arial"/>
                <a:sym typeface="Arial"/>
              </a:rPr>
              <a:t> a tener en cuenta es que, por lo general, la palabra "grupo" designa un fenómeno natural entre los seres humanos, mientras que "equipo" distingue un fenómeno </a:t>
            </a:r>
            <a:r>
              <a:rPr lang="es-AR" sz="1800" b="0" i="0" u="none" dirty="0">
                <a:solidFill>
                  <a:schemeClr val="dk1"/>
                </a:solidFill>
                <a:latin typeface="Arial"/>
                <a:ea typeface="Arial"/>
                <a:cs typeface="Arial"/>
                <a:sym typeface="Arial"/>
              </a:rPr>
              <a:t>organizativo</a:t>
            </a:r>
            <a:r>
              <a:rPr lang="en-US" sz="1800" b="0" i="0" u="none" dirty="0">
                <a:solidFill>
                  <a:schemeClr val="dk1"/>
                </a:solidFill>
                <a:latin typeface="Arial"/>
                <a:ea typeface="Arial"/>
                <a:cs typeface="Arial"/>
                <a:sym typeface="Arial"/>
              </a:rPr>
              <a:t> consciente</a:t>
            </a:r>
            <a:r>
              <a:rPr lang="en-US" sz="1800" b="0" i="0" u="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50"/>
          <p:cNvPicPr preferRelativeResize="0"/>
          <p:nvPr/>
        </p:nvPicPr>
        <p:blipFill rotWithShape="1">
          <a:blip r:embed="rId3">
            <a:alphaModFix/>
          </a:blip>
          <a:srcRect/>
          <a:stretch/>
        </p:blipFill>
        <p:spPr>
          <a:xfrm>
            <a:off x="0" y="314325"/>
            <a:ext cx="9140825" cy="6858000"/>
          </a:xfrm>
          <a:prstGeom prst="rect">
            <a:avLst/>
          </a:prstGeom>
          <a:noFill/>
          <a:ln>
            <a:noFill/>
          </a:ln>
        </p:spPr>
      </p:pic>
      <p:sp>
        <p:nvSpPr>
          <p:cNvPr id="509" name="Google Shape;509;p50"/>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a:solidFill>
                  <a:srgbClr val="888888"/>
                </a:solidFill>
                <a:latin typeface="Calibri"/>
                <a:ea typeface="Calibri"/>
                <a:cs typeface="Calibri"/>
                <a:sym typeface="Calibri"/>
              </a:rPr>
              <a:t>85</a:t>
            </a:fld>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1"/>
          <p:cNvPicPr preferRelativeResize="0"/>
          <p:nvPr/>
        </p:nvPicPr>
        <p:blipFill rotWithShape="1">
          <a:blip r:embed="rId3">
            <a:alphaModFix/>
          </a:blip>
          <a:srcRect/>
          <a:stretch/>
        </p:blipFill>
        <p:spPr>
          <a:xfrm>
            <a:off x="0" y="0"/>
            <a:ext cx="9140825" cy="6858000"/>
          </a:xfrm>
          <a:prstGeom prst="rect">
            <a:avLst/>
          </a:prstGeom>
          <a:noFill/>
          <a:ln>
            <a:noFill/>
          </a:ln>
        </p:spPr>
      </p:pic>
      <p:sp>
        <p:nvSpPr>
          <p:cNvPr id="515" name="Google Shape;515;p5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a:solidFill>
                  <a:srgbClr val="888888"/>
                </a:solidFill>
                <a:latin typeface="Calibri"/>
                <a:ea typeface="Calibri"/>
                <a:cs typeface="Calibri"/>
                <a:sym typeface="Calibri"/>
              </a:rPr>
              <a:t>86</a:t>
            </a:fld>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52"/>
          <p:cNvPicPr preferRelativeResize="0"/>
          <p:nvPr/>
        </p:nvPicPr>
        <p:blipFill rotWithShape="1">
          <a:blip r:embed="rId3">
            <a:alphaModFix/>
          </a:blip>
          <a:srcRect/>
          <a:stretch/>
        </p:blipFill>
        <p:spPr>
          <a:xfrm>
            <a:off x="0" y="25400"/>
            <a:ext cx="9144000" cy="5865812"/>
          </a:xfrm>
          <a:prstGeom prst="rect">
            <a:avLst/>
          </a:prstGeom>
          <a:noFill/>
          <a:ln>
            <a:noFill/>
          </a:ln>
        </p:spPr>
      </p:pic>
      <p:sp>
        <p:nvSpPr>
          <p:cNvPr id="522" name="Google Shape;522;p5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a:solidFill>
                  <a:srgbClr val="888888"/>
                </a:solidFill>
                <a:latin typeface="Calibri"/>
                <a:ea typeface="Calibri"/>
                <a:cs typeface="Calibri"/>
                <a:sym typeface="Calibri"/>
              </a:rPr>
              <a:t>87</a:t>
            </a:fld>
            <a:endParaRPr dirty="0"/>
          </a:p>
        </p:txBody>
      </p:sp>
      <p:sp>
        <p:nvSpPr>
          <p:cNvPr id="523" name="Google Shape;523;p52"/>
          <p:cNvSpPr txBox="1"/>
          <p:nvPr/>
        </p:nvSpPr>
        <p:spPr>
          <a:xfrm>
            <a:off x="6843712" y="5891212"/>
            <a:ext cx="1116012" cy="231775"/>
          </a:xfrm>
          <a:prstGeom prst="rect">
            <a:avLst/>
          </a:prstGeom>
          <a:noFill/>
          <a:ln>
            <a:noFill/>
          </a:ln>
        </p:spPr>
        <p:txBody>
          <a:bodyPr spcFirstLastPara="1" wrap="square" lIns="91800" tIns="45900" rIns="91800" bIns="45900" anchor="t" anchorCtr="0">
            <a:spAutoFit/>
          </a:bodyPr>
          <a:lstStyle/>
          <a:p>
            <a:pPr marL="0" marR="0" lvl="0" indent="0" algn="r" rtl="0">
              <a:lnSpc>
                <a:spcPct val="100000"/>
              </a:lnSpc>
              <a:spcBef>
                <a:spcPts val="0"/>
              </a:spcBef>
              <a:spcAft>
                <a:spcPts val="0"/>
              </a:spcAft>
              <a:buClr>
                <a:srgbClr val="BFBFBF"/>
              </a:buClr>
              <a:buSzPts val="900"/>
              <a:buFont typeface="Calibri"/>
              <a:buNone/>
            </a:pPr>
            <a:r>
              <a:rPr lang="en-US" sz="900" b="0" i="0" u="none" dirty="0" err="1">
                <a:solidFill>
                  <a:srgbClr val="BFBFBF"/>
                </a:solidFill>
                <a:latin typeface="Calibri"/>
                <a:ea typeface="Calibri"/>
                <a:cs typeface="Calibri"/>
                <a:sym typeface="Calibri"/>
              </a:rPr>
              <a:t>Ejercicio</a:t>
            </a:r>
            <a:r>
              <a:rPr lang="en-US" sz="900" b="0" i="0" u="none" dirty="0">
                <a:solidFill>
                  <a:srgbClr val="BFBFBF"/>
                </a:solidFill>
                <a:latin typeface="Calibri"/>
                <a:ea typeface="Calibri"/>
                <a:cs typeface="Calibri"/>
                <a:sym typeface="Calibri"/>
              </a:rPr>
              <a:t> de la NASA</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3"/>
          <p:cNvPicPr preferRelativeResize="0"/>
          <p:nvPr/>
        </p:nvPicPr>
        <p:blipFill rotWithShape="1">
          <a:blip r:embed="rId3">
            <a:alphaModFix/>
          </a:blip>
          <a:srcRect/>
          <a:stretch/>
        </p:blipFill>
        <p:spPr>
          <a:xfrm>
            <a:off x="0" y="0"/>
            <a:ext cx="9140825" cy="6858000"/>
          </a:xfrm>
          <a:prstGeom prst="rect">
            <a:avLst/>
          </a:prstGeom>
          <a:noFill/>
          <a:ln>
            <a:noFill/>
          </a:ln>
        </p:spPr>
      </p:pic>
      <p:sp>
        <p:nvSpPr>
          <p:cNvPr id="529" name="Google Shape;529;p5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a:solidFill>
                  <a:srgbClr val="888888"/>
                </a:solidFill>
                <a:latin typeface="Calibri"/>
                <a:ea typeface="Calibri"/>
                <a:cs typeface="Calibri"/>
                <a:sym typeface="Calibri"/>
              </a:rPr>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54"/>
          <p:cNvPicPr preferRelativeResize="0"/>
          <p:nvPr/>
        </p:nvPicPr>
        <p:blipFill rotWithShape="1">
          <a:blip r:embed="rId3">
            <a:alphaModFix/>
          </a:blip>
          <a:srcRect/>
          <a:stretch/>
        </p:blipFill>
        <p:spPr>
          <a:xfrm>
            <a:off x="6018322" y="4149080"/>
            <a:ext cx="3125677" cy="2708920"/>
          </a:xfrm>
          <a:prstGeom prst="rect">
            <a:avLst/>
          </a:prstGeom>
          <a:noFill/>
          <a:ln>
            <a:noFill/>
          </a:ln>
        </p:spPr>
      </p:pic>
      <p:sp>
        <p:nvSpPr>
          <p:cNvPr id="535" name="Google Shape;535;p54"/>
          <p:cNvSpPr txBox="1"/>
          <p:nvPr/>
        </p:nvSpPr>
        <p:spPr>
          <a:xfrm>
            <a:off x="468312" y="2276475"/>
            <a:ext cx="7848600"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n-US" sz="4000" b="0" i="0" u="none">
                <a:solidFill>
                  <a:schemeClr val="dk1"/>
                </a:solidFill>
                <a:latin typeface="Arial"/>
                <a:ea typeface="Arial"/>
                <a:cs typeface="Arial"/>
                <a:sym typeface="Arial"/>
              </a:rPr>
              <a:t>Pensamiento de diseño  Resolución de Problemas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709" y="1249308"/>
            <a:ext cx="7286625" cy="5114925"/>
          </a:xfrm>
          <a:prstGeom prst="rect">
            <a:avLst/>
          </a:prstGeom>
        </p:spPr>
      </p:pic>
      <p:sp>
        <p:nvSpPr>
          <p:cNvPr id="3" name="Google Shape;183;p3"/>
          <p:cNvSpPr txBox="1"/>
          <p:nvPr/>
        </p:nvSpPr>
        <p:spPr>
          <a:xfrm>
            <a:off x="1239714" y="211502"/>
            <a:ext cx="688437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2800" b="1" i="0" u="none" dirty="0" err="1">
                <a:solidFill>
                  <a:schemeClr val="dk1"/>
                </a:solidFill>
                <a:sym typeface="Arial"/>
              </a:rPr>
              <a:t>Ecosistema</a:t>
            </a:r>
            <a:r>
              <a:rPr lang="en-US" sz="2800" b="1" i="0" u="none" dirty="0">
                <a:solidFill>
                  <a:schemeClr val="dk1"/>
                </a:solidFill>
                <a:sym typeface="Arial"/>
              </a:rPr>
              <a:t> que </a:t>
            </a:r>
            <a:r>
              <a:rPr lang="en-US" sz="2800" b="1" i="0" u="none" dirty="0" err="1">
                <a:solidFill>
                  <a:schemeClr val="dk1"/>
                </a:solidFill>
                <a:sym typeface="Arial"/>
              </a:rPr>
              <a:t>rodea</a:t>
            </a:r>
            <a:r>
              <a:rPr lang="en-US" sz="2800" b="1" i="0" u="none" dirty="0">
                <a:solidFill>
                  <a:schemeClr val="dk1"/>
                </a:solidFill>
                <a:sym typeface="Arial"/>
              </a:rPr>
              <a:t> al </a:t>
            </a:r>
            <a:r>
              <a:rPr lang="en-US" sz="2800" b="1" i="0" u="none" dirty="0" err="1">
                <a:solidFill>
                  <a:schemeClr val="dk1"/>
                </a:solidFill>
                <a:sym typeface="Arial"/>
              </a:rPr>
              <a:t>emprendedor</a:t>
            </a:r>
            <a:endParaRPr sz="2800" dirty="0"/>
          </a:p>
        </p:txBody>
      </p:sp>
      <p:cxnSp>
        <p:nvCxnSpPr>
          <p:cNvPr id="5" name="Google Shape;182;p3"/>
          <p:cNvCxnSpPr/>
          <p:nvPr/>
        </p:nvCxnSpPr>
        <p:spPr>
          <a:xfrm>
            <a:off x="611187" y="840519"/>
            <a:ext cx="8101012" cy="0"/>
          </a:xfrm>
          <a:prstGeom prst="straightConnector1">
            <a:avLst/>
          </a:prstGeom>
          <a:noFill/>
          <a:ln w="9525" cap="flat" cmpd="sng">
            <a:solidFill>
              <a:srgbClr val="DC373B"/>
            </a:solidFill>
            <a:prstDash val="solid"/>
            <a:miter lim="800000"/>
            <a:headEnd type="none" w="med" len="med"/>
            <a:tailEnd type="none" w="med" len="med"/>
          </a:ln>
        </p:spPr>
      </p:cxnSp>
    </p:spTree>
    <p:extLst>
      <p:ext uri="{BB962C8B-B14F-4D97-AF65-F5344CB8AC3E}">
        <p14:creationId xmlns:p14="http://schemas.microsoft.com/office/powerpoint/2010/main" val="818095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1" name="Google Shape;541;p55"/>
          <p:cNvSpPr txBox="1">
            <a:spLocks noGrp="1"/>
          </p:cNvSpPr>
          <p:nvPr>
            <p:ph type="title"/>
          </p:nvPr>
        </p:nvSpPr>
        <p:spPr>
          <a:xfrm>
            <a:off x="0" y="2347278"/>
            <a:ext cx="2311399" cy="3886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US" sz="3200" b="0" i="0" u="none" dirty="0" err="1">
                <a:solidFill>
                  <a:schemeClr val="dk1"/>
                </a:solidFill>
                <a:latin typeface="Calibri"/>
                <a:ea typeface="Calibri"/>
                <a:cs typeface="Calibri"/>
                <a:sym typeface="Calibri"/>
              </a:rPr>
              <a:t>Metodología</a:t>
            </a:r>
            <a:r>
              <a:rPr lang="en-US" sz="3200" b="0" i="0" u="none" dirty="0">
                <a:solidFill>
                  <a:schemeClr val="dk1"/>
                </a:solidFill>
                <a:latin typeface="Calibri"/>
                <a:ea typeface="Calibri"/>
                <a:cs typeface="Calibri"/>
                <a:sym typeface="Calibri"/>
              </a:rPr>
              <a:t> del Desing Thinking</a:t>
            </a:r>
            <a:endParaRPr dirty="0"/>
          </a:p>
        </p:txBody>
      </p:sp>
      <p:sp>
        <p:nvSpPr>
          <p:cNvPr id="542" name="Google Shape;542;p55"/>
          <p:cNvSpPr txBox="1">
            <a:spLocks noGrp="1"/>
          </p:cNvSpPr>
          <p:nvPr>
            <p:ph type="body" idx="1"/>
          </p:nvPr>
        </p:nvSpPr>
        <p:spPr>
          <a:xfrm>
            <a:off x="2046287" y="0"/>
            <a:ext cx="7097712" cy="115252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000"/>
              <a:buNone/>
            </a:pPr>
            <a:r>
              <a:rPr lang="en-US" sz="3000" b="1" i="0" u="none" dirty="0">
                <a:solidFill>
                  <a:schemeClr val="dk1"/>
                </a:solidFill>
                <a:latin typeface="Calibri"/>
                <a:ea typeface="Calibri"/>
                <a:cs typeface="Calibri"/>
                <a:sym typeface="Calibri"/>
              </a:rPr>
              <a:t>Nueva </a:t>
            </a:r>
            <a:r>
              <a:rPr lang="en-US" sz="3000" b="1" i="0" u="none" dirty="0" err="1">
                <a:solidFill>
                  <a:schemeClr val="dk1"/>
                </a:solidFill>
                <a:latin typeface="Calibri"/>
                <a:ea typeface="Calibri"/>
                <a:cs typeface="Calibri"/>
                <a:sym typeface="Calibri"/>
              </a:rPr>
              <a:t>manera</a:t>
            </a:r>
            <a:r>
              <a:rPr lang="en-US" sz="3000" b="1" i="0" u="none" dirty="0">
                <a:solidFill>
                  <a:schemeClr val="dk1"/>
                </a:solidFill>
                <a:latin typeface="Calibri"/>
                <a:ea typeface="Calibri"/>
                <a:cs typeface="Calibri"/>
                <a:sym typeface="Calibri"/>
              </a:rPr>
              <a:t> de </a:t>
            </a:r>
            <a:r>
              <a:rPr lang="en-US" sz="3000" b="1" i="0" u="none" dirty="0" err="1">
                <a:solidFill>
                  <a:schemeClr val="dk1"/>
                </a:solidFill>
                <a:latin typeface="Calibri"/>
                <a:ea typeface="Calibri"/>
                <a:cs typeface="Calibri"/>
                <a:sym typeface="Calibri"/>
              </a:rPr>
              <a:t>enfrentarnos</a:t>
            </a:r>
            <a:r>
              <a:rPr lang="en-US" sz="3000" b="1" i="0" u="none" dirty="0">
                <a:solidFill>
                  <a:schemeClr val="dk1"/>
                </a:solidFill>
                <a:latin typeface="Calibri"/>
                <a:ea typeface="Calibri"/>
                <a:cs typeface="Calibri"/>
                <a:sym typeface="Calibri"/>
              </a:rPr>
              <a:t> a los </a:t>
            </a:r>
            <a:r>
              <a:rPr lang="en-US" sz="3000" b="1" i="0" u="none" dirty="0" err="1">
                <a:solidFill>
                  <a:schemeClr val="dk1"/>
                </a:solidFill>
                <a:latin typeface="Calibri"/>
                <a:ea typeface="Calibri"/>
                <a:cs typeface="Calibri"/>
                <a:sym typeface="Calibri"/>
              </a:rPr>
              <a:t>problemas</a:t>
            </a:r>
            <a:endParaRPr dirty="0"/>
          </a:p>
          <a:p>
            <a:pPr marL="0" lvl="0" indent="0" algn="l" rtl="0">
              <a:lnSpc>
                <a:spcPct val="100000"/>
              </a:lnSpc>
              <a:spcBef>
                <a:spcPts val="320"/>
              </a:spcBef>
              <a:spcAft>
                <a:spcPts val="0"/>
              </a:spcAft>
              <a:buSzPts val="1600"/>
              <a:buNone/>
            </a:pPr>
            <a:endParaRPr sz="1600" b="1" i="0" u="none" dirty="0">
              <a:solidFill>
                <a:schemeClr val="dk1"/>
              </a:solidFill>
              <a:latin typeface="Calibri"/>
              <a:ea typeface="Calibri"/>
              <a:cs typeface="Calibri"/>
              <a:sym typeface="Calibri"/>
            </a:endParaRPr>
          </a:p>
          <a:p>
            <a:pPr marL="0" lvl="0" indent="0" algn="ctr" rtl="0">
              <a:spcBef>
                <a:spcPts val="320"/>
              </a:spcBef>
              <a:spcAft>
                <a:spcPts val="0"/>
              </a:spcAft>
              <a:buClr>
                <a:srgbClr val="9A9A9A"/>
              </a:buClr>
              <a:buSzPts val="1600"/>
              <a:buFont typeface="Calibri"/>
              <a:buNone/>
            </a:pPr>
            <a:endParaRPr sz="1600" b="1" i="0" u="none" dirty="0">
              <a:solidFill>
                <a:schemeClr val="dk1"/>
              </a:solidFill>
              <a:latin typeface="Calibri"/>
              <a:ea typeface="Calibri"/>
              <a:cs typeface="Calibri"/>
              <a:sym typeface="Calibri"/>
            </a:endParaRPr>
          </a:p>
        </p:txBody>
      </p:sp>
      <p:sp>
        <p:nvSpPr>
          <p:cNvPr id="543" name="Google Shape;543;p55"/>
          <p:cNvSpPr txBox="1"/>
          <p:nvPr/>
        </p:nvSpPr>
        <p:spPr>
          <a:xfrm>
            <a:off x="2244725" y="1484312"/>
            <a:ext cx="3059112" cy="138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alibri"/>
              <a:buNone/>
            </a:pPr>
            <a:r>
              <a:rPr lang="en-US" sz="2800" b="0" i="0" u="none">
                <a:solidFill>
                  <a:schemeClr val="dk1"/>
                </a:solidFill>
                <a:latin typeface="Calibri"/>
                <a:ea typeface="Calibri"/>
                <a:cs typeface="Calibri"/>
                <a:sym typeface="Calibri"/>
              </a:rPr>
              <a:t>Divergir </a:t>
            </a:r>
            <a:r>
              <a:rPr lang="en-US" sz="1400" b="0" i="0" u="none">
                <a:solidFill>
                  <a:schemeClr val="dk1"/>
                </a:solidFill>
                <a:latin typeface="Calibri"/>
                <a:ea typeface="Calibri"/>
                <a:cs typeface="Calibri"/>
                <a:sym typeface="Calibri"/>
              </a:rPr>
              <a:t>(Separarse poco a poco del otro)</a:t>
            </a:r>
            <a:endParaRPr/>
          </a:p>
          <a:p>
            <a:pPr marL="0" marR="0" lvl="0" indent="0" algn="l" rtl="0">
              <a:lnSpc>
                <a:spcPct val="100000"/>
              </a:lnSpc>
              <a:spcBef>
                <a:spcPts val="0"/>
              </a:spcBef>
              <a:spcAft>
                <a:spcPts val="0"/>
              </a:spcAft>
              <a:buClr>
                <a:schemeClr val="dk1"/>
              </a:buClr>
              <a:buSzPts val="1400"/>
              <a:buFont typeface="Calibri"/>
              <a:buNone/>
            </a:pPr>
            <a:r>
              <a:rPr lang="en-US" sz="1400" b="1" i="0" u="none">
                <a:solidFill>
                  <a:schemeClr val="dk1"/>
                </a:solidFill>
                <a:latin typeface="Calibri"/>
                <a:ea typeface="Calibri"/>
                <a:cs typeface="Calibri"/>
                <a:sym typeface="Calibri"/>
              </a:rPr>
              <a:t>Nos anima a explorar nuevas alternativas, nuevas soluciones nuevas ideas que no han existido antes</a:t>
            </a:r>
            <a:endParaRPr/>
          </a:p>
        </p:txBody>
      </p:sp>
      <p:sp>
        <p:nvSpPr>
          <p:cNvPr id="544" name="Google Shape;544;p55"/>
          <p:cNvSpPr txBox="1"/>
          <p:nvPr/>
        </p:nvSpPr>
        <p:spPr>
          <a:xfrm>
            <a:off x="5635625" y="1557337"/>
            <a:ext cx="3508375" cy="9540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alibri"/>
              <a:buNone/>
            </a:pPr>
            <a:r>
              <a:rPr lang="en-US" sz="2800" b="0" i="0" u="none" dirty="0" err="1">
                <a:solidFill>
                  <a:schemeClr val="dk1"/>
                </a:solidFill>
                <a:latin typeface="Calibri"/>
                <a:ea typeface="Calibri"/>
                <a:cs typeface="Calibri"/>
                <a:sym typeface="Calibri"/>
              </a:rPr>
              <a:t>Convergir</a:t>
            </a:r>
            <a:r>
              <a:rPr lang="en-US" sz="2800" b="0" i="0" u="none" dirty="0">
                <a:solidFill>
                  <a:schemeClr val="dk1"/>
                </a:solidFill>
                <a:latin typeface="Calibri"/>
                <a:ea typeface="Calibri"/>
                <a:cs typeface="Calibri"/>
                <a:sym typeface="Calibri"/>
              </a:rPr>
              <a:t> </a:t>
            </a:r>
            <a:r>
              <a:rPr lang="en-US" sz="1400" b="0" i="0" u="none" dirty="0">
                <a:solidFill>
                  <a:schemeClr val="dk1"/>
                </a:solidFill>
                <a:latin typeface="Calibri"/>
                <a:ea typeface="Calibri"/>
                <a:cs typeface="Calibri"/>
                <a:sym typeface="Calibri"/>
              </a:rPr>
              <a:t>(</a:t>
            </a:r>
            <a:r>
              <a:rPr lang="en-US" sz="1400" b="0" i="0" u="none" dirty="0" err="1">
                <a:solidFill>
                  <a:schemeClr val="dk1"/>
                </a:solidFill>
                <a:latin typeface="Calibri"/>
                <a:ea typeface="Calibri"/>
                <a:cs typeface="Calibri"/>
                <a:sym typeface="Calibri"/>
              </a:rPr>
              <a:t>Unirse</a:t>
            </a:r>
            <a:r>
              <a:rPr lang="en-US" sz="1400" b="0" i="0" u="none" dirty="0">
                <a:solidFill>
                  <a:schemeClr val="dk1"/>
                </a:solidFill>
                <a:latin typeface="Calibri"/>
                <a:ea typeface="Calibri"/>
                <a:cs typeface="Calibri"/>
                <a:sym typeface="Calibri"/>
              </a:rPr>
              <a:t> en un Punto)</a:t>
            </a:r>
            <a:endParaRPr dirty="0"/>
          </a:p>
          <a:p>
            <a:pPr marL="0" marR="0" lvl="0" indent="0" algn="l" rtl="0">
              <a:lnSpc>
                <a:spcPct val="100000"/>
              </a:lnSpc>
              <a:spcBef>
                <a:spcPts val="0"/>
              </a:spcBef>
              <a:spcAft>
                <a:spcPts val="0"/>
              </a:spcAft>
              <a:buClr>
                <a:schemeClr val="dk1"/>
              </a:buClr>
              <a:buSzPts val="1400"/>
              <a:buFont typeface="Calibri"/>
              <a:buNone/>
            </a:pPr>
            <a:r>
              <a:rPr lang="en-US" sz="1400" b="1" i="0" u="none" dirty="0" err="1">
                <a:solidFill>
                  <a:schemeClr val="dk1"/>
                </a:solidFill>
                <a:latin typeface="Calibri"/>
                <a:ea typeface="Calibri"/>
                <a:cs typeface="Calibri"/>
                <a:sym typeface="Calibri"/>
              </a:rPr>
              <a:t>Hacemos</a:t>
            </a:r>
            <a:r>
              <a:rPr lang="en-US" sz="1400" b="1" i="0" u="none" dirty="0">
                <a:solidFill>
                  <a:schemeClr val="dk1"/>
                </a:solidFill>
                <a:latin typeface="Calibri"/>
                <a:ea typeface="Calibri"/>
                <a:cs typeface="Calibri"/>
                <a:sym typeface="Calibri"/>
              </a:rPr>
              <a:t> la </a:t>
            </a:r>
            <a:r>
              <a:rPr lang="en-US" sz="1400" b="1" i="0" u="none" dirty="0" err="1">
                <a:solidFill>
                  <a:schemeClr val="dk1"/>
                </a:solidFill>
                <a:latin typeface="Calibri"/>
                <a:ea typeface="Calibri"/>
                <a:cs typeface="Calibri"/>
                <a:sym typeface="Calibri"/>
              </a:rPr>
              <a:t>mejor</a:t>
            </a:r>
            <a:r>
              <a:rPr lang="en-US" sz="1400" b="1" i="0" u="none" dirty="0">
                <a:solidFill>
                  <a:schemeClr val="dk1"/>
                </a:solidFill>
                <a:latin typeface="Calibri"/>
                <a:ea typeface="Calibri"/>
                <a:cs typeface="Calibri"/>
                <a:sym typeface="Calibri"/>
              </a:rPr>
              <a:t> </a:t>
            </a:r>
            <a:r>
              <a:rPr lang="en-US" sz="1400" b="1" i="0" u="none" dirty="0" err="1">
                <a:solidFill>
                  <a:schemeClr val="dk1"/>
                </a:solidFill>
                <a:latin typeface="Calibri"/>
                <a:ea typeface="Calibri"/>
                <a:cs typeface="Calibri"/>
                <a:sym typeface="Calibri"/>
              </a:rPr>
              <a:t>elección</a:t>
            </a:r>
            <a:r>
              <a:rPr lang="en-US" sz="1400" b="1" i="0" u="none" dirty="0">
                <a:solidFill>
                  <a:schemeClr val="dk1"/>
                </a:solidFill>
                <a:latin typeface="Calibri"/>
                <a:ea typeface="Calibri"/>
                <a:cs typeface="Calibri"/>
                <a:sym typeface="Calibri"/>
              </a:rPr>
              <a:t> entre las </a:t>
            </a:r>
            <a:r>
              <a:rPr lang="en-US" sz="1400" b="1" i="0" u="none" dirty="0" err="1">
                <a:solidFill>
                  <a:schemeClr val="dk1"/>
                </a:solidFill>
                <a:latin typeface="Calibri"/>
                <a:ea typeface="Calibri"/>
                <a:cs typeface="Calibri"/>
                <a:sym typeface="Calibri"/>
              </a:rPr>
              <a:t>alternativas</a:t>
            </a:r>
            <a:r>
              <a:rPr lang="en-US" sz="1400" b="1" i="0" u="none" dirty="0">
                <a:solidFill>
                  <a:schemeClr val="dk1"/>
                </a:solidFill>
                <a:latin typeface="Calibri"/>
                <a:ea typeface="Calibri"/>
                <a:cs typeface="Calibri"/>
                <a:sym typeface="Calibri"/>
              </a:rPr>
              <a:t> </a:t>
            </a:r>
            <a:r>
              <a:rPr lang="en-US" sz="1400" b="1" i="0" u="none" dirty="0" err="1">
                <a:solidFill>
                  <a:schemeClr val="dk1"/>
                </a:solidFill>
                <a:latin typeface="Calibri"/>
                <a:ea typeface="Calibri"/>
                <a:cs typeface="Calibri"/>
                <a:sym typeface="Calibri"/>
              </a:rPr>
              <a:t>posibles</a:t>
            </a:r>
            <a:r>
              <a:rPr lang="en-US" sz="1400" b="1" i="0" u="none" dirty="0">
                <a:solidFill>
                  <a:schemeClr val="dk1"/>
                </a:solidFill>
                <a:latin typeface="Calibri"/>
                <a:ea typeface="Calibri"/>
                <a:cs typeface="Calibri"/>
                <a:sym typeface="Calibri"/>
              </a:rPr>
              <a:t> (</a:t>
            </a:r>
            <a:r>
              <a:rPr lang="en-US" sz="1400" b="1" i="0" u="none" dirty="0" err="1">
                <a:solidFill>
                  <a:schemeClr val="dk1"/>
                </a:solidFill>
                <a:latin typeface="Calibri"/>
                <a:ea typeface="Calibri"/>
                <a:cs typeface="Calibri"/>
                <a:sym typeface="Calibri"/>
              </a:rPr>
              <a:t>diseño</a:t>
            </a:r>
            <a:r>
              <a:rPr lang="en-US" sz="1400" b="1" i="0" u="none" dirty="0">
                <a:solidFill>
                  <a:schemeClr val="dk1"/>
                </a:solidFill>
                <a:latin typeface="Calibri"/>
                <a:ea typeface="Calibri"/>
                <a:cs typeface="Calibri"/>
                <a:sym typeface="Calibri"/>
              </a:rPr>
              <a:t> </a:t>
            </a:r>
            <a:r>
              <a:rPr lang="en-US" sz="1400" b="1" i="0" u="none" dirty="0" err="1">
                <a:solidFill>
                  <a:schemeClr val="dk1"/>
                </a:solidFill>
                <a:latin typeface="Calibri"/>
                <a:ea typeface="Calibri"/>
                <a:cs typeface="Calibri"/>
                <a:sym typeface="Calibri"/>
              </a:rPr>
              <a:t>tradicional</a:t>
            </a:r>
            <a:r>
              <a:rPr lang="en-US" sz="1400" b="1" i="0" u="none" dirty="0">
                <a:solidFill>
                  <a:schemeClr val="dk1"/>
                </a:solidFill>
                <a:latin typeface="Calibri"/>
                <a:ea typeface="Calibri"/>
                <a:cs typeface="Calibri"/>
                <a:sym typeface="Calibri"/>
              </a:rPr>
              <a:t>)</a:t>
            </a:r>
            <a:endParaRPr dirty="0"/>
          </a:p>
        </p:txBody>
      </p:sp>
      <p:cxnSp>
        <p:nvCxnSpPr>
          <p:cNvPr id="545" name="Google Shape;545;p55"/>
          <p:cNvCxnSpPr/>
          <p:nvPr/>
        </p:nvCxnSpPr>
        <p:spPr>
          <a:xfrm>
            <a:off x="5437187" y="1557337"/>
            <a:ext cx="65087" cy="3887787"/>
          </a:xfrm>
          <a:prstGeom prst="straightConnector1">
            <a:avLst/>
          </a:prstGeom>
          <a:noFill/>
          <a:ln w="25400" cap="flat" cmpd="sng">
            <a:solidFill>
              <a:schemeClr val="dk1"/>
            </a:solidFill>
            <a:prstDash val="solid"/>
            <a:miter lim="800000"/>
            <a:headEnd type="none" w="med" len="med"/>
            <a:tailEnd type="none" w="med" len="med"/>
          </a:ln>
          <a:effectLst>
            <a:outerShdw blurRad="63500" dist="20000" dir="5400000">
              <a:srgbClr val="000000">
                <a:alpha val="37647"/>
              </a:srgbClr>
            </a:outerShdw>
          </a:effectLst>
        </p:spPr>
      </p:cxnSp>
      <p:cxnSp>
        <p:nvCxnSpPr>
          <p:cNvPr id="546" name="Google Shape;546;p55"/>
          <p:cNvCxnSpPr/>
          <p:nvPr/>
        </p:nvCxnSpPr>
        <p:spPr>
          <a:xfrm rot="10800000" flipH="1">
            <a:off x="2644775" y="2997200"/>
            <a:ext cx="2060575" cy="122396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547" name="Google Shape;547;p55"/>
          <p:cNvCxnSpPr/>
          <p:nvPr/>
        </p:nvCxnSpPr>
        <p:spPr>
          <a:xfrm>
            <a:off x="2644775" y="4508500"/>
            <a:ext cx="2193925" cy="79216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548" name="Google Shape;548;p55"/>
          <p:cNvSpPr txBox="1"/>
          <p:nvPr/>
        </p:nvSpPr>
        <p:spPr>
          <a:xfrm>
            <a:off x="3376612" y="3644900"/>
            <a:ext cx="186055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0" i="0" u="none">
                <a:solidFill>
                  <a:schemeClr val="dk1"/>
                </a:solidFill>
                <a:latin typeface="Calibri"/>
                <a:ea typeface="Calibri"/>
                <a:cs typeface="Calibri"/>
                <a:sym typeface="Calibri"/>
              </a:rPr>
              <a:t>Crear Cosas</a:t>
            </a:r>
            <a:endParaRPr/>
          </a:p>
        </p:txBody>
      </p:sp>
      <p:cxnSp>
        <p:nvCxnSpPr>
          <p:cNvPr id="549" name="Google Shape;549;p55"/>
          <p:cNvCxnSpPr/>
          <p:nvPr/>
        </p:nvCxnSpPr>
        <p:spPr>
          <a:xfrm>
            <a:off x="5767387" y="3141662"/>
            <a:ext cx="2393950" cy="792162"/>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cxnSp>
        <p:nvCxnSpPr>
          <p:cNvPr id="550" name="Google Shape;550;p55"/>
          <p:cNvCxnSpPr/>
          <p:nvPr/>
        </p:nvCxnSpPr>
        <p:spPr>
          <a:xfrm rot="10800000" flipH="1">
            <a:off x="5835650" y="4149725"/>
            <a:ext cx="2392362" cy="1079500"/>
          </a:xfrm>
          <a:prstGeom prst="straightConnector1">
            <a:avLst/>
          </a:prstGeom>
          <a:noFill/>
          <a:ln w="38100" cap="flat" cmpd="sng">
            <a:solidFill>
              <a:schemeClr val="dk1"/>
            </a:solidFill>
            <a:prstDash val="solid"/>
            <a:miter lim="800000"/>
            <a:headEnd type="none" w="med" len="med"/>
            <a:tailEnd type="stealth" w="med" len="med"/>
          </a:ln>
          <a:effectLst>
            <a:outerShdw blurRad="63500" dist="23000" dir="5400000">
              <a:srgbClr val="000000">
                <a:alpha val="34901"/>
              </a:srgbClr>
            </a:outerShdw>
          </a:effectLst>
        </p:spPr>
      </p:cxnSp>
      <p:sp>
        <p:nvSpPr>
          <p:cNvPr id="551" name="Google Shape;551;p55"/>
          <p:cNvSpPr txBox="1"/>
          <p:nvPr/>
        </p:nvSpPr>
        <p:spPr>
          <a:xfrm>
            <a:off x="5568950" y="3644900"/>
            <a:ext cx="186055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0" i="0" u="none">
                <a:solidFill>
                  <a:schemeClr val="dk1"/>
                </a:solidFill>
                <a:latin typeface="Calibri"/>
                <a:ea typeface="Calibri"/>
                <a:cs typeface="Calibri"/>
                <a:sym typeface="Calibri"/>
              </a:rPr>
              <a:t>Hacer Cosas</a:t>
            </a:r>
            <a:endParaRPr/>
          </a:p>
        </p:txBody>
      </p:sp>
      <p:sp>
        <p:nvSpPr>
          <p:cNvPr id="552" name="Google Shape;552;p55"/>
          <p:cNvSpPr txBox="1"/>
          <p:nvPr/>
        </p:nvSpPr>
        <p:spPr>
          <a:xfrm>
            <a:off x="2244725" y="5229225"/>
            <a:ext cx="68992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alibri"/>
              <a:buNone/>
            </a:pPr>
            <a:r>
              <a:rPr lang="en-US" sz="3200" b="0" i="0" u="none" dirty="0">
                <a:solidFill>
                  <a:schemeClr val="dk1"/>
                </a:solidFill>
                <a:latin typeface="Calibri"/>
                <a:ea typeface="Calibri"/>
                <a:cs typeface="Calibri"/>
                <a:sym typeface="Calibri"/>
              </a:rPr>
              <a:t>Primer Paso:</a:t>
            </a:r>
            <a:endParaRPr dirty="0"/>
          </a:p>
          <a:p>
            <a:pPr marL="0" marR="0" lvl="0" indent="0" algn="ctr" rtl="0">
              <a:lnSpc>
                <a:spcPct val="100000"/>
              </a:lnSpc>
              <a:spcBef>
                <a:spcPts val="0"/>
              </a:spcBef>
              <a:spcAft>
                <a:spcPts val="0"/>
              </a:spcAft>
              <a:buClr>
                <a:srgbClr val="31653B"/>
              </a:buClr>
              <a:buSzPts val="2800"/>
              <a:buFont typeface="Calibri"/>
              <a:buNone/>
            </a:pPr>
            <a:r>
              <a:rPr lang="en-US" sz="2800" b="1" i="1" u="none" dirty="0">
                <a:solidFill>
                  <a:srgbClr val="31653B"/>
                </a:solidFill>
                <a:latin typeface="Calibri"/>
                <a:ea typeface="Calibri"/>
                <a:cs typeface="Calibri"/>
                <a:sym typeface="Calibri"/>
              </a:rPr>
              <a:t>¿</a:t>
            </a:r>
            <a:r>
              <a:rPr lang="en-US" sz="2800" b="1" i="1" u="none" dirty="0" err="1">
                <a:solidFill>
                  <a:srgbClr val="31653B"/>
                </a:solidFill>
                <a:latin typeface="Calibri"/>
                <a:ea typeface="Calibri"/>
                <a:cs typeface="Calibri"/>
                <a:sym typeface="Calibri"/>
              </a:rPr>
              <a:t>Cuál</a:t>
            </a:r>
            <a:r>
              <a:rPr lang="en-US" sz="2800" b="1" i="1" u="none" dirty="0">
                <a:solidFill>
                  <a:srgbClr val="31653B"/>
                </a:solidFill>
                <a:latin typeface="Calibri"/>
                <a:ea typeface="Calibri"/>
                <a:cs typeface="Calibri"/>
                <a:sym typeface="Calibri"/>
              </a:rPr>
              <a:t> es la </a:t>
            </a:r>
            <a:r>
              <a:rPr lang="en-US" sz="2800" b="1" i="1" u="none" dirty="0" err="1">
                <a:solidFill>
                  <a:srgbClr val="31653B"/>
                </a:solidFill>
                <a:latin typeface="Calibri"/>
                <a:ea typeface="Calibri"/>
                <a:cs typeface="Calibri"/>
                <a:sym typeface="Calibri"/>
              </a:rPr>
              <a:t>pregunta</a:t>
            </a:r>
            <a:r>
              <a:rPr lang="en-US" sz="2800" b="1" i="1" u="none" dirty="0">
                <a:solidFill>
                  <a:srgbClr val="31653B"/>
                </a:solidFill>
                <a:latin typeface="Calibri"/>
                <a:ea typeface="Calibri"/>
                <a:cs typeface="Calibri"/>
                <a:sym typeface="Calibri"/>
              </a:rPr>
              <a:t> que </a:t>
            </a:r>
            <a:r>
              <a:rPr lang="en-US" sz="2800" b="1" i="1" u="none" dirty="0" err="1">
                <a:solidFill>
                  <a:srgbClr val="31653B"/>
                </a:solidFill>
                <a:latin typeface="Calibri"/>
                <a:ea typeface="Calibri"/>
                <a:cs typeface="Calibri"/>
                <a:sym typeface="Calibri"/>
              </a:rPr>
              <a:t>estamos</a:t>
            </a:r>
            <a:r>
              <a:rPr lang="en-US" sz="2800" b="1" i="1" u="none" dirty="0">
                <a:solidFill>
                  <a:srgbClr val="31653B"/>
                </a:solidFill>
                <a:latin typeface="Calibri"/>
                <a:ea typeface="Calibri"/>
                <a:cs typeface="Calibri"/>
                <a:sym typeface="Calibri"/>
              </a:rPr>
              <a:t> </a:t>
            </a:r>
            <a:r>
              <a:rPr lang="en-US" sz="2800" b="1" i="1" u="none" dirty="0" err="1">
                <a:solidFill>
                  <a:srgbClr val="31653B"/>
                </a:solidFill>
                <a:latin typeface="Calibri"/>
                <a:ea typeface="Calibri"/>
                <a:cs typeface="Calibri"/>
                <a:sym typeface="Calibri"/>
              </a:rPr>
              <a:t>intentando</a:t>
            </a:r>
            <a:r>
              <a:rPr lang="en-US" sz="2800" b="1" i="1" u="none" dirty="0">
                <a:solidFill>
                  <a:srgbClr val="31653B"/>
                </a:solidFill>
                <a:latin typeface="Calibri"/>
                <a:ea typeface="Calibri"/>
                <a:cs typeface="Calibri"/>
                <a:sym typeface="Calibri"/>
              </a:rPr>
              <a:t> responder?</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C66B4B-A0C9-903E-2A80-B93B22B55131}"/>
              </a:ext>
            </a:extLst>
          </p:cNvPr>
          <p:cNvSpPr>
            <a:spLocks noGrp="1"/>
          </p:cNvSpPr>
          <p:nvPr>
            <p:ph type="title"/>
          </p:nvPr>
        </p:nvSpPr>
        <p:spPr>
          <a:xfrm>
            <a:off x="685800" y="1329179"/>
            <a:ext cx="7772400" cy="3544479"/>
          </a:xfrm>
        </p:spPr>
        <p:txBody>
          <a:bodyPr/>
          <a:lstStyle/>
          <a:p>
            <a:pPr algn="just"/>
            <a:r>
              <a:rPr lang="es-ES" sz="2800" dirty="0">
                <a:solidFill>
                  <a:schemeClr val="tx1"/>
                </a:solidFill>
                <a:highlight>
                  <a:srgbClr val="FFFFFF"/>
                </a:highlight>
                <a:latin typeface="Google Sans"/>
              </a:rPr>
              <a:t>El proceso de </a:t>
            </a:r>
            <a:r>
              <a:rPr lang="es-ES" sz="2800" dirty="0" err="1">
                <a:solidFill>
                  <a:schemeClr val="tx1"/>
                </a:solidFill>
                <a:highlight>
                  <a:srgbClr val="FFFFFF"/>
                </a:highlight>
                <a:latin typeface="Google Sans"/>
              </a:rPr>
              <a:t>Design</a:t>
            </a:r>
            <a:r>
              <a:rPr lang="es-ES" sz="2800" dirty="0">
                <a:solidFill>
                  <a:schemeClr val="tx1"/>
                </a:solidFill>
                <a:highlight>
                  <a:srgbClr val="FFFFFF"/>
                </a:highlight>
                <a:latin typeface="Google Sans"/>
              </a:rPr>
              <a:t> </a:t>
            </a:r>
            <a:r>
              <a:rPr lang="es-ES" sz="2800" dirty="0" err="1">
                <a:solidFill>
                  <a:schemeClr val="tx1"/>
                </a:solidFill>
                <a:highlight>
                  <a:srgbClr val="FFFFFF"/>
                </a:highlight>
                <a:latin typeface="Google Sans"/>
              </a:rPr>
              <a:t>Thinking</a:t>
            </a:r>
            <a:r>
              <a:rPr lang="es-ES" sz="2800" dirty="0">
                <a:solidFill>
                  <a:schemeClr val="tx1"/>
                </a:solidFill>
                <a:highlight>
                  <a:srgbClr val="FFFFFF"/>
                </a:highlight>
                <a:latin typeface="Google Sans"/>
              </a:rPr>
              <a:t> es un proceso de innovación, se centra en encontrar ideas innovadoras y soluciones creativas que satisfagan las necesidades humanas. Esto significa que tu equipo está buscando soluciones creativas para problemas </a:t>
            </a:r>
            <a:r>
              <a:rPr lang="es-ES" sz="2800" dirty="0" err="1">
                <a:solidFill>
                  <a:schemeClr val="tx1"/>
                </a:solidFill>
                <a:highlight>
                  <a:srgbClr val="FFFFFF"/>
                </a:highlight>
                <a:latin typeface="Google Sans"/>
              </a:rPr>
              <a:t>hiperespecíficos</a:t>
            </a:r>
            <a:r>
              <a:rPr lang="es-ES" sz="2800" dirty="0">
                <a:solidFill>
                  <a:schemeClr val="tx1"/>
                </a:solidFill>
                <a:highlight>
                  <a:srgbClr val="FFFFFF"/>
                </a:highlight>
                <a:latin typeface="Google Sans"/>
              </a:rPr>
              <a:t> y complejos.</a:t>
            </a:r>
            <a:br>
              <a:rPr lang="es-ES" sz="2800" dirty="0">
                <a:solidFill>
                  <a:schemeClr val="tx1"/>
                </a:solidFill>
                <a:highlight>
                  <a:srgbClr val="FFFFFF"/>
                </a:highlight>
                <a:latin typeface="Google Sans"/>
              </a:rPr>
            </a:br>
            <a:r>
              <a:rPr lang="es-ES" sz="2800" dirty="0">
                <a:solidFill>
                  <a:schemeClr val="tx1"/>
                </a:solidFill>
                <a:highlight>
                  <a:srgbClr val="FFFFFF"/>
                </a:highlight>
                <a:latin typeface="Google Sans"/>
              </a:rPr>
              <a:t/>
            </a:r>
            <a:br>
              <a:rPr lang="es-ES" sz="2800" dirty="0">
                <a:solidFill>
                  <a:schemeClr val="tx1"/>
                </a:solidFill>
                <a:highlight>
                  <a:srgbClr val="FFFFFF"/>
                </a:highlight>
                <a:latin typeface="Google Sans"/>
              </a:rPr>
            </a:br>
            <a:r>
              <a:rPr lang="es-ES" sz="2800" dirty="0">
                <a:solidFill>
                  <a:schemeClr val="tx1"/>
                </a:solidFill>
                <a:highlight>
                  <a:srgbClr val="FFFFFF"/>
                </a:highlight>
                <a:latin typeface="Google Sans"/>
              </a:rPr>
              <a:t>Las fases del </a:t>
            </a:r>
            <a:r>
              <a:rPr lang="es-ES" sz="2800" dirty="0" err="1">
                <a:solidFill>
                  <a:schemeClr val="tx1"/>
                </a:solidFill>
                <a:highlight>
                  <a:srgbClr val="FFFFFF"/>
                </a:highlight>
                <a:latin typeface="Google Sans"/>
              </a:rPr>
              <a:t>design</a:t>
            </a:r>
            <a:r>
              <a:rPr lang="es-ES" sz="2800" dirty="0">
                <a:solidFill>
                  <a:schemeClr val="tx1"/>
                </a:solidFill>
                <a:highlight>
                  <a:srgbClr val="FFFFFF"/>
                </a:highlight>
                <a:latin typeface="Google Sans"/>
              </a:rPr>
              <a:t> </a:t>
            </a:r>
            <a:r>
              <a:rPr lang="es-ES" sz="2800" dirty="0" err="1">
                <a:solidFill>
                  <a:schemeClr val="tx1"/>
                </a:solidFill>
                <a:highlight>
                  <a:srgbClr val="FFFFFF"/>
                </a:highlight>
                <a:latin typeface="Google Sans"/>
              </a:rPr>
              <a:t>thinking</a:t>
            </a:r>
            <a:r>
              <a:rPr lang="es-ES" sz="2800" dirty="0">
                <a:solidFill>
                  <a:schemeClr val="tx1"/>
                </a:solidFill>
                <a:highlight>
                  <a:srgbClr val="FFFFFF"/>
                </a:highlight>
                <a:latin typeface="Google Sans"/>
              </a:rPr>
              <a:t> son 5, como los lenguajes del amor: empatizar, definir, idear, prototipar y evaluar.</a:t>
            </a:r>
            <a:endParaRPr lang="es-AR" sz="2800" dirty="0">
              <a:solidFill>
                <a:schemeClr val="tx1"/>
              </a:solidFill>
              <a:highlight>
                <a:srgbClr val="FFFFFF"/>
              </a:highlight>
              <a:latin typeface="Google Sans"/>
            </a:endParaRPr>
          </a:p>
        </p:txBody>
      </p:sp>
    </p:spTree>
    <p:extLst>
      <p:ext uri="{BB962C8B-B14F-4D97-AF65-F5344CB8AC3E}">
        <p14:creationId xmlns:p14="http://schemas.microsoft.com/office/powerpoint/2010/main" val="20785630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56"/>
          <p:cNvSpPr txBox="1"/>
          <p:nvPr/>
        </p:nvSpPr>
        <p:spPr>
          <a:xfrm>
            <a:off x="0" y="3180647"/>
            <a:ext cx="2244725" cy="681037"/>
          </a:xfrm>
          <a:prstGeom prst="rect">
            <a:avLst/>
          </a:prstGeom>
          <a:noFill/>
          <a:ln>
            <a:noFill/>
          </a:ln>
        </p:spPr>
        <p:txBody>
          <a:bodyPr spcFirstLastPara="1" wrap="square" lIns="31425" tIns="31425" rIns="31425" bIns="31425" anchor="ctr" anchorCtr="0">
            <a:noAutofit/>
          </a:bodyPr>
          <a:lstStyle/>
          <a:p>
            <a:pPr marL="0" marR="0" lvl="0" indent="0" algn="l" rtl="0">
              <a:lnSpc>
                <a:spcPct val="120000"/>
              </a:lnSpc>
              <a:spcBef>
                <a:spcPts val="0"/>
              </a:spcBef>
              <a:spcAft>
                <a:spcPts val="0"/>
              </a:spcAft>
              <a:buClr>
                <a:schemeClr val="dk1"/>
              </a:buClr>
              <a:buSzPts val="3500"/>
              <a:buFont typeface="Calibri"/>
              <a:buNone/>
            </a:pPr>
            <a:r>
              <a:rPr lang="en-US" sz="3500" b="0" i="0" u="none" dirty="0">
                <a:solidFill>
                  <a:schemeClr val="dk1"/>
                </a:solidFill>
                <a:latin typeface="Calibri"/>
                <a:ea typeface="Calibri"/>
                <a:cs typeface="Calibri"/>
                <a:sym typeface="Calibri"/>
              </a:rPr>
              <a:t>PROCESO</a:t>
            </a:r>
            <a:endParaRPr dirty="0"/>
          </a:p>
        </p:txBody>
      </p:sp>
      <p:grpSp>
        <p:nvGrpSpPr>
          <p:cNvPr id="559" name="Google Shape;559;p56"/>
          <p:cNvGrpSpPr/>
          <p:nvPr/>
        </p:nvGrpSpPr>
        <p:grpSpPr>
          <a:xfrm>
            <a:off x="2179637" y="765175"/>
            <a:ext cx="6780212" cy="2508250"/>
            <a:chOff x="2288704" y="3429000"/>
            <a:chExt cx="7344816" cy="2508086"/>
          </a:xfrm>
        </p:grpSpPr>
        <p:grpSp>
          <p:nvGrpSpPr>
            <p:cNvPr id="560" name="Google Shape;560;p56"/>
            <p:cNvGrpSpPr/>
            <p:nvPr/>
          </p:nvGrpSpPr>
          <p:grpSpPr>
            <a:xfrm>
              <a:off x="2288704" y="3429000"/>
              <a:ext cx="7344816" cy="1152450"/>
              <a:chOff x="2288704" y="3429000"/>
              <a:chExt cx="7344816" cy="1152450"/>
            </a:xfrm>
          </p:grpSpPr>
          <p:sp>
            <p:nvSpPr>
              <p:cNvPr id="561" name="Google Shape;561;p56"/>
              <p:cNvSpPr/>
              <p:nvPr/>
            </p:nvSpPr>
            <p:spPr>
              <a:xfrm>
                <a:off x="7186395" y="3429000"/>
                <a:ext cx="1222702" cy="1081018"/>
              </a:xfrm>
              <a:prstGeom prst="ellipse">
                <a:avLst/>
              </a:prstGeom>
              <a:solidFill>
                <a:srgbClr val="FFC000"/>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a:solidFill>
                      <a:srgbClr val="FFFFFF"/>
                    </a:solidFill>
                    <a:latin typeface="Calibri"/>
                    <a:ea typeface="Calibri"/>
                    <a:cs typeface="Calibri"/>
                    <a:sym typeface="Calibri"/>
                  </a:rPr>
                  <a:t>Prototipar</a:t>
                </a:r>
                <a:endParaRPr/>
              </a:p>
            </p:txBody>
          </p:sp>
          <p:sp>
            <p:nvSpPr>
              <p:cNvPr id="562" name="Google Shape;562;p56"/>
              <p:cNvSpPr/>
              <p:nvPr/>
            </p:nvSpPr>
            <p:spPr>
              <a:xfrm>
                <a:off x="8409097" y="3429000"/>
                <a:ext cx="1224423" cy="1081018"/>
              </a:xfrm>
              <a:prstGeom prst="ellipse">
                <a:avLst/>
              </a:prstGeom>
              <a:solidFill>
                <a:srgbClr val="C0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a:solidFill>
                      <a:srgbClr val="FFFFFF"/>
                    </a:solidFill>
                    <a:latin typeface="Calibri"/>
                    <a:ea typeface="Calibri"/>
                    <a:cs typeface="Calibri"/>
                    <a:sym typeface="Calibri"/>
                  </a:rPr>
                  <a:t>Testear/Evaluar</a:t>
                </a:r>
                <a:endParaRPr/>
              </a:p>
            </p:txBody>
          </p:sp>
          <p:sp>
            <p:nvSpPr>
              <p:cNvPr id="563" name="Google Shape;563;p56"/>
              <p:cNvSpPr/>
              <p:nvPr/>
            </p:nvSpPr>
            <p:spPr>
              <a:xfrm>
                <a:off x="2288704" y="3429000"/>
                <a:ext cx="1224423" cy="1081018"/>
              </a:xfrm>
              <a:prstGeom prst="ellipse">
                <a:avLst/>
              </a:prstGeom>
              <a:solidFill>
                <a:srgbClr val="558ED5"/>
              </a:solidFill>
              <a:ln w="25400"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a:solidFill>
                      <a:srgbClr val="FFFFFF"/>
                    </a:solidFill>
                    <a:latin typeface="Calibri"/>
                    <a:ea typeface="Calibri"/>
                    <a:cs typeface="Calibri"/>
                    <a:sym typeface="Calibri"/>
                  </a:rPr>
                  <a:t>Comprender</a:t>
                </a:r>
                <a:endParaRPr/>
              </a:p>
            </p:txBody>
          </p:sp>
          <p:sp>
            <p:nvSpPr>
              <p:cNvPr id="564" name="Google Shape;564;p56"/>
              <p:cNvSpPr/>
              <p:nvPr/>
            </p:nvSpPr>
            <p:spPr>
              <a:xfrm>
                <a:off x="5961972" y="3500433"/>
                <a:ext cx="1224423" cy="1081017"/>
              </a:xfrm>
              <a:prstGeom prst="ellipse">
                <a:avLst/>
              </a:prstGeom>
              <a:solidFill>
                <a:srgbClr val="FFFF00"/>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600"/>
                  <a:buFont typeface="Calibri"/>
                  <a:buNone/>
                </a:pPr>
                <a:r>
                  <a:rPr lang="en-US" sz="1600" b="0" i="0" u="none">
                    <a:solidFill>
                      <a:srgbClr val="7F7F7F"/>
                    </a:solidFill>
                    <a:latin typeface="Calibri"/>
                    <a:ea typeface="Calibri"/>
                    <a:cs typeface="Calibri"/>
                    <a:sym typeface="Calibri"/>
                  </a:rPr>
                  <a:t>Idear</a:t>
                </a:r>
                <a:endParaRPr/>
              </a:p>
            </p:txBody>
          </p:sp>
          <p:sp>
            <p:nvSpPr>
              <p:cNvPr id="565" name="Google Shape;565;p56"/>
              <p:cNvSpPr/>
              <p:nvPr/>
            </p:nvSpPr>
            <p:spPr>
              <a:xfrm>
                <a:off x="4735829" y="3429000"/>
                <a:ext cx="1226143" cy="1081018"/>
              </a:xfrm>
              <a:prstGeom prst="ellipse">
                <a:avLst/>
              </a:prstGeom>
              <a:solidFill>
                <a:srgbClr val="92D050"/>
              </a:solidFill>
              <a:ln w="254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a:solidFill>
                      <a:srgbClr val="FFFFFF"/>
                    </a:solidFill>
                    <a:latin typeface="Calibri"/>
                    <a:ea typeface="Calibri"/>
                    <a:cs typeface="Calibri"/>
                    <a:sym typeface="Calibri"/>
                  </a:rPr>
                  <a:t>Definir/Interpretar</a:t>
                </a:r>
                <a:endParaRPr/>
              </a:p>
            </p:txBody>
          </p:sp>
          <p:sp>
            <p:nvSpPr>
              <p:cNvPr id="566" name="Google Shape;566;p56"/>
              <p:cNvSpPr/>
              <p:nvPr/>
            </p:nvSpPr>
            <p:spPr>
              <a:xfrm>
                <a:off x="3513127" y="3429000"/>
                <a:ext cx="1222702" cy="1081018"/>
              </a:xfrm>
              <a:prstGeom prst="ellipse">
                <a:avLst/>
              </a:prstGeom>
              <a:solidFill>
                <a:srgbClr val="D668D1"/>
              </a:solidFill>
              <a:ln w="25400" cap="flat" cmpd="sng">
                <a:solidFill>
                  <a:srgbClr val="D668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a:solidFill>
                      <a:srgbClr val="FFFFFF"/>
                    </a:solidFill>
                    <a:latin typeface="Calibri"/>
                    <a:ea typeface="Calibri"/>
                    <a:cs typeface="Calibri"/>
                    <a:sym typeface="Calibri"/>
                  </a:rPr>
                  <a:t>Observar/Empatizar</a:t>
                </a:r>
                <a:endParaRPr/>
              </a:p>
            </p:txBody>
          </p:sp>
          <p:sp>
            <p:nvSpPr>
              <p:cNvPr id="567" name="Google Shape;567;p56"/>
              <p:cNvSpPr/>
              <p:nvPr/>
            </p:nvSpPr>
            <p:spPr>
              <a:xfrm>
                <a:off x="3151991" y="4076658"/>
                <a:ext cx="216682" cy="144454"/>
              </a:xfrm>
              <a:prstGeom prst="rightArrow">
                <a:avLst>
                  <a:gd name="adj1" fmla="val 14400"/>
                  <a:gd name="adj2" fmla="val 50000"/>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68" name="Google Shape;568;p56"/>
              <p:cNvSpPr/>
              <p:nvPr/>
            </p:nvSpPr>
            <p:spPr>
              <a:xfrm>
                <a:off x="4304186" y="4149678"/>
                <a:ext cx="216682" cy="144454"/>
              </a:xfrm>
              <a:prstGeom prst="rightArrow">
                <a:avLst>
                  <a:gd name="adj1" fmla="val 14400"/>
                  <a:gd name="adj2" fmla="val 50000"/>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69" name="Google Shape;569;p56"/>
              <p:cNvSpPr/>
              <p:nvPr/>
            </p:nvSpPr>
            <p:spPr>
              <a:xfrm>
                <a:off x="5600836" y="4149678"/>
                <a:ext cx="216682" cy="144454"/>
              </a:xfrm>
              <a:prstGeom prst="rightArrow">
                <a:avLst>
                  <a:gd name="adj1" fmla="val 14400"/>
                  <a:gd name="adj2" fmla="val 50000"/>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0" name="Google Shape;570;p56"/>
              <p:cNvSpPr/>
              <p:nvPr/>
            </p:nvSpPr>
            <p:spPr>
              <a:xfrm>
                <a:off x="7905227" y="4005225"/>
                <a:ext cx="214961" cy="144453"/>
              </a:xfrm>
              <a:prstGeom prst="rightArrow">
                <a:avLst>
                  <a:gd name="adj1" fmla="val 14342"/>
                  <a:gd name="adj2" fmla="val 50000"/>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1" name="Google Shape;571;p56"/>
              <p:cNvSpPr/>
              <p:nvPr/>
            </p:nvSpPr>
            <p:spPr>
              <a:xfrm>
                <a:off x="6825259" y="4005225"/>
                <a:ext cx="216682" cy="144453"/>
              </a:xfrm>
              <a:prstGeom prst="rightArrow">
                <a:avLst>
                  <a:gd name="adj1" fmla="val 14400"/>
                  <a:gd name="adj2" fmla="val 50000"/>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572" name="Google Shape;572;p56"/>
            <p:cNvCxnSpPr/>
            <p:nvPr/>
          </p:nvCxnSpPr>
          <p:spPr>
            <a:xfrm>
              <a:off x="2505386" y="4868769"/>
              <a:ext cx="3312132" cy="0"/>
            </a:xfrm>
            <a:prstGeom prst="straightConnector1">
              <a:avLst/>
            </a:prstGeom>
            <a:noFill/>
            <a:ln w="25400" cap="flat" cmpd="sng">
              <a:solidFill>
                <a:schemeClr val="dk1"/>
              </a:solidFill>
              <a:prstDash val="solid"/>
              <a:miter lim="800000"/>
              <a:headEnd type="none" w="med" len="med"/>
              <a:tailEnd type="none" w="med" len="med"/>
            </a:ln>
            <a:effectLst>
              <a:outerShdw blurRad="63500" dist="20000" dir="5400000">
                <a:srgbClr val="000000">
                  <a:alpha val="37647"/>
                </a:srgbClr>
              </a:outerShdw>
            </a:effectLst>
          </p:spPr>
        </p:cxnSp>
        <p:cxnSp>
          <p:nvCxnSpPr>
            <p:cNvPr id="573" name="Google Shape;573;p56"/>
            <p:cNvCxnSpPr/>
            <p:nvPr/>
          </p:nvCxnSpPr>
          <p:spPr>
            <a:xfrm>
              <a:off x="6104706" y="4868769"/>
              <a:ext cx="3312132" cy="0"/>
            </a:xfrm>
            <a:prstGeom prst="straightConnector1">
              <a:avLst/>
            </a:prstGeom>
            <a:noFill/>
            <a:ln w="25400" cap="flat" cmpd="sng">
              <a:solidFill>
                <a:schemeClr val="dk1"/>
              </a:solidFill>
              <a:prstDash val="solid"/>
              <a:miter lim="800000"/>
              <a:headEnd type="none" w="med" len="med"/>
              <a:tailEnd type="none" w="med" len="med"/>
            </a:ln>
            <a:effectLst>
              <a:outerShdw blurRad="63500" dist="20000" dir="5400000">
                <a:srgbClr val="000000">
                  <a:alpha val="37647"/>
                </a:srgbClr>
              </a:outerShdw>
            </a:effectLst>
          </p:spPr>
        </p:cxnSp>
        <p:sp>
          <p:nvSpPr>
            <p:cNvPr id="574" name="Google Shape;574;p56"/>
            <p:cNvSpPr txBox="1"/>
            <p:nvPr/>
          </p:nvSpPr>
          <p:spPr>
            <a:xfrm>
              <a:off x="3008784" y="5229200"/>
              <a:ext cx="244827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ENCONTRAR </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EL PROBLEMA</a:t>
              </a:r>
              <a:endParaRPr/>
            </a:p>
          </p:txBody>
        </p:sp>
        <p:sp>
          <p:nvSpPr>
            <p:cNvPr id="575" name="Google Shape;575;p56"/>
            <p:cNvSpPr txBox="1"/>
            <p:nvPr/>
          </p:nvSpPr>
          <p:spPr>
            <a:xfrm>
              <a:off x="6465168" y="5229200"/>
              <a:ext cx="244827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ENCONTRAR </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LA SOLUCIÓN</a:t>
              </a:r>
              <a:endParaRPr/>
            </a:p>
          </p:txBody>
        </p:sp>
      </p:grpSp>
      <p:pic>
        <p:nvPicPr>
          <p:cNvPr id="576" name="Google Shape;576;p56"/>
          <p:cNvPicPr preferRelativeResize="0"/>
          <p:nvPr/>
        </p:nvPicPr>
        <p:blipFill rotWithShape="1">
          <a:blip r:embed="rId3">
            <a:alphaModFix/>
          </a:blip>
          <a:srcRect/>
          <a:stretch/>
        </p:blipFill>
        <p:spPr>
          <a:xfrm>
            <a:off x="2578100" y="3716337"/>
            <a:ext cx="6286500" cy="25368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7"/>
          <p:cNvSpPr txBox="1"/>
          <p:nvPr/>
        </p:nvSpPr>
        <p:spPr>
          <a:xfrm>
            <a:off x="2051050" y="2205037"/>
            <a:ext cx="5761037"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n-US" sz="4000" b="0" i="0" u="none">
                <a:solidFill>
                  <a:schemeClr val="dk1"/>
                </a:solidFill>
                <a:latin typeface="Arial"/>
                <a:ea typeface="Arial"/>
                <a:cs typeface="Arial"/>
                <a:sym typeface="Arial"/>
              </a:rPr>
              <a:t>Modelo de negocios  Canvas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587" name="Google Shape;587;p5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588" name="Google Shape;588;p58" descr="C:\Users\Matias\Google Drive\Backup\PPTs\AAE\CANVAS\JGPS\canvas AAE - Arma tu modelo de negocio\canvas AAE - Arma tu modelo de negocio-04.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594" name="Google Shape;594;p5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595" name="Google Shape;595;p59" descr="C:\Users\Matias\Google Drive\Backup\PPTs\AAE\CANVAS\JGPS\canvas AAE - Arma tu modelo de negocio\canvas AAE - Arma tu modelo de negocio-05.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01" name="Google Shape;601;p6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02" name="Google Shape;602;p60" descr="C:\Users\Matias\Google Drive\Backup\PPTs\AAE\CANVAS\JGPS\canvas AAE - Arma tu modelo de negocio\canvas AAE - Arma tu modelo de negocio-07.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08" name="Google Shape;608;p6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09" name="Google Shape;609;p61" descr="C:\Users\Matias\Google Drive\Backup\PPTs\AAE\CANVAS\JGPS\canvas AAE - Arma tu modelo de negocio\canvas AAE - Arma tu modelo de negocio-09.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615" name="Google Shape;615;p6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16" name="Google Shape;616;p62" descr="C:\Users\Matias\Google Drive\Backup\PPTs\AAE\CANVAS\JGPS\canvas AAE - Arma tu modelo de negocio\canvas AAE - Arma tu modelo de negocio-10.jp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690563"/>
          </a:xfrm>
        </p:spPr>
        <p:txBody>
          <a:bodyPr/>
          <a:lstStyle/>
          <a:p>
            <a:r>
              <a:rPr lang="es-AR" sz="3200" dirty="0"/>
              <a:t>Construir una propuesta de valor</a:t>
            </a:r>
          </a:p>
        </p:txBody>
      </p:sp>
      <p:sp>
        <p:nvSpPr>
          <p:cNvPr id="3" name="Marcador de texto 2"/>
          <p:cNvSpPr>
            <a:spLocks noGrp="1"/>
          </p:cNvSpPr>
          <p:nvPr>
            <p:ph type="body" idx="1"/>
          </p:nvPr>
        </p:nvSpPr>
        <p:spPr/>
        <p:txBody>
          <a:bodyPr/>
          <a:lstStyle/>
          <a:p>
            <a:pPr marL="114300" indent="0">
              <a:buNone/>
            </a:pPr>
            <a:r>
              <a:rPr lang="es-AR" sz="1800" dirty="0"/>
              <a:t>	Para elaborar una </a:t>
            </a:r>
            <a:r>
              <a:rPr lang="es-AR" sz="1800" dirty="0" err="1"/>
              <a:t>PdV</a:t>
            </a:r>
            <a:r>
              <a:rPr lang="es-AR" sz="1800" dirty="0"/>
              <a:t> </a:t>
            </a:r>
            <a:r>
              <a:rPr lang="es-AR" sz="1800" b="1" dirty="0"/>
              <a:t>desde el producto</a:t>
            </a:r>
            <a:r>
              <a:rPr lang="es-AR" sz="1800" dirty="0"/>
              <a:t>, combinadas con el compromiso y trabajo del emprendedor, podemos. elaborar el mapa de empatía y el CANVAS de la </a:t>
            </a:r>
            <a:r>
              <a:rPr lang="es-AR" sz="1800" dirty="0" err="1"/>
              <a:t>PdV</a:t>
            </a:r>
            <a:r>
              <a:rPr lang="es-AR" sz="1800" dirty="0"/>
              <a:t>.</a:t>
            </a:r>
          </a:p>
          <a:p>
            <a:pPr marL="114300" indent="0">
              <a:buNone/>
            </a:pPr>
            <a:r>
              <a:rPr lang="es-AR" sz="1800" dirty="0"/>
              <a:t>	Primero: conocer el segmento         mapa de empatía         indagar:</a:t>
            </a:r>
          </a:p>
          <a:p>
            <a:pPr>
              <a:buAutoNum type="arabicParenR"/>
            </a:pPr>
            <a:r>
              <a:rPr lang="es-AR" sz="1800" dirty="0"/>
              <a:t>Que piensa y siente: principales preocupaciones, que realmente les importa, que siente, que impulsa sus sentimientos</a:t>
            </a:r>
          </a:p>
          <a:p>
            <a:pPr>
              <a:buAutoNum type="arabicParenR"/>
            </a:pPr>
            <a:r>
              <a:rPr lang="es-AR" sz="1800" dirty="0"/>
              <a:t>Que oye: de sus amigos, su familia, que personas le influyen. </a:t>
            </a:r>
          </a:p>
          <a:p>
            <a:pPr>
              <a:buAutoNum type="arabicParenR"/>
            </a:pPr>
            <a:r>
              <a:rPr lang="es-AR" sz="1800" dirty="0"/>
              <a:t>Que ve: que cosas le llaman la atención, que perspectivas tiene de su vida personal y/o profesional, que ve del mercado.</a:t>
            </a:r>
          </a:p>
          <a:p>
            <a:pPr>
              <a:buAutoNum type="arabicParenR"/>
            </a:pPr>
            <a:r>
              <a:rPr lang="es-AR" sz="1800" dirty="0"/>
              <a:t>Que dice y hace: como se comporta, que dice, como </a:t>
            </a:r>
            <a:r>
              <a:rPr lang="es-AR" sz="1800" dirty="0" err="1"/>
              <a:t>actua</a:t>
            </a:r>
            <a:r>
              <a:rPr lang="es-AR" sz="1800" dirty="0"/>
              <a:t>, cuan coherente es entre lo que dice y lo que hace?</a:t>
            </a:r>
          </a:p>
          <a:p>
            <a:pPr>
              <a:buAutoNum type="arabicParenR"/>
            </a:pPr>
            <a:r>
              <a:rPr lang="es-AR" sz="1800" dirty="0"/>
              <a:t>Que esfuerzos realiza: a que le tiene miedo, que lo frustra, que obstáculos debe enfrentar.</a:t>
            </a:r>
          </a:p>
          <a:p>
            <a:pPr>
              <a:buAutoNum type="arabicParenR"/>
            </a:pPr>
            <a:r>
              <a:rPr lang="es-AR" sz="1800" dirty="0"/>
              <a:t>Que resultados espera: que beneficios esperan, cuales son sus objetivos y/o metas, como piensan lograrlos.</a:t>
            </a:r>
          </a:p>
          <a:p>
            <a:pPr>
              <a:buAutoNum type="arabicParenR"/>
            </a:pPr>
            <a:endParaRPr lang="es-AR" sz="1800" dirty="0"/>
          </a:p>
          <a:p>
            <a:pPr marL="114300" indent="0">
              <a:buNone/>
            </a:pPr>
            <a:endParaRPr lang="es-AR" sz="1800" dirty="0"/>
          </a:p>
        </p:txBody>
      </p:sp>
      <p:cxnSp>
        <p:nvCxnSpPr>
          <p:cNvPr id="5" name="Google Shape;248;p14"/>
          <p:cNvCxnSpPr/>
          <p:nvPr/>
        </p:nvCxnSpPr>
        <p:spPr>
          <a:xfrm>
            <a:off x="611187" y="921279"/>
            <a:ext cx="8101012" cy="0"/>
          </a:xfrm>
          <a:prstGeom prst="straightConnector1">
            <a:avLst/>
          </a:prstGeom>
          <a:noFill/>
          <a:ln w="9525" cap="flat" cmpd="sng">
            <a:solidFill>
              <a:srgbClr val="DC373B"/>
            </a:solidFill>
            <a:prstDash val="solid"/>
            <a:miter lim="800000"/>
            <a:headEnd type="none" w="med" len="med"/>
            <a:tailEnd type="none" w="med" len="med"/>
          </a:ln>
        </p:spPr>
      </p:cxnSp>
      <p:sp>
        <p:nvSpPr>
          <p:cNvPr id="6" name="Google Shape;185;p3"/>
          <p:cNvSpPr/>
          <p:nvPr/>
        </p:nvSpPr>
        <p:spPr>
          <a:xfrm>
            <a:off x="4343599" y="2687431"/>
            <a:ext cx="287337" cy="46037"/>
          </a:xfrm>
          <a:prstGeom prst="rightArrow">
            <a:avLst>
              <a:gd name="adj1" fmla="val 1987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 name="Google Shape;185;p3"/>
          <p:cNvSpPr/>
          <p:nvPr/>
        </p:nvSpPr>
        <p:spPr>
          <a:xfrm>
            <a:off x="6460279" y="2678972"/>
            <a:ext cx="287337" cy="46037"/>
          </a:xfrm>
          <a:prstGeom prst="rightArrow">
            <a:avLst>
              <a:gd name="adj1" fmla="val 19870"/>
              <a:gd name="adj2" fmla="val 50000"/>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345980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3620</TotalTime>
  <Words>5089</Words>
  <Application>Microsoft Office PowerPoint</Application>
  <PresentationFormat>Presentación en pantalla (4:3)</PresentationFormat>
  <Paragraphs>655</Paragraphs>
  <Slides>124</Slides>
  <Notes>85</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124</vt:i4>
      </vt:variant>
    </vt:vector>
  </HeadingPairs>
  <TitlesOfParts>
    <vt:vector size="133" baseType="lpstr">
      <vt:lpstr>Arial</vt:lpstr>
      <vt:lpstr>Times New Roman</vt:lpstr>
      <vt:lpstr>Oswald</vt:lpstr>
      <vt:lpstr>Noto Sans Symbols</vt:lpstr>
      <vt:lpstr>Wingdings</vt:lpstr>
      <vt:lpstr>Calibri</vt:lpstr>
      <vt:lpstr>Google Sans</vt:lpstr>
      <vt:lpstr>Tema de Office</vt:lpstr>
      <vt:lpstr>1_Tema de Office</vt:lpstr>
      <vt:lpstr>Presentación de PowerPoint</vt:lpstr>
      <vt:lpstr>Presentación de PowerPoint</vt:lpstr>
      <vt:lpstr>La materia </vt:lpstr>
      <vt:lpstr>Presentación de PowerPoint</vt:lpstr>
      <vt:lpstr>Reglamento de Trabajo Final</vt:lpstr>
      <vt:lpstr>LOS PORQUE?</vt:lpstr>
      <vt:lpstr>Presentación de PowerPoint</vt:lpstr>
      <vt:lpstr>Presentación de PowerPoint</vt:lpstr>
      <vt:lpstr>Presentación de PowerPoint</vt:lpstr>
      <vt:lpstr>Estamos frente a la 5ta revolución industrial?</vt:lpstr>
      <vt:lpstr>Si no lo usamos….lo perdemos</vt:lpstr>
      <vt:lpstr>Como se nos ocurren las ideas?</vt:lpstr>
      <vt:lpstr>Los 7 mandamientos</vt:lpstr>
      <vt:lpstr>Presentación de PowerPoint</vt:lpstr>
      <vt:lpstr>Es suficiente mi espíritu emprendedor? </vt:lpstr>
      <vt:lpstr>- Esto es parte de la cultura emprendedora.  - Antes se pensaba que lo más importante era tener “un buen Plan de Negocio”. Luego la investigación determino que no es possible encontrar un buen plan si antes no hay un “buen emprendedor” suficientemente automotivado y entrenado.  - Se hace a si mismo, con mayor o menor facilidad si cuenta con una cultura favorable, orientación y apoyo.  - Lo que el acompañamiento no puede hacer es reemplazar el deseo, el empuje o el placer que significa para ellos ver convertidos sus sueños en realidad.  - La estrategia y la planificación son las bases de la cultura emprendedora </vt:lpstr>
      <vt:lpstr>Presentación de PowerPoint</vt:lpstr>
      <vt:lpstr>El factor más desequilibrante a la hora de iniciar una nueva empresa son las características internas del emprendedor.    Las competencias emprendedoras se traen y se adquieren. Una de ellas es justamente la capacidad que suelen tener los emprendedores, de aprender rápidamente de la práctica sumando competencias que hasta ese momento eran su debilidad.</vt:lpstr>
      <vt:lpstr>Presentación de PowerPoint</vt:lpstr>
      <vt:lpstr>Tipo de emprendedores</vt:lpstr>
      <vt:lpstr>Tipo de emprendedores</vt:lpstr>
      <vt:lpstr>Tipo de emprendedores</vt:lpstr>
      <vt:lpstr>Barreras</vt:lpstr>
      <vt:lpstr>Errores típicos</vt:lpstr>
      <vt:lpstr>Errores típicos</vt:lpstr>
      <vt:lpstr>Factores de éxito</vt:lpstr>
      <vt:lpstr>Factores de éxito</vt:lpstr>
      <vt:lpstr>Factores de éxito</vt:lpstr>
      <vt:lpstr>Factores de fracaso</vt:lpstr>
      <vt:lpstr>Factores de fracaso</vt:lpstr>
      <vt:lpstr>Ejercicio practico para realizar con el  emprendimiento que van a asistir</vt:lpstr>
      <vt:lpstr>Modelo de emprendimiento</vt:lpstr>
      <vt:lpstr>Las 4 C de Capital</vt:lpstr>
      <vt:lpstr>Las 4 C de Capital</vt:lpstr>
      <vt:lpstr>Emprendimientos de triple impacto</vt:lpstr>
      <vt:lpstr>Presentación de PowerPoint</vt:lpstr>
      <vt:lpstr>Presentación de PowerPoint</vt:lpstr>
      <vt:lpstr>Presentación de PowerPoint</vt:lpstr>
      <vt:lpstr>Condiciones básicas de una empresa</vt:lpstr>
      <vt:lpstr>Situaciones problemáticas</vt:lpstr>
      <vt:lpstr>Presentación de PowerPoint</vt:lpstr>
      <vt:lpstr>Ecosistema en Gualeguaychú</vt:lpstr>
      <vt:lpstr>Herramientas que ofrece CoDeGu</vt:lpstr>
      <vt:lpstr>Club de Emprendedores</vt:lpstr>
      <vt:lpstr>Presentación de PowerPoint</vt:lpstr>
      <vt:lpstr>           Nexo.Tec – Centro de Vinculación Tecnológica </vt:lpstr>
      <vt:lpstr>Presentación de PowerPoint</vt:lpstr>
      <vt:lpstr>            Incubadora de empresas</vt:lpstr>
      <vt:lpstr>Presentación de PowerPoint</vt:lpstr>
      <vt:lpstr>Ley de Economía del Conocimiento</vt:lpstr>
      <vt:lpstr>Presentación de PowerPoint</vt:lpstr>
      <vt:lpstr>Presentación de PowerPoint</vt:lpstr>
      <vt:lpstr>Presentación de PowerPoint</vt:lpstr>
      <vt:lpstr>Nos preparamos para su análisis</vt:lpstr>
      <vt:lpstr>Nos preparamos para su análisis</vt:lpstr>
      <vt:lpstr>Nos preparamos para su análisis</vt:lpstr>
      <vt:lpstr>Nos preparamos para su análisis</vt:lpstr>
      <vt:lpstr>Nos preparamos para su análisis</vt:lpstr>
      <vt:lpstr>Presentación de PowerPoint</vt:lpstr>
      <vt:lpstr>Presentación de PowerPoint</vt:lpstr>
      <vt:lpstr>Oportunidad de Negocio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Trabajo en equipo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 del Desing Thinking</vt:lpstr>
      <vt:lpstr>El proceso de Design Thinking es un proceso de innovación, se centra en encontrar ideas innovadoras y soluciones creativas que satisfagan las necesidades humanas. Esto significa que tu equipo está buscando soluciones creativas para problemas hiperespecíficos y complejos.  Las fases del design thinking son 5, como los lenguajes del amor: empatizar, definir, idear, prototipar y evaluar.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Construir una propuesta de valor</vt:lpstr>
      <vt:lpstr>Construir una propuesta de valor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MATRICES</vt:lpstr>
      <vt:lpstr>Matriz BCG</vt:lpstr>
      <vt:lpstr>Presentación de PowerPoint</vt:lpstr>
      <vt:lpstr>Presentación de PowerPoint</vt:lpstr>
      <vt:lpstr>La matriz de Ansoff (producto-mercado).</vt:lpstr>
      <vt:lpstr>La matriz de Ansoff (producto-mercado).</vt:lpstr>
      <vt:lpstr>Presentación de PowerPoint</vt:lpstr>
      <vt:lpstr>Presentación de PowerPoint</vt:lpstr>
      <vt:lpstr>Presentación de PowerPoint</vt:lpstr>
      <vt:lpstr>Modelo de las cinco fuerzas de Porter</vt:lpstr>
      <vt:lpstr>Cadena de valor (empresa competitiva)</vt:lpstr>
      <vt:lpstr>Rueda Operativa (empresa funcional)</vt:lpstr>
      <vt:lpstr>Presentación de PowerPoint</vt:lpstr>
      <vt:lpstr>Clasificación PyME</vt:lpstr>
      <vt:lpstr>Clasificación PyME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dc:creator>
  <cp:lastModifiedBy>USUARIO</cp:lastModifiedBy>
  <cp:revision>183</cp:revision>
  <dcterms:created xsi:type="dcterms:W3CDTF">2017-04-03T13:42:22Z</dcterms:created>
  <dcterms:modified xsi:type="dcterms:W3CDTF">2026-04-14T20:00:21Z</dcterms:modified>
</cp:coreProperties>
</file>