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70" r:id="rId9"/>
    <p:sldId id="271" r:id="rId10"/>
    <p:sldId id="272" r:id="rId11"/>
    <p:sldId id="274" r:id="rId12"/>
    <p:sldId id="275" r:id="rId13"/>
    <p:sldId id="277" r:id="rId14"/>
    <p:sldId id="279" r:id="rId15"/>
    <p:sldId id="281" r:id="rId16"/>
    <p:sldId id="282" r:id="rId17"/>
    <p:sldId id="284" r:id="rId18"/>
    <p:sldId id="286" r:id="rId19"/>
    <p:sldId id="287" r:id="rId20"/>
    <p:sldId id="289" r:id="rId21"/>
    <p:sldId id="291" r:id="rId22"/>
    <p:sldId id="292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3D2C3-2A70-4CC2-9ECE-45AC930BD382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1990797E-0BC5-49BC-A8E1-57AB3FD5BACF}" type="pres">
      <dgm:prSet presAssocID="{7C33D2C3-2A70-4CC2-9ECE-45AC930BD38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AR"/>
        </a:p>
      </dgm:t>
    </dgm:pt>
  </dgm:ptLst>
  <dgm:cxnLst>
    <dgm:cxn modelId="{EA1E0B3A-ECC5-4009-9E7E-059893BE8EF7}" type="presOf" srcId="{7C33D2C3-2A70-4CC2-9ECE-45AC930BD382}" destId="{1990797E-0BC5-49BC-A8E1-57AB3FD5BACF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0DBB8-4E84-4A1C-9618-909F4886765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BBDAA95-5ACB-432C-8D8B-9223C6687320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AR" dirty="0" smtClean="0">
              <a:solidFill>
                <a:schemeClr val="tx1"/>
              </a:solidFill>
              <a:latin typeface="Arial Black" panose="020B0A04020102020204" pitchFamily="34" charset="0"/>
            </a:rPr>
            <a:t>Variable</a:t>
          </a:r>
          <a:endParaRPr lang="es-AR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B20B9661-8D36-4B4C-B00B-89F4A7C57256}" type="parTrans" cxnId="{252D6D26-22AB-481E-9E3C-1729E4728A64}">
      <dgm:prSet/>
      <dgm:spPr/>
      <dgm:t>
        <a:bodyPr/>
        <a:lstStyle/>
        <a:p>
          <a:endParaRPr lang="es-AR"/>
        </a:p>
      </dgm:t>
    </dgm:pt>
    <dgm:pt modelId="{8F6A10E7-5213-4BF8-94BD-08F6CFDDFF77}" type="sibTrans" cxnId="{252D6D26-22AB-481E-9E3C-1729E4728A64}">
      <dgm:prSet/>
      <dgm:spPr/>
      <dgm:t>
        <a:bodyPr/>
        <a:lstStyle/>
        <a:p>
          <a:endParaRPr lang="es-AR"/>
        </a:p>
      </dgm:t>
    </dgm:pt>
    <dgm:pt modelId="{CCD75A2D-6424-48B2-8AD0-7E535FAF20CD}">
      <dgm:prSet phldrT="[Texto]"/>
      <dgm:spPr/>
      <dgm:t>
        <a:bodyPr/>
        <a:lstStyle/>
        <a:p>
          <a:r>
            <a:rPr lang="es-AR" dirty="0" smtClean="0"/>
            <a:t>Característica que se estudia</a:t>
          </a:r>
          <a:endParaRPr lang="es-AR" dirty="0"/>
        </a:p>
      </dgm:t>
    </dgm:pt>
    <dgm:pt modelId="{F3F13BA3-A4EB-4B3D-B45F-C830C934F035}" type="parTrans" cxnId="{E285D88B-CB2B-4678-A559-ED55367B72DD}">
      <dgm:prSet/>
      <dgm:spPr/>
      <dgm:t>
        <a:bodyPr/>
        <a:lstStyle/>
        <a:p>
          <a:endParaRPr lang="es-AR"/>
        </a:p>
      </dgm:t>
    </dgm:pt>
    <dgm:pt modelId="{89DCAE4D-E379-40AC-A826-E3A78E2BF508}" type="sibTrans" cxnId="{E285D88B-CB2B-4678-A559-ED55367B72DD}">
      <dgm:prSet/>
      <dgm:spPr/>
      <dgm:t>
        <a:bodyPr/>
        <a:lstStyle/>
        <a:p>
          <a:endParaRPr lang="es-AR"/>
        </a:p>
      </dgm:t>
    </dgm:pt>
    <dgm:pt modelId="{9BFFC79A-0D19-477A-9384-0DEA1B851CA3}">
      <dgm:prSet phldrT="[Texto]"/>
      <dgm:spPr/>
      <dgm:t>
        <a:bodyPr/>
        <a:lstStyle/>
        <a:p>
          <a:r>
            <a:rPr lang="es-AR" dirty="0" smtClean="0"/>
            <a:t>Cambia de individuo a individuo.</a:t>
          </a:r>
          <a:endParaRPr lang="es-AR" dirty="0"/>
        </a:p>
      </dgm:t>
    </dgm:pt>
    <dgm:pt modelId="{5FE216B7-BC5F-4C0C-A73D-D69DEC75EBBF}" type="parTrans" cxnId="{5B8F87E9-0FA1-45B0-8E34-68A941051DBD}">
      <dgm:prSet/>
      <dgm:spPr/>
      <dgm:t>
        <a:bodyPr/>
        <a:lstStyle/>
        <a:p>
          <a:endParaRPr lang="es-AR"/>
        </a:p>
      </dgm:t>
    </dgm:pt>
    <dgm:pt modelId="{AF16D5AA-E1CB-4F01-A67D-85B33E0B0826}" type="sibTrans" cxnId="{5B8F87E9-0FA1-45B0-8E34-68A941051DBD}">
      <dgm:prSet/>
      <dgm:spPr/>
      <dgm:t>
        <a:bodyPr/>
        <a:lstStyle/>
        <a:p>
          <a:endParaRPr lang="es-AR"/>
        </a:p>
      </dgm:t>
    </dgm:pt>
    <dgm:pt modelId="{1382F2AD-0934-4FB5-BB31-EB34798D36FA}" type="pres">
      <dgm:prSet presAssocID="{E1B0DBB8-4E84-4A1C-9618-909F488676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206C5E6-B1D9-4855-9D01-7B5B3CDA02C1}" type="pres">
      <dgm:prSet presAssocID="{6BBDAA95-5ACB-432C-8D8B-9223C6687320}" presName="composite" presStyleCnt="0"/>
      <dgm:spPr/>
    </dgm:pt>
    <dgm:pt modelId="{91549F71-75C0-4DBD-9D38-6E88B89CC1CC}" type="pres">
      <dgm:prSet presAssocID="{6BBDAA95-5ACB-432C-8D8B-9223C6687320}" presName="parTx" presStyleLbl="alignNode1" presStyleIdx="0" presStyleCnt="1" custLinFactNeighborX="1954" custLinFactNeighborY="-3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AA10670-B581-4F1D-AEC6-E01DACD60B55}" type="pres">
      <dgm:prSet presAssocID="{6BBDAA95-5ACB-432C-8D8B-9223C668732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27896E6-CA41-4B1D-AFEE-690A8CDEF802}" type="presOf" srcId="{9BFFC79A-0D19-477A-9384-0DEA1B851CA3}" destId="{CAA10670-B581-4F1D-AEC6-E01DACD60B55}" srcOrd="0" destOrd="1" presId="urn:microsoft.com/office/officeart/2005/8/layout/hList1"/>
    <dgm:cxn modelId="{5B8F87E9-0FA1-45B0-8E34-68A941051DBD}" srcId="{6BBDAA95-5ACB-432C-8D8B-9223C6687320}" destId="{9BFFC79A-0D19-477A-9384-0DEA1B851CA3}" srcOrd="1" destOrd="0" parTransId="{5FE216B7-BC5F-4C0C-A73D-D69DEC75EBBF}" sibTransId="{AF16D5AA-E1CB-4F01-A67D-85B33E0B0826}"/>
    <dgm:cxn modelId="{9C973D2B-30A3-4BDC-8348-2177A5A02F61}" type="presOf" srcId="{CCD75A2D-6424-48B2-8AD0-7E535FAF20CD}" destId="{CAA10670-B581-4F1D-AEC6-E01DACD60B55}" srcOrd="0" destOrd="0" presId="urn:microsoft.com/office/officeart/2005/8/layout/hList1"/>
    <dgm:cxn modelId="{B94EF942-3CE5-4421-A066-F95209BF4DD7}" type="presOf" srcId="{E1B0DBB8-4E84-4A1C-9618-909F4886765F}" destId="{1382F2AD-0934-4FB5-BB31-EB34798D36FA}" srcOrd="0" destOrd="0" presId="urn:microsoft.com/office/officeart/2005/8/layout/hList1"/>
    <dgm:cxn modelId="{E285D88B-CB2B-4678-A559-ED55367B72DD}" srcId="{6BBDAA95-5ACB-432C-8D8B-9223C6687320}" destId="{CCD75A2D-6424-48B2-8AD0-7E535FAF20CD}" srcOrd="0" destOrd="0" parTransId="{F3F13BA3-A4EB-4B3D-B45F-C830C934F035}" sibTransId="{89DCAE4D-E379-40AC-A826-E3A78E2BF508}"/>
    <dgm:cxn modelId="{48442B6B-3A40-432C-A039-DB476EA331DF}" type="presOf" srcId="{6BBDAA95-5ACB-432C-8D8B-9223C6687320}" destId="{91549F71-75C0-4DBD-9D38-6E88B89CC1CC}" srcOrd="0" destOrd="0" presId="urn:microsoft.com/office/officeart/2005/8/layout/hList1"/>
    <dgm:cxn modelId="{252D6D26-22AB-481E-9E3C-1729E4728A64}" srcId="{E1B0DBB8-4E84-4A1C-9618-909F4886765F}" destId="{6BBDAA95-5ACB-432C-8D8B-9223C6687320}" srcOrd="0" destOrd="0" parTransId="{B20B9661-8D36-4B4C-B00B-89F4A7C57256}" sibTransId="{8F6A10E7-5213-4BF8-94BD-08F6CFDDFF77}"/>
    <dgm:cxn modelId="{6A50B1D6-8EC4-4CE2-96DC-24252815962B}" type="presParOf" srcId="{1382F2AD-0934-4FB5-BB31-EB34798D36FA}" destId="{3206C5E6-B1D9-4855-9D01-7B5B3CDA02C1}" srcOrd="0" destOrd="0" presId="urn:microsoft.com/office/officeart/2005/8/layout/hList1"/>
    <dgm:cxn modelId="{BFD88F6E-846B-4054-B4A9-86D1393DA904}" type="presParOf" srcId="{3206C5E6-B1D9-4855-9D01-7B5B3CDA02C1}" destId="{91549F71-75C0-4DBD-9D38-6E88B89CC1CC}" srcOrd="0" destOrd="0" presId="urn:microsoft.com/office/officeart/2005/8/layout/hList1"/>
    <dgm:cxn modelId="{FE8B156C-2017-4E21-9BC5-D53A4CCDA84D}" type="presParOf" srcId="{3206C5E6-B1D9-4855-9D01-7B5B3CDA02C1}" destId="{CAA10670-B581-4F1D-AEC6-E01DACD60B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CCDB83-5A98-4547-B6B3-E3A84B3B594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0A0324A-59E3-461A-9774-1CE99CA8105F}">
      <dgm:prSet phldrT="[Texto]"/>
      <dgm:spPr>
        <a:noFill/>
        <a:ln>
          <a:noFill/>
        </a:ln>
      </dgm:spPr>
      <dgm:t>
        <a:bodyPr/>
        <a:lstStyle/>
        <a:p>
          <a:endParaRPr lang="es-AR" dirty="0"/>
        </a:p>
      </dgm:t>
    </dgm:pt>
    <dgm:pt modelId="{3DA2D794-B02E-41AA-A0F3-4ABE180EAD0A}" type="parTrans" cxnId="{FB3ED686-B284-48B3-9C43-AF8A0D19E6E2}">
      <dgm:prSet/>
      <dgm:spPr/>
      <dgm:t>
        <a:bodyPr/>
        <a:lstStyle/>
        <a:p>
          <a:endParaRPr lang="es-AR"/>
        </a:p>
      </dgm:t>
    </dgm:pt>
    <dgm:pt modelId="{E8EF3F93-44CB-468B-9CE6-51138474D4AA}" type="sibTrans" cxnId="{FB3ED686-B284-48B3-9C43-AF8A0D19E6E2}">
      <dgm:prSet/>
      <dgm:spPr/>
      <dgm:t>
        <a:bodyPr/>
        <a:lstStyle/>
        <a:p>
          <a:endParaRPr lang="es-AR"/>
        </a:p>
      </dgm:t>
    </dgm:pt>
    <dgm:pt modelId="{896F42A9-A888-4E5C-BA32-5735D7C72196}">
      <dgm:prSet phldrT="[Texto]" custT="1"/>
      <dgm:spPr>
        <a:solidFill>
          <a:schemeClr val="accent2">
            <a:lumMod val="50000"/>
            <a:lumOff val="50000"/>
          </a:schemeClr>
        </a:solidFill>
      </dgm:spPr>
      <dgm:t>
        <a:bodyPr/>
        <a:lstStyle/>
        <a:p>
          <a:r>
            <a:rPr lang="es-AR" sz="1800" dirty="0" smtClean="0"/>
            <a:t>Variable cuantitativa</a:t>
          </a:r>
          <a:endParaRPr lang="es-AR" sz="1800" dirty="0"/>
        </a:p>
      </dgm:t>
    </dgm:pt>
    <dgm:pt modelId="{7D29599E-A039-475B-9AA0-0DF41888FC91}" type="parTrans" cxnId="{2309B295-04D4-4AFF-9E75-74206E773FEF}">
      <dgm:prSet/>
      <dgm:spPr>
        <a:ln>
          <a:solidFill>
            <a:srgbClr val="0070C0"/>
          </a:solidFill>
        </a:ln>
      </dgm:spPr>
      <dgm:t>
        <a:bodyPr/>
        <a:lstStyle/>
        <a:p>
          <a:endParaRPr lang="es-AR"/>
        </a:p>
      </dgm:t>
    </dgm:pt>
    <dgm:pt modelId="{4A8620F4-296E-442A-AA9E-F7CD03E06BC2}" type="sibTrans" cxnId="{2309B295-04D4-4AFF-9E75-74206E773FEF}">
      <dgm:prSet/>
      <dgm:spPr/>
      <dgm:t>
        <a:bodyPr/>
        <a:lstStyle/>
        <a:p>
          <a:endParaRPr lang="es-AR"/>
        </a:p>
      </dgm:t>
    </dgm:pt>
    <dgm:pt modelId="{AD07919A-094F-4B8E-A7E5-25DEE2144F54}">
      <dgm:prSet phldrT="[Texto]"/>
      <dgm:spPr>
        <a:solidFill>
          <a:schemeClr val="accent2">
            <a:lumMod val="25000"/>
            <a:lumOff val="75000"/>
          </a:schemeClr>
        </a:solidFill>
      </dgm:spPr>
      <dgm:t>
        <a:bodyPr/>
        <a:lstStyle/>
        <a:p>
          <a:r>
            <a:rPr lang="es-AR" b="1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Datos agrupados: Histograma</a:t>
          </a:r>
          <a:endParaRPr lang="es-AR" b="1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7E99B2B7-302F-414C-99D2-B04D96698B34}" type="parTrans" cxnId="{11385565-981B-49DB-91B1-59E4DE2E56E3}">
      <dgm:prSet/>
      <dgm:spPr>
        <a:ln>
          <a:solidFill>
            <a:srgbClr val="0070C0"/>
          </a:solidFill>
        </a:ln>
      </dgm:spPr>
      <dgm:t>
        <a:bodyPr/>
        <a:lstStyle/>
        <a:p>
          <a:endParaRPr lang="es-AR"/>
        </a:p>
      </dgm:t>
    </dgm:pt>
    <dgm:pt modelId="{64EDD348-1EF3-4B8A-AB3C-C304DF9FC56E}" type="sibTrans" cxnId="{11385565-981B-49DB-91B1-59E4DE2E56E3}">
      <dgm:prSet/>
      <dgm:spPr/>
      <dgm:t>
        <a:bodyPr/>
        <a:lstStyle/>
        <a:p>
          <a:endParaRPr lang="es-AR"/>
        </a:p>
      </dgm:t>
    </dgm:pt>
    <dgm:pt modelId="{11419E90-B065-42F1-9F2C-A54AA7DBA147}">
      <dgm:prSet phldrT="[Texto]"/>
      <dgm:spPr>
        <a:solidFill>
          <a:schemeClr val="accent2">
            <a:lumMod val="25000"/>
            <a:lumOff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s-AR" b="1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Datos en crudo: </a:t>
          </a:r>
        </a:p>
        <a:p>
          <a:pPr>
            <a:spcAft>
              <a:spcPts val="0"/>
            </a:spcAft>
          </a:pPr>
          <a:r>
            <a:rPr lang="es-AR" b="1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Gráfico de barras</a:t>
          </a:r>
          <a:endParaRPr lang="es-AR" b="1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61F4B109-8466-460E-ADBF-F9A7A0B85FD7}" type="parTrans" cxnId="{36E86605-93E4-4893-9450-F52EDEF0279D}">
      <dgm:prSet/>
      <dgm:spPr>
        <a:ln>
          <a:solidFill>
            <a:srgbClr val="0070C0"/>
          </a:solidFill>
        </a:ln>
      </dgm:spPr>
      <dgm:t>
        <a:bodyPr/>
        <a:lstStyle/>
        <a:p>
          <a:endParaRPr lang="es-AR"/>
        </a:p>
      </dgm:t>
    </dgm:pt>
    <dgm:pt modelId="{4E50A7D9-6378-4E6C-AFFE-B218AC781269}" type="sibTrans" cxnId="{36E86605-93E4-4893-9450-F52EDEF0279D}">
      <dgm:prSet/>
      <dgm:spPr/>
      <dgm:t>
        <a:bodyPr/>
        <a:lstStyle/>
        <a:p>
          <a:endParaRPr lang="es-AR"/>
        </a:p>
      </dgm:t>
    </dgm:pt>
    <dgm:pt modelId="{113AE027-DB8E-44B0-8331-A74D5B6A47A1}">
      <dgm:prSet phldrT="[Texto]" custT="1"/>
      <dgm:spPr/>
      <dgm:t>
        <a:bodyPr/>
        <a:lstStyle/>
        <a:p>
          <a:r>
            <a:rPr lang="es-AR" sz="1800" dirty="0" smtClean="0"/>
            <a:t>Variable cualitativa</a:t>
          </a:r>
          <a:endParaRPr lang="es-AR" sz="1800" dirty="0"/>
        </a:p>
      </dgm:t>
    </dgm:pt>
    <dgm:pt modelId="{EEB5DCAA-17B6-43CF-86C2-FBA904FC8A3C}" type="parTrans" cxnId="{3B6C4F3F-3AB2-487E-B1E6-0DF84E643375}">
      <dgm:prSet/>
      <dgm:spPr/>
      <dgm:t>
        <a:bodyPr/>
        <a:lstStyle/>
        <a:p>
          <a:endParaRPr lang="es-AR"/>
        </a:p>
      </dgm:t>
    </dgm:pt>
    <dgm:pt modelId="{AFEA8905-D31A-4021-9D0C-6CE18181B0FB}" type="sibTrans" cxnId="{3B6C4F3F-3AB2-487E-B1E6-0DF84E643375}">
      <dgm:prSet/>
      <dgm:spPr/>
      <dgm:t>
        <a:bodyPr/>
        <a:lstStyle/>
        <a:p>
          <a:endParaRPr lang="es-AR"/>
        </a:p>
      </dgm:t>
    </dgm:pt>
    <dgm:pt modelId="{11A527A1-3B14-47B0-A221-BB8CB235A78D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AR" b="1" dirty="0" smtClean="0">
              <a:solidFill>
                <a:schemeClr val="accent1">
                  <a:lumMod val="50000"/>
                </a:schemeClr>
              </a:solidFill>
            </a:rPr>
            <a:t>Gráfico de Sectores (5 o menos categorías) </a:t>
          </a:r>
          <a:endParaRPr lang="es-AR" b="1" dirty="0">
            <a:solidFill>
              <a:schemeClr val="accent1">
                <a:lumMod val="50000"/>
              </a:schemeClr>
            </a:solidFill>
          </a:endParaRPr>
        </a:p>
      </dgm:t>
    </dgm:pt>
    <dgm:pt modelId="{F0FCA05D-2FE2-4880-8062-932463D1EE59}" type="parTrans" cxnId="{519327E2-5D23-4E5B-9912-E6ECABF6F8A4}">
      <dgm:prSet/>
      <dgm:spPr/>
      <dgm:t>
        <a:bodyPr/>
        <a:lstStyle/>
        <a:p>
          <a:endParaRPr lang="es-AR"/>
        </a:p>
      </dgm:t>
    </dgm:pt>
    <dgm:pt modelId="{FE347DA6-5681-461C-A308-CEAC251E06D3}" type="sibTrans" cxnId="{519327E2-5D23-4E5B-9912-E6ECABF6F8A4}">
      <dgm:prSet/>
      <dgm:spPr/>
      <dgm:t>
        <a:bodyPr/>
        <a:lstStyle/>
        <a:p>
          <a:endParaRPr lang="es-AR"/>
        </a:p>
      </dgm:t>
    </dgm:pt>
    <dgm:pt modelId="{36FCCC17-146D-4798-89C1-D910B1998173}">
      <dgm:prSet/>
      <dgm:spPr>
        <a:solidFill>
          <a:schemeClr val="accent2">
            <a:lumMod val="25000"/>
            <a:lumOff val="75000"/>
          </a:schemeClr>
        </a:solidFill>
      </dgm:spPr>
      <dgm:t>
        <a:bodyPr/>
        <a:lstStyle/>
        <a:p>
          <a:r>
            <a:rPr lang="es-AR" b="1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Datos recolectados en distintos momentos: Línea de tiempo</a:t>
          </a:r>
        </a:p>
      </dgm:t>
    </dgm:pt>
    <dgm:pt modelId="{C8260F2B-73E0-437E-B9F5-0F3D21206EFD}" type="parTrans" cxnId="{52D89D14-9403-4EE2-8B7E-D900C4207A74}">
      <dgm:prSet/>
      <dgm:spPr>
        <a:ln>
          <a:solidFill>
            <a:srgbClr val="0070C0"/>
          </a:solidFill>
        </a:ln>
      </dgm:spPr>
      <dgm:t>
        <a:bodyPr/>
        <a:lstStyle/>
        <a:p>
          <a:endParaRPr lang="es-AR"/>
        </a:p>
      </dgm:t>
    </dgm:pt>
    <dgm:pt modelId="{76968414-9612-4355-A5C2-6B36857680AD}" type="sibTrans" cxnId="{52D89D14-9403-4EE2-8B7E-D900C4207A74}">
      <dgm:prSet/>
      <dgm:spPr/>
      <dgm:t>
        <a:bodyPr/>
        <a:lstStyle/>
        <a:p>
          <a:endParaRPr lang="es-AR"/>
        </a:p>
      </dgm:t>
    </dgm:pt>
    <dgm:pt modelId="{03207692-2AC5-4121-883F-87725D61530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AR" b="1" dirty="0" smtClean="0">
              <a:solidFill>
                <a:schemeClr val="accent1">
                  <a:lumMod val="50000"/>
                </a:schemeClr>
              </a:solidFill>
            </a:rPr>
            <a:t>Gráfico de barras (más de 5 categorías)</a:t>
          </a:r>
          <a:endParaRPr lang="es-AR" b="1" dirty="0">
            <a:solidFill>
              <a:schemeClr val="accent1">
                <a:lumMod val="50000"/>
              </a:schemeClr>
            </a:solidFill>
          </a:endParaRPr>
        </a:p>
      </dgm:t>
    </dgm:pt>
    <dgm:pt modelId="{629453AD-54F6-4E8F-8E50-059AEB8DC1B1}" type="parTrans" cxnId="{7D859428-4B2C-45BA-96A8-C25C3357BF44}">
      <dgm:prSet/>
      <dgm:spPr/>
      <dgm:t>
        <a:bodyPr/>
        <a:lstStyle/>
        <a:p>
          <a:endParaRPr lang="es-AR"/>
        </a:p>
      </dgm:t>
    </dgm:pt>
    <dgm:pt modelId="{8333F84D-DD99-40E6-B11A-7B592589A246}" type="sibTrans" cxnId="{7D859428-4B2C-45BA-96A8-C25C3357BF44}">
      <dgm:prSet/>
      <dgm:spPr/>
      <dgm:t>
        <a:bodyPr/>
        <a:lstStyle/>
        <a:p>
          <a:endParaRPr lang="es-AR"/>
        </a:p>
      </dgm:t>
    </dgm:pt>
    <dgm:pt modelId="{C650FACD-2AA3-44BE-9921-E4EB18D854E3}" type="pres">
      <dgm:prSet presAssocID="{9BCCDB83-5A98-4547-B6B3-E3A84B3B594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911006B-EE33-4B4A-BA55-EE22E7249904}" type="pres">
      <dgm:prSet presAssocID="{00A0324A-59E3-461A-9774-1CE99CA8105F}" presName="root1" presStyleCnt="0"/>
      <dgm:spPr/>
    </dgm:pt>
    <dgm:pt modelId="{699F0DFB-BCD0-4712-BEED-9E42FD64ECD1}" type="pres">
      <dgm:prSet presAssocID="{00A0324A-59E3-461A-9774-1CE99CA8105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9C21BEC-12BB-4468-818E-05A03D192F40}" type="pres">
      <dgm:prSet presAssocID="{00A0324A-59E3-461A-9774-1CE99CA8105F}" presName="level2hierChild" presStyleCnt="0"/>
      <dgm:spPr/>
    </dgm:pt>
    <dgm:pt modelId="{FF001235-0465-4593-8BCB-0DF99EA3C612}" type="pres">
      <dgm:prSet presAssocID="{7D29599E-A039-475B-9AA0-0DF41888FC91}" presName="conn2-1" presStyleLbl="parChTrans1D2" presStyleIdx="0" presStyleCnt="2"/>
      <dgm:spPr/>
      <dgm:t>
        <a:bodyPr/>
        <a:lstStyle/>
        <a:p>
          <a:endParaRPr lang="es-AR"/>
        </a:p>
      </dgm:t>
    </dgm:pt>
    <dgm:pt modelId="{EBA67810-F36D-4FEB-B525-CFDB80B67BBD}" type="pres">
      <dgm:prSet presAssocID="{7D29599E-A039-475B-9AA0-0DF41888FC91}" presName="connTx" presStyleLbl="parChTrans1D2" presStyleIdx="0" presStyleCnt="2"/>
      <dgm:spPr/>
      <dgm:t>
        <a:bodyPr/>
        <a:lstStyle/>
        <a:p>
          <a:endParaRPr lang="es-AR"/>
        </a:p>
      </dgm:t>
    </dgm:pt>
    <dgm:pt modelId="{88E24044-796C-49DD-AC6C-C83F5E2D944E}" type="pres">
      <dgm:prSet presAssocID="{896F42A9-A888-4E5C-BA32-5735D7C72196}" presName="root2" presStyleCnt="0"/>
      <dgm:spPr/>
    </dgm:pt>
    <dgm:pt modelId="{D3EB872B-0289-4724-A7E8-F591CFE9636E}" type="pres">
      <dgm:prSet presAssocID="{896F42A9-A888-4E5C-BA32-5735D7C72196}" presName="LevelTwoTextNode" presStyleLbl="node2" presStyleIdx="0" presStyleCnt="2" custScaleY="58038" custLinFactNeighborX="36196" custLinFactNeighborY="9562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DD905BC-380F-46AE-AE71-7C5D78DDEA82}" type="pres">
      <dgm:prSet presAssocID="{896F42A9-A888-4E5C-BA32-5735D7C72196}" presName="level3hierChild" presStyleCnt="0"/>
      <dgm:spPr/>
    </dgm:pt>
    <dgm:pt modelId="{971BC6FB-DA05-4A1D-9DD6-A0B4D1C6E655}" type="pres">
      <dgm:prSet presAssocID="{7E99B2B7-302F-414C-99D2-B04D96698B34}" presName="conn2-1" presStyleLbl="parChTrans1D3" presStyleIdx="0" presStyleCnt="5"/>
      <dgm:spPr/>
      <dgm:t>
        <a:bodyPr/>
        <a:lstStyle/>
        <a:p>
          <a:endParaRPr lang="es-AR"/>
        </a:p>
      </dgm:t>
    </dgm:pt>
    <dgm:pt modelId="{E4486973-5D84-442F-AECA-2DE64E2DF521}" type="pres">
      <dgm:prSet presAssocID="{7E99B2B7-302F-414C-99D2-B04D96698B34}" presName="connTx" presStyleLbl="parChTrans1D3" presStyleIdx="0" presStyleCnt="5"/>
      <dgm:spPr/>
      <dgm:t>
        <a:bodyPr/>
        <a:lstStyle/>
        <a:p>
          <a:endParaRPr lang="es-AR"/>
        </a:p>
      </dgm:t>
    </dgm:pt>
    <dgm:pt modelId="{098C6F37-A247-48E1-8936-1D42290337C7}" type="pres">
      <dgm:prSet presAssocID="{AD07919A-094F-4B8E-A7E5-25DEE2144F54}" presName="root2" presStyleCnt="0"/>
      <dgm:spPr/>
    </dgm:pt>
    <dgm:pt modelId="{70777B63-D988-4BF3-8A9D-33CC74731030}" type="pres">
      <dgm:prSet presAssocID="{AD07919A-094F-4B8E-A7E5-25DEE2144F54}" presName="LevelTwoTextNode" presStyleLbl="node3" presStyleIdx="0" presStyleCnt="5" custScaleY="44612" custLinFactNeighborX="68033" custLinFactNeighborY="2835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1C05FC0-7873-409A-9E31-08C0455F17D5}" type="pres">
      <dgm:prSet presAssocID="{AD07919A-094F-4B8E-A7E5-25DEE2144F54}" presName="level3hierChild" presStyleCnt="0"/>
      <dgm:spPr/>
    </dgm:pt>
    <dgm:pt modelId="{57510E37-E207-4F73-BFDA-2DA7CA407964}" type="pres">
      <dgm:prSet presAssocID="{61F4B109-8466-460E-ADBF-F9A7A0B85FD7}" presName="conn2-1" presStyleLbl="parChTrans1D3" presStyleIdx="1" presStyleCnt="5"/>
      <dgm:spPr/>
      <dgm:t>
        <a:bodyPr/>
        <a:lstStyle/>
        <a:p>
          <a:endParaRPr lang="es-AR"/>
        </a:p>
      </dgm:t>
    </dgm:pt>
    <dgm:pt modelId="{8E2BA9AE-F2AF-426D-97D9-A07F22CF9726}" type="pres">
      <dgm:prSet presAssocID="{61F4B109-8466-460E-ADBF-F9A7A0B85FD7}" presName="connTx" presStyleLbl="parChTrans1D3" presStyleIdx="1" presStyleCnt="5"/>
      <dgm:spPr/>
      <dgm:t>
        <a:bodyPr/>
        <a:lstStyle/>
        <a:p>
          <a:endParaRPr lang="es-AR"/>
        </a:p>
      </dgm:t>
    </dgm:pt>
    <dgm:pt modelId="{F4FA7E69-AD4B-4060-BEF0-C5685BAA35BF}" type="pres">
      <dgm:prSet presAssocID="{11419E90-B065-42F1-9F2C-A54AA7DBA147}" presName="root2" presStyleCnt="0"/>
      <dgm:spPr/>
    </dgm:pt>
    <dgm:pt modelId="{5CBB8BD0-31B7-4BBE-91F8-D41047063FEC}" type="pres">
      <dgm:prSet presAssocID="{11419E90-B065-42F1-9F2C-A54AA7DBA147}" presName="LevelTwoTextNode" presStyleLbl="node3" presStyleIdx="1" presStyleCnt="5" custScaleY="53114" custLinFactNeighborX="68033" custLinFactNeighborY="2191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D196C6D-94D7-4EE0-84AB-3DBD75F9A88D}" type="pres">
      <dgm:prSet presAssocID="{11419E90-B065-42F1-9F2C-A54AA7DBA147}" presName="level3hierChild" presStyleCnt="0"/>
      <dgm:spPr/>
    </dgm:pt>
    <dgm:pt modelId="{0926C6DE-0BC6-46A8-85B8-2C2C870B2D4A}" type="pres">
      <dgm:prSet presAssocID="{C8260F2B-73E0-437E-B9F5-0F3D21206EFD}" presName="conn2-1" presStyleLbl="parChTrans1D3" presStyleIdx="2" presStyleCnt="5"/>
      <dgm:spPr/>
      <dgm:t>
        <a:bodyPr/>
        <a:lstStyle/>
        <a:p>
          <a:endParaRPr lang="es-AR"/>
        </a:p>
      </dgm:t>
    </dgm:pt>
    <dgm:pt modelId="{ABA8D2DF-F21F-4A76-B6EF-62A4ADF389B0}" type="pres">
      <dgm:prSet presAssocID="{C8260F2B-73E0-437E-B9F5-0F3D21206EFD}" presName="connTx" presStyleLbl="parChTrans1D3" presStyleIdx="2" presStyleCnt="5"/>
      <dgm:spPr/>
      <dgm:t>
        <a:bodyPr/>
        <a:lstStyle/>
        <a:p>
          <a:endParaRPr lang="es-AR"/>
        </a:p>
      </dgm:t>
    </dgm:pt>
    <dgm:pt modelId="{0E4309DC-2A9B-42F7-8384-3920386DEA4D}" type="pres">
      <dgm:prSet presAssocID="{36FCCC17-146D-4798-89C1-D910B1998173}" presName="root2" presStyleCnt="0"/>
      <dgm:spPr/>
    </dgm:pt>
    <dgm:pt modelId="{CDA25286-62CD-47F0-BEF0-D0A07758494F}" type="pres">
      <dgm:prSet presAssocID="{36FCCC17-146D-4798-89C1-D910B1998173}" presName="LevelTwoTextNode" presStyleLbl="node3" presStyleIdx="2" presStyleCnt="5" custLinFactNeighborX="68033" custLinFactNeighborY="1077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E1B9504-3C03-4E83-A697-9FB90847DF59}" type="pres">
      <dgm:prSet presAssocID="{36FCCC17-146D-4798-89C1-D910B1998173}" presName="level3hierChild" presStyleCnt="0"/>
      <dgm:spPr/>
    </dgm:pt>
    <dgm:pt modelId="{07F24800-85F9-4336-92EF-205CE11C1563}" type="pres">
      <dgm:prSet presAssocID="{EEB5DCAA-17B6-43CF-86C2-FBA904FC8A3C}" presName="conn2-1" presStyleLbl="parChTrans1D2" presStyleIdx="1" presStyleCnt="2"/>
      <dgm:spPr/>
      <dgm:t>
        <a:bodyPr/>
        <a:lstStyle/>
        <a:p>
          <a:endParaRPr lang="es-AR"/>
        </a:p>
      </dgm:t>
    </dgm:pt>
    <dgm:pt modelId="{7720AF07-C25B-408E-8E65-66FCB93E1E7F}" type="pres">
      <dgm:prSet presAssocID="{EEB5DCAA-17B6-43CF-86C2-FBA904FC8A3C}" presName="connTx" presStyleLbl="parChTrans1D2" presStyleIdx="1" presStyleCnt="2"/>
      <dgm:spPr/>
      <dgm:t>
        <a:bodyPr/>
        <a:lstStyle/>
        <a:p>
          <a:endParaRPr lang="es-AR"/>
        </a:p>
      </dgm:t>
    </dgm:pt>
    <dgm:pt modelId="{20CC0B83-D11F-4089-841D-E14C4C844173}" type="pres">
      <dgm:prSet presAssocID="{113AE027-DB8E-44B0-8331-A74D5B6A47A1}" presName="root2" presStyleCnt="0"/>
      <dgm:spPr/>
    </dgm:pt>
    <dgm:pt modelId="{96B18151-5A06-414B-9F32-0F6179CEE3C3}" type="pres">
      <dgm:prSet presAssocID="{113AE027-DB8E-44B0-8331-A74D5B6A47A1}" presName="LevelTwoTextNode" presStyleLbl="node2" presStyleIdx="1" presStyleCnt="2" custScaleY="60477" custLinFactNeighborX="39581" custLinFactNeighborY="-2134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66C6D75-9B3F-4767-B253-33A6628F6216}" type="pres">
      <dgm:prSet presAssocID="{113AE027-DB8E-44B0-8331-A74D5B6A47A1}" presName="level3hierChild" presStyleCnt="0"/>
      <dgm:spPr/>
    </dgm:pt>
    <dgm:pt modelId="{82753382-7A1E-4259-A6BA-FCF8174F61F2}" type="pres">
      <dgm:prSet presAssocID="{F0FCA05D-2FE2-4880-8062-932463D1EE59}" presName="conn2-1" presStyleLbl="parChTrans1D3" presStyleIdx="3" presStyleCnt="5"/>
      <dgm:spPr/>
      <dgm:t>
        <a:bodyPr/>
        <a:lstStyle/>
        <a:p>
          <a:endParaRPr lang="es-AR"/>
        </a:p>
      </dgm:t>
    </dgm:pt>
    <dgm:pt modelId="{808EBE55-B7B5-4BD3-BBDC-D0F7E6FAFFCF}" type="pres">
      <dgm:prSet presAssocID="{F0FCA05D-2FE2-4880-8062-932463D1EE59}" presName="connTx" presStyleLbl="parChTrans1D3" presStyleIdx="3" presStyleCnt="5"/>
      <dgm:spPr/>
      <dgm:t>
        <a:bodyPr/>
        <a:lstStyle/>
        <a:p>
          <a:endParaRPr lang="es-AR"/>
        </a:p>
      </dgm:t>
    </dgm:pt>
    <dgm:pt modelId="{B779CDF3-75DC-467C-9548-02D70FF2E45A}" type="pres">
      <dgm:prSet presAssocID="{11A527A1-3B14-47B0-A221-BB8CB235A78D}" presName="root2" presStyleCnt="0"/>
      <dgm:spPr/>
    </dgm:pt>
    <dgm:pt modelId="{8A492473-30DD-4312-9779-F0CDC4D715F1}" type="pres">
      <dgm:prSet presAssocID="{11A527A1-3B14-47B0-A221-BB8CB235A78D}" presName="LevelTwoTextNode" presStyleLbl="node3" presStyleIdx="3" presStyleCnt="5" custScaleX="115519" custLinFactNeighborX="58964" custLinFactNeighborY="717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CFD49A5-3C0A-451F-BF06-37C913287951}" type="pres">
      <dgm:prSet presAssocID="{11A527A1-3B14-47B0-A221-BB8CB235A78D}" presName="level3hierChild" presStyleCnt="0"/>
      <dgm:spPr/>
    </dgm:pt>
    <dgm:pt modelId="{C665C893-9252-41E3-9960-B900E744CCEA}" type="pres">
      <dgm:prSet presAssocID="{629453AD-54F6-4E8F-8E50-059AEB8DC1B1}" presName="conn2-1" presStyleLbl="parChTrans1D3" presStyleIdx="4" presStyleCnt="5"/>
      <dgm:spPr/>
      <dgm:t>
        <a:bodyPr/>
        <a:lstStyle/>
        <a:p>
          <a:endParaRPr lang="es-AR"/>
        </a:p>
      </dgm:t>
    </dgm:pt>
    <dgm:pt modelId="{D9B027E9-6C0E-4157-BAE0-A229EDB2929E}" type="pres">
      <dgm:prSet presAssocID="{629453AD-54F6-4E8F-8E50-059AEB8DC1B1}" presName="connTx" presStyleLbl="parChTrans1D3" presStyleIdx="4" presStyleCnt="5"/>
      <dgm:spPr/>
      <dgm:t>
        <a:bodyPr/>
        <a:lstStyle/>
        <a:p>
          <a:endParaRPr lang="es-AR"/>
        </a:p>
      </dgm:t>
    </dgm:pt>
    <dgm:pt modelId="{1BD61106-3276-49C6-A097-F1E839921E4D}" type="pres">
      <dgm:prSet presAssocID="{03207692-2AC5-4121-883F-87725D615304}" presName="root2" presStyleCnt="0"/>
      <dgm:spPr/>
    </dgm:pt>
    <dgm:pt modelId="{D22B7BD5-51A8-405E-928C-BBF6A86D6893}" type="pres">
      <dgm:prSet presAssocID="{03207692-2AC5-4121-883F-87725D615304}" presName="LevelTwoTextNode" presStyleLbl="node3" presStyleIdx="4" presStyleCnt="5" custScaleX="116105" custLinFactNeighborX="68033" custLinFactNeighborY="-115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30A61A6-64AC-448A-AAA2-4CE62B3FC312}" type="pres">
      <dgm:prSet presAssocID="{03207692-2AC5-4121-883F-87725D615304}" presName="level3hierChild" presStyleCnt="0"/>
      <dgm:spPr/>
    </dgm:pt>
  </dgm:ptLst>
  <dgm:cxnLst>
    <dgm:cxn modelId="{2309B295-04D4-4AFF-9E75-74206E773FEF}" srcId="{00A0324A-59E3-461A-9774-1CE99CA8105F}" destId="{896F42A9-A888-4E5C-BA32-5735D7C72196}" srcOrd="0" destOrd="0" parTransId="{7D29599E-A039-475B-9AA0-0DF41888FC91}" sibTransId="{4A8620F4-296E-442A-AA9E-F7CD03E06BC2}"/>
    <dgm:cxn modelId="{9E989F53-7B87-4041-9B2F-E88C6E59AFFF}" type="presOf" srcId="{03207692-2AC5-4121-883F-87725D615304}" destId="{D22B7BD5-51A8-405E-928C-BBF6A86D6893}" srcOrd="0" destOrd="0" presId="urn:microsoft.com/office/officeart/2005/8/layout/hierarchy2"/>
    <dgm:cxn modelId="{36E86605-93E4-4893-9450-F52EDEF0279D}" srcId="{896F42A9-A888-4E5C-BA32-5735D7C72196}" destId="{11419E90-B065-42F1-9F2C-A54AA7DBA147}" srcOrd="1" destOrd="0" parTransId="{61F4B109-8466-460E-ADBF-F9A7A0B85FD7}" sibTransId="{4E50A7D9-6378-4E6C-AFFE-B218AC781269}"/>
    <dgm:cxn modelId="{247B6195-1200-49FB-B6E5-15926E691307}" type="presOf" srcId="{7D29599E-A039-475B-9AA0-0DF41888FC91}" destId="{FF001235-0465-4593-8BCB-0DF99EA3C612}" srcOrd="0" destOrd="0" presId="urn:microsoft.com/office/officeart/2005/8/layout/hierarchy2"/>
    <dgm:cxn modelId="{BC960DC0-7D6A-4813-A34F-0F32E8219D93}" type="presOf" srcId="{C8260F2B-73E0-437E-B9F5-0F3D21206EFD}" destId="{ABA8D2DF-F21F-4A76-B6EF-62A4ADF389B0}" srcOrd="1" destOrd="0" presId="urn:microsoft.com/office/officeart/2005/8/layout/hierarchy2"/>
    <dgm:cxn modelId="{519327E2-5D23-4E5B-9912-E6ECABF6F8A4}" srcId="{113AE027-DB8E-44B0-8331-A74D5B6A47A1}" destId="{11A527A1-3B14-47B0-A221-BB8CB235A78D}" srcOrd="0" destOrd="0" parTransId="{F0FCA05D-2FE2-4880-8062-932463D1EE59}" sibTransId="{FE347DA6-5681-461C-A308-CEAC251E06D3}"/>
    <dgm:cxn modelId="{0E7C688F-4385-45C8-B387-602019BC9914}" type="presOf" srcId="{61F4B109-8466-460E-ADBF-F9A7A0B85FD7}" destId="{8E2BA9AE-F2AF-426D-97D9-A07F22CF9726}" srcOrd="1" destOrd="0" presId="urn:microsoft.com/office/officeart/2005/8/layout/hierarchy2"/>
    <dgm:cxn modelId="{FAB5A185-C406-46FE-8F0A-0884E2F38C12}" type="presOf" srcId="{629453AD-54F6-4E8F-8E50-059AEB8DC1B1}" destId="{D9B027E9-6C0E-4157-BAE0-A229EDB2929E}" srcOrd="1" destOrd="0" presId="urn:microsoft.com/office/officeart/2005/8/layout/hierarchy2"/>
    <dgm:cxn modelId="{4FE50823-1648-4BE9-B715-45D4AB5F5E01}" type="presOf" srcId="{113AE027-DB8E-44B0-8331-A74D5B6A47A1}" destId="{96B18151-5A06-414B-9F32-0F6179CEE3C3}" srcOrd="0" destOrd="0" presId="urn:microsoft.com/office/officeart/2005/8/layout/hierarchy2"/>
    <dgm:cxn modelId="{3850E965-E06E-4DD2-A12C-83FBB2E00C74}" type="presOf" srcId="{EEB5DCAA-17B6-43CF-86C2-FBA904FC8A3C}" destId="{07F24800-85F9-4336-92EF-205CE11C1563}" srcOrd="0" destOrd="0" presId="urn:microsoft.com/office/officeart/2005/8/layout/hierarchy2"/>
    <dgm:cxn modelId="{3B6C4F3F-3AB2-487E-B1E6-0DF84E643375}" srcId="{00A0324A-59E3-461A-9774-1CE99CA8105F}" destId="{113AE027-DB8E-44B0-8331-A74D5B6A47A1}" srcOrd="1" destOrd="0" parTransId="{EEB5DCAA-17B6-43CF-86C2-FBA904FC8A3C}" sibTransId="{AFEA8905-D31A-4021-9D0C-6CE18181B0FB}"/>
    <dgm:cxn modelId="{91FDCE65-AABD-48C9-BF12-158A2D56CAE4}" type="presOf" srcId="{11A527A1-3B14-47B0-A221-BB8CB235A78D}" destId="{8A492473-30DD-4312-9779-F0CDC4D715F1}" srcOrd="0" destOrd="0" presId="urn:microsoft.com/office/officeart/2005/8/layout/hierarchy2"/>
    <dgm:cxn modelId="{2B01B07F-F71D-4129-9FA8-78D7A4BE1794}" type="presOf" srcId="{11419E90-B065-42F1-9F2C-A54AA7DBA147}" destId="{5CBB8BD0-31B7-4BBE-91F8-D41047063FEC}" srcOrd="0" destOrd="0" presId="urn:microsoft.com/office/officeart/2005/8/layout/hierarchy2"/>
    <dgm:cxn modelId="{CD65DE65-3B56-4B03-8BF1-3BC4DD3A26BA}" type="presOf" srcId="{7E99B2B7-302F-414C-99D2-B04D96698B34}" destId="{971BC6FB-DA05-4A1D-9DD6-A0B4D1C6E655}" srcOrd="0" destOrd="0" presId="urn:microsoft.com/office/officeart/2005/8/layout/hierarchy2"/>
    <dgm:cxn modelId="{F53B8270-4FB4-4809-BE03-CF0DB36005C4}" type="presOf" srcId="{C8260F2B-73E0-437E-B9F5-0F3D21206EFD}" destId="{0926C6DE-0BC6-46A8-85B8-2C2C870B2D4A}" srcOrd="0" destOrd="0" presId="urn:microsoft.com/office/officeart/2005/8/layout/hierarchy2"/>
    <dgm:cxn modelId="{52D89D14-9403-4EE2-8B7E-D900C4207A74}" srcId="{896F42A9-A888-4E5C-BA32-5735D7C72196}" destId="{36FCCC17-146D-4798-89C1-D910B1998173}" srcOrd="2" destOrd="0" parTransId="{C8260F2B-73E0-437E-B9F5-0F3D21206EFD}" sibTransId="{76968414-9612-4355-A5C2-6B36857680AD}"/>
    <dgm:cxn modelId="{7D859428-4B2C-45BA-96A8-C25C3357BF44}" srcId="{113AE027-DB8E-44B0-8331-A74D5B6A47A1}" destId="{03207692-2AC5-4121-883F-87725D615304}" srcOrd="1" destOrd="0" parTransId="{629453AD-54F6-4E8F-8E50-059AEB8DC1B1}" sibTransId="{8333F84D-DD99-40E6-B11A-7B592589A246}"/>
    <dgm:cxn modelId="{11385565-981B-49DB-91B1-59E4DE2E56E3}" srcId="{896F42A9-A888-4E5C-BA32-5735D7C72196}" destId="{AD07919A-094F-4B8E-A7E5-25DEE2144F54}" srcOrd="0" destOrd="0" parTransId="{7E99B2B7-302F-414C-99D2-B04D96698B34}" sibTransId="{64EDD348-1EF3-4B8A-AB3C-C304DF9FC56E}"/>
    <dgm:cxn modelId="{F1842692-E028-4CF4-9A9C-681F181D3825}" type="presOf" srcId="{AD07919A-094F-4B8E-A7E5-25DEE2144F54}" destId="{70777B63-D988-4BF3-8A9D-33CC74731030}" srcOrd="0" destOrd="0" presId="urn:microsoft.com/office/officeart/2005/8/layout/hierarchy2"/>
    <dgm:cxn modelId="{6A0BD642-BD7D-49DD-B65C-288A0FA7B990}" type="presOf" srcId="{00A0324A-59E3-461A-9774-1CE99CA8105F}" destId="{699F0DFB-BCD0-4712-BEED-9E42FD64ECD1}" srcOrd="0" destOrd="0" presId="urn:microsoft.com/office/officeart/2005/8/layout/hierarchy2"/>
    <dgm:cxn modelId="{F85B9B3A-E303-4E7A-A494-CA7B3A4869E0}" type="presOf" srcId="{EEB5DCAA-17B6-43CF-86C2-FBA904FC8A3C}" destId="{7720AF07-C25B-408E-8E65-66FCB93E1E7F}" srcOrd="1" destOrd="0" presId="urn:microsoft.com/office/officeart/2005/8/layout/hierarchy2"/>
    <dgm:cxn modelId="{FB3ED686-B284-48B3-9C43-AF8A0D19E6E2}" srcId="{9BCCDB83-5A98-4547-B6B3-E3A84B3B594C}" destId="{00A0324A-59E3-461A-9774-1CE99CA8105F}" srcOrd="0" destOrd="0" parTransId="{3DA2D794-B02E-41AA-A0F3-4ABE180EAD0A}" sibTransId="{E8EF3F93-44CB-468B-9CE6-51138474D4AA}"/>
    <dgm:cxn modelId="{597D50CA-D835-4DC5-AA71-9B2A97EE3A12}" type="presOf" srcId="{61F4B109-8466-460E-ADBF-F9A7A0B85FD7}" destId="{57510E37-E207-4F73-BFDA-2DA7CA407964}" srcOrd="0" destOrd="0" presId="urn:microsoft.com/office/officeart/2005/8/layout/hierarchy2"/>
    <dgm:cxn modelId="{625B4005-2C06-44D8-A372-C5464B149FC2}" type="presOf" srcId="{7D29599E-A039-475B-9AA0-0DF41888FC91}" destId="{EBA67810-F36D-4FEB-B525-CFDB80B67BBD}" srcOrd="1" destOrd="0" presId="urn:microsoft.com/office/officeart/2005/8/layout/hierarchy2"/>
    <dgm:cxn modelId="{3A23070C-7D81-48CC-A77E-CE2304A8797F}" type="presOf" srcId="{7E99B2B7-302F-414C-99D2-B04D96698B34}" destId="{E4486973-5D84-442F-AECA-2DE64E2DF521}" srcOrd="1" destOrd="0" presId="urn:microsoft.com/office/officeart/2005/8/layout/hierarchy2"/>
    <dgm:cxn modelId="{9D8FB32C-11CE-4582-B4F7-D2F508A7C60B}" type="presOf" srcId="{F0FCA05D-2FE2-4880-8062-932463D1EE59}" destId="{82753382-7A1E-4259-A6BA-FCF8174F61F2}" srcOrd="0" destOrd="0" presId="urn:microsoft.com/office/officeart/2005/8/layout/hierarchy2"/>
    <dgm:cxn modelId="{F08D2F7C-EBE9-40EC-A9F9-29E2BF98EAA0}" type="presOf" srcId="{9BCCDB83-5A98-4547-B6B3-E3A84B3B594C}" destId="{C650FACD-2AA3-44BE-9921-E4EB18D854E3}" srcOrd="0" destOrd="0" presId="urn:microsoft.com/office/officeart/2005/8/layout/hierarchy2"/>
    <dgm:cxn modelId="{1C467E5B-7F5E-4189-A2CF-8020BFCF3CC3}" type="presOf" srcId="{629453AD-54F6-4E8F-8E50-059AEB8DC1B1}" destId="{C665C893-9252-41E3-9960-B900E744CCEA}" srcOrd="0" destOrd="0" presId="urn:microsoft.com/office/officeart/2005/8/layout/hierarchy2"/>
    <dgm:cxn modelId="{22A64797-D077-4730-BF7A-07E69862D46B}" type="presOf" srcId="{36FCCC17-146D-4798-89C1-D910B1998173}" destId="{CDA25286-62CD-47F0-BEF0-D0A07758494F}" srcOrd="0" destOrd="0" presId="urn:microsoft.com/office/officeart/2005/8/layout/hierarchy2"/>
    <dgm:cxn modelId="{71257BED-AB86-4DF0-99CF-437528198634}" type="presOf" srcId="{F0FCA05D-2FE2-4880-8062-932463D1EE59}" destId="{808EBE55-B7B5-4BD3-BBDC-D0F7E6FAFFCF}" srcOrd="1" destOrd="0" presId="urn:microsoft.com/office/officeart/2005/8/layout/hierarchy2"/>
    <dgm:cxn modelId="{9176E2F4-2E44-4C05-90DA-63C924B772B3}" type="presOf" srcId="{896F42A9-A888-4E5C-BA32-5735D7C72196}" destId="{D3EB872B-0289-4724-A7E8-F591CFE9636E}" srcOrd="0" destOrd="0" presId="urn:microsoft.com/office/officeart/2005/8/layout/hierarchy2"/>
    <dgm:cxn modelId="{504AB7E8-2D33-4CA9-8211-14D331928658}" type="presParOf" srcId="{C650FACD-2AA3-44BE-9921-E4EB18D854E3}" destId="{9911006B-EE33-4B4A-BA55-EE22E7249904}" srcOrd="0" destOrd="0" presId="urn:microsoft.com/office/officeart/2005/8/layout/hierarchy2"/>
    <dgm:cxn modelId="{854E9D70-EB02-4CEA-99EA-023E121D0D28}" type="presParOf" srcId="{9911006B-EE33-4B4A-BA55-EE22E7249904}" destId="{699F0DFB-BCD0-4712-BEED-9E42FD64ECD1}" srcOrd="0" destOrd="0" presId="urn:microsoft.com/office/officeart/2005/8/layout/hierarchy2"/>
    <dgm:cxn modelId="{DE4FA80A-2B2A-478E-BAB6-4D05E7DAF316}" type="presParOf" srcId="{9911006B-EE33-4B4A-BA55-EE22E7249904}" destId="{F9C21BEC-12BB-4468-818E-05A03D192F40}" srcOrd="1" destOrd="0" presId="urn:microsoft.com/office/officeart/2005/8/layout/hierarchy2"/>
    <dgm:cxn modelId="{8A7C18DB-FCD6-4C92-A3EC-D1CDBA0511CA}" type="presParOf" srcId="{F9C21BEC-12BB-4468-818E-05A03D192F40}" destId="{FF001235-0465-4593-8BCB-0DF99EA3C612}" srcOrd="0" destOrd="0" presId="urn:microsoft.com/office/officeart/2005/8/layout/hierarchy2"/>
    <dgm:cxn modelId="{FB189C96-29EE-4AD2-8DFA-FD518BFAC1DC}" type="presParOf" srcId="{FF001235-0465-4593-8BCB-0DF99EA3C612}" destId="{EBA67810-F36D-4FEB-B525-CFDB80B67BBD}" srcOrd="0" destOrd="0" presId="urn:microsoft.com/office/officeart/2005/8/layout/hierarchy2"/>
    <dgm:cxn modelId="{6527A5D7-37F5-48BB-A2F2-244F79929D93}" type="presParOf" srcId="{F9C21BEC-12BB-4468-818E-05A03D192F40}" destId="{88E24044-796C-49DD-AC6C-C83F5E2D944E}" srcOrd="1" destOrd="0" presId="urn:microsoft.com/office/officeart/2005/8/layout/hierarchy2"/>
    <dgm:cxn modelId="{399206E9-1EC4-4418-B05D-2FF32967E9E1}" type="presParOf" srcId="{88E24044-796C-49DD-AC6C-C83F5E2D944E}" destId="{D3EB872B-0289-4724-A7E8-F591CFE9636E}" srcOrd="0" destOrd="0" presId="urn:microsoft.com/office/officeart/2005/8/layout/hierarchy2"/>
    <dgm:cxn modelId="{5F3C0A94-E7CC-4D51-B227-925C2C980B71}" type="presParOf" srcId="{88E24044-796C-49DD-AC6C-C83F5E2D944E}" destId="{4DD905BC-380F-46AE-AE71-7C5D78DDEA82}" srcOrd="1" destOrd="0" presId="urn:microsoft.com/office/officeart/2005/8/layout/hierarchy2"/>
    <dgm:cxn modelId="{67C2D6AE-867C-417D-9C62-6C6B6534906D}" type="presParOf" srcId="{4DD905BC-380F-46AE-AE71-7C5D78DDEA82}" destId="{971BC6FB-DA05-4A1D-9DD6-A0B4D1C6E655}" srcOrd="0" destOrd="0" presId="urn:microsoft.com/office/officeart/2005/8/layout/hierarchy2"/>
    <dgm:cxn modelId="{71FB6456-E522-4E80-BD55-B79DE9D631FC}" type="presParOf" srcId="{971BC6FB-DA05-4A1D-9DD6-A0B4D1C6E655}" destId="{E4486973-5D84-442F-AECA-2DE64E2DF521}" srcOrd="0" destOrd="0" presId="urn:microsoft.com/office/officeart/2005/8/layout/hierarchy2"/>
    <dgm:cxn modelId="{0EB850C6-A7DC-41C1-8624-9C5C4D968C77}" type="presParOf" srcId="{4DD905BC-380F-46AE-AE71-7C5D78DDEA82}" destId="{098C6F37-A247-48E1-8936-1D42290337C7}" srcOrd="1" destOrd="0" presId="urn:microsoft.com/office/officeart/2005/8/layout/hierarchy2"/>
    <dgm:cxn modelId="{E29F94F4-D36D-409A-81CE-C4A02C41C21A}" type="presParOf" srcId="{098C6F37-A247-48E1-8936-1D42290337C7}" destId="{70777B63-D988-4BF3-8A9D-33CC74731030}" srcOrd="0" destOrd="0" presId="urn:microsoft.com/office/officeart/2005/8/layout/hierarchy2"/>
    <dgm:cxn modelId="{10307B45-E751-464E-8131-7CE4ECA154A9}" type="presParOf" srcId="{098C6F37-A247-48E1-8936-1D42290337C7}" destId="{F1C05FC0-7873-409A-9E31-08C0455F17D5}" srcOrd="1" destOrd="0" presId="urn:microsoft.com/office/officeart/2005/8/layout/hierarchy2"/>
    <dgm:cxn modelId="{60CA7E75-E4B1-49AE-8DE1-468E9DF89515}" type="presParOf" srcId="{4DD905BC-380F-46AE-AE71-7C5D78DDEA82}" destId="{57510E37-E207-4F73-BFDA-2DA7CA407964}" srcOrd="2" destOrd="0" presId="urn:microsoft.com/office/officeart/2005/8/layout/hierarchy2"/>
    <dgm:cxn modelId="{6739112B-A5F5-4E53-BE8F-A37BE04DE057}" type="presParOf" srcId="{57510E37-E207-4F73-BFDA-2DA7CA407964}" destId="{8E2BA9AE-F2AF-426D-97D9-A07F22CF9726}" srcOrd="0" destOrd="0" presId="urn:microsoft.com/office/officeart/2005/8/layout/hierarchy2"/>
    <dgm:cxn modelId="{3CE1123B-A1EA-4E38-A2D4-C527643A9960}" type="presParOf" srcId="{4DD905BC-380F-46AE-AE71-7C5D78DDEA82}" destId="{F4FA7E69-AD4B-4060-BEF0-C5685BAA35BF}" srcOrd="3" destOrd="0" presId="urn:microsoft.com/office/officeart/2005/8/layout/hierarchy2"/>
    <dgm:cxn modelId="{D6CF1C3B-19FC-4F2A-9C03-689462B1EAB8}" type="presParOf" srcId="{F4FA7E69-AD4B-4060-BEF0-C5685BAA35BF}" destId="{5CBB8BD0-31B7-4BBE-91F8-D41047063FEC}" srcOrd="0" destOrd="0" presId="urn:microsoft.com/office/officeart/2005/8/layout/hierarchy2"/>
    <dgm:cxn modelId="{296C6601-1F78-4837-9E0B-D0CD71CC46BB}" type="presParOf" srcId="{F4FA7E69-AD4B-4060-BEF0-C5685BAA35BF}" destId="{6D196C6D-94D7-4EE0-84AB-3DBD75F9A88D}" srcOrd="1" destOrd="0" presId="urn:microsoft.com/office/officeart/2005/8/layout/hierarchy2"/>
    <dgm:cxn modelId="{62C15799-1D4D-4F96-921F-666D27E267FB}" type="presParOf" srcId="{4DD905BC-380F-46AE-AE71-7C5D78DDEA82}" destId="{0926C6DE-0BC6-46A8-85B8-2C2C870B2D4A}" srcOrd="4" destOrd="0" presId="urn:microsoft.com/office/officeart/2005/8/layout/hierarchy2"/>
    <dgm:cxn modelId="{CE043B90-CFAF-4806-89B4-9C66C99B0779}" type="presParOf" srcId="{0926C6DE-0BC6-46A8-85B8-2C2C870B2D4A}" destId="{ABA8D2DF-F21F-4A76-B6EF-62A4ADF389B0}" srcOrd="0" destOrd="0" presId="urn:microsoft.com/office/officeart/2005/8/layout/hierarchy2"/>
    <dgm:cxn modelId="{4A6F2920-D5F6-4153-992D-FC3B8FD16DF2}" type="presParOf" srcId="{4DD905BC-380F-46AE-AE71-7C5D78DDEA82}" destId="{0E4309DC-2A9B-42F7-8384-3920386DEA4D}" srcOrd="5" destOrd="0" presId="urn:microsoft.com/office/officeart/2005/8/layout/hierarchy2"/>
    <dgm:cxn modelId="{523560B8-4184-4309-B598-98E267001CFE}" type="presParOf" srcId="{0E4309DC-2A9B-42F7-8384-3920386DEA4D}" destId="{CDA25286-62CD-47F0-BEF0-D0A07758494F}" srcOrd="0" destOrd="0" presId="urn:microsoft.com/office/officeart/2005/8/layout/hierarchy2"/>
    <dgm:cxn modelId="{07E55AA2-3A73-4E5A-9107-E5B13447697A}" type="presParOf" srcId="{0E4309DC-2A9B-42F7-8384-3920386DEA4D}" destId="{CE1B9504-3C03-4E83-A697-9FB90847DF59}" srcOrd="1" destOrd="0" presId="urn:microsoft.com/office/officeart/2005/8/layout/hierarchy2"/>
    <dgm:cxn modelId="{E4F39A41-0620-4663-8B6F-47D9E3A4CA92}" type="presParOf" srcId="{F9C21BEC-12BB-4468-818E-05A03D192F40}" destId="{07F24800-85F9-4336-92EF-205CE11C1563}" srcOrd="2" destOrd="0" presId="urn:microsoft.com/office/officeart/2005/8/layout/hierarchy2"/>
    <dgm:cxn modelId="{200674B3-7D5D-4A47-83C5-126E468FCBF7}" type="presParOf" srcId="{07F24800-85F9-4336-92EF-205CE11C1563}" destId="{7720AF07-C25B-408E-8E65-66FCB93E1E7F}" srcOrd="0" destOrd="0" presId="urn:microsoft.com/office/officeart/2005/8/layout/hierarchy2"/>
    <dgm:cxn modelId="{DD35BCCC-35BD-4045-A5E9-49B721BC098B}" type="presParOf" srcId="{F9C21BEC-12BB-4468-818E-05A03D192F40}" destId="{20CC0B83-D11F-4089-841D-E14C4C844173}" srcOrd="3" destOrd="0" presId="urn:microsoft.com/office/officeart/2005/8/layout/hierarchy2"/>
    <dgm:cxn modelId="{D7F7A0B7-F322-4781-AF42-432C54E76B08}" type="presParOf" srcId="{20CC0B83-D11F-4089-841D-E14C4C844173}" destId="{96B18151-5A06-414B-9F32-0F6179CEE3C3}" srcOrd="0" destOrd="0" presId="urn:microsoft.com/office/officeart/2005/8/layout/hierarchy2"/>
    <dgm:cxn modelId="{F69E9BC0-C477-4ECC-BB6F-DA7667197AEE}" type="presParOf" srcId="{20CC0B83-D11F-4089-841D-E14C4C844173}" destId="{866C6D75-9B3F-4767-B253-33A6628F6216}" srcOrd="1" destOrd="0" presId="urn:microsoft.com/office/officeart/2005/8/layout/hierarchy2"/>
    <dgm:cxn modelId="{3398F749-6E52-45E5-B21D-BAD283FC6428}" type="presParOf" srcId="{866C6D75-9B3F-4767-B253-33A6628F6216}" destId="{82753382-7A1E-4259-A6BA-FCF8174F61F2}" srcOrd="0" destOrd="0" presId="urn:microsoft.com/office/officeart/2005/8/layout/hierarchy2"/>
    <dgm:cxn modelId="{92B79A30-9AF8-4786-A224-20374473AE57}" type="presParOf" srcId="{82753382-7A1E-4259-A6BA-FCF8174F61F2}" destId="{808EBE55-B7B5-4BD3-BBDC-D0F7E6FAFFCF}" srcOrd="0" destOrd="0" presId="urn:microsoft.com/office/officeart/2005/8/layout/hierarchy2"/>
    <dgm:cxn modelId="{AB30A2D3-32C2-4125-A43D-D065D704A6DC}" type="presParOf" srcId="{866C6D75-9B3F-4767-B253-33A6628F6216}" destId="{B779CDF3-75DC-467C-9548-02D70FF2E45A}" srcOrd="1" destOrd="0" presId="urn:microsoft.com/office/officeart/2005/8/layout/hierarchy2"/>
    <dgm:cxn modelId="{BE0B4715-51F9-4108-AE9C-A3741319336A}" type="presParOf" srcId="{B779CDF3-75DC-467C-9548-02D70FF2E45A}" destId="{8A492473-30DD-4312-9779-F0CDC4D715F1}" srcOrd="0" destOrd="0" presId="urn:microsoft.com/office/officeart/2005/8/layout/hierarchy2"/>
    <dgm:cxn modelId="{CFFE4D2F-09C9-4838-908C-3C1E24FE26FF}" type="presParOf" srcId="{B779CDF3-75DC-467C-9548-02D70FF2E45A}" destId="{FCFD49A5-3C0A-451F-BF06-37C913287951}" srcOrd="1" destOrd="0" presId="urn:microsoft.com/office/officeart/2005/8/layout/hierarchy2"/>
    <dgm:cxn modelId="{E4E826B5-FADD-4A90-9E92-5A0350E0B14F}" type="presParOf" srcId="{866C6D75-9B3F-4767-B253-33A6628F6216}" destId="{C665C893-9252-41E3-9960-B900E744CCEA}" srcOrd="2" destOrd="0" presId="urn:microsoft.com/office/officeart/2005/8/layout/hierarchy2"/>
    <dgm:cxn modelId="{C863BC20-FBE5-420F-A209-3FBAD17C19CB}" type="presParOf" srcId="{C665C893-9252-41E3-9960-B900E744CCEA}" destId="{D9B027E9-6C0E-4157-BAE0-A229EDB2929E}" srcOrd="0" destOrd="0" presId="urn:microsoft.com/office/officeart/2005/8/layout/hierarchy2"/>
    <dgm:cxn modelId="{A6DAAF1F-9B6D-4C69-B455-65DB0BDE4834}" type="presParOf" srcId="{866C6D75-9B3F-4767-B253-33A6628F6216}" destId="{1BD61106-3276-49C6-A097-F1E839921E4D}" srcOrd="3" destOrd="0" presId="urn:microsoft.com/office/officeart/2005/8/layout/hierarchy2"/>
    <dgm:cxn modelId="{8CBA1A85-411C-49C7-858D-9BA5F88246EF}" type="presParOf" srcId="{1BD61106-3276-49C6-A097-F1E839921E4D}" destId="{D22B7BD5-51A8-405E-928C-BBF6A86D6893}" srcOrd="0" destOrd="0" presId="urn:microsoft.com/office/officeart/2005/8/layout/hierarchy2"/>
    <dgm:cxn modelId="{7AA5EA5D-FB1B-438F-8225-0BA7742D3292}" type="presParOf" srcId="{1BD61106-3276-49C6-A097-F1E839921E4D}" destId="{930A61A6-64AC-448A-AAA2-4CE62B3FC31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49F71-75C0-4DBD-9D38-6E88B89CC1CC}">
      <dsp:nvSpPr>
        <dsp:cNvPr id="0" name=""/>
        <dsp:cNvSpPr/>
      </dsp:nvSpPr>
      <dsp:spPr>
        <a:xfrm>
          <a:off x="0" y="20363"/>
          <a:ext cx="4537713" cy="9504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Variable</a:t>
          </a:r>
          <a:endParaRPr lang="es-AR" sz="33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0" y="20363"/>
        <a:ext cx="4537713" cy="950400"/>
      </dsp:txXfrm>
    </dsp:sp>
    <dsp:sp modelId="{CAA10670-B581-4F1D-AEC6-E01DACD60B55}">
      <dsp:nvSpPr>
        <dsp:cNvPr id="0" name=""/>
        <dsp:cNvSpPr/>
      </dsp:nvSpPr>
      <dsp:spPr>
        <a:xfrm>
          <a:off x="0" y="1000719"/>
          <a:ext cx="4537713" cy="24005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3300" kern="1200" dirty="0" smtClean="0"/>
            <a:t>Característica que se estudia</a:t>
          </a:r>
          <a:endParaRPr lang="es-AR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3300" kern="1200" dirty="0" smtClean="0"/>
            <a:t>Cambia de individuo a individuo.</a:t>
          </a:r>
          <a:endParaRPr lang="es-AR" sz="3300" kern="1200" dirty="0"/>
        </a:p>
      </dsp:txBody>
      <dsp:txXfrm>
        <a:off x="0" y="1000719"/>
        <a:ext cx="4537713" cy="2400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F0DFB-BCD0-4712-BEED-9E42FD64ECD1}">
      <dsp:nvSpPr>
        <dsp:cNvPr id="0" name=""/>
        <dsp:cNvSpPr/>
      </dsp:nvSpPr>
      <dsp:spPr>
        <a:xfrm>
          <a:off x="1177038" y="1816890"/>
          <a:ext cx="1987040" cy="993520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dirty="0"/>
        </a:p>
      </dsp:txBody>
      <dsp:txXfrm>
        <a:off x="1206137" y="1845989"/>
        <a:ext cx="1928842" cy="935322"/>
      </dsp:txXfrm>
    </dsp:sp>
    <dsp:sp modelId="{FF001235-0465-4593-8BCB-0DF99EA3C612}">
      <dsp:nvSpPr>
        <dsp:cNvPr id="0" name=""/>
        <dsp:cNvSpPr/>
      </dsp:nvSpPr>
      <dsp:spPr>
        <a:xfrm rot="21081307">
          <a:off x="3155378" y="2178911"/>
          <a:ext cx="1531444" cy="39287"/>
        </a:xfrm>
        <a:custGeom>
          <a:avLst/>
          <a:gdLst/>
          <a:ahLst/>
          <a:cxnLst/>
          <a:rect l="0" t="0" r="0" b="0"/>
          <a:pathLst>
            <a:path>
              <a:moveTo>
                <a:pt x="0" y="19643"/>
              </a:moveTo>
              <a:lnTo>
                <a:pt x="1531444" y="19643"/>
              </a:lnTo>
            </a:path>
          </a:pathLst>
        </a:custGeom>
        <a:noFill/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882814" y="2160268"/>
        <a:ext cx="76572" cy="76572"/>
      </dsp:txXfrm>
    </dsp:sp>
    <dsp:sp modelId="{D3EB872B-0289-4724-A7E8-F591CFE9636E}">
      <dsp:nvSpPr>
        <dsp:cNvPr id="0" name=""/>
        <dsp:cNvSpPr/>
      </dsp:nvSpPr>
      <dsp:spPr>
        <a:xfrm>
          <a:off x="4678123" y="1795149"/>
          <a:ext cx="1987040" cy="576619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Variable cuantitativa</a:t>
          </a:r>
          <a:endParaRPr lang="es-AR" sz="1800" kern="1200" dirty="0"/>
        </a:p>
      </dsp:txBody>
      <dsp:txXfrm>
        <a:off x="4695012" y="1812038"/>
        <a:ext cx="1953262" cy="542841"/>
      </dsp:txXfrm>
    </dsp:sp>
    <dsp:sp modelId="{971BC6FB-DA05-4A1D-9DD6-A0B4D1C6E655}">
      <dsp:nvSpPr>
        <dsp:cNvPr id="0" name=""/>
        <dsp:cNvSpPr/>
      </dsp:nvSpPr>
      <dsp:spPr>
        <a:xfrm rot="18727993">
          <a:off x="6314992" y="1274851"/>
          <a:ext cx="2127772" cy="39287"/>
        </a:xfrm>
        <a:custGeom>
          <a:avLst/>
          <a:gdLst/>
          <a:ahLst/>
          <a:cxnLst/>
          <a:rect l="0" t="0" r="0" b="0"/>
          <a:pathLst>
            <a:path>
              <a:moveTo>
                <a:pt x="0" y="19643"/>
              </a:moveTo>
              <a:lnTo>
                <a:pt x="2127772" y="19643"/>
              </a:lnTo>
            </a:path>
          </a:pathLst>
        </a:custGeom>
        <a:noFill/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700" kern="1200"/>
        </a:p>
      </dsp:txBody>
      <dsp:txXfrm>
        <a:off x="7325684" y="1241300"/>
        <a:ext cx="106388" cy="106388"/>
      </dsp:txXfrm>
    </dsp:sp>
    <dsp:sp modelId="{70777B63-D988-4BF3-8A9D-33CC74731030}">
      <dsp:nvSpPr>
        <dsp:cNvPr id="0" name=""/>
        <dsp:cNvSpPr/>
      </dsp:nvSpPr>
      <dsp:spPr>
        <a:xfrm>
          <a:off x="8092593" y="283916"/>
          <a:ext cx="1987040" cy="443229"/>
        </a:xfrm>
        <a:prstGeom prst="roundRect">
          <a:avLst>
            <a:gd name="adj" fmla="val 10000"/>
          </a:avLst>
        </a:prstGeom>
        <a:solidFill>
          <a:schemeClr val="accent2">
            <a:lumMod val="25000"/>
            <a:lumOff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Datos agrupados: Histograma</a:t>
          </a:r>
          <a:endParaRPr lang="es-AR" sz="1400" b="1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8105575" y="296898"/>
        <a:ext cx="1961076" cy="417265"/>
      </dsp:txXfrm>
    </dsp:sp>
    <dsp:sp modelId="{57510E37-E207-4F73-BFDA-2DA7CA407964}">
      <dsp:nvSpPr>
        <dsp:cNvPr id="0" name=""/>
        <dsp:cNvSpPr/>
      </dsp:nvSpPr>
      <dsp:spPr>
        <a:xfrm rot="19487199">
          <a:off x="6505309" y="1560095"/>
          <a:ext cx="1747137" cy="39287"/>
        </a:xfrm>
        <a:custGeom>
          <a:avLst/>
          <a:gdLst/>
          <a:ahLst/>
          <a:cxnLst/>
          <a:rect l="0" t="0" r="0" b="0"/>
          <a:pathLst>
            <a:path>
              <a:moveTo>
                <a:pt x="0" y="19643"/>
              </a:moveTo>
              <a:lnTo>
                <a:pt x="1747137" y="19643"/>
              </a:lnTo>
            </a:path>
          </a:pathLst>
        </a:custGeom>
        <a:noFill/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7335200" y="1536061"/>
        <a:ext cx="87356" cy="87356"/>
      </dsp:txXfrm>
    </dsp:sp>
    <dsp:sp modelId="{5CBB8BD0-31B7-4BBE-91F8-D41047063FEC}">
      <dsp:nvSpPr>
        <dsp:cNvPr id="0" name=""/>
        <dsp:cNvSpPr/>
      </dsp:nvSpPr>
      <dsp:spPr>
        <a:xfrm>
          <a:off x="8092593" y="812170"/>
          <a:ext cx="1987040" cy="527698"/>
        </a:xfrm>
        <a:prstGeom prst="roundRect">
          <a:avLst>
            <a:gd name="adj" fmla="val 10000"/>
          </a:avLst>
        </a:prstGeom>
        <a:solidFill>
          <a:schemeClr val="accent2">
            <a:lumMod val="25000"/>
            <a:lumOff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AR" sz="1400" b="1" kern="12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Datos en crudo: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AR" sz="1400" b="1" kern="12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Gráfico de barras</a:t>
          </a:r>
          <a:endParaRPr lang="es-AR" sz="1400" b="1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8108049" y="827626"/>
        <a:ext cx="1956128" cy="496786"/>
      </dsp:txXfrm>
    </dsp:sp>
    <dsp:sp modelId="{0926C6DE-0BC6-46A8-85B8-2C2C870B2D4A}">
      <dsp:nvSpPr>
        <dsp:cNvPr id="0" name=""/>
        <dsp:cNvSpPr/>
      </dsp:nvSpPr>
      <dsp:spPr>
        <a:xfrm rot="21101339">
          <a:off x="6657588" y="1959555"/>
          <a:ext cx="1442580" cy="39287"/>
        </a:xfrm>
        <a:custGeom>
          <a:avLst/>
          <a:gdLst/>
          <a:ahLst/>
          <a:cxnLst/>
          <a:rect l="0" t="0" r="0" b="0"/>
          <a:pathLst>
            <a:path>
              <a:moveTo>
                <a:pt x="0" y="19643"/>
              </a:moveTo>
              <a:lnTo>
                <a:pt x="1442580" y="19643"/>
              </a:lnTo>
            </a:path>
          </a:pathLst>
        </a:custGeom>
        <a:noFill/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7342814" y="1943134"/>
        <a:ext cx="72129" cy="72129"/>
      </dsp:txXfrm>
    </dsp:sp>
    <dsp:sp modelId="{CDA25286-62CD-47F0-BEF0-D0A07758494F}">
      <dsp:nvSpPr>
        <dsp:cNvPr id="0" name=""/>
        <dsp:cNvSpPr/>
      </dsp:nvSpPr>
      <dsp:spPr>
        <a:xfrm>
          <a:off x="8092593" y="1378179"/>
          <a:ext cx="1987040" cy="993520"/>
        </a:xfrm>
        <a:prstGeom prst="roundRect">
          <a:avLst>
            <a:gd name="adj" fmla="val 10000"/>
          </a:avLst>
        </a:prstGeom>
        <a:solidFill>
          <a:schemeClr val="accent2">
            <a:lumMod val="25000"/>
            <a:lumOff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Datos recolectados en distintos momentos: Línea de tiempo</a:t>
          </a:r>
        </a:p>
      </dsp:txBody>
      <dsp:txXfrm>
        <a:off x="8121692" y="1407278"/>
        <a:ext cx="1928842" cy="935322"/>
      </dsp:txXfrm>
    </dsp:sp>
    <dsp:sp modelId="{07F24800-85F9-4336-92EF-205CE11C1563}">
      <dsp:nvSpPr>
        <dsp:cNvPr id="0" name=""/>
        <dsp:cNvSpPr/>
      </dsp:nvSpPr>
      <dsp:spPr>
        <a:xfrm rot="1869420">
          <a:off x="3030804" y="2772032"/>
          <a:ext cx="1847854" cy="39287"/>
        </a:xfrm>
        <a:custGeom>
          <a:avLst/>
          <a:gdLst/>
          <a:ahLst/>
          <a:cxnLst/>
          <a:rect l="0" t="0" r="0" b="0"/>
          <a:pathLst>
            <a:path>
              <a:moveTo>
                <a:pt x="0" y="19643"/>
              </a:moveTo>
              <a:lnTo>
                <a:pt x="1847854" y="196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3908535" y="2745479"/>
        <a:ext cx="92392" cy="92392"/>
      </dsp:txXfrm>
    </dsp:sp>
    <dsp:sp modelId="{96B18151-5A06-414B-9F32-0F6179CEE3C3}">
      <dsp:nvSpPr>
        <dsp:cNvPr id="0" name=""/>
        <dsp:cNvSpPr/>
      </dsp:nvSpPr>
      <dsp:spPr>
        <a:xfrm>
          <a:off x="4745384" y="2969276"/>
          <a:ext cx="1987040" cy="60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Variable cualitativa</a:t>
          </a:r>
          <a:endParaRPr lang="es-AR" sz="1800" kern="1200" dirty="0"/>
        </a:p>
      </dsp:txBody>
      <dsp:txXfrm>
        <a:off x="4762982" y="2986874"/>
        <a:ext cx="1951844" cy="565655"/>
      </dsp:txXfrm>
    </dsp:sp>
    <dsp:sp modelId="{82753382-7A1E-4259-A6BA-FCF8174F61F2}">
      <dsp:nvSpPr>
        <dsp:cNvPr id="0" name=""/>
        <dsp:cNvSpPr/>
      </dsp:nvSpPr>
      <dsp:spPr>
        <a:xfrm rot="20777181">
          <a:off x="6715112" y="3106087"/>
          <a:ext cx="1214588" cy="39287"/>
        </a:xfrm>
        <a:custGeom>
          <a:avLst/>
          <a:gdLst/>
          <a:ahLst/>
          <a:cxnLst/>
          <a:rect l="0" t="0" r="0" b="0"/>
          <a:pathLst>
            <a:path>
              <a:moveTo>
                <a:pt x="0" y="19643"/>
              </a:moveTo>
              <a:lnTo>
                <a:pt x="1214588" y="196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7292042" y="3095366"/>
        <a:ext cx="60729" cy="60729"/>
      </dsp:txXfrm>
    </dsp:sp>
    <dsp:sp modelId="{8A492473-30DD-4312-9779-F0CDC4D715F1}">
      <dsp:nvSpPr>
        <dsp:cNvPr id="0" name=""/>
        <dsp:cNvSpPr/>
      </dsp:nvSpPr>
      <dsp:spPr>
        <a:xfrm>
          <a:off x="7912389" y="2485000"/>
          <a:ext cx="2295409" cy="99352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accent1">
                  <a:lumMod val="50000"/>
                </a:schemeClr>
              </a:solidFill>
            </a:rPr>
            <a:t>Gráfico de Sectores (5 o menos categorías) </a:t>
          </a:r>
          <a:endParaRPr lang="es-AR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941488" y="2514099"/>
        <a:ext cx="2237211" cy="935322"/>
      </dsp:txXfrm>
    </dsp:sp>
    <dsp:sp modelId="{C665C893-9252-41E3-9960-B900E744CCEA}">
      <dsp:nvSpPr>
        <dsp:cNvPr id="0" name=""/>
        <dsp:cNvSpPr/>
      </dsp:nvSpPr>
      <dsp:spPr>
        <a:xfrm rot="1984223">
          <a:off x="6617850" y="3635986"/>
          <a:ext cx="1414513" cy="39287"/>
        </a:xfrm>
        <a:custGeom>
          <a:avLst/>
          <a:gdLst/>
          <a:ahLst/>
          <a:cxnLst/>
          <a:rect l="0" t="0" r="0" b="0"/>
          <a:pathLst>
            <a:path>
              <a:moveTo>
                <a:pt x="0" y="19643"/>
              </a:moveTo>
              <a:lnTo>
                <a:pt x="1414513" y="196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7289744" y="3620267"/>
        <a:ext cx="70725" cy="70725"/>
      </dsp:txXfrm>
    </dsp:sp>
    <dsp:sp modelId="{D22B7BD5-51A8-405E-928C-BBF6A86D6893}">
      <dsp:nvSpPr>
        <dsp:cNvPr id="0" name=""/>
        <dsp:cNvSpPr/>
      </dsp:nvSpPr>
      <dsp:spPr>
        <a:xfrm>
          <a:off x="7917788" y="3544798"/>
          <a:ext cx="2307053" cy="99352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accent1">
                  <a:lumMod val="50000"/>
                </a:schemeClr>
              </a:solidFill>
            </a:rPr>
            <a:t>Gráfico de barras (más de 5 categorías)</a:t>
          </a:r>
          <a:endParaRPr lang="es-AR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946887" y="3573897"/>
        <a:ext cx="2248855" cy="935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7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411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893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42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3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934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366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78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49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081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380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94D0BA-AD68-43CB-97C0-7E0BFD27B40F}" type="datetimeFigureOut">
              <a:rPr lang="es-AR" smtClean="0"/>
              <a:t>26/2/2026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134BEA-2B17-4B92-8787-F9009A95FF70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20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hyperlink" Target="https://definicion.de/dat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ESTADÍSTICA</a:t>
            </a:r>
            <a:endParaRPr lang="es-A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69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estadística</a:t>
            </a:r>
            <a:endParaRPr lang="es-AR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6325" indent="-538163" algn="just">
              <a:buFont typeface="Wingdings" panose="05000000000000000000" pitchFamily="2" charset="2"/>
              <a:buChar char="Ø"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Ofrece una visión global y rápida del fenómeno que estamos investigando, sin ignorar por completo de los casos particulares de la muestra.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538163" algn="just">
              <a:buFont typeface="Wingdings" panose="05000000000000000000" pitchFamily="2" charset="2"/>
              <a:buChar char="Ø"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una manera de 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organizar, 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en una 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tabla, los datos numéricamente. Esa organización numérica son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frecuencia.</a:t>
            </a:r>
          </a:p>
          <a:p>
            <a:pPr marL="93663" indent="0" algn="just">
              <a:buNone/>
            </a:pPr>
            <a:r>
              <a:rPr lang="es-AR" sz="2400" b="1" u="sng" dirty="0" smtClean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Frecuencia</a:t>
            </a:r>
            <a:r>
              <a:rPr lang="es-AR" sz="2400" b="1" dirty="0" smtClean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sz="2400" dirty="0" smtClean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numérico que representa o indica las veces que aparece,  sucede o se realiza una cosa durante un período de tiempo  o un espacio determinado.</a:t>
            </a:r>
          </a:p>
          <a:p>
            <a:pPr marL="93663" indent="0" algn="just">
              <a:buNone/>
            </a:pP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símbolo “n” representa el total de datos que se recolecto, que coincide con el tamaño de la muestra.</a:t>
            </a:r>
          </a:p>
          <a:p>
            <a:pPr marL="0" indent="0">
              <a:buNone/>
            </a:pP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13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pc="0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Gráficos estadístico</a:t>
            </a:r>
            <a:endParaRPr lang="es-AR" spc="0" dirty="0">
              <a:ln w="0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3540348" y="1846436"/>
            <a:ext cx="2298501" cy="1149250"/>
          </a:xfrm>
          <a:custGeom>
            <a:avLst/>
            <a:gdLst>
              <a:gd name="connsiteX0" fmla="*/ 0 w 2298501"/>
              <a:gd name="connsiteY0" fmla="*/ 114925 h 1149250"/>
              <a:gd name="connsiteX1" fmla="*/ 114925 w 2298501"/>
              <a:gd name="connsiteY1" fmla="*/ 0 h 1149250"/>
              <a:gd name="connsiteX2" fmla="*/ 2183576 w 2298501"/>
              <a:gd name="connsiteY2" fmla="*/ 0 h 1149250"/>
              <a:gd name="connsiteX3" fmla="*/ 2298501 w 2298501"/>
              <a:gd name="connsiteY3" fmla="*/ 114925 h 1149250"/>
              <a:gd name="connsiteX4" fmla="*/ 2298501 w 2298501"/>
              <a:gd name="connsiteY4" fmla="*/ 1034325 h 1149250"/>
              <a:gd name="connsiteX5" fmla="*/ 2183576 w 2298501"/>
              <a:gd name="connsiteY5" fmla="*/ 1149250 h 1149250"/>
              <a:gd name="connsiteX6" fmla="*/ 114925 w 2298501"/>
              <a:gd name="connsiteY6" fmla="*/ 1149250 h 1149250"/>
              <a:gd name="connsiteX7" fmla="*/ 0 w 2298501"/>
              <a:gd name="connsiteY7" fmla="*/ 1034325 h 1149250"/>
              <a:gd name="connsiteX8" fmla="*/ 0 w 2298501"/>
              <a:gd name="connsiteY8" fmla="*/ 114925 h 11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8501" h="1149250">
                <a:moveTo>
                  <a:pt x="0" y="114925"/>
                </a:moveTo>
                <a:cubicBezTo>
                  <a:pt x="0" y="51454"/>
                  <a:pt x="51454" y="0"/>
                  <a:pt x="114925" y="0"/>
                </a:cubicBezTo>
                <a:lnTo>
                  <a:pt x="2183576" y="0"/>
                </a:lnTo>
                <a:cubicBezTo>
                  <a:pt x="2247047" y="0"/>
                  <a:pt x="2298501" y="51454"/>
                  <a:pt x="2298501" y="114925"/>
                </a:cubicBezTo>
                <a:lnTo>
                  <a:pt x="2298501" y="1034325"/>
                </a:lnTo>
                <a:cubicBezTo>
                  <a:pt x="2298501" y="1097796"/>
                  <a:pt x="2247047" y="1149250"/>
                  <a:pt x="2183576" y="1149250"/>
                </a:cubicBezTo>
                <a:lnTo>
                  <a:pt x="114925" y="1149250"/>
                </a:lnTo>
                <a:cubicBezTo>
                  <a:pt x="51454" y="1149250"/>
                  <a:pt x="0" y="1097796"/>
                  <a:pt x="0" y="1034325"/>
                </a:cubicBezTo>
                <a:lnTo>
                  <a:pt x="0" y="114925"/>
                </a:lnTo>
                <a:close/>
              </a:path>
            </a:pathLst>
          </a:custGeom>
          <a:solidFill>
            <a:schemeClr val="accent2">
              <a:lumMod val="50000"/>
              <a:lumOff val="50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10" tIns="71760" rIns="90810" bIns="7176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3000" kern="1200" dirty="0" smtClean="0"/>
              <a:t>Variable Cualitativa</a:t>
            </a:r>
            <a:endParaRPr lang="es-AR" sz="3000" kern="1200" dirty="0"/>
          </a:p>
        </p:txBody>
      </p:sp>
      <p:sp>
        <p:nvSpPr>
          <p:cNvPr id="7" name="Forma libre 6"/>
          <p:cNvSpPr/>
          <p:nvPr/>
        </p:nvSpPr>
        <p:spPr>
          <a:xfrm>
            <a:off x="3770198" y="2995687"/>
            <a:ext cx="229850" cy="8619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61938"/>
                </a:lnTo>
                <a:lnTo>
                  <a:pt x="229850" y="861938"/>
                </a:lnTo>
              </a:path>
            </a:pathLst>
          </a:custGeom>
          <a:noFill/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bre 7"/>
          <p:cNvSpPr/>
          <p:nvPr/>
        </p:nvSpPr>
        <p:spPr>
          <a:xfrm>
            <a:off x="4000049" y="3283000"/>
            <a:ext cx="1838801" cy="1149250"/>
          </a:xfrm>
          <a:custGeom>
            <a:avLst/>
            <a:gdLst>
              <a:gd name="connsiteX0" fmla="*/ 0 w 1838801"/>
              <a:gd name="connsiteY0" fmla="*/ 114925 h 1149250"/>
              <a:gd name="connsiteX1" fmla="*/ 114925 w 1838801"/>
              <a:gd name="connsiteY1" fmla="*/ 0 h 1149250"/>
              <a:gd name="connsiteX2" fmla="*/ 1723876 w 1838801"/>
              <a:gd name="connsiteY2" fmla="*/ 0 h 1149250"/>
              <a:gd name="connsiteX3" fmla="*/ 1838801 w 1838801"/>
              <a:gd name="connsiteY3" fmla="*/ 114925 h 1149250"/>
              <a:gd name="connsiteX4" fmla="*/ 1838801 w 1838801"/>
              <a:gd name="connsiteY4" fmla="*/ 1034325 h 1149250"/>
              <a:gd name="connsiteX5" fmla="*/ 1723876 w 1838801"/>
              <a:gd name="connsiteY5" fmla="*/ 1149250 h 1149250"/>
              <a:gd name="connsiteX6" fmla="*/ 114925 w 1838801"/>
              <a:gd name="connsiteY6" fmla="*/ 1149250 h 1149250"/>
              <a:gd name="connsiteX7" fmla="*/ 0 w 1838801"/>
              <a:gd name="connsiteY7" fmla="*/ 1034325 h 1149250"/>
              <a:gd name="connsiteX8" fmla="*/ 0 w 1838801"/>
              <a:gd name="connsiteY8" fmla="*/ 114925 h 11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801" h="1149250">
                <a:moveTo>
                  <a:pt x="0" y="114925"/>
                </a:moveTo>
                <a:cubicBezTo>
                  <a:pt x="0" y="51454"/>
                  <a:pt x="51454" y="0"/>
                  <a:pt x="114925" y="0"/>
                </a:cubicBezTo>
                <a:lnTo>
                  <a:pt x="1723876" y="0"/>
                </a:lnTo>
                <a:cubicBezTo>
                  <a:pt x="1787347" y="0"/>
                  <a:pt x="1838801" y="51454"/>
                  <a:pt x="1838801" y="114925"/>
                </a:cubicBezTo>
                <a:lnTo>
                  <a:pt x="1838801" y="1034325"/>
                </a:lnTo>
                <a:cubicBezTo>
                  <a:pt x="1838801" y="1097796"/>
                  <a:pt x="1787347" y="1149250"/>
                  <a:pt x="1723876" y="1149250"/>
                </a:cubicBezTo>
                <a:lnTo>
                  <a:pt x="114925" y="1149250"/>
                </a:lnTo>
                <a:cubicBezTo>
                  <a:pt x="51454" y="1149250"/>
                  <a:pt x="0" y="1097796"/>
                  <a:pt x="0" y="1034325"/>
                </a:cubicBezTo>
                <a:lnTo>
                  <a:pt x="0" y="114925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80" tIns="64140" rIns="79380" bIns="641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400" kern="1200" dirty="0" smtClean="0"/>
              <a:t>Gráficos de barras simple</a:t>
            </a:r>
            <a:endParaRPr lang="es-AR" sz="2400" kern="1200" dirty="0"/>
          </a:p>
        </p:txBody>
      </p:sp>
      <p:sp>
        <p:nvSpPr>
          <p:cNvPr id="9" name="Forma libre 8"/>
          <p:cNvSpPr/>
          <p:nvPr/>
        </p:nvSpPr>
        <p:spPr>
          <a:xfrm>
            <a:off x="3770198" y="2995687"/>
            <a:ext cx="229850" cy="22985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98501"/>
                </a:lnTo>
                <a:lnTo>
                  <a:pt x="229850" y="2298501"/>
                </a:lnTo>
              </a:path>
            </a:pathLst>
          </a:custGeom>
          <a:noFill/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bre 9"/>
          <p:cNvSpPr/>
          <p:nvPr/>
        </p:nvSpPr>
        <p:spPr>
          <a:xfrm>
            <a:off x="4000049" y="4719563"/>
            <a:ext cx="1838801" cy="1149250"/>
          </a:xfrm>
          <a:custGeom>
            <a:avLst/>
            <a:gdLst>
              <a:gd name="connsiteX0" fmla="*/ 0 w 1838801"/>
              <a:gd name="connsiteY0" fmla="*/ 114925 h 1149250"/>
              <a:gd name="connsiteX1" fmla="*/ 114925 w 1838801"/>
              <a:gd name="connsiteY1" fmla="*/ 0 h 1149250"/>
              <a:gd name="connsiteX2" fmla="*/ 1723876 w 1838801"/>
              <a:gd name="connsiteY2" fmla="*/ 0 h 1149250"/>
              <a:gd name="connsiteX3" fmla="*/ 1838801 w 1838801"/>
              <a:gd name="connsiteY3" fmla="*/ 114925 h 1149250"/>
              <a:gd name="connsiteX4" fmla="*/ 1838801 w 1838801"/>
              <a:gd name="connsiteY4" fmla="*/ 1034325 h 1149250"/>
              <a:gd name="connsiteX5" fmla="*/ 1723876 w 1838801"/>
              <a:gd name="connsiteY5" fmla="*/ 1149250 h 1149250"/>
              <a:gd name="connsiteX6" fmla="*/ 114925 w 1838801"/>
              <a:gd name="connsiteY6" fmla="*/ 1149250 h 1149250"/>
              <a:gd name="connsiteX7" fmla="*/ 0 w 1838801"/>
              <a:gd name="connsiteY7" fmla="*/ 1034325 h 1149250"/>
              <a:gd name="connsiteX8" fmla="*/ 0 w 1838801"/>
              <a:gd name="connsiteY8" fmla="*/ 114925 h 11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801" h="1149250">
                <a:moveTo>
                  <a:pt x="0" y="114925"/>
                </a:moveTo>
                <a:cubicBezTo>
                  <a:pt x="0" y="51454"/>
                  <a:pt x="51454" y="0"/>
                  <a:pt x="114925" y="0"/>
                </a:cubicBezTo>
                <a:lnTo>
                  <a:pt x="1723876" y="0"/>
                </a:lnTo>
                <a:cubicBezTo>
                  <a:pt x="1787347" y="0"/>
                  <a:pt x="1838801" y="51454"/>
                  <a:pt x="1838801" y="114925"/>
                </a:cubicBezTo>
                <a:lnTo>
                  <a:pt x="1838801" y="1034325"/>
                </a:lnTo>
                <a:cubicBezTo>
                  <a:pt x="1838801" y="1097796"/>
                  <a:pt x="1787347" y="1149250"/>
                  <a:pt x="1723876" y="1149250"/>
                </a:cubicBezTo>
                <a:lnTo>
                  <a:pt x="114925" y="1149250"/>
                </a:lnTo>
                <a:cubicBezTo>
                  <a:pt x="51454" y="1149250"/>
                  <a:pt x="0" y="1097796"/>
                  <a:pt x="0" y="1034325"/>
                </a:cubicBezTo>
                <a:lnTo>
                  <a:pt x="0" y="114925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80" tIns="64140" rIns="79380" bIns="641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400" kern="1200" dirty="0" smtClean="0"/>
              <a:t>Gráfico de Sectores</a:t>
            </a:r>
            <a:endParaRPr lang="es-AR" sz="2400" kern="1200" dirty="0"/>
          </a:p>
        </p:txBody>
      </p:sp>
      <p:sp>
        <p:nvSpPr>
          <p:cNvPr id="11" name="Forma libre 10"/>
          <p:cNvSpPr/>
          <p:nvPr/>
        </p:nvSpPr>
        <p:spPr>
          <a:xfrm>
            <a:off x="6413475" y="1846436"/>
            <a:ext cx="2298501" cy="1149250"/>
          </a:xfrm>
          <a:custGeom>
            <a:avLst/>
            <a:gdLst>
              <a:gd name="connsiteX0" fmla="*/ 0 w 2298501"/>
              <a:gd name="connsiteY0" fmla="*/ 114925 h 1149250"/>
              <a:gd name="connsiteX1" fmla="*/ 114925 w 2298501"/>
              <a:gd name="connsiteY1" fmla="*/ 0 h 1149250"/>
              <a:gd name="connsiteX2" fmla="*/ 2183576 w 2298501"/>
              <a:gd name="connsiteY2" fmla="*/ 0 h 1149250"/>
              <a:gd name="connsiteX3" fmla="*/ 2298501 w 2298501"/>
              <a:gd name="connsiteY3" fmla="*/ 114925 h 1149250"/>
              <a:gd name="connsiteX4" fmla="*/ 2298501 w 2298501"/>
              <a:gd name="connsiteY4" fmla="*/ 1034325 h 1149250"/>
              <a:gd name="connsiteX5" fmla="*/ 2183576 w 2298501"/>
              <a:gd name="connsiteY5" fmla="*/ 1149250 h 1149250"/>
              <a:gd name="connsiteX6" fmla="*/ 114925 w 2298501"/>
              <a:gd name="connsiteY6" fmla="*/ 1149250 h 1149250"/>
              <a:gd name="connsiteX7" fmla="*/ 0 w 2298501"/>
              <a:gd name="connsiteY7" fmla="*/ 1034325 h 1149250"/>
              <a:gd name="connsiteX8" fmla="*/ 0 w 2298501"/>
              <a:gd name="connsiteY8" fmla="*/ 114925 h 11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8501" h="1149250">
                <a:moveTo>
                  <a:pt x="0" y="114925"/>
                </a:moveTo>
                <a:cubicBezTo>
                  <a:pt x="0" y="51454"/>
                  <a:pt x="51454" y="0"/>
                  <a:pt x="114925" y="0"/>
                </a:cubicBezTo>
                <a:lnTo>
                  <a:pt x="2183576" y="0"/>
                </a:lnTo>
                <a:cubicBezTo>
                  <a:pt x="2247047" y="0"/>
                  <a:pt x="2298501" y="51454"/>
                  <a:pt x="2298501" y="114925"/>
                </a:cubicBezTo>
                <a:lnTo>
                  <a:pt x="2298501" y="1034325"/>
                </a:lnTo>
                <a:cubicBezTo>
                  <a:pt x="2298501" y="1097796"/>
                  <a:pt x="2247047" y="1149250"/>
                  <a:pt x="2183576" y="1149250"/>
                </a:cubicBezTo>
                <a:lnTo>
                  <a:pt x="114925" y="1149250"/>
                </a:lnTo>
                <a:cubicBezTo>
                  <a:pt x="51454" y="1149250"/>
                  <a:pt x="0" y="1097796"/>
                  <a:pt x="0" y="1034325"/>
                </a:cubicBezTo>
                <a:lnTo>
                  <a:pt x="0" y="1149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90810" tIns="71760" rIns="90810" bIns="7176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3000" kern="1200" dirty="0" smtClean="0"/>
              <a:t>Variable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3000" kern="1200" dirty="0" smtClean="0"/>
              <a:t>Cuantitativa</a:t>
            </a:r>
            <a:endParaRPr lang="es-AR" sz="3000" kern="1200" dirty="0"/>
          </a:p>
        </p:txBody>
      </p:sp>
      <p:sp>
        <p:nvSpPr>
          <p:cNvPr id="12" name="Forma libre 11"/>
          <p:cNvSpPr/>
          <p:nvPr/>
        </p:nvSpPr>
        <p:spPr>
          <a:xfrm>
            <a:off x="6643325" y="2995687"/>
            <a:ext cx="229850" cy="8619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61938"/>
                </a:lnTo>
                <a:lnTo>
                  <a:pt x="229850" y="861938"/>
                </a:lnTo>
              </a:path>
            </a:pathLst>
          </a:custGeom>
          <a:noFill/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bre 12"/>
          <p:cNvSpPr/>
          <p:nvPr/>
        </p:nvSpPr>
        <p:spPr>
          <a:xfrm>
            <a:off x="6873176" y="3283000"/>
            <a:ext cx="1838801" cy="1149250"/>
          </a:xfrm>
          <a:custGeom>
            <a:avLst/>
            <a:gdLst>
              <a:gd name="connsiteX0" fmla="*/ 0 w 1838801"/>
              <a:gd name="connsiteY0" fmla="*/ 114925 h 1149250"/>
              <a:gd name="connsiteX1" fmla="*/ 114925 w 1838801"/>
              <a:gd name="connsiteY1" fmla="*/ 0 h 1149250"/>
              <a:gd name="connsiteX2" fmla="*/ 1723876 w 1838801"/>
              <a:gd name="connsiteY2" fmla="*/ 0 h 1149250"/>
              <a:gd name="connsiteX3" fmla="*/ 1838801 w 1838801"/>
              <a:gd name="connsiteY3" fmla="*/ 114925 h 1149250"/>
              <a:gd name="connsiteX4" fmla="*/ 1838801 w 1838801"/>
              <a:gd name="connsiteY4" fmla="*/ 1034325 h 1149250"/>
              <a:gd name="connsiteX5" fmla="*/ 1723876 w 1838801"/>
              <a:gd name="connsiteY5" fmla="*/ 1149250 h 1149250"/>
              <a:gd name="connsiteX6" fmla="*/ 114925 w 1838801"/>
              <a:gd name="connsiteY6" fmla="*/ 1149250 h 1149250"/>
              <a:gd name="connsiteX7" fmla="*/ 0 w 1838801"/>
              <a:gd name="connsiteY7" fmla="*/ 1034325 h 1149250"/>
              <a:gd name="connsiteX8" fmla="*/ 0 w 1838801"/>
              <a:gd name="connsiteY8" fmla="*/ 114925 h 11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801" h="1149250">
                <a:moveTo>
                  <a:pt x="0" y="114925"/>
                </a:moveTo>
                <a:cubicBezTo>
                  <a:pt x="0" y="51454"/>
                  <a:pt x="51454" y="0"/>
                  <a:pt x="114925" y="0"/>
                </a:cubicBezTo>
                <a:lnTo>
                  <a:pt x="1723876" y="0"/>
                </a:lnTo>
                <a:cubicBezTo>
                  <a:pt x="1787347" y="0"/>
                  <a:pt x="1838801" y="51454"/>
                  <a:pt x="1838801" y="114925"/>
                </a:cubicBezTo>
                <a:lnTo>
                  <a:pt x="1838801" y="1034325"/>
                </a:lnTo>
                <a:cubicBezTo>
                  <a:pt x="1838801" y="1097796"/>
                  <a:pt x="1787347" y="1149250"/>
                  <a:pt x="1723876" y="1149250"/>
                </a:cubicBezTo>
                <a:lnTo>
                  <a:pt x="114925" y="1149250"/>
                </a:lnTo>
                <a:cubicBezTo>
                  <a:pt x="51454" y="1149250"/>
                  <a:pt x="0" y="1097796"/>
                  <a:pt x="0" y="1034325"/>
                </a:cubicBezTo>
                <a:lnTo>
                  <a:pt x="0" y="114925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80" tIns="64140" rIns="79380" bIns="641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400" kern="1200" dirty="0" smtClean="0"/>
              <a:t>Histograma</a:t>
            </a:r>
            <a:endParaRPr lang="es-AR" sz="2400" kern="1200" dirty="0"/>
          </a:p>
        </p:txBody>
      </p:sp>
      <p:sp>
        <p:nvSpPr>
          <p:cNvPr id="14" name="Forma libre 13"/>
          <p:cNvSpPr/>
          <p:nvPr/>
        </p:nvSpPr>
        <p:spPr>
          <a:xfrm>
            <a:off x="6643325" y="2995687"/>
            <a:ext cx="229850" cy="22985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98501"/>
                </a:lnTo>
                <a:lnTo>
                  <a:pt x="229850" y="2298501"/>
                </a:lnTo>
              </a:path>
            </a:pathLst>
          </a:custGeom>
          <a:noFill/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bre 14"/>
          <p:cNvSpPr/>
          <p:nvPr/>
        </p:nvSpPr>
        <p:spPr>
          <a:xfrm>
            <a:off x="6873176" y="4719563"/>
            <a:ext cx="1838801" cy="1149250"/>
          </a:xfrm>
          <a:custGeom>
            <a:avLst/>
            <a:gdLst>
              <a:gd name="connsiteX0" fmla="*/ 0 w 1838801"/>
              <a:gd name="connsiteY0" fmla="*/ 114925 h 1149250"/>
              <a:gd name="connsiteX1" fmla="*/ 114925 w 1838801"/>
              <a:gd name="connsiteY1" fmla="*/ 0 h 1149250"/>
              <a:gd name="connsiteX2" fmla="*/ 1723876 w 1838801"/>
              <a:gd name="connsiteY2" fmla="*/ 0 h 1149250"/>
              <a:gd name="connsiteX3" fmla="*/ 1838801 w 1838801"/>
              <a:gd name="connsiteY3" fmla="*/ 114925 h 1149250"/>
              <a:gd name="connsiteX4" fmla="*/ 1838801 w 1838801"/>
              <a:gd name="connsiteY4" fmla="*/ 1034325 h 1149250"/>
              <a:gd name="connsiteX5" fmla="*/ 1723876 w 1838801"/>
              <a:gd name="connsiteY5" fmla="*/ 1149250 h 1149250"/>
              <a:gd name="connsiteX6" fmla="*/ 114925 w 1838801"/>
              <a:gd name="connsiteY6" fmla="*/ 1149250 h 1149250"/>
              <a:gd name="connsiteX7" fmla="*/ 0 w 1838801"/>
              <a:gd name="connsiteY7" fmla="*/ 1034325 h 1149250"/>
              <a:gd name="connsiteX8" fmla="*/ 0 w 1838801"/>
              <a:gd name="connsiteY8" fmla="*/ 114925 h 11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801" h="1149250">
                <a:moveTo>
                  <a:pt x="0" y="114925"/>
                </a:moveTo>
                <a:cubicBezTo>
                  <a:pt x="0" y="51454"/>
                  <a:pt x="51454" y="0"/>
                  <a:pt x="114925" y="0"/>
                </a:cubicBezTo>
                <a:lnTo>
                  <a:pt x="1723876" y="0"/>
                </a:lnTo>
                <a:cubicBezTo>
                  <a:pt x="1787347" y="0"/>
                  <a:pt x="1838801" y="51454"/>
                  <a:pt x="1838801" y="114925"/>
                </a:cubicBezTo>
                <a:lnTo>
                  <a:pt x="1838801" y="1034325"/>
                </a:lnTo>
                <a:cubicBezTo>
                  <a:pt x="1838801" y="1097796"/>
                  <a:pt x="1787347" y="1149250"/>
                  <a:pt x="1723876" y="1149250"/>
                </a:cubicBezTo>
                <a:lnTo>
                  <a:pt x="114925" y="1149250"/>
                </a:lnTo>
                <a:cubicBezTo>
                  <a:pt x="51454" y="1149250"/>
                  <a:pt x="0" y="1097796"/>
                  <a:pt x="0" y="1034325"/>
                </a:cubicBezTo>
                <a:lnTo>
                  <a:pt x="0" y="114925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80" tIns="64140" rIns="79380" bIns="641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400" kern="1200" dirty="0" smtClean="0"/>
              <a:t>Serie de tiempo</a:t>
            </a:r>
            <a:endParaRPr lang="es-AR" sz="2400" kern="1200" dirty="0"/>
          </a:p>
        </p:txBody>
      </p:sp>
      <p:pic>
        <p:nvPicPr>
          <p:cNvPr id="16" name="Imagen 15"/>
          <p:cNvPicPr/>
          <p:nvPr/>
        </p:nvPicPr>
        <p:blipFill rotWithShape="1">
          <a:blip r:embed="rId2"/>
          <a:srcRect l="16116" t="45304" r="50987" b="28863"/>
          <a:stretch/>
        </p:blipFill>
        <p:spPr bwMode="auto">
          <a:xfrm>
            <a:off x="85653" y="2859314"/>
            <a:ext cx="3454695" cy="1709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/>
          <p:cNvPicPr/>
          <p:nvPr/>
        </p:nvPicPr>
        <p:blipFill rotWithShape="1">
          <a:blip r:embed="rId3"/>
          <a:srcRect l="50346" t="35059" r="18998" b="23989"/>
          <a:stretch/>
        </p:blipFill>
        <p:spPr bwMode="auto">
          <a:xfrm>
            <a:off x="1017587" y="4472063"/>
            <a:ext cx="2287321" cy="1661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Resultado de imagen para histogram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236" y="2780307"/>
            <a:ext cx="2913717" cy="169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Resultado de imagen para grafico de ojiva estadistic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18919" r="12763" b="5673"/>
          <a:stretch/>
        </p:blipFill>
        <p:spPr bwMode="auto">
          <a:xfrm>
            <a:off x="8941827" y="4492727"/>
            <a:ext cx="2611544" cy="1641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Marcador de contenido 2"/>
          <p:cNvSpPr>
            <a:spLocks noGrp="1"/>
          </p:cNvSpPr>
          <p:nvPr>
            <p:ph idx="1"/>
          </p:nvPr>
        </p:nvSpPr>
        <p:spPr>
          <a:xfrm>
            <a:off x="5965743" y="31007"/>
            <a:ext cx="5870986" cy="17063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dirty="0" smtClean="0">
                <a:latin typeface="+mj-lt"/>
              </a:rPr>
              <a:t>Técnica o herramienta utilizada para la representación en forma gráfica de hechos expresados con números o cifras, complementando el contenido estadístico.</a:t>
            </a:r>
            <a:endParaRPr lang="es-A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7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15" grpId="0" animBg="1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pc="0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Gráfico de Barras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395409"/>
          </a:xfrm>
        </p:spPr>
        <p:txBody>
          <a:bodyPr>
            <a:noAutofit/>
          </a:bodyPr>
          <a:lstStyle/>
          <a:p>
            <a:pPr marL="363538" lvl="0" indent="-363538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i="1" dirty="0">
                <a:solidFill>
                  <a:schemeClr val="tx1"/>
                </a:solidFill>
              </a:rPr>
              <a:t>Consiste en representar en un eje las diferentes categorías o grupos de la variable, a los cuales se asocian barrar de igual ancho, y en el otro eje el valor de las frecuencias trabajadas, asociando la altura de la barra a la a frecuencia correspondiente de cada grupo.</a:t>
            </a:r>
            <a:endParaRPr lang="es-AR" dirty="0">
              <a:solidFill>
                <a:schemeClr val="tx1"/>
              </a:solidFill>
            </a:endParaRPr>
          </a:p>
          <a:p>
            <a:pPr marL="363538" lvl="0" indent="-363538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dirty="0">
                <a:solidFill>
                  <a:schemeClr val="tx1"/>
                </a:solidFill>
              </a:rPr>
              <a:t>Escala Ordina: Existen dos formas de ordenas las barras: de la primera categoría a la última o viceversa.</a:t>
            </a:r>
          </a:p>
          <a:p>
            <a:pPr marL="363538" lvl="0" indent="-363538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dirty="0">
                <a:solidFill>
                  <a:schemeClr val="tx1"/>
                </a:solidFill>
              </a:rPr>
              <a:t>Escala Nominal: Es posible construir diferentes gráficos de barras </a:t>
            </a:r>
            <a:r>
              <a:rPr lang="es-AR" dirty="0" smtClean="0">
                <a:solidFill>
                  <a:schemeClr val="tx1"/>
                </a:solidFill>
              </a:rPr>
              <a:t>que </a:t>
            </a:r>
            <a:r>
              <a:rPr lang="es-AR" dirty="0">
                <a:solidFill>
                  <a:schemeClr val="tx1"/>
                </a:solidFill>
              </a:rPr>
              <a:t>represente el mismo fenómeno cambiando el orden de los grupos.</a:t>
            </a:r>
          </a:p>
          <a:p>
            <a:pPr marL="363538" lvl="0" indent="-363538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dirty="0">
                <a:solidFill>
                  <a:schemeClr val="tx1"/>
                </a:solidFill>
              </a:rPr>
              <a:t>Se puede trabajar con muchas categorías sin perder </a:t>
            </a:r>
            <a:r>
              <a:rPr lang="es-AR" dirty="0" smtClean="0">
                <a:solidFill>
                  <a:schemeClr val="tx1"/>
                </a:solidFill>
              </a:rPr>
              <a:t>la </a:t>
            </a:r>
            <a:r>
              <a:rPr lang="es-AR" dirty="0">
                <a:solidFill>
                  <a:schemeClr val="tx1"/>
                </a:solidFill>
              </a:rPr>
              <a:t>exactitud de </a:t>
            </a:r>
            <a:r>
              <a:rPr lang="es-AR" dirty="0" smtClean="0">
                <a:solidFill>
                  <a:schemeClr val="tx1"/>
                </a:solidFill>
              </a:rPr>
              <a:t>los </a:t>
            </a:r>
            <a:r>
              <a:rPr lang="es-AR" dirty="0">
                <a:solidFill>
                  <a:schemeClr val="tx1"/>
                </a:solidFill>
              </a:rPr>
              <a:t>datos, facilitando el análisis del fenómeno y comparación entre </a:t>
            </a:r>
            <a:r>
              <a:rPr lang="es-AR" dirty="0" smtClean="0">
                <a:solidFill>
                  <a:schemeClr val="tx1"/>
                </a:solidFill>
              </a:rPr>
              <a:t>los </a:t>
            </a:r>
            <a:r>
              <a:rPr lang="es-AR" dirty="0">
                <a:solidFill>
                  <a:schemeClr val="tx1"/>
                </a:solidFill>
              </a:rPr>
              <a:t>grupos</a:t>
            </a:r>
            <a:r>
              <a:rPr lang="es-AR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320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pc="0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Gráfico de Barras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3"/>
          <a:stretch/>
        </p:blipFill>
        <p:spPr>
          <a:xfrm>
            <a:off x="5814423" y="1737359"/>
            <a:ext cx="4415291" cy="3324225"/>
          </a:xfrm>
          <a:prstGeom prst="rect">
            <a:avLst/>
          </a:prstGeom>
        </p:spPr>
      </p:pic>
      <p:sp>
        <p:nvSpPr>
          <p:cNvPr id="7" name="Abrir llave 6"/>
          <p:cNvSpPr/>
          <p:nvPr/>
        </p:nvSpPr>
        <p:spPr>
          <a:xfrm rot="16200000">
            <a:off x="7739039" y="3011440"/>
            <a:ext cx="566058" cy="396240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2836839" y="2479933"/>
            <a:ext cx="2574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Se puede representar frecuencia absoluta, relativa y porcentual</a:t>
            </a:r>
            <a:endParaRPr lang="es-AR" sz="20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5916706" y="1737359"/>
            <a:ext cx="442686" cy="2500812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5060806" y="5308849"/>
            <a:ext cx="609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Se la puede usar para representar variables cualitativa </a:t>
            </a:r>
          </a:p>
          <a:p>
            <a:r>
              <a:rPr lang="es-AR" sz="2000" dirty="0"/>
              <a:t>(nominal u ordinal), y para variables cuantitativa discreta</a:t>
            </a:r>
          </a:p>
        </p:txBody>
      </p:sp>
      <p:sp>
        <p:nvSpPr>
          <p:cNvPr id="3" name="Flecha a la derecha con bandas 2"/>
          <p:cNvSpPr/>
          <p:nvPr/>
        </p:nvSpPr>
        <p:spPr>
          <a:xfrm>
            <a:off x="5263093" y="2837956"/>
            <a:ext cx="551330" cy="2996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24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pc="0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Gráficos de Sectores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7009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i="1" dirty="0">
                <a:solidFill>
                  <a:schemeClr val="tx1"/>
                </a:solidFill>
              </a:rPr>
              <a:t>Consiste en subdividir un círculo o semicírculo en tanto sectores como categorías existan, de modo que a cada una de ellas le corresponda un arco circular proporcional a la frecuencia representada. Generalmente se representa la frecuencia porcentual, pero se puede trabajar con la frecuencia relativa o absoluta.</a:t>
            </a:r>
            <a:endParaRPr lang="es-AR" dirty="0">
              <a:solidFill>
                <a:schemeClr val="tx1"/>
              </a:solidFill>
            </a:endParaRP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dirty="0">
                <a:solidFill>
                  <a:schemeClr val="tx1"/>
                </a:solidFill>
              </a:rPr>
              <a:t>Es irrelevante el orden de las categorías.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dirty="0">
                <a:solidFill>
                  <a:schemeClr val="tx1"/>
                </a:solidFill>
              </a:rPr>
              <a:t>Se emplea para mostrar la relación de las partes con el todo.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dirty="0">
                <a:solidFill>
                  <a:schemeClr val="tx1"/>
                </a:solidFill>
              </a:rPr>
              <a:t>Es conveniente que sean 5 categorías como máximo, </a:t>
            </a:r>
            <a:endParaRPr lang="es-AR" dirty="0" smtClean="0">
              <a:solidFill>
                <a:schemeClr val="tx1"/>
              </a:solidFill>
            </a:endParaRP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>
                <a:solidFill>
                  <a:schemeClr val="tx1"/>
                </a:solidFill>
              </a:rPr>
              <a:t>ya </a:t>
            </a:r>
            <a:r>
              <a:rPr lang="es-AR" dirty="0">
                <a:solidFill>
                  <a:schemeClr val="tx1"/>
                </a:solidFill>
              </a:rPr>
              <a:t>que pierde exactitud en los datos y se presta para </a:t>
            </a:r>
            <a:endParaRPr lang="es-AR" dirty="0" smtClean="0">
              <a:solidFill>
                <a:schemeClr val="tx1"/>
              </a:solidFill>
            </a:endParaRP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>
                <a:solidFill>
                  <a:schemeClr val="tx1"/>
                </a:solidFill>
              </a:rPr>
              <a:t>confusión </a:t>
            </a:r>
            <a:r>
              <a:rPr lang="es-AR" dirty="0">
                <a:solidFill>
                  <a:schemeClr val="tx1"/>
                </a:solidFill>
              </a:rPr>
              <a:t>a la hora de compararlas. 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50346" t="35059" r="18998" b="23989"/>
          <a:stretch/>
        </p:blipFill>
        <p:spPr bwMode="auto">
          <a:xfrm>
            <a:off x="7795758" y="3250438"/>
            <a:ext cx="3838893" cy="3092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224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pc="0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Histograma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3538" indent="-363538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sz="1800" i="1" dirty="0" smtClean="0"/>
              <a:t>Se </a:t>
            </a:r>
            <a:r>
              <a:rPr lang="es-AR" sz="1800" i="1" dirty="0"/>
              <a:t>utiliza barras contiguas, cuya base se sitúa en el eje horizontal y están limitadas por los valores extremos de cada intervalo de clases y las alturas son proporcionales a las frecuencias (absoluta, relativa o porcentual) de cada clase. </a:t>
            </a:r>
            <a:endParaRPr lang="es-AR" sz="1800" i="1" dirty="0" smtClean="0"/>
          </a:p>
          <a:p>
            <a:pPr marL="363538" indent="-363538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sz="1800" dirty="0"/>
              <a:t>Se </a:t>
            </a:r>
            <a:r>
              <a:rPr lang="es-AR" sz="1800" dirty="0" smtClean="0"/>
              <a:t>trabaja con </a:t>
            </a:r>
            <a:r>
              <a:rPr lang="es-AR" sz="1800" dirty="0"/>
              <a:t>datos agrupados en </a:t>
            </a:r>
            <a:r>
              <a:rPr lang="es-AR" sz="1800" dirty="0" smtClean="0"/>
              <a:t>intervalos. </a:t>
            </a:r>
            <a:endParaRPr lang="es-AR" sz="1800" dirty="0"/>
          </a:p>
          <a:p>
            <a:pPr marL="363538" indent="-363538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sz="1800" dirty="0" smtClean="0"/>
              <a:t>Sirve </a:t>
            </a:r>
            <a:r>
              <a:rPr lang="es-AR" sz="1800" dirty="0"/>
              <a:t>para obtener una "primera vista" general de la distribución de la muestra respecto a una variable </a:t>
            </a:r>
            <a:r>
              <a:rPr lang="es-AR" sz="1800" dirty="0" smtClean="0"/>
              <a:t>cuantitativa. </a:t>
            </a:r>
            <a:r>
              <a:rPr lang="es-AR" sz="1800" dirty="0"/>
              <a:t>Se puede observar tendencias por parte de la muestra, evidenciar comportamientos, observar el grado de homogeneidad, acuerdo o concisión entre los valores de todas las partes que componen la población o la muestra, o, en contraposición, poder observar el grado de variabilidad, y por ende, la dispersión de todos los valores que toman las partes. </a:t>
            </a:r>
          </a:p>
        </p:txBody>
      </p:sp>
    </p:spTree>
    <p:extLst>
      <p:ext uri="{BB962C8B-B14F-4D97-AF65-F5344CB8AC3E}">
        <p14:creationId xmlns:p14="http://schemas.microsoft.com/office/powerpoint/2010/main" val="21566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pc="0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Serie de tiempo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lvl="0" indent="-3635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i="1" dirty="0"/>
              <a:t>Es un gráfico de línea en función del tiempo en el cual en el eje horizontal se presenta el tiempo y en el eje vertical la variable a analizar.</a:t>
            </a:r>
          </a:p>
          <a:p>
            <a:pPr marL="363538" lvl="0" indent="-3635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dirty="0"/>
              <a:t>Cuando una variable cuantitativa continua se ha registrado en intervalos de tiempo igualmente espaciados, el conjunto de datos forma una serie de tiempo.</a:t>
            </a:r>
          </a:p>
          <a:p>
            <a:pPr marL="363538" lvl="0" indent="-3635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AR" dirty="0"/>
              <a:t>Cuando se requiere analizar la evolución, patrón o tendencia de una serie de tiempo, se puede utilizar un gráfico de línea o de barra –solo si es un </a:t>
            </a:r>
            <a:r>
              <a:rPr lang="es-AR" dirty="0" smtClean="0"/>
              <a:t>período </a:t>
            </a:r>
            <a:r>
              <a:rPr lang="es-AR" dirty="0"/>
              <a:t>corto- </a:t>
            </a:r>
          </a:p>
        </p:txBody>
      </p:sp>
    </p:spTree>
    <p:extLst>
      <p:ext uri="{BB962C8B-B14F-4D97-AF65-F5344CB8AC3E}">
        <p14:creationId xmlns:p14="http://schemas.microsoft.com/office/powerpoint/2010/main" val="42702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información se necesita para que un gráfico este completo?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1825" indent="-444500">
              <a:buFont typeface="Wingdings" panose="05000000000000000000" pitchFamily="2" charset="2"/>
              <a:buChar char="q"/>
            </a:pPr>
            <a:r>
              <a:rPr lang="es-AR" dirty="0" smtClean="0"/>
              <a:t>Título general (debe explicar lo que se vuelca en la tabla o gráfico)</a:t>
            </a:r>
          </a:p>
          <a:p>
            <a:pPr marL="631825" indent="-444500">
              <a:buFont typeface="Wingdings" panose="05000000000000000000" pitchFamily="2" charset="2"/>
              <a:buChar char="q"/>
            </a:pPr>
            <a:r>
              <a:rPr lang="es-AR" dirty="0" smtClean="0"/>
              <a:t>Títulos en los ejes</a:t>
            </a:r>
          </a:p>
          <a:p>
            <a:pPr marL="631825" indent="-444500">
              <a:buFont typeface="Wingdings" panose="05000000000000000000" pitchFamily="2" charset="2"/>
              <a:buChar char="q"/>
            </a:pPr>
            <a:r>
              <a:rPr lang="es-AR" dirty="0" smtClean="0"/>
              <a:t>Nombre de las categorías o clases, especiación </a:t>
            </a:r>
          </a:p>
          <a:p>
            <a:pPr marL="187325" indent="0">
              <a:buNone/>
            </a:pPr>
            <a:r>
              <a:rPr lang="es-AR" dirty="0" smtClean="0"/>
              <a:t>de los intervalos o valores</a:t>
            </a:r>
          </a:p>
          <a:p>
            <a:pPr marL="631825" indent="-444500">
              <a:buFont typeface="Wingdings" panose="05000000000000000000" pitchFamily="2" charset="2"/>
              <a:buChar char="q"/>
            </a:pPr>
            <a:r>
              <a:rPr lang="es-AR" dirty="0" smtClean="0"/>
              <a:t>Referencia cuando sea necesario </a:t>
            </a:r>
          </a:p>
          <a:p>
            <a:pPr marL="187325" indent="0">
              <a:buNone/>
            </a:pPr>
            <a:r>
              <a:rPr lang="es-AR" dirty="0" smtClean="0"/>
              <a:t>(por ejemplo en los gráficos de sectores)</a:t>
            </a:r>
          </a:p>
          <a:p>
            <a:pPr marL="631825" indent="-444500">
              <a:buFont typeface="Wingdings" panose="05000000000000000000" pitchFamily="2" charset="2"/>
              <a:buChar char="q"/>
            </a:pPr>
            <a:r>
              <a:rPr lang="es-AR" dirty="0" smtClean="0"/>
              <a:t>Fuente de origen de los datos</a:t>
            </a:r>
          </a:p>
          <a:p>
            <a:pPr marL="631825" indent="-444500">
              <a:buFont typeface="Wingdings" panose="05000000000000000000" pitchFamily="2" charset="2"/>
              <a:buChar char="q"/>
            </a:pPr>
            <a:r>
              <a:rPr lang="es-AR" dirty="0" smtClean="0"/>
              <a:t>Tamaño de la muestra o población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50" y="1961850"/>
            <a:ext cx="4896150" cy="48961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538517">
            <a:off x="7953830" y="2598849"/>
            <a:ext cx="2699657" cy="294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es-AR" sz="2000" dirty="0" smtClean="0">
                <a:latin typeface="Segoe Script" panose="030B0504020000000003" pitchFamily="66" charset="0"/>
              </a:rPr>
              <a:t>El gráfico está completo si se puede reconstruir la tabla de frecuencia.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829800" y="632000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Pág. </a:t>
            </a:r>
            <a:r>
              <a:rPr lang="es-A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cuadernillo</a:t>
            </a:r>
          </a:p>
          <a:p>
            <a:pPr algn="ctr"/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Parte. Estadística</a:t>
            </a:r>
            <a:endParaRPr lang="es-A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7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áfico que permite observar la incidencia diaria de muertes por millón de habitantes, comparando diferentes países afectados por COVID-19, hasta el 11 de abril (ECL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06" y="0"/>
            <a:ext cx="8724713" cy="63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3267635" y="551329"/>
            <a:ext cx="5836024" cy="8202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Conector recto de flecha 6"/>
          <p:cNvCxnSpPr>
            <a:endCxn id="5" idx="1"/>
          </p:cNvCxnSpPr>
          <p:nvPr/>
        </p:nvCxnSpPr>
        <p:spPr>
          <a:xfrm flipV="1">
            <a:off x="2057400" y="961465"/>
            <a:ext cx="1210235" cy="201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82573" y="796969"/>
            <a:ext cx="14748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Título </a:t>
            </a:r>
            <a:r>
              <a:rPr lang="es-AR" dirty="0" smtClean="0"/>
              <a:t>general</a:t>
            </a:r>
          </a:p>
        </p:txBody>
      </p:sp>
      <p:sp>
        <p:nvSpPr>
          <p:cNvPr id="11" name="CuadroTexto 10"/>
          <p:cNvSpPr txBox="1"/>
          <p:nvPr/>
        </p:nvSpPr>
        <p:spPr>
          <a:xfrm rot="19775565">
            <a:off x="38983" y="41704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¿Qué?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 rot="1048193">
            <a:off x="41830" y="132602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¿Cuándo?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 rot="21412930">
            <a:off x="1249008" y="1212263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¿Dónde?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 rot="21412930">
            <a:off x="956906" y="361641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¿Cómo?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5" name="Proceso alternativo 14"/>
          <p:cNvSpPr/>
          <p:nvPr/>
        </p:nvSpPr>
        <p:spPr>
          <a:xfrm>
            <a:off x="2164314" y="1834068"/>
            <a:ext cx="685800" cy="3079376"/>
          </a:xfrm>
          <a:prstGeom prst="flowChartAlternateProcess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Proceso alternativo 15"/>
          <p:cNvSpPr/>
          <p:nvPr/>
        </p:nvSpPr>
        <p:spPr>
          <a:xfrm rot="5400000">
            <a:off x="5974370" y="3778512"/>
            <a:ext cx="252000" cy="3744000"/>
          </a:xfrm>
          <a:prstGeom prst="flowChartAlternateProcess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2164314" y="4905594"/>
            <a:ext cx="266767" cy="41631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2215447" y="5628593"/>
            <a:ext cx="1983856" cy="1054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456632" y="5321913"/>
            <a:ext cx="17588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Título en los ejes</a:t>
            </a:r>
            <a:endParaRPr lang="es-AR" dirty="0"/>
          </a:p>
        </p:txBody>
      </p:sp>
      <p:sp>
        <p:nvSpPr>
          <p:cNvPr id="26" name="Rectángulo 25"/>
          <p:cNvSpPr/>
          <p:nvPr/>
        </p:nvSpPr>
        <p:spPr>
          <a:xfrm>
            <a:off x="3147181" y="5307399"/>
            <a:ext cx="5692019" cy="20259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Flecha derecha 26"/>
          <p:cNvSpPr/>
          <p:nvPr/>
        </p:nvSpPr>
        <p:spPr>
          <a:xfrm>
            <a:off x="8868229" y="5292885"/>
            <a:ext cx="206402" cy="202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CuadroTexto 27"/>
          <p:cNvSpPr txBox="1"/>
          <p:nvPr/>
        </p:nvSpPr>
        <p:spPr>
          <a:xfrm>
            <a:off x="9075378" y="5209518"/>
            <a:ext cx="311662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Nombre de categorías (valores)</a:t>
            </a:r>
            <a:endParaRPr lang="es-AR" dirty="0"/>
          </a:p>
        </p:txBody>
      </p:sp>
      <p:sp>
        <p:nvSpPr>
          <p:cNvPr id="29" name="Cerrar llave 28"/>
          <p:cNvSpPr/>
          <p:nvPr/>
        </p:nvSpPr>
        <p:spPr>
          <a:xfrm>
            <a:off x="9884230" y="1826045"/>
            <a:ext cx="261257" cy="335444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CuadroTexto 29"/>
          <p:cNvSpPr txBox="1"/>
          <p:nvPr/>
        </p:nvSpPr>
        <p:spPr>
          <a:xfrm>
            <a:off x="10184136" y="3318601"/>
            <a:ext cx="126464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Referencias</a:t>
            </a:r>
            <a:endParaRPr lang="es-AR" dirty="0"/>
          </a:p>
        </p:txBody>
      </p:sp>
      <p:sp>
        <p:nvSpPr>
          <p:cNvPr id="32" name="Flecha a la derecha con muesca 31"/>
          <p:cNvSpPr/>
          <p:nvPr/>
        </p:nvSpPr>
        <p:spPr>
          <a:xfrm>
            <a:off x="6865259" y="5882509"/>
            <a:ext cx="333829" cy="328163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CuadroTexto 32"/>
          <p:cNvSpPr txBox="1"/>
          <p:nvPr/>
        </p:nvSpPr>
        <p:spPr>
          <a:xfrm>
            <a:off x="7227562" y="5861924"/>
            <a:ext cx="2936754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Fuente de origen de los datos</a:t>
            </a:r>
            <a:endParaRPr lang="es-AR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3031069" y="5816678"/>
            <a:ext cx="3834190" cy="468008"/>
          </a:xfrm>
          <a:prstGeom prst="round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CuadroTexto 24"/>
          <p:cNvSpPr txBox="1"/>
          <p:nvPr/>
        </p:nvSpPr>
        <p:spPr>
          <a:xfrm>
            <a:off x="9829800" y="632000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Pág. </a:t>
            </a:r>
            <a:r>
              <a:rPr lang="es-A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cuadernillo</a:t>
            </a:r>
          </a:p>
          <a:p>
            <a:pPr algn="ctr"/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Parte. Estadística</a:t>
            </a:r>
            <a:endParaRPr lang="es-A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Presentación y descripción de los datos </a:t>
            </a:r>
            <a:r>
              <a:rPr lang="es-AR" sz="3200" spc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muestrales</a:t>
            </a:r>
            <a:endParaRPr lang="es-AR" sz="3200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4772"/>
            <a:ext cx="10058400" cy="11260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A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 de datos y 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y presentación de los datos</a:t>
            </a:r>
            <a:endParaRPr lang="es-A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de flecha a la derecha 3"/>
          <p:cNvSpPr/>
          <p:nvPr/>
        </p:nvSpPr>
        <p:spPr>
          <a:xfrm rot="5400000">
            <a:off x="3974949" y="-180191"/>
            <a:ext cx="763793" cy="5728447"/>
          </a:xfrm>
          <a:prstGeom prst="rightArrowCallou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3359825" y="3106832"/>
            <a:ext cx="2766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Tabla estadística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4179073" y="3905494"/>
            <a:ext cx="355543" cy="384006"/>
          </a:xfrm>
          <a:prstGeom prst="downArrow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686719" y="4381250"/>
            <a:ext cx="3340250" cy="11260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s-A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los datos </a:t>
            </a:r>
            <a:endParaRPr lang="es-A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1805792" y="1411975"/>
          <a:ext cx="10224842" cy="455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Abrir llave 11"/>
          <p:cNvSpPr/>
          <p:nvPr/>
        </p:nvSpPr>
        <p:spPr>
          <a:xfrm rot="16200000">
            <a:off x="4229368" y="3292655"/>
            <a:ext cx="610496" cy="29805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/>
          <p:cNvSpPr txBox="1"/>
          <p:nvPr/>
        </p:nvSpPr>
        <p:spPr>
          <a:xfrm>
            <a:off x="2589051" y="5093336"/>
            <a:ext cx="3891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Medidas de tendencia central</a:t>
            </a:r>
            <a:endParaRPr lang="es-AR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39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  <p:bldGraphic spid="10" grpId="0">
        <p:bldAsOne/>
      </p:bldGraphic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/>
          <p:cNvCxnSpPr/>
          <p:nvPr/>
        </p:nvCxnSpPr>
        <p:spPr>
          <a:xfrm flipH="1">
            <a:off x="3267635" y="1566582"/>
            <a:ext cx="1621399" cy="225238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970494" y="1573306"/>
            <a:ext cx="13447" cy="224565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rma libre 2"/>
          <p:cNvSpPr/>
          <p:nvPr/>
        </p:nvSpPr>
        <p:spPr>
          <a:xfrm>
            <a:off x="1123847" y="387830"/>
            <a:ext cx="2646685" cy="1323342"/>
          </a:xfrm>
          <a:custGeom>
            <a:avLst/>
            <a:gdLst>
              <a:gd name="connsiteX0" fmla="*/ 0 w 2646685"/>
              <a:gd name="connsiteY0" fmla="*/ 132334 h 1323342"/>
              <a:gd name="connsiteX1" fmla="*/ 132334 w 2646685"/>
              <a:gd name="connsiteY1" fmla="*/ 0 h 1323342"/>
              <a:gd name="connsiteX2" fmla="*/ 2514351 w 2646685"/>
              <a:gd name="connsiteY2" fmla="*/ 0 h 1323342"/>
              <a:gd name="connsiteX3" fmla="*/ 2646685 w 2646685"/>
              <a:gd name="connsiteY3" fmla="*/ 132334 h 1323342"/>
              <a:gd name="connsiteX4" fmla="*/ 2646685 w 2646685"/>
              <a:gd name="connsiteY4" fmla="*/ 1191008 h 1323342"/>
              <a:gd name="connsiteX5" fmla="*/ 2514351 w 2646685"/>
              <a:gd name="connsiteY5" fmla="*/ 1323342 h 1323342"/>
              <a:gd name="connsiteX6" fmla="*/ 132334 w 2646685"/>
              <a:gd name="connsiteY6" fmla="*/ 1323342 h 1323342"/>
              <a:gd name="connsiteX7" fmla="*/ 0 w 2646685"/>
              <a:gd name="connsiteY7" fmla="*/ 1191008 h 1323342"/>
              <a:gd name="connsiteX8" fmla="*/ 0 w 2646685"/>
              <a:gd name="connsiteY8" fmla="*/ 132334 h 13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6685" h="1323342">
                <a:moveTo>
                  <a:pt x="0" y="132334"/>
                </a:moveTo>
                <a:cubicBezTo>
                  <a:pt x="0" y="59248"/>
                  <a:pt x="59248" y="0"/>
                  <a:pt x="132334" y="0"/>
                </a:cubicBezTo>
                <a:lnTo>
                  <a:pt x="2514351" y="0"/>
                </a:lnTo>
                <a:cubicBezTo>
                  <a:pt x="2587437" y="0"/>
                  <a:pt x="2646685" y="59248"/>
                  <a:pt x="2646685" y="132334"/>
                </a:cubicBezTo>
                <a:lnTo>
                  <a:pt x="2646685" y="1191008"/>
                </a:lnTo>
                <a:cubicBezTo>
                  <a:pt x="2646685" y="1264094"/>
                  <a:pt x="2587437" y="1323342"/>
                  <a:pt x="2514351" y="1323342"/>
                </a:cubicBezTo>
                <a:lnTo>
                  <a:pt x="132334" y="1323342"/>
                </a:lnTo>
                <a:cubicBezTo>
                  <a:pt x="59248" y="1323342"/>
                  <a:pt x="0" y="1264094"/>
                  <a:pt x="0" y="1191008"/>
                </a:cubicBezTo>
                <a:lnTo>
                  <a:pt x="0" y="1323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59" tIns="64159" rIns="64159" bIns="6415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Estadística</a:t>
            </a:r>
            <a:endParaRPr lang="es-AR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rma libre 3"/>
          <p:cNvSpPr/>
          <p:nvPr/>
        </p:nvSpPr>
        <p:spPr>
          <a:xfrm rot="21583962">
            <a:off x="3770528" y="1026228"/>
            <a:ext cx="924709" cy="42231"/>
          </a:xfrm>
          <a:custGeom>
            <a:avLst/>
            <a:gdLst>
              <a:gd name="connsiteX0" fmla="*/ 0 w 924709"/>
              <a:gd name="connsiteY0" fmla="*/ 21115 h 42231"/>
              <a:gd name="connsiteX1" fmla="*/ 924709 w 924709"/>
              <a:gd name="connsiteY1" fmla="*/ 21115 h 4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4709" h="42231">
                <a:moveTo>
                  <a:pt x="0" y="21115"/>
                </a:moveTo>
                <a:lnTo>
                  <a:pt x="924709" y="21115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1935" tIns="-2003" rIns="451938" bIns="-200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500" kern="1200"/>
          </a:p>
        </p:txBody>
      </p:sp>
      <p:sp>
        <p:nvSpPr>
          <p:cNvPr id="6" name="Forma libre 5"/>
          <p:cNvSpPr/>
          <p:nvPr/>
        </p:nvSpPr>
        <p:spPr>
          <a:xfrm>
            <a:off x="4695232" y="383516"/>
            <a:ext cx="2646685" cy="1323342"/>
          </a:xfrm>
          <a:custGeom>
            <a:avLst/>
            <a:gdLst>
              <a:gd name="connsiteX0" fmla="*/ 0 w 2646685"/>
              <a:gd name="connsiteY0" fmla="*/ 132334 h 1323342"/>
              <a:gd name="connsiteX1" fmla="*/ 132334 w 2646685"/>
              <a:gd name="connsiteY1" fmla="*/ 0 h 1323342"/>
              <a:gd name="connsiteX2" fmla="*/ 2514351 w 2646685"/>
              <a:gd name="connsiteY2" fmla="*/ 0 h 1323342"/>
              <a:gd name="connsiteX3" fmla="*/ 2646685 w 2646685"/>
              <a:gd name="connsiteY3" fmla="*/ 132334 h 1323342"/>
              <a:gd name="connsiteX4" fmla="*/ 2646685 w 2646685"/>
              <a:gd name="connsiteY4" fmla="*/ 1191008 h 1323342"/>
              <a:gd name="connsiteX5" fmla="*/ 2514351 w 2646685"/>
              <a:gd name="connsiteY5" fmla="*/ 1323342 h 1323342"/>
              <a:gd name="connsiteX6" fmla="*/ 132334 w 2646685"/>
              <a:gd name="connsiteY6" fmla="*/ 1323342 h 1323342"/>
              <a:gd name="connsiteX7" fmla="*/ 0 w 2646685"/>
              <a:gd name="connsiteY7" fmla="*/ 1191008 h 1323342"/>
              <a:gd name="connsiteX8" fmla="*/ 0 w 2646685"/>
              <a:gd name="connsiteY8" fmla="*/ 132334 h 13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6685" h="1323342">
                <a:moveTo>
                  <a:pt x="0" y="132334"/>
                </a:moveTo>
                <a:cubicBezTo>
                  <a:pt x="0" y="59248"/>
                  <a:pt x="59248" y="0"/>
                  <a:pt x="132334" y="0"/>
                </a:cubicBezTo>
                <a:lnTo>
                  <a:pt x="2514351" y="0"/>
                </a:lnTo>
                <a:cubicBezTo>
                  <a:pt x="2587437" y="0"/>
                  <a:pt x="2646685" y="59248"/>
                  <a:pt x="2646685" y="132334"/>
                </a:cubicBezTo>
                <a:lnTo>
                  <a:pt x="2646685" y="1191008"/>
                </a:lnTo>
                <a:cubicBezTo>
                  <a:pt x="2646685" y="1264094"/>
                  <a:pt x="2587437" y="1323342"/>
                  <a:pt x="2514351" y="1323342"/>
                </a:cubicBezTo>
                <a:lnTo>
                  <a:pt x="132334" y="1323342"/>
                </a:lnTo>
                <a:cubicBezTo>
                  <a:pt x="59248" y="1323342"/>
                  <a:pt x="0" y="1264094"/>
                  <a:pt x="0" y="1191008"/>
                </a:cubicBezTo>
                <a:lnTo>
                  <a:pt x="0" y="1323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59" tIns="64159" rIns="64159" bIns="6415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endParaRPr lang="es-AR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rma libre 7"/>
          <p:cNvSpPr/>
          <p:nvPr/>
        </p:nvSpPr>
        <p:spPr>
          <a:xfrm rot="2788">
            <a:off x="7341918" y="1024528"/>
            <a:ext cx="1125927" cy="42231"/>
          </a:xfrm>
          <a:custGeom>
            <a:avLst/>
            <a:gdLst>
              <a:gd name="connsiteX0" fmla="*/ 0 w 1125927"/>
              <a:gd name="connsiteY0" fmla="*/ 21115 h 42231"/>
              <a:gd name="connsiteX1" fmla="*/ 1125927 w 1125927"/>
              <a:gd name="connsiteY1" fmla="*/ 21115 h 4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5927" h="42231">
                <a:moveTo>
                  <a:pt x="0" y="21115"/>
                </a:moveTo>
                <a:lnTo>
                  <a:pt x="1125927" y="21115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7515" tIns="-7034" rIns="547515" bIns="-703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500" kern="1200"/>
          </a:p>
        </p:txBody>
      </p:sp>
      <p:sp>
        <p:nvSpPr>
          <p:cNvPr id="12" name="Forma libre 11"/>
          <p:cNvSpPr/>
          <p:nvPr/>
        </p:nvSpPr>
        <p:spPr>
          <a:xfrm>
            <a:off x="8467844" y="384429"/>
            <a:ext cx="2646685" cy="1323342"/>
          </a:xfrm>
          <a:custGeom>
            <a:avLst/>
            <a:gdLst>
              <a:gd name="connsiteX0" fmla="*/ 0 w 2646685"/>
              <a:gd name="connsiteY0" fmla="*/ 132334 h 1323342"/>
              <a:gd name="connsiteX1" fmla="*/ 132334 w 2646685"/>
              <a:gd name="connsiteY1" fmla="*/ 0 h 1323342"/>
              <a:gd name="connsiteX2" fmla="*/ 2514351 w 2646685"/>
              <a:gd name="connsiteY2" fmla="*/ 0 h 1323342"/>
              <a:gd name="connsiteX3" fmla="*/ 2646685 w 2646685"/>
              <a:gd name="connsiteY3" fmla="*/ 132334 h 1323342"/>
              <a:gd name="connsiteX4" fmla="*/ 2646685 w 2646685"/>
              <a:gd name="connsiteY4" fmla="*/ 1191008 h 1323342"/>
              <a:gd name="connsiteX5" fmla="*/ 2514351 w 2646685"/>
              <a:gd name="connsiteY5" fmla="*/ 1323342 h 1323342"/>
              <a:gd name="connsiteX6" fmla="*/ 132334 w 2646685"/>
              <a:gd name="connsiteY6" fmla="*/ 1323342 h 1323342"/>
              <a:gd name="connsiteX7" fmla="*/ 0 w 2646685"/>
              <a:gd name="connsiteY7" fmla="*/ 1191008 h 1323342"/>
              <a:gd name="connsiteX8" fmla="*/ 0 w 2646685"/>
              <a:gd name="connsiteY8" fmla="*/ 132334 h 13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6685" h="1323342">
                <a:moveTo>
                  <a:pt x="0" y="132334"/>
                </a:moveTo>
                <a:cubicBezTo>
                  <a:pt x="0" y="59248"/>
                  <a:pt x="59248" y="0"/>
                  <a:pt x="132334" y="0"/>
                </a:cubicBezTo>
                <a:lnTo>
                  <a:pt x="2514351" y="0"/>
                </a:lnTo>
                <a:cubicBezTo>
                  <a:pt x="2587437" y="0"/>
                  <a:pt x="2646685" y="59248"/>
                  <a:pt x="2646685" y="132334"/>
                </a:cubicBezTo>
                <a:lnTo>
                  <a:pt x="2646685" y="1191008"/>
                </a:lnTo>
                <a:cubicBezTo>
                  <a:pt x="2646685" y="1264094"/>
                  <a:pt x="2587437" y="1323342"/>
                  <a:pt x="2514351" y="1323342"/>
                </a:cubicBezTo>
                <a:lnTo>
                  <a:pt x="132334" y="1323342"/>
                </a:lnTo>
                <a:cubicBezTo>
                  <a:pt x="59248" y="1323342"/>
                  <a:pt x="0" y="1264094"/>
                  <a:pt x="0" y="1191008"/>
                </a:cubicBezTo>
                <a:lnTo>
                  <a:pt x="0" y="1323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59" tIns="64159" rIns="64159" bIns="6415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Recolecta</a:t>
            </a:r>
            <a:endParaRPr lang="es-AR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rma libre 15"/>
          <p:cNvSpPr/>
          <p:nvPr/>
        </p:nvSpPr>
        <p:spPr>
          <a:xfrm rot="3013705">
            <a:off x="7017306" y="1716597"/>
            <a:ext cx="1802041" cy="42231"/>
          </a:xfrm>
          <a:custGeom>
            <a:avLst/>
            <a:gdLst>
              <a:gd name="connsiteX0" fmla="*/ 0 w 1802041"/>
              <a:gd name="connsiteY0" fmla="*/ 21115 h 42231"/>
              <a:gd name="connsiteX1" fmla="*/ 1802041 w 1802041"/>
              <a:gd name="connsiteY1" fmla="*/ 21115 h 4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2041" h="42231">
                <a:moveTo>
                  <a:pt x="0" y="21115"/>
                </a:moveTo>
                <a:lnTo>
                  <a:pt x="1802041" y="21115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8668" tIns="-23936" rIns="868670" bIns="-23936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600" kern="1200"/>
          </a:p>
        </p:txBody>
      </p:sp>
      <p:sp>
        <p:nvSpPr>
          <p:cNvPr id="17" name="Forma libre 16"/>
          <p:cNvSpPr/>
          <p:nvPr/>
        </p:nvSpPr>
        <p:spPr>
          <a:xfrm>
            <a:off x="8494735" y="1768566"/>
            <a:ext cx="2646685" cy="1323342"/>
          </a:xfrm>
          <a:custGeom>
            <a:avLst/>
            <a:gdLst>
              <a:gd name="connsiteX0" fmla="*/ 0 w 2646685"/>
              <a:gd name="connsiteY0" fmla="*/ 132334 h 1323342"/>
              <a:gd name="connsiteX1" fmla="*/ 132334 w 2646685"/>
              <a:gd name="connsiteY1" fmla="*/ 0 h 1323342"/>
              <a:gd name="connsiteX2" fmla="*/ 2514351 w 2646685"/>
              <a:gd name="connsiteY2" fmla="*/ 0 h 1323342"/>
              <a:gd name="connsiteX3" fmla="*/ 2646685 w 2646685"/>
              <a:gd name="connsiteY3" fmla="*/ 132334 h 1323342"/>
              <a:gd name="connsiteX4" fmla="*/ 2646685 w 2646685"/>
              <a:gd name="connsiteY4" fmla="*/ 1191008 h 1323342"/>
              <a:gd name="connsiteX5" fmla="*/ 2514351 w 2646685"/>
              <a:gd name="connsiteY5" fmla="*/ 1323342 h 1323342"/>
              <a:gd name="connsiteX6" fmla="*/ 132334 w 2646685"/>
              <a:gd name="connsiteY6" fmla="*/ 1323342 h 1323342"/>
              <a:gd name="connsiteX7" fmla="*/ 0 w 2646685"/>
              <a:gd name="connsiteY7" fmla="*/ 1191008 h 1323342"/>
              <a:gd name="connsiteX8" fmla="*/ 0 w 2646685"/>
              <a:gd name="connsiteY8" fmla="*/ 132334 h 13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6685" h="1323342">
                <a:moveTo>
                  <a:pt x="0" y="132334"/>
                </a:moveTo>
                <a:cubicBezTo>
                  <a:pt x="0" y="59248"/>
                  <a:pt x="59248" y="0"/>
                  <a:pt x="132334" y="0"/>
                </a:cubicBezTo>
                <a:lnTo>
                  <a:pt x="2514351" y="0"/>
                </a:lnTo>
                <a:cubicBezTo>
                  <a:pt x="2587437" y="0"/>
                  <a:pt x="2646685" y="59248"/>
                  <a:pt x="2646685" y="132334"/>
                </a:cubicBezTo>
                <a:lnTo>
                  <a:pt x="2646685" y="1191008"/>
                </a:lnTo>
                <a:cubicBezTo>
                  <a:pt x="2646685" y="1264094"/>
                  <a:pt x="2587437" y="1323342"/>
                  <a:pt x="2514351" y="1323342"/>
                </a:cubicBezTo>
                <a:lnTo>
                  <a:pt x="132334" y="1323342"/>
                </a:lnTo>
                <a:cubicBezTo>
                  <a:pt x="59248" y="1323342"/>
                  <a:pt x="0" y="1264094"/>
                  <a:pt x="0" y="1191008"/>
                </a:cubicBezTo>
                <a:lnTo>
                  <a:pt x="0" y="1323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59" tIns="64159" rIns="64159" bIns="6415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</a:t>
            </a:r>
            <a:endParaRPr lang="es-AR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rma libre 21"/>
          <p:cNvSpPr/>
          <p:nvPr/>
        </p:nvSpPr>
        <p:spPr>
          <a:xfrm rot="4031103">
            <a:off x="6421188" y="2410273"/>
            <a:ext cx="3007721" cy="42231"/>
          </a:xfrm>
          <a:custGeom>
            <a:avLst/>
            <a:gdLst>
              <a:gd name="connsiteX0" fmla="*/ 0 w 3007721"/>
              <a:gd name="connsiteY0" fmla="*/ 21115 h 42231"/>
              <a:gd name="connsiteX1" fmla="*/ 3007721 w 3007721"/>
              <a:gd name="connsiteY1" fmla="*/ 21115 h 4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7721" h="42231">
                <a:moveTo>
                  <a:pt x="0" y="21115"/>
                </a:moveTo>
                <a:lnTo>
                  <a:pt x="3007721" y="21115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1368" tIns="-54079" rIns="1441366" bIns="-5407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1000" kern="1200"/>
          </a:p>
        </p:txBody>
      </p:sp>
      <p:sp>
        <p:nvSpPr>
          <p:cNvPr id="24" name="Forma libre 23"/>
          <p:cNvSpPr/>
          <p:nvPr/>
        </p:nvSpPr>
        <p:spPr>
          <a:xfrm>
            <a:off x="8508180" y="3155919"/>
            <a:ext cx="2646685" cy="1323342"/>
          </a:xfrm>
          <a:custGeom>
            <a:avLst/>
            <a:gdLst>
              <a:gd name="connsiteX0" fmla="*/ 0 w 2646685"/>
              <a:gd name="connsiteY0" fmla="*/ 132334 h 1323342"/>
              <a:gd name="connsiteX1" fmla="*/ 132334 w 2646685"/>
              <a:gd name="connsiteY1" fmla="*/ 0 h 1323342"/>
              <a:gd name="connsiteX2" fmla="*/ 2514351 w 2646685"/>
              <a:gd name="connsiteY2" fmla="*/ 0 h 1323342"/>
              <a:gd name="connsiteX3" fmla="*/ 2646685 w 2646685"/>
              <a:gd name="connsiteY3" fmla="*/ 132334 h 1323342"/>
              <a:gd name="connsiteX4" fmla="*/ 2646685 w 2646685"/>
              <a:gd name="connsiteY4" fmla="*/ 1191008 h 1323342"/>
              <a:gd name="connsiteX5" fmla="*/ 2514351 w 2646685"/>
              <a:gd name="connsiteY5" fmla="*/ 1323342 h 1323342"/>
              <a:gd name="connsiteX6" fmla="*/ 132334 w 2646685"/>
              <a:gd name="connsiteY6" fmla="*/ 1323342 h 1323342"/>
              <a:gd name="connsiteX7" fmla="*/ 0 w 2646685"/>
              <a:gd name="connsiteY7" fmla="*/ 1191008 h 1323342"/>
              <a:gd name="connsiteX8" fmla="*/ 0 w 2646685"/>
              <a:gd name="connsiteY8" fmla="*/ 132334 h 13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6685" h="1323342">
                <a:moveTo>
                  <a:pt x="0" y="132334"/>
                </a:moveTo>
                <a:cubicBezTo>
                  <a:pt x="0" y="59248"/>
                  <a:pt x="59248" y="0"/>
                  <a:pt x="132334" y="0"/>
                </a:cubicBezTo>
                <a:lnTo>
                  <a:pt x="2514351" y="0"/>
                </a:lnTo>
                <a:cubicBezTo>
                  <a:pt x="2587437" y="0"/>
                  <a:pt x="2646685" y="59248"/>
                  <a:pt x="2646685" y="132334"/>
                </a:cubicBezTo>
                <a:lnTo>
                  <a:pt x="2646685" y="1191008"/>
                </a:lnTo>
                <a:cubicBezTo>
                  <a:pt x="2646685" y="1264094"/>
                  <a:pt x="2587437" y="1323342"/>
                  <a:pt x="2514351" y="1323342"/>
                </a:cubicBezTo>
                <a:lnTo>
                  <a:pt x="132334" y="1323342"/>
                </a:lnTo>
                <a:cubicBezTo>
                  <a:pt x="59248" y="1323342"/>
                  <a:pt x="0" y="1264094"/>
                  <a:pt x="0" y="1191008"/>
                </a:cubicBezTo>
                <a:lnTo>
                  <a:pt x="0" y="1323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59" tIns="64159" rIns="64159" bIns="6415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Computa</a:t>
            </a:r>
            <a:endParaRPr lang="es-AR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rma libre 24"/>
          <p:cNvSpPr/>
          <p:nvPr/>
        </p:nvSpPr>
        <p:spPr>
          <a:xfrm>
            <a:off x="4647141" y="3544492"/>
            <a:ext cx="2646685" cy="1323342"/>
          </a:xfrm>
          <a:custGeom>
            <a:avLst/>
            <a:gdLst>
              <a:gd name="connsiteX0" fmla="*/ 0 w 2646685"/>
              <a:gd name="connsiteY0" fmla="*/ 132334 h 1323342"/>
              <a:gd name="connsiteX1" fmla="*/ 132334 w 2646685"/>
              <a:gd name="connsiteY1" fmla="*/ 0 h 1323342"/>
              <a:gd name="connsiteX2" fmla="*/ 2514351 w 2646685"/>
              <a:gd name="connsiteY2" fmla="*/ 0 h 1323342"/>
              <a:gd name="connsiteX3" fmla="*/ 2646685 w 2646685"/>
              <a:gd name="connsiteY3" fmla="*/ 132334 h 1323342"/>
              <a:gd name="connsiteX4" fmla="*/ 2646685 w 2646685"/>
              <a:gd name="connsiteY4" fmla="*/ 1191008 h 1323342"/>
              <a:gd name="connsiteX5" fmla="*/ 2514351 w 2646685"/>
              <a:gd name="connsiteY5" fmla="*/ 1323342 h 1323342"/>
              <a:gd name="connsiteX6" fmla="*/ 132334 w 2646685"/>
              <a:gd name="connsiteY6" fmla="*/ 1323342 h 1323342"/>
              <a:gd name="connsiteX7" fmla="*/ 0 w 2646685"/>
              <a:gd name="connsiteY7" fmla="*/ 1191008 h 1323342"/>
              <a:gd name="connsiteX8" fmla="*/ 0 w 2646685"/>
              <a:gd name="connsiteY8" fmla="*/ 132334 h 13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6685" h="1323342">
                <a:moveTo>
                  <a:pt x="0" y="132334"/>
                </a:moveTo>
                <a:cubicBezTo>
                  <a:pt x="0" y="59248"/>
                  <a:pt x="59248" y="0"/>
                  <a:pt x="132334" y="0"/>
                </a:cubicBezTo>
                <a:lnTo>
                  <a:pt x="2514351" y="0"/>
                </a:lnTo>
                <a:cubicBezTo>
                  <a:pt x="2587437" y="0"/>
                  <a:pt x="2646685" y="59248"/>
                  <a:pt x="2646685" y="132334"/>
                </a:cubicBezTo>
                <a:lnTo>
                  <a:pt x="2646685" y="1191008"/>
                </a:lnTo>
                <a:cubicBezTo>
                  <a:pt x="2646685" y="1264094"/>
                  <a:pt x="2587437" y="1323342"/>
                  <a:pt x="2514351" y="1323342"/>
                </a:cubicBezTo>
                <a:lnTo>
                  <a:pt x="132334" y="1323342"/>
                </a:lnTo>
                <a:cubicBezTo>
                  <a:pt x="59248" y="1323342"/>
                  <a:pt x="0" y="1264094"/>
                  <a:pt x="0" y="1191008"/>
                </a:cubicBezTo>
                <a:lnTo>
                  <a:pt x="0" y="13233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159" tIns="64159" rIns="64159" bIns="6415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lang="es-AR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96963" y="3520364"/>
            <a:ext cx="2646685" cy="1323342"/>
            <a:chOff x="3550178" y="2366684"/>
            <a:chExt cx="2646685" cy="1323342"/>
          </a:xfrm>
          <a:solidFill>
            <a:schemeClr val="accent2"/>
          </a:solidFill>
        </p:grpSpPr>
        <p:sp>
          <p:nvSpPr>
            <p:cNvPr id="10" name="Rectángulo redondeado 9"/>
            <p:cNvSpPr/>
            <p:nvPr/>
          </p:nvSpPr>
          <p:spPr>
            <a:xfrm>
              <a:off x="3550178" y="2366684"/>
              <a:ext cx="2646685" cy="132334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3588937" y="2405443"/>
              <a:ext cx="2569167" cy="12458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4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Inferir</a:t>
              </a:r>
              <a:endParaRPr lang="es-AR" sz="4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188258" y="5311082"/>
            <a:ext cx="4733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Extraer un juicio o conclusión a partir de hechos, proposiciones o principios, sean generales o particulares.</a:t>
            </a:r>
          </a:p>
        </p:txBody>
      </p:sp>
      <p:sp>
        <p:nvSpPr>
          <p:cNvPr id="18" name="Flecha a la derecha con muesca 17"/>
          <p:cNvSpPr/>
          <p:nvPr/>
        </p:nvSpPr>
        <p:spPr>
          <a:xfrm rot="5400000">
            <a:off x="2104464" y="4889389"/>
            <a:ext cx="470647" cy="43030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redondeado 18"/>
          <p:cNvSpPr/>
          <p:nvPr/>
        </p:nvSpPr>
        <p:spPr>
          <a:xfrm>
            <a:off x="8364071" y="228601"/>
            <a:ext cx="2891117" cy="44375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uadroTexto 19"/>
          <p:cNvSpPr txBox="1"/>
          <p:nvPr/>
        </p:nvSpPr>
        <p:spPr>
          <a:xfrm>
            <a:off x="8988845" y="4675501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¿Qué hace?</a:t>
            </a:r>
            <a:endParaRPr lang="es-AR" sz="20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548978" y="3159013"/>
            <a:ext cx="2730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¿Con qué trabaja?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296534" y="3120254"/>
            <a:ext cx="1741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¿Para qué?</a:t>
            </a:r>
            <a:endParaRPr lang="es-AR" sz="2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2" grpId="0" animBg="1"/>
      <p:bldP spid="16" grpId="0" animBg="1"/>
      <p:bldP spid="17" grpId="0" animBg="1"/>
      <p:bldP spid="22" grpId="0" animBg="1"/>
      <p:bldP spid="24" grpId="0" animBg="1"/>
      <p:bldP spid="25" grpId="0" animBg="1"/>
      <p:bldP spid="13" grpId="0"/>
      <p:bldP spid="18" grpId="0" animBg="1"/>
      <p:bldP spid="19" grpId="0" animBg="1"/>
      <p:bldP spid="20" grpId="0"/>
      <p:bldP spid="2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AR" sz="3200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Medidas de tendencias centrales</a:t>
            </a:r>
            <a:endParaRPr lang="es-AR" sz="3200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284827" y="1913500"/>
            <a:ext cx="3341356" cy="2201301"/>
            <a:chOff x="1419298" y="1913500"/>
            <a:chExt cx="3341356" cy="2201301"/>
          </a:xfrm>
        </p:grpSpPr>
        <p:grpSp>
          <p:nvGrpSpPr>
            <p:cNvPr id="6" name="Grupo 5"/>
            <p:cNvGrpSpPr/>
            <p:nvPr/>
          </p:nvGrpSpPr>
          <p:grpSpPr>
            <a:xfrm>
              <a:off x="1419298" y="1913500"/>
              <a:ext cx="3341356" cy="2201301"/>
              <a:chOff x="1473086" y="1846264"/>
              <a:chExt cx="3341356" cy="2201301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1473086" y="1846264"/>
                <a:ext cx="1288426" cy="858948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Forma libre 7"/>
              <p:cNvSpPr/>
              <p:nvPr/>
            </p:nvSpPr>
            <p:spPr>
              <a:xfrm>
                <a:off x="2815309" y="2758923"/>
                <a:ext cx="1825382" cy="1127506"/>
              </a:xfrm>
              <a:custGeom>
                <a:avLst/>
                <a:gdLst>
                  <a:gd name="connsiteX0" fmla="*/ 0 w 1825382"/>
                  <a:gd name="connsiteY0" fmla="*/ 0 h 1127506"/>
                  <a:gd name="connsiteX1" fmla="*/ 1825382 w 1825382"/>
                  <a:gd name="connsiteY1" fmla="*/ 0 h 1127506"/>
                  <a:gd name="connsiteX2" fmla="*/ 1825382 w 1825382"/>
                  <a:gd name="connsiteY2" fmla="*/ 1127506 h 1127506"/>
                  <a:gd name="connsiteX3" fmla="*/ 0 w 1825382"/>
                  <a:gd name="connsiteY3" fmla="*/ 1127506 h 1127506"/>
                  <a:gd name="connsiteX4" fmla="*/ 0 w 1825382"/>
                  <a:gd name="connsiteY4" fmla="*/ 0 h 112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5382" h="1127506">
                    <a:moveTo>
                      <a:pt x="0" y="0"/>
                    </a:moveTo>
                    <a:lnTo>
                      <a:pt x="1825382" y="0"/>
                    </a:lnTo>
                    <a:lnTo>
                      <a:pt x="1825382" y="1127506"/>
                    </a:lnTo>
                    <a:lnTo>
                      <a:pt x="0" y="112750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AR" sz="4300" kern="1200" dirty="0" smtClean="0"/>
                  <a:t>MODA</a:t>
                </a:r>
                <a:endParaRPr lang="es-AR" sz="4300" kern="1200" dirty="0"/>
              </a:p>
            </p:txBody>
          </p:sp>
          <p:sp>
            <p:nvSpPr>
              <p:cNvPr id="9" name="Medio marco 8"/>
              <p:cNvSpPr/>
              <p:nvPr/>
            </p:nvSpPr>
            <p:spPr>
              <a:xfrm>
                <a:off x="2654256" y="2598008"/>
                <a:ext cx="438385" cy="438499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Medio marco 9"/>
              <p:cNvSpPr/>
              <p:nvPr/>
            </p:nvSpPr>
            <p:spPr>
              <a:xfrm rot="5400000">
                <a:off x="4376000" y="2598065"/>
                <a:ext cx="438499" cy="43838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Medio marco 10"/>
              <p:cNvSpPr/>
              <p:nvPr/>
            </p:nvSpPr>
            <p:spPr>
              <a:xfrm rot="16200000">
                <a:off x="2654199" y="3609123"/>
                <a:ext cx="438499" cy="43838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Medio marco 11"/>
              <p:cNvSpPr/>
              <p:nvPr/>
            </p:nvSpPr>
            <p:spPr>
              <a:xfrm rot="10800000">
                <a:off x="4376057" y="3609066"/>
                <a:ext cx="438385" cy="438499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3" name="CuadroTexto 12"/>
            <p:cNvSpPr txBox="1"/>
            <p:nvPr/>
          </p:nvSpPr>
          <p:spPr>
            <a:xfrm>
              <a:off x="1653376" y="2112141"/>
              <a:ext cx="820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MO</a:t>
              </a:r>
              <a:endParaRPr lang="es-A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4921624" y="1719090"/>
            <a:ext cx="6234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2000" dirty="0"/>
              <a:t>En variable </a:t>
            </a:r>
            <a:r>
              <a:rPr lang="es-AR" sz="2000" b="1" dirty="0"/>
              <a:t>cuantitativa</a:t>
            </a:r>
            <a:r>
              <a:rPr lang="es-AR" sz="2000" dirty="0"/>
              <a:t>: Es el valor o el intervalo con mayor frecuencia en un lote de datos. El intervalo más frecuente se lo conoce como </a:t>
            </a:r>
            <a:r>
              <a:rPr lang="es-AR" sz="2000" i="1" dirty="0"/>
              <a:t>intervalo modal</a:t>
            </a:r>
            <a:r>
              <a:rPr lang="es-AR" sz="2000" dirty="0"/>
              <a:t>.</a:t>
            </a:r>
          </a:p>
          <a:p>
            <a:pPr lvl="0"/>
            <a:r>
              <a:rPr lang="es-AR" sz="2000" dirty="0"/>
              <a:t>En variable </a:t>
            </a:r>
            <a:r>
              <a:rPr lang="es-AR" sz="2000" b="1" dirty="0"/>
              <a:t>cualitativa</a:t>
            </a:r>
            <a:r>
              <a:rPr lang="es-AR" sz="2000" dirty="0"/>
              <a:t>: es la categoría o clase con mayor frecuencia absoluta, y se halla la </a:t>
            </a:r>
            <a:r>
              <a:rPr lang="es-AR" sz="2000" i="1" dirty="0"/>
              <a:t>clase o categoría modal.</a:t>
            </a:r>
            <a:endParaRPr lang="es-AR" sz="2000" dirty="0"/>
          </a:p>
          <a:p>
            <a:endParaRPr lang="es-AR" sz="2000" dirty="0"/>
          </a:p>
        </p:txBody>
      </p:sp>
      <p:sp>
        <p:nvSpPr>
          <p:cNvPr id="19" name="Forma libre 18"/>
          <p:cNvSpPr/>
          <p:nvPr/>
        </p:nvSpPr>
        <p:spPr>
          <a:xfrm>
            <a:off x="2648588" y="4531248"/>
            <a:ext cx="1760237" cy="880118"/>
          </a:xfrm>
          <a:custGeom>
            <a:avLst/>
            <a:gdLst>
              <a:gd name="connsiteX0" fmla="*/ 0 w 1760237"/>
              <a:gd name="connsiteY0" fmla="*/ 88012 h 880118"/>
              <a:gd name="connsiteX1" fmla="*/ 88012 w 1760237"/>
              <a:gd name="connsiteY1" fmla="*/ 0 h 880118"/>
              <a:gd name="connsiteX2" fmla="*/ 1672225 w 1760237"/>
              <a:gd name="connsiteY2" fmla="*/ 0 h 880118"/>
              <a:gd name="connsiteX3" fmla="*/ 1760237 w 1760237"/>
              <a:gd name="connsiteY3" fmla="*/ 88012 h 880118"/>
              <a:gd name="connsiteX4" fmla="*/ 1760237 w 1760237"/>
              <a:gd name="connsiteY4" fmla="*/ 792106 h 880118"/>
              <a:gd name="connsiteX5" fmla="*/ 1672225 w 1760237"/>
              <a:gd name="connsiteY5" fmla="*/ 880118 h 880118"/>
              <a:gd name="connsiteX6" fmla="*/ 88012 w 1760237"/>
              <a:gd name="connsiteY6" fmla="*/ 880118 h 880118"/>
              <a:gd name="connsiteX7" fmla="*/ 0 w 1760237"/>
              <a:gd name="connsiteY7" fmla="*/ 792106 h 880118"/>
              <a:gd name="connsiteX8" fmla="*/ 0 w 1760237"/>
              <a:gd name="connsiteY8" fmla="*/ 88012 h 88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237" h="880118">
                <a:moveTo>
                  <a:pt x="0" y="88012"/>
                </a:moveTo>
                <a:cubicBezTo>
                  <a:pt x="0" y="39404"/>
                  <a:pt x="39404" y="0"/>
                  <a:pt x="88012" y="0"/>
                </a:cubicBezTo>
                <a:lnTo>
                  <a:pt x="1672225" y="0"/>
                </a:lnTo>
                <a:cubicBezTo>
                  <a:pt x="1720833" y="0"/>
                  <a:pt x="1760237" y="39404"/>
                  <a:pt x="1760237" y="88012"/>
                </a:cubicBezTo>
                <a:lnTo>
                  <a:pt x="1760237" y="792106"/>
                </a:lnTo>
                <a:cubicBezTo>
                  <a:pt x="1760237" y="840714"/>
                  <a:pt x="1720833" y="880118"/>
                  <a:pt x="1672225" y="880118"/>
                </a:cubicBezTo>
                <a:lnTo>
                  <a:pt x="88012" y="880118"/>
                </a:lnTo>
                <a:cubicBezTo>
                  <a:pt x="39404" y="880118"/>
                  <a:pt x="0" y="840714"/>
                  <a:pt x="0" y="792106"/>
                </a:cubicBezTo>
                <a:lnTo>
                  <a:pt x="0" y="880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3" tIns="36573" rIns="36573" bIns="3657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700" b="1" kern="1200" dirty="0" smtClean="0">
                <a:solidFill>
                  <a:schemeClr val="accent1">
                    <a:lumMod val="50000"/>
                  </a:schemeClr>
                </a:solidFill>
              </a:rPr>
              <a:t>¿Cómo se calcula?</a:t>
            </a:r>
            <a:endParaRPr lang="es-AR" sz="17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Forma libre 19"/>
          <p:cNvSpPr/>
          <p:nvPr/>
        </p:nvSpPr>
        <p:spPr>
          <a:xfrm rot="18770822">
            <a:off x="4243189" y="4564510"/>
            <a:ext cx="1035367" cy="54492"/>
          </a:xfrm>
          <a:custGeom>
            <a:avLst/>
            <a:gdLst>
              <a:gd name="connsiteX0" fmla="*/ 0 w 1035367"/>
              <a:gd name="connsiteY0" fmla="*/ 27246 h 54492"/>
              <a:gd name="connsiteX1" fmla="*/ 1035367 w 1035367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5367" h="54492">
                <a:moveTo>
                  <a:pt x="0" y="27246"/>
                </a:moveTo>
                <a:lnTo>
                  <a:pt x="1035367" y="272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499" tIns="1362" rIns="504499" bIns="13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500" kern="1200"/>
          </a:p>
        </p:txBody>
      </p:sp>
      <p:sp>
        <p:nvSpPr>
          <p:cNvPr id="21" name="Forma libre 20"/>
          <p:cNvSpPr/>
          <p:nvPr/>
        </p:nvSpPr>
        <p:spPr>
          <a:xfrm>
            <a:off x="5112921" y="3772145"/>
            <a:ext cx="1760237" cy="880118"/>
          </a:xfrm>
          <a:custGeom>
            <a:avLst/>
            <a:gdLst>
              <a:gd name="connsiteX0" fmla="*/ 0 w 1760237"/>
              <a:gd name="connsiteY0" fmla="*/ 88012 h 880118"/>
              <a:gd name="connsiteX1" fmla="*/ 88012 w 1760237"/>
              <a:gd name="connsiteY1" fmla="*/ 0 h 880118"/>
              <a:gd name="connsiteX2" fmla="*/ 1672225 w 1760237"/>
              <a:gd name="connsiteY2" fmla="*/ 0 h 880118"/>
              <a:gd name="connsiteX3" fmla="*/ 1760237 w 1760237"/>
              <a:gd name="connsiteY3" fmla="*/ 88012 h 880118"/>
              <a:gd name="connsiteX4" fmla="*/ 1760237 w 1760237"/>
              <a:gd name="connsiteY4" fmla="*/ 792106 h 880118"/>
              <a:gd name="connsiteX5" fmla="*/ 1672225 w 1760237"/>
              <a:gd name="connsiteY5" fmla="*/ 880118 h 880118"/>
              <a:gd name="connsiteX6" fmla="*/ 88012 w 1760237"/>
              <a:gd name="connsiteY6" fmla="*/ 880118 h 880118"/>
              <a:gd name="connsiteX7" fmla="*/ 0 w 1760237"/>
              <a:gd name="connsiteY7" fmla="*/ 792106 h 880118"/>
              <a:gd name="connsiteX8" fmla="*/ 0 w 1760237"/>
              <a:gd name="connsiteY8" fmla="*/ 88012 h 88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237" h="880118">
                <a:moveTo>
                  <a:pt x="0" y="88012"/>
                </a:moveTo>
                <a:cubicBezTo>
                  <a:pt x="0" y="39404"/>
                  <a:pt x="39404" y="0"/>
                  <a:pt x="88012" y="0"/>
                </a:cubicBezTo>
                <a:lnTo>
                  <a:pt x="1672225" y="0"/>
                </a:lnTo>
                <a:cubicBezTo>
                  <a:pt x="1720833" y="0"/>
                  <a:pt x="1760237" y="39404"/>
                  <a:pt x="1760237" y="88012"/>
                </a:cubicBezTo>
                <a:lnTo>
                  <a:pt x="1760237" y="792106"/>
                </a:lnTo>
                <a:cubicBezTo>
                  <a:pt x="1760237" y="840714"/>
                  <a:pt x="1720833" y="880118"/>
                  <a:pt x="1672225" y="880118"/>
                </a:cubicBezTo>
                <a:lnTo>
                  <a:pt x="88012" y="880118"/>
                </a:lnTo>
                <a:cubicBezTo>
                  <a:pt x="39404" y="880118"/>
                  <a:pt x="0" y="840714"/>
                  <a:pt x="0" y="792106"/>
                </a:cubicBezTo>
                <a:lnTo>
                  <a:pt x="0" y="880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3" tIns="36573" rIns="36573" bIns="3657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700" b="1" kern="1200" dirty="0" smtClean="0"/>
              <a:t>Gráfico</a:t>
            </a:r>
            <a:endParaRPr lang="es-AR" sz="1700" b="1" kern="1200" dirty="0"/>
          </a:p>
        </p:txBody>
      </p:sp>
      <p:sp>
        <p:nvSpPr>
          <p:cNvPr id="22" name="Forma libre 21"/>
          <p:cNvSpPr/>
          <p:nvPr/>
        </p:nvSpPr>
        <p:spPr>
          <a:xfrm rot="19457599">
            <a:off x="6791658" y="3931924"/>
            <a:ext cx="867095" cy="54492"/>
          </a:xfrm>
          <a:custGeom>
            <a:avLst/>
            <a:gdLst>
              <a:gd name="connsiteX0" fmla="*/ 0 w 867095"/>
              <a:gd name="connsiteY0" fmla="*/ 27246 h 54492"/>
              <a:gd name="connsiteX1" fmla="*/ 867095 w 867095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095" h="54492">
                <a:moveTo>
                  <a:pt x="0" y="27246"/>
                </a:moveTo>
                <a:lnTo>
                  <a:pt x="867095" y="2724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4570" tIns="5568" rIns="424571" bIns="556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500" kern="1200"/>
          </a:p>
        </p:txBody>
      </p:sp>
      <p:sp>
        <p:nvSpPr>
          <p:cNvPr id="23" name="Forma libre 22"/>
          <p:cNvSpPr/>
          <p:nvPr/>
        </p:nvSpPr>
        <p:spPr>
          <a:xfrm>
            <a:off x="7577253" y="3266077"/>
            <a:ext cx="1760237" cy="880118"/>
          </a:xfrm>
          <a:custGeom>
            <a:avLst/>
            <a:gdLst>
              <a:gd name="connsiteX0" fmla="*/ 0 w 1760237"/>
              <a:gd name="connsiteY0" fmla="*/ 88012 h 880118"/>
              <a:gd name="connsiteX1" fmla="*/ 88012 w 1760237"/>
              <a:gd name="connsiteY1" fmla="*/ 0 h 880118"/>
              <a:gd name="connsiteX2" fmla="*/ 1672225 w 1760237"/>
              <a:gd name="connsiteY2" fmla="*/ 0 h 880118"/>
              <a:gd name="connsiteX3" fmla="*/ 1760237 w 1760237"/>
              <a:gd name="connsiteY3" fmla="*/ 88012 h 880118"/>
              <a:gd name="connsiteX4" fmla="*/ 1760237 w 1760237"/>
              <a:gd name="connsiteY4" fmla="*/ 792106 h 880118"/>
              <a:gd name="connsiteX5" fmla="*/ 1672225 w 1760237"/>
              <a:gd name="connsiteY5" fmla="*/ 880118 h 880118"/>
              <a:gd name="connsiteX6" fmla="*/ 88012 w 1760237"/>
              <a:gd name="connsiteY6" fmla="*/ 880118 h 880118"/>
              <a:gd name="connsiteX7" fmla="*/ 0 w 1760237"/>
              <a:gd name="connsiteY7" fmla="*/ 792106 h 880118"/>
              <a:gd name="connsiteX8" fmla="*/ 0 w 1760237"/>
              <a:gd name="connsiteY8" fmla="*/ 88012 h 88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237" h="880118">
                <a:moveTo>
                  <a:pt x="0" y="88012"/>
                </a:moveTo>
                <a:cubicBezTo>
                  <a:pt x="0" y="39404"/>
                  <a:pt x="39404" y="0"/>
                  <a:pt x="88012" y="0"/>
                </a:cubicBezTo>
                <a:lnTo>
                  <a:pt x="1672225" y="0"/>
                </a:lnTo>
                <a:cubicBezTo>
                  <a:pt x="1720833" y="0"/>
                  <a:pt x="1760237" y="39404"/>
                  <a:pt x="1760237" y="88012"/>
                </a:cubicBezTo>
                <a:lnTo>
                  <a:pt x="1760237" y="792106"/>
                </a:lnTo>
                <a:cubicBezTo>
                  <a:pt x="1760237" y="840714"/>
                  <a:pt x="1720833" y="880118"/>
                  <a:pt x="1672225" y="880118"/>
                </a:cubicBezTo>
                <a:lnTo>
                  <a:pt x="88012" y="880118"/>
                </a:lnTo>
                <a:cubicBezTo>
                  <a:pt x="39404" y="880118"/>
                  <a:pt x="0" y="840714"/>
                  <a:pt x="0" y="792106"/>
                </a:cubicBezTo>
                <a:lnTo>
                  <a:pt x="0" y="880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3" tIns="36573" rIns="36573" bIns="3657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700" kern="1200" dirty="0" smtClean="0"/>
              <a:t>Barra o Histograma: La barra más alta</a:t>
            </a:r>
            <a:endParaRPr lang="es-AR" sz="1700" kern="1200" dirty="0"/>
          </a:p>
        </p:txBody>
      </p:sp>
      <p:sp>
        <p:nvSpPr>
          <p:cNvPr id="24" name="Forma libre 23"/>
          <p:cNvSpPr/>
          <p:nvPr/>
        </p:nvSpPr>
        <p:spPr>
          <a:xfrm rot="2142401">
            <a:off x="6791658" y="4437993"/>
            <a:ext cx="867095" cy="54492"/>
          </a:xfrm>
          <a:custGeom>
            <a:avLst/>
            <a:gdLst>
              <a:gd name="connsiteX0" fmla="*/ 0 w 867095"/>
              <a:gd name="connsiteY0" fmla="*/ 27246 h 54492"/>
              <a:gd name="connsiteX1" fmla="*/ 867095 w 867095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095" h="54492">
                <a:moveTo>
                  <a:pt x="0" y="27246"/>
                </a:moveTo>
                <a:lnTo>
                  <a:pt x="867095" y="2724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4569" tIns="5568" rIns="424571" bIns="556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500" kern="1200"/>
          </a:p>
        </p:txBody>
      </p:sp>
      <p:sp>
        <p:nvSpPr>
          <p:cNvPr id="25" name="Forma libre 24"/>
          <p:cNvSpPr/>
          <p:nvPr/>
        </p:nvSpPr>
        <p:spPr>
          <a:xfrm>
            <a:off x="7577253" y="4278214"/>
            <a:ext cx="1760237" cy="880118"/>
          </a:xfrm>
          <a:custGeom>
            <a:avLst/>
            <a:gdLst>
              <a:gd name="connsiteX0" fmla="*/ 0 w 1760237"/>
              <a:gd name="connsiteY0" fmla="*/ 88012 h 880118"/>
              <a:gd name="connsiteX1" fmla="*/ 88012 w 1760237"/>
              <a:gd name="connsiteY1" fmla="*/ 0 h 880118"/>
              <a:gd name="connsiteX2" fmla="*/ 1672225 w 1760237"/>
              <a:gd name="connsiteY2" fmla="*/ 0 h 880118"/>
              <a:gd name="connsiteX3" fmla="*/ 1760237 w 1760237"/>
              <a:gd name="connsiteY3" fmla="*/ 88012 h 880118"/>
              <a:gd name="connsiteX4" fmla="*/ 1760237 w 1760237"/>
              <a:gd name="connsiteY4" fmla="*/ 792106 h 880118"/>
              <a:gd name="connsiteX5" fmla="*/ 1672225 w 1760237"/>
              <a:gd name="connsiteY5" fmla="*/ 880118 h 880118"/>
              <a:gd name="connsiteX6" fmla="*/ 88012 w 1760237"/>
              <a:gd name="connsiteY6" fmla="*/ 880118 h 880118"/>
              <a:gd name="connsiteX7" fmla="*/ 0 w 1760237"/>
              <a:gd name="connsiteY7" fmla="*/ 792106 h 880118"/>
              <a:gd name="connsiteX8" fmla="*/ 0 w 1760237"/>
              <a:gd name="connsiteY8" fmla="*/ 88012 h 88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237" h="880118">
                <a:moveTo>
                  <a:pt x="0" y="88012"/>
                </a:moveTo>
                <a:cubicBezTo>
                  <a:pt x="0" y="39404"/>
                  <a:pt x="39404" y="0"/>
                  <a:pt x="88012" y="0"/>
                </a:cubicBezTo>
                <a:lnTo>
                  <a:pt x="1672225" y="0"/>
                </a:lnTo>
                <a:cubicBezTo>
                  <a:pt x="1720833" y="0"/>
                  <a:pt x="1760237" y="39404"/>
                  <a:pt x="1760237" y="88012"/>
                </a:cubicBezTo>
                <a:lnTo>
                  <a:pt x="1760237" y="792106"/>
                </a:lnTo>
                <a:cubicBezTo>
                  <a:pt x="1760237" y="840714"/>
                  <a:pt x="1720833" y="880118"/>
                  <a:pt x="1672225" y="880118"/>
                </a:cubicBezTo>
                <a:lnTo>
                  <a:pt x="88012" y="880118"/>
                </a:lnTo>
                <a:cubicBezTo>
                  <a:pt x="39404" y="880118"/>
                  <a:pt x="0" y="840714"/>
                  <a:pt x="0" y="792106"/>
                </a:cubicBezTo>
                <a:lnTo>
                  <a:pt x="0" y="880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3" tIns="36573" rIns="36573" bIns="3657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700" kern="1200" dirty="0" smtClean="0"/>
              <a:t>Sectores: el sector más grande</a:t>
            </a:r>
            <a:endParaRPr lang="es-AR" sz="1700" kern="1200" dirty="0"/>
          </a:p>
        </p:txBody>
      </p:sp>
      <p:sp>
        <p:nvSpPr>
          <p:cNvPr id="26" name="Forma libre 25"/>
          <p:cNvSpPr/>
          <p:nvPr/>
        </p:nvSpPr>
        <p:spPr>
          <a:xfrm rot="2829178">
            <a:off x="4243189" y="5323612"/>
            <a:ext cx="1035367" cy="54492"/>
          </a:xfrm>
          <a:custGeom>
            <a:avLst/>
            <a:gdLst>
              <a:gd name="connsiteX0" fmla="*/ 0 w 1035367"/>
              <a:gd name="connsiteY0" fmla="*/ 27246 h 54492"/>
              <a:gd name="connsiteX1" fmla="*/ 1035367 w 1035367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5367" h="54492">
                <a:moveTo>
                  <a:pt x="0" y="27246"/>
                </a:moveTo>
                <a:lnTo>
                  <a:pt x="1035367" y="272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499" tIns="1361" rIns="504499" bIns="136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500" kern="1200"/>
          </a:p>
        </p:txBody>
      </p:sp>
      <p:sp>
        <p:nvSpPr>
          <p:cNvPr id="27" name="Forma libre 26"/>
          <p:cNvSpPr/>
          <p:nvPr/>
        </p:nvSpPr>
        <p:spPr>
          <a:xfrm>
            <a:off x="5112921" y="5290350"/>
            <a:ext cx="1760237" cy="880118"/>
          </a:xfrm>
          <a:custGeom>
            <a:avLst/>
            <a:gdLst>
              <a:gd name="connsiteX0" fmla="*/ 0 w 1760237"/>
              <a:gd name="connsiteY0" fmla="*/ 88012 h 880118"/>
              <a:gd name="connsiteX1" fmla="*/ 88012 w 1760237"/>
              <a:gd name="connsiteY1" fmla="*/ 0 h 880118"/>
              <a:gd name="connsiteX2" fmla="*/ 1672225 w 1760237"/>
              <a:gd name="connsiteY2" fmla="*/ 0 h 880118"/>
              <a:gd name="connsiteX3" fmla="*/ 1760237 w 1760237"/>
              <a:gd name="connsiteY3" fmla="*/ 88012 h 880118"/>
              <a:gd name="connsiteX4" fmla="*/ 1760237 w 1760237"/>
              <a:gd name="connsiteY4" fmla="*/ 792106 h 880118"/>
              <a:gd name="connsiteX5" fmla="*/ 1672225 w 1760237"/>
              <a:gd name="connsiteY5" fmla="*/ 880118 h 880118"/>
              <a:gd name="connsiteX6" fmla="*/ 88012 w 1760237"/>
              <a:gd name="connsiteY6" fmla="*/ 880118 h 880118"/>
              <a:gd name="connsiteX7" fmla="*/ 0 w 1760237"/>
              <a:gd name="connsiteY7" fmla="*/ 792106 h 880118"/>
              <a:gd name="connsiteX8" fmla="*/ 0 w 1760237"/>
              <a:gd name="connsiteY8" fmla="*/ 88012 h 88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237" h="880118">
                <a:moveTo>
                  <a:pt x="0" y="88012"/>
                </a:moveTo>
                <a:cubicBezTo>
                  <a:pt x="0" y="39404"/>
                  <a:pt x="39404" y="0"/>
                  <a:pt x="88012" y="0"/>
                </a:cubicBezTo>
                <a:lnTo>
                  <a:pt x="1672225" y="0"/>
                </a:lnTo>
                <a:cubicBezTo>
                  <a:pt x="1720833" y="0"/>
                  <a:pt x="1760237" y="39404"/>
                  <a:pt x="1760237" y="88012"/>
                </a:cubicBezTo>
                <a:lnTo>
                  <a:pt x="1760237" y="792106"/>
                </a:lnTo>
                <a:cubicBezTo>
                  <a:pt x="1760237" y="840714"/>
                  <a:pt x="1720833" y="880118"/>
                  <a:pt x="1672225" y="880118"/>
                </a:cubicBezTo>
                <a:lnTo>
                  <a:pt x="88012" y="880118"/>
                </a:lnTo>
                <a:cubicBezTo>
                  <a:pt x="39404" y="880118"/>
                  <a:pt x="0" y="840714"/>
                  <a:pt x="0" y="792106"/>
                </a:cubicBezTo>
                <a:lnTo>
                  <a:pt x="0" y="880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3" tIns="36573" rIns="36573" bIns="3657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700" b="1" kern="1200" dirty="0" smtClean="0"/>
              <a:t>Tabla estadística </a:t>
            </a:r>
            <a:endParaRPr lang="es-AR" sz="1700" b="1" kern="1200" dirty="0"/>
          </a:p>
        </p:txBody>
      </p:sp>
      <p:sp>
        <p:nvSpPr>
          <p:cNvPr id="28" name="Forma libre 27"/>
          <p:cNvSpPr/>
          <p:nvPr/>
        </p:nvSpPr>
        <p:spPr>
          <a:xfrm>
            <a:off x="6873158" y="5703163"/>
            <a:ext cx="704095" cy="54492"/>
          </a:xfrm>
          <a:custGeom>
            <a:avLst/>
            <a:gdLst>
              <a:gd name="connsiteX0" fmla="*/ 0 w 704095"/>
              <a:gd name="connsiteY0" fmla="*/ 27246 h 54492"/>
              <a:gd name="connsiteX1" fmla="*/ 704095 w 704095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095" h="54492">
                <a:moveTo>
                  <a:pt x="0" y="27246"/>
                </a:moveTo>
                <a:lnTo>
                  <a:pt x="704095" y="2724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7145" tIns="9644" rIns="347146" bIns="96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500" kern="1200"/>
          </a:p>
        </p:txBody>
      </p:sp>
      <p:sp>
        <p:nvSpPr>
          <p:cNvPr id="29" name="Forma libre 28"/>
          <p:cNvSpPr/>
          <p:nvPr/>
        </p:nvSpPr>
        <p:spPr>
          <a:xfrm>
            <a:off x="7577253" y="5290350"/>
            <a:ext cx="1760237" cy="880118"/>
          </a:xfrm>
          <a:custGeom>
            <a:avLst/>
            <a:gdLst>
              <a:gd name="connsiteX0" fmla="*/ 0 w 1760237"/>
              <a:gd name="connsiteY0" fmla="*/ 88012 h 880118"/>
              <a:gd name="connsiteX1" fmla="*/ 88012 w 1760237"/>
              <a:gd name="connsiteY1" fmla="*/ 0 h 880118"/>
              <a:gd name="connsiteX2" fmla="*/ 1672225 w 1760237"/>
              <a:gd name="connsiteY2" fmla="*/ 0 h 880118"/>
              <a:gd name="connsiteX3" fmla="*/ 1760237 w 1760237"/>
              <a:gd name="connsiteY3" fmla="*/ 88012 h 880118"/>
              <a:gd name="connsiteX4" fmla="*/ 1760237 w 1760237"/>
              <a:gd name="connsiteY4" fmla="*/ 792106 h 880118"/>
              <a:gd name="connsiteX5" fmla="*/ 1672225 w 1760237"/>
              <a:gd name="connsiteY5" fmla="*/ 880118 h 880118"/>
              <a:gd name="connsiteX6" fmla="*/ 88012 w 1760237"/>
              <a:gd name="connsiteY6" fmla="*/ 880118 h 880118"/>
              <a:gd name="connsiteX7" fmla="*/ 0 w 1760237"/>
              <a:gd name="connsiteY7" fmla="*/ 792106 h 880118"/>
              <a:gd name="connsiteX8" fmla="*/ 0 w 1760237"/>
              <a:gd name="connsiteY8" fmla="*/ 88012 h 88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237" h="880118">
                <a:moveTo>
                  <a:pt x="0" y="88012"/>
                </a:moveTo>
                <a:cubicBezTo>
                  <a:pt x="0" y="39404"/>
                  <a:pt x="39404" y="0"/>
                  <a:pt x="88012" y="0"/>
                </a:cubicBezTo>
                <a:lnTo>
                  <a:pt x="1672225" y="0"/>
                </a:lnTo>
                <a:cubicBezTo>
                  <a:pt x="1720833" y="0"/>
                  <a:pt x="1760237" y="39404"/>
                  <a:pt x="1760237" y="88012"/>
                </a:cubicBezTo>
                <a:lnTo>
                  <a:pt x="1760237" y="792106"/>
                </a:lnTo>
                <a:cubicBezTo>
                  <a:pt x="1760237" y="840714"/>
                  <a:pt x="1720833" y="880118"/>
                  <a:pt x="1672225" y="880118"/>
                </a:cubicBezTo>
                <a:lnTo>
                  <a:pt x="88012" y="880118"/>
                </a:lnTo>
                <a:cubicBezTo>
                  <a:pt x="39404" y="880118"/>
                  <a:pt x="0" y="840714"/>
                  <a:pt x="0" y="792106"/>
                </a:cubicBezTo>
                <a:lnTo>
                  <a:pt x="0" y="880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3" tIns="36573" rIns="36573" bIns="3657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700" kern="1200" dirty="0" smtClean="0"/>
              <a:t>La frecuencia absoluta más alta.</a:t>
            </a:r>
            <a:endParaRPr lang="es-AR" sz="1700" kern="1200" dirty="0"/>
          </a:p>
        </p:txBody>
      </p:sp>
    </p:spTree>
    <p:extLst>
      <p:ext uri="{BB962C8B-B14F-4D97-AF65-F5344CB8AC3E}">
        <p14:creationId xmlns:p14="http://schemas.microsoft.com/office/powerpoint/2010/main" val="36411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AR" sz="3200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Medidas de tendencias centrales</a:t>
            </a:r>
            <a:endParaRPr lang="es-AR" sz="3200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7265852" y="1141207"/>
            <a:ext cx="4229463" cy="1747135"/>
            <a:chOff x="3073115" y="1846263"/>
            <a:chExt cx="6106094" cy="4022724"/>
          </a:xfrm>
        </p:grpSpPr>
        <p:grpSp>
          <p:nvGrpSpPr>
            <p:cNvPr id="6" name="Grupo 5"/>
            <p:cNvGrpSpPr/>
            <p:nvPr/>
          </p:nvGrpSpPr>
          <p:grpSpPr>
            <a:xfrm>
              <a:off x="3073115" y="1846263"/>
              <a:ext cx="6106094" cy="4022724"/>
              <a:chOff x="3073115" y="1846263"/>
              <a:chExt cx="6106094" cy="4022724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3073115" y="1846263"/>
                <a:ext cx="2354509" cy="1569667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Forma libre 7"/>
              <p:cNvSpPr/>
              <p:nvPr/>
            </p:nvSpPr>
            <p:spPr>
              <a:xfrm>
                <a:off x="5525933" y="3514084"/>
                <a:ext cx="3335759" cy="2060439"/>
              </a:xfrm>
              <a:custGeom>
                <a:avLst/>
                <a:gdLst>
                  <a:gd name="connsiteX0" fmla="*/ 0 w 3335759"/>
                  <a:gd name="connsiteY0" fmla="*/ 0 h 2060439"/>
                  <a:gd name="connsiteX1" fmla="*/ 3335759 w 3335759"/>
                  <a:gd name="connsiteY1" fmla="*/ 0 h 2060439"/>
                  <a:gd name="connsiteX2" fmla="*/ 3335759 w 3335759"/>
                  <a:gd name="connsiteY2" fmla="*/ 2060439 h 2060439"/>
                  <a:gd name="connsiteX3" fmla="*/ 0 w 3335759"/>
                  <a:gd name="connsiteY3" fmla="*/ 2060439 h 2060439"/>
                  <a:gd name="connsiteX4" fmla="*/ 0 w 3335759"/>
                  <a:gd name="connsiteY4" fmla="*/ 0 h 206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5759" h="2060439">
                    <a:moveTo>
                      <a:pt x="0" y="0"/>
                    </a:moveTo>
                    <a:lnTo>
                      <a:pt x="3335759" y="0"/>
                    </a:lnTo>
                    <a:lnTo>
                      <a:pt x="3335759" y="2060439"/>
                    </a:lnTo>
                    <a:lnTo>
                      <a:pt x="0" y="206043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lvl="0" algn="ctr" defTabSz="2489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AR" sz="3600" kern="1200" dirty="0" smtClean="0"/>
                  <a:t>MEDIANA</a:t>
                </a:r>
                <a:endParaRPr lang="es-AR" sz="5400" kern="1200" dirty="0"/>
              </a:p>
            </p:txBody>
          </p:sp>
          <p:sp>
            <p:nvSpPr>
              <p:cNvPr id="9" name="Medio marco 8"/>
              <p:cNvSpPr/>
              <p:nvPr/>
            </p:nvSpPr>
            <p:spPr>
              <a:xfrm>
                <a:off x="5231620" y="3220023"/>
                <a:ext cx="801119" cy="801326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Medio marco 9"/>
              <p:cNvSpPr/>
              <p:nvPr/>
            </p:nvSpPr>
            <p:spPr>
              <a:xfrm rot="5400000">
                <a:off x="8377986" y="3220127"/>
                <a:ext cx="801326" cy="801119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Medio marco 10"/>
              <p:cNvSpPr/>
              <p:nvPr/>
            </p:nvSpPr>
            <p:spPr>
              <a:xfrm rot="16200000">
                <a:off x="5231516" y="5067764"/>
                <a:ext cx="801326" cy="801119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Medio marco 11"/>
              <p:cNvSpPr/>
              <p:nvPr/>
            </p:nvSpPr>
            <p:spPr>
              <a:xfrm rot="10800000">
                <a:off x="8378090" y="5067661"/>
                <a:ext cx="801119" cy="801326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3" name="CuadroTexto 12"/>
            <p:cNvSpPr txBox="1"/>
            <p:nvPr/>
          </p:nvSpPr>
          <p:spPr>
            <a:xfrm>
              <a:off x="3786481" y="2076261"/>
              <a:ext cx="1011592" cy="1062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b="1" dirty="0" smtClean="0">
                  <a:ln w="660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ME</a:t>
              </a:r>
              <a:endParaRPr lang="es-AR" dirty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7265852" y="3040708"/>
            <a:ext cx="45442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000" dirty="0" smtClean="0"/>
              <a:t>Es </a:t>
            </a:r>
            <a:r>
              <a:rPr lang="es-AR" sz="2000" dirty="0"/>
              <a:t>el valor del dato que se encuentra en la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posición media </a:t>
            </a:r>
            <a:r>
              <a:rPr lang="es-AR" sz="2000" dirty="0"/>
              <a:t>de conjunto de mediciones ordenados.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000" dirty="0" smtClean="0"/>
              <a:t>Se </a:t>
            </a:r>
            <a:r>
              <a:rPr lang="es-AR" sz="2000" dirty="0"/>
              <a:t>puede calcular en variable cuantitativas y cualitativas con escala </a:t>
            </a:r>
            <a:r>
              <a:rPr lang="es-AR" sz="2000" dirty="0" smtClean="0"/>
              <a:t>ordinal.</a:t>
            </a:r>
            <a:endParaRPr lang="es-AR" sz="2000" dirty="0"/>
          </a:p>
          <a:p>
            <a:endParaRPr lang="es-AR" dirty="0"/>
          </a:p>
        </p:txBody>
      </p:sp>
      <p:sp>
        <p:nvSpPr>
          <p:cNvPr id="20" name="Forma libre 19"/>
          <p:cNvSpPr/>
          <p:nvPr/>
        </p:nvSpPr>
        <p:spPr>
          <a:xfrm>
            <a:off x="1136860" y="1900965"/>
            <a:ext cx="5998192" cy="1053992"/>
          </a:xfrm>
          <a:custGeom>
            <a:avLst/>
            <a:gdLst>
              <a:gd name="connsiteX0" fmla="*/ 0 w 5998192"/>
              <a:gd name="connsiteY0" fmla="*/ 105399 h 1053992"/>
              <a:gd name="connsiteX1" fmla="*/ 105399 w 5998192"/>
              <a:gd name="connsiteY1" fmla="*/ 0 h 1053992"/>
              <a:gd name="connsiteX2" fmla="*/ 5892793 w 5998192"/>
              <a:gd name="connsiteY2" fmla="*/ 0 h 1053992"/>
              <a:gd name="connsiteX3" fmla="*/ 5998192 w 5998192"/>
              <a:gd name="connsiteY3" fmla="*/ 105399 h 1053992"/>
              <a:gd name="connsiteX4" fmla="*/ 5998192 w 5998192"/>
              <a:gd name="connsiteY4" fmla="*/ 948593 h 1053992"/>
              <a:gd name="connsiteX5" fmla="*/ 5892793 w 5998192"/>
              <a:gd name="connsiteY5" fmla="*/ 1053992 h 1053992"/>
              <a:gd name="connsiteX6" fmla="*/ 105399 w 5998192"/>
              <a:gd name="connsiteY6" fmla="*/ 1053992 h 1053992"/>
              <a:gd name="connsiteX7" fmla="*/ 0 w 5998192"/>
              <a:gd name="connsiteY7" fmla="*/ 948593 h 1053992"/>
              <a:gd name="connsiteX8" fmla="*/ 0 w 5998192"/>
              <a:gd name="connsiteY8" fmla="*/ 105399 h 10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8192" h="1053992">
                <a:moveTo>
                  <a:pt x="0" y="105399"/>
                </a:moveTo>
                <a:cubicBezTo>
                  <a:pt x="0" y="47189"/>
                  <a:pt x="47189" y="0"/>
                  <a:pt x="105399" y="0"/>
                </a:cubicBezTo>
                <a:lnTo>
                  <a:pt x="5892793" y="0"/>
                </a:lnTo>
                <a:cubicBezTo>
                  <a:pt x="5951003" y="0"/>
                  <a:pt x="5998192" y="47189"/>
                  <a:pt x="5998192" y="105399"/>
                </a:cubicBezTo>
                <a:lnTo>
                  <a:pt x="5998192" y="948593"/>
                </a:lnTo>
                <a:cubicBezTo>
                  <a:pt x="5998192" y="1006803"/>
                  <a:pt x="5951003" y="1053992"/>
                  <a:pt x="5892793" y="1053992"/>
                </a:cubicBezTo>
                <a:lnTo>
                  <a:pt x="105399" y="1053992"/>
                </a:lnTo>
                <a:cubicBezTo>
                  <a:pt x="47189" y="1053992"/>
                  <a:pt x="0" y="1006803"/>
                  <a:pt x="0" y="948593"/>
                </a:cubicBezTo>
                <a:lnTo>
                  <a:pt x="0" y="1053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320" tIns="202320" rIns="202320" bIns="20232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500" kern="1200" dirty="0" smtClean="0"/>
              <a:t>¿Cómo se calcula?</a:t>
            </a:r>
            <a:endParaRPr lang="es-AR" sz="4500" kern="1200" dirty="0"/>
          </a:p>
        </p:txBody>
      </p:sp>
      <p:sp>
        <p:nvSpPr>
          <p:cNvPr id="21" name="Forma libre 20"/>
          <p:cNvSpPr/>
          <p:nvPr/>
        </p:nvSpPr>
        <p:spPr>
          <a:xfrm>
            <a:off x="1137548" y="3060356"/>
            <a:ext cx="3918204" cy="1053992"/>
          </a:xfrm>
          <a:custGeom>
            <a:avLst/>
            <a:gdLst>
              <a:gd name="connsiteX0" fmla="*/ 0 w 3918204"/>
              <a:gd name="connsiteY0" fmla="*/ 105399 h 1053992"/>
              <a:gd name="connsiteX1" fmla="*/ 105399 w 3918204"/>
              <a:gd name="connsiteY1" fmla="*/ 0 h 1053992"/>
              <a:gd name="connsiteX2" fmla="*/ 3812805 w 3918204"/>
              <a:gd name="connsiteY2" fmla="*/ 0 h 1053992"/>
              <a:gd name="connsiteX3" fmla="*/ 3918204 w 3918204"/>
              <a:gd name="connsiteY3" fmla="*/ 105399 h 1053992"/>
              <a:gd name="connsiteX4" fmla="*/ 3918204 w 3918204"/>
              <a:gd name="connsiteY4" fmla="*/ 948593 h 1053992"/>
              <a:gd name="connsiteX5" fmla="*/ 3812805 w 3918204"/>
              <a:gd name="connsiteY5" fmla="*/ 1053992 h 1053992"/>
              <a:gd name="connsiteX6" fmla="*/ 105399 w 3918204"/>
              <a:gd name="connsiteY6" fmla="*/ 1053992 h 1053992"/>
              <a:gd name="connsiteX7" fmla="*/ 0 w 3918204"/>
              <a:gd name="connsiteY7" fmla="*/ 948593 h 1053992"/>
              <a:gd name="connsiteX8" fmla="*/ 0 w 3918204"/>
              <a:gd name="connsiteY8" fmla="*/ 105399 h 10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8204" h="1053992">
                <a:moveTo>
                  <a:pt x="0" y="105399"/>
                </a:moveTo>
                <a:cubicBezTo>
                  <a:pt x="0" y="47189"/>
                  <a:pt x="47189" y="0"/>
                  <a:pt x="105399" y="0"/>
                </a:cubicBezTo>
                <a:lnTo>
                  <a:pt x="3812805" y="0"/>
                </a:lnTo>
                <a:cubicBezTo>
                  <a:pt x="3871015" y="0"/>
                  <a:pt x="3918204" y="47189"/>
                  <a:pt x="3918204" y="105399"/>
                </a:cubicBezTo>
                <a:lnTo>
                  <a:pt x="3918204" y="948593"/>
                </a:lnTo>
                <a:cubicBezTo>
                  <a:pt x="3918204" y="1006803"/>
                  <a:pt x="3871015" y="1053992"/>
                  <a:pt x="3812805" y="1053992"/>
                </a:cubicBezTo>
                <a:lnTo>
                  <a:pt x="105399" y="1053992"/>
                </a:lnTo>
                <a:cubicBezTo>
                  <a:pt x="47189" y="1053992"/>
                  <a:pt x="0" y="1006803"/>
                  <a:pt x="0" y="948593"/>
                </a:cubicBezTo>
                <a:lnTo>
                  <a:pt x="0" y="1053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070" tIns="107070" rIns="107070" bIns="1070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000" kern="1200" dirty="0" smtClean="0"/>
              <a:t>Variable cuantitativa</a:t>
            </a:r>
            <a:endParaRPr lang="es-AR" sz="2000" kern="1200" dirty="0"/>
          </a:p>
        </p:txBody>
      </p:sp>
      <p:sp>
        <p:nvSpPr>
          <p:cNvPr id="22" name="Forma libre 21"/>
          <p:cNvSpPr/>
          <p:nvPr/>
        </p:nvSpPr>
        <p:spPr>
          <a:xfrm>
            <a:off x="1137548" y="4219341"/>
            <a:ext cx="1918807" cy="1053992"/>
          </a:xfrm>
          <a:custGeom>
            <a:avLst/>
            <a:gdLst>
              <a:gd name="connsiteX0" fmla="*/ 0 w 1918807"/>
              <a:gd name="connsiteY0" fmla="*/ 105399 h 1053992"/>
              <a:gd name="connsiteX1" fmla="*/ 105399 w 1918807"/>
              <a:gd name="connsiteY1" fmla="*/ 0 h 1053992"/>
              <a:gd name="connsiteX2" fmla="*/ 1813408 w 1918807"/>
              <a:gd name="connsiteY2" fmla="*/ 0 h 1053992"/>
              <a:gd name="connsiteX3" fmla="*/ 1918807 w 1918807"/>
              <a:gd name="connsiteY3" fmla="*/ 105399 h 1053992"/>
              <a:gd name="connsiteX4" fmla="*/ 1918807 w 1918807"/>
              <a:gd name="connsiteY4" fmla="*/ 948593 h 1053992"/>
              <a:gd name="connsiteX5" fmla="*/ 1813408 w 1918807"/>
              <a:gd name="connsiteY5" fmla="*/ 1053992 h 1053992"/>
              <a:gd name="connsiteX6" fmla="*/ 105399 w 1918807"/>
              <a:gd name="connsiteY6" fmla="*/ 1053992 h 1053992"/>
              <a:gd name="connsiteX7" fmla="*/ 0 w 1918807"/>
              <a:gd name="connsiteY7" fmla="*/ 948593 h 1053992"/>
              <a:gd name="connsiteX8" fmla="*/ 0 w 1918807"/>
              <a:gd name="connsiteY8" fmla="*/ 105399 h 10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8807" h="1053992">
                <a:moveTo>
                  <a:pt x="0" y="105399"/>
                </a:moveTo>
                <a:cubicBezTo>
                  <a:pt x="0" y="47189"/>
                  <a:pt x="47189" y="0"/>
                  <a:pt x="105399" y="0"/>
                </a:cubicBezTo>
                <a:lnTo>
                  <a:pt x="1813408" y="0"/>
                </a:lnTo>
                <a:cubicBezTo>
                  <a:pt x="1871618" y="0"/>
                  <a:pt x="1918807" y="47189"/>
                  <a:pt x="1918807" y="105399"/>
                </a:cubicBezTo>
                <a:lnTo>
                  <a:pt x="1918807" y="948593"/>
                </a:lnTo>
                <a:cubicBezTo>
                  <a:pt x="1918807" y="1006803"/>
                  <a:pt x="1871618" y="1053992"/>
                  <a:pt x="1813408" y="1053992"/>
                </a:cubicBezTo>
                <a:lnTo>
                  <a:pt x="105399" y="1053992"/>
                </a:lnTo>
                <a:cubicBezTo>
                  <a:pt x="47189" y="1053992"/>
                  <a:pt x="0" y="1006803"/>
                  <a:pt x="0" y="948593"/>
                </a:cubicBezTo>
                <a:lnTo>
                  <a:pt x="0" y="1053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070" tIns="107070" rIns="107070" bIns="1070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000" kern="1200" dirty="0" smtClean="0"/>
              <a:t>Con los datos en crudo </a:t>
            </a:r>
            <a:endParaRPr lang="es-AR" sz="2000" kern="1200" dirty="0"/>
          </a:p>
        </p:txBody>
      </p:sp>
      <p:sp>
        <p:nvSpPr>
          <p:cNvPr id="23" name="Forma libre 22"/>
          <p:cNvSpPr/>
          <p:nvPr/>
        </p:nvSpPr>
        <p:spPr>
          <a:xfrm>
            <a:off x="3136945" y="4219341"/>
            <a:ext cx="1918807" cy="1053992"/>
          </a:xfrm>
          <a:custGeom>
            <a:avLst/>
            <a:gdLst>
              <a:gd name="connsiteX0" fmla="*/ 0 w 1918807"/>
              <a:gd name="connsiteY0" fmla="*/ 105399 h 1053992"/>
              <a:gd name="connsiteX1" fmla="*/ 105399 w 1918807"/>
              <a:gd name="connsiteY1" fmla="*/ 0 h 1053992"/>
              <a:gd name="connsiteX2" fmla="*/ 1813408 w 1918807"/>
              <a:gd name="connsiteY2" fmla="*/ 0 h 1053992"/>
              <a:gd name="connsiteX3" fmla="*/ 1918807 w 1918807"/>
              <a:gd name="connsiteY3" fmla="*/ 105399 h 1053992"/>
              <a:gd name="connsiteX4" fmla="*/ 1918807 w 1918807"/>
              <a:gd name="connsiteY4" fmla="*/ 948593 h 1053992"/>
              <a:gd name="connsiteX5" fmla="*/ 1813408 w 1918807"/>
              <a:gd name="connsiteY5" fmla="*/ 1053992 h 1053992"/>
              <a:gd name="connsiteX6" fmla="*/ 105399 w 1918807"/>
              <a:gd name="connsiteY6" fmla="*/ 1053992 h 1053992"/>
              <a:gd name="connsiteX7" fmla="*/ 0 w 1918807"/>
              <a:gd name="connsiteY7" fmla="*/ 948593 h 1053992"/>
              <a:gd name="connsiteX8" fmla="*/ 0 w 1918807"/>
              <a:gd name="connsiteY8" fmla="*/ 105399 h 10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8807" h="1053992">
                <a:moveTo>
                  <a:pt x="0" y="105399"/>
                </a:moveTo>
                <a:cubicBezTo>
                  <a:pt x="0" y="47189"/>
                  <a:pt x="47189" y="0"/>
                  <a:pt x="105399" y="0"/>
                </a:cubicBezTo>
                <a:lnTo>
                  <a:pt x="1813408" y="0"/>
                </a:lnTo>
                <a:cubicBezTo>
                  <a:pt x="1871618" y="0"/>
                  <a:pt x="1918807" y="47189"/>
                  <a:pt x="1918807" y="105399"/>
                </a:cubicBezTo>
                <a:lnTo>
                  <a:pt x="1918807" y="948593"/>
                </a:lnTo>
                <a:cubicBezTo>
                  <a:pt x="1918807" y="1006803"/>
                  <a:pt x="1871618" y="1053992"/>
                  <a:pt x="1813408" y="1053992"/>
                </a:cubicBezTo>
                <a:lnTo>
                  <a:pt x="105399" y="1053992"/>
                </a:lnTo>
                <a:cubicBezTo>
                  <a:pt x="47189" y="1053992"/>
                  <a:pt x="0" y="1006803"/>
                  <a:pt x="0" y="948593"/>
                </a:cubicBezTo>
                <a:lnTo>
                  <a:pt x="0" y="1053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070" tIns="107070" rIns="107070" bIns="1070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000" kern="1200" dirty="0" smtClean="0"/>
              <a:t>Con los datos agrupados en intervalos</a:t>
            </a:r>
            <a:endParaRPr lang="es-AR" sz="2000" kern="1200" dirty="0"/>
          </a:p>
        </p:txBody>
      </p:sp>
      <p:sp>
        <p:nvSpPr>
          <p:cNvPr id="24" name="Forma libre 23"/>
          <p:cNvSpPr/>
          <p:nvPr/>
        </p:nvSpPr>
        <p:spPr>
          <a:xfrm>
            <a:off x="5216933" y="3060356"/>
            <a:ext cx="1918807" cy="1053992"/>
          </a:xfrm>
          <a:custGeom>
            <a:avLst/>
            <a:gdLst>
              <a:gd name="connsiteX0" fmla="*/ 0 w 1918807"/>
              <a:gd name="connsiteY0" fmla="*/ 105399 h 1053992"/>
              <a:gd name="connsiteX1" fmla="*/ 105399 w 1918807"/>
              <a:gd name="connsiteY1" fmla="*/ 0 h 1053992"/>
              <a:gd name="connsiteX2" fmla="*/ 1813408 w 1918807"/>
              <a:gd name="connsiteY2" fmla="*/ 0 h 1053992"/>
              <a:gd name="connsiteX3" fmla="*/ 1918807 w 1918807"/>
              <a:gd name="connsiteY3" fmla="*/ 105399 h 1053992"/>
              <a:gd name="connsiteX4" fmla="*/ 1918807 w 1918807"/>
              <a:gd name="connsiteY4" fmla="*/ 948593 h 1053992"/>
              <a:gd name="connsiteX5" fmla="*/ 1813408 w 1918807"/>
              <a:gd name="connsiteY5" fmla="*/ 1053992 h 1053992"/>
              <a:gd name="connsiteX6" fmla="*/ 105399 w 1918807"/>
              <a:gd name="connsiteY6" fmla="*/ 1053992 h 1053992"/>
              <a:gd name="connsiteX7" fmla="*/ 0 w 1918807"/>
              <a:gd name="connsiteY7" fmla="*/ 948593 h 1053992"/>
              <a:gd name="connsiteX8" fmla="*/ 0 w 1918807"/>
              <a:gd name="connsiteY8" fmla="*/ 105399 h 10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8807" h="1053992">
                <a:moveTo>
                  <a:pt x="0" y="105399"/>
                </a:moveTo>
                <a:cubicBezTo>
                  <a:pt x="0" y="47189"/>
                  <a:pt x="47189" y="0"/>
                  <a:pt x="105399" y="0"/>
                </a:cubicBezTo>
                <a:lnTo>
                  <a:pt x="1813408" y="0"/>
                </a:lnTo>
                <a:cubicBezTo>
                  <a:pt x="1871618" y="0"/>
                  <a:pt x="1918807" y="47189"/>
                  <a:pt x="1918807" y="105399"/>
                </a:cubicBezTo>
                <a:lnTo>
                  <a:pt x="1918807" y="948593"/>
                </a:lnTo>
                <a:cubicBezTo>
                  <a:pt x="1918807" y="1006803"/>
                  <a:pt x="1871618" y="1053992"/>
                  <a:pt x="1813408" y="1053992"/>
                </a:cubicBezTo>
                <a:lnTo>
                  <a:pt x="105399" y="1053992"/>
                </a:lnTo>
                <a:cubicBezTo>
                  <a:pt x="47189" y="1053992"/>
                  <a:pt x="0" y="1006803"/>
                  <a:pt x="0" y="948593"/>
                </a:cubicBezTo>
                <a:lnTo>
                  <a:pt x="0" y="1053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070" tIns="107070" rIns="107070" bIns="1070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000" kern="1200" dirty="0" smtClean="0"/>
              <a:t>Variable cualitativa de escala ordinal</a:t>
            </a:r>
            <a:endParaRPr lang="es-AR" sz="2000" kern="1200" dirty="0"/>
          </a:p>
        </p:txBody>
      </p:sp>
      <p:sp>
        <p:nvSpPr>
          <p:cNvPr id="25" name="Forma libre 24"/>
          <p:cNvSpPr/>
          <p:nvPr/>
        </p:nvSpPr>
        <p:spPr>
          <a:xfrm>
            <a:off x="5216933" y="4219341"/>
            <a:ext cx="1918807" cy="1053992"/>
          </a:xfrm>
          <a:custGeom>
            <a:avLst/>
            <a:gdLst>
              <a:gd name="connsiteX0" fmla="*/ 0 w 1918807"/>
              <a:gd name="connsiteY0" fmla="*/ 105399 h 1053992"/>
              <a:gd name="connsiteX1" fmla="*/ 105399 w 1918807"/>
              <a:gd name="connsiteY1" fmla="*/ 0 h 1053992"/>
              <a:gd name="connsiteX2" fmla="*/ 1813408 w 1918807"/>
              <a:gd name="connsiteY2" fmla="*/ 0 h 1053992"/>
              <a:gd name="connsiteX3" fmla="*/ 1918807 w 1918807"/>
              <a:gd name="connsiteY3" fmla="*/ 105399 h 1053992"/>
              <a:gd name="connsiteX4" fmla="*/ 1918807 w 1918807"/>
              <a:gd name="connsiteY4" fmla="*/ 948593 h 1053992"/>
              <a:gd name="connsiteX5" fmla="*/ 1813408 w 1918807"/>
              <a:gd name="connsiteY5" fmla="*/ 1053992 h 1053992"/>
              <a:gd name="connsiteX6" fmla="*/ 105399 w 1918807"/>
              <a:gd name="connsiteY6" fmla="*/ 1053992 h 1053992"/>
              <a:gd name="connsiteX7" fmla="*/ 0 w 1918807"/>
              <a:gd name="connsiteY7" fmla="*/ 948593 h 1053992"/>
              <a:gd name="connsiteX8" fmla="*/ 0 w 1918807"/>
              <a:gd name="connsiteY8" fmla="*/ 105399 h 10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8807" h="1053992">
                <a:moveTo>
                  <a:pt x="0" y="105399"/>
                </a:moveTo>
                <a:cubicBezTo>
                  <a:pt x="0" y="47189"/>
                  <a:pt x="47189" y="0"/>
                  <a:pt x="105399" y="0"/>
                </a:cubicBezTo>
                <a:lnTo>
                  <a:pt x="1813408" y="0"/>
                </a:lnTo>
                <a:cubicBezTo>
                  <a:pt x="1871618" y="0"/>
                  <a:pt x="1918807" y="47189"/>
                  <a:pt x="1918807" y="105399"/>
                </a:cubicBezTo>
                <a:lnTo>
                  <a:pt x="1918807" y="948593"/>
                </a:lnTo>
                <a:cubicBezTo>
                  <a:pt x="1918807" y="1006803"/>
                  <a:pt x="1871618" y="1053992"/>
                  <a:pt x="1813408" y="1053992"/>
                </a:cubicBezTo>
                <a:lnTo>
                  <a:pt x="105399" y="1053992"/>
                </a:lnTo>
                <a:cubicBezTo>
                  <a:pt x="47189" y="1053992"/>
                  <a:pt x="0" y="1006803"/>
                  <a:pt x="0" y="948593"/>
                </a:cubicBezTo>
                <a:lnTo>
                  <a:pt x="0" y="1053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070" tIns="107070" rIns="107070" bIns="1070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000" kern="1200" dirty="0" smtClean="0"/>
              <a:t>La categoría del medio</a:t>
            </a:r>
            <a:endParaRPr lang="es-AR" sz="2000" kern="1200" dirty="0"/>
          </a:p>
        </p:txBody>
      </p:sp>
    </p:spTree>
    <p:extLst>
      <p:ext uri="{BB962C8B-B14F-4D97-AF65-F5344CB8AC3E}">
        <p14:creationId xmlns:p14="http://schemas.microsoft.com/office/powerpoint/2010/main" val="5618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73708"/>
            <a:ext cx="7647615" cy="168123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>
                <a:solidFill>
                  <a:schemeClr val="tx1"/>
                </a:solidFill>
              </a:rPr>
              <a:t>También se lo define como </a:t>
            </a:r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</a:t>
            </a:r>
            <a:r>
              <a:rPr lang="es-AR" dirty="0" smtClean="0">
                <a:solidFill>
                  <a:schemeClr val="tx1"/>
                </a:solidFill>
              </a:rPr>
              <a:t>, porque es el punto donde la distribución se balancea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dirty="0" smtClean="0">
                <a:solidFill>
                  <a:schemeClr val="tx1"/>
                </a:solidFill>
              </a:rPr>
              <a:t>Es </a:t>
            </a:r>
            <a:r>
              <a:rPr lang="es-AR" dirty="0">
                <a:solidFill>
                  <a:schemeClr val="tx1"/>
                </a:solidFill>
              </a:rPr>
              <a:t>la suma de los datos dividido por el tamaño de la muestra.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dirty="0">
                <a:solidFill>
                  <a:schemeClr val="tx1"/>
                </a:solidFill>
              </a:rPr>
              <a:t>No se lo puede calcular para variable cualitativas.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Medidas de tendencias centrales</a:t>
            </a:r>
            <a:endParaRPr lang="es-AR" sz="3200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265852" y="1141207"/>
            <a:ext cx="4229463" cy="1747135"/>
            <a:chOff x="3073115" y="1846263"/>
            <a:chExt cx="6106094" cy="4022724"/>
          </a:xfrm>
        </p:grpSpPr>
        <p:grpSp>
          <p:nvGrpSpPr>
            <p:cNvPr id="6" name="Grupo 5"/>
            <p:cNvGrpSpPr/>
            <p:nvPr/>
          </p:nvGrpSpPr>
          <p:grpSpPr>
            <a:xfrm>
              <a:off x="3073115" y="1846263"/>
              <a:ext cx="6106094" cy="4022724"/>
              <a:chOff x="3073115" y="1846263"/>
              <a:chExt cx="6106094" cy="4022724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3073115" y="1846263"/>
                <a:ext cx="2354509" cy="1569667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orma libre 8"/>
              <p:cNvSpPr/>
              <p:nvPr/>
            </p:nvSpPr>
            <p:spPr>
              <a:xfrm>
                <a:off x="5525933" y="3514084"/>
                <a:ext cx="3335759" cy="2060439"/>
              </a:xfrm>
              <a:custGeom>
                <a:avLst/>
                <a:gdLst>
                  <a:gd name="connsiteX0" fmla="*/ 0 w 3335759"/>
                  <a:gd name="connsiteY0" fmla="*/ 0 h 2060439"/>
                  <a:gd name="connsiteX1" fmla="*/ 3335759 w 3335759"/>
                  <a:gd name="connsiteY1" fmla="*/ 0 h 2060439"/>
                  <a:gd name="connsiteX2" fmla="*/ 3335759 w 3335759"/>
                  <a:gd name="connsiteY2" fmla="*/ 2060439 h 2060439"/>
                  <a:gd name="connsiteX3" fmla="*/ 0 w 3335759"/>
                  <a:gd name="connsiteY3" fmla="*/ 2060439 h 2060439"/>
                  <a:gd name="connsiteX4" fmla="*/ 0 w 3335759"/>
                  <a:gd name="connsiteY4" fmla="*/ 0 h 206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5759" h="2060439">
                    <a:moveTo>
                      <a:pt x="0" y="0"/>
                    </a:moveTo>
                    <a:lnTo>
                      <a:pt x="3335759" y="0"/>
                    </a:lnTo>
                    <a:lnTo>
                      <a:pt x="3335759" y="2060439"/>
                    </a:lnTo>
                    <a:lnTo>
                      <a:pt x="0" y="206043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lvl="0" algn="ctr" defTabSz="2489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AR" sz="2800" kern="1200" dirty="0" smtClean="0"/>
                  <a:t>MEDIA </a:t>
                </a:r>
                <a:r>
                  <a:rPr lang="es-AR" sz="2800" dirty="0" smtClean="0"/>
                  <a:t>ARITMÉTICA </a:t>
                </a:r>
                <a:endParaRPr lang="es-AR" sz="4400" kern="1200" dirty="0"/>
              </a:p>
            </p:txBody>
          </p:sp>
          <p:sp>
            <p:nvSpPr>
              <p:cNvPr id="10" name="Medio marco 9"/>
              <p:cNvSpPr/>
              <p:nvPr/>
            </p:nvSpPr>
            <p:spPr>
              <a:xfrm>
                <a:off x="5231620" y="3220023"/>
                <a:ext cx="801119" cy="801326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Medio marco 10"/>
              <p:cNvSpPr/>
              <p:nvPr/>
            </p:nvSpPr>
            <p:spPr>
              <a:xfrm rot="5400000">
                <a:off x="8377986" y="3220127"/>
                <a:ext cx="801326" cy="801119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Medio marco 11"/>
              <p:cNvSpPr/>
              <p:nvPr/>
            </p:nvSpPr>
            <p:spPr>
              <a:xfrm rot="16200000">
                <a:off x="5231516" y="5067764"/>
                <a:ext cx="801326" cy="801119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Medio marco 12"/>
              <p:cNvSpPr/>
              <p:nvPr/>
            </p:nvSpPr>
            <p:spPr>
              <a:xfrm rot="10800000">
                <a:off x="8378090" y="5067661"/>
                <a:ext cx="801119" cy="801326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3744573" y="2014189"/>
                  <a:ext cx="1011592" cy="12046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s-AR" sz="2800" i="1" smtClean="0">
                                <a:ln w="66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10800000" algn="r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2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s-AR" dirty="0">
                    <a:ln w="6600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573" y="2014189"/>
                  <a:ext cx="1011592" cy="12046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Forma libre 15"/>
          <p:cNvSpPr/>
          <p:nvPr/>
        </p:nvSpPr>
        <p:spPr>
          <a:xfrm>
            <a:off x="1097279" y="3549341"/>
            <a:ext cx="10398035" cy="798152"/>
          </a:xfrm>
          <a:custGeom>
            <a:avLst/>
            <a:gdLst>
              <a:gd name="connsiteX0" fmla="*/ 0 w 10398035"/>
              <a:gd name="connsiteY0" fmla="*/ 0 h 798152"/>
              <a:gd name="connsiteX1" fmla="*/ 10398035 w 10398035"/>
              <a:gd name="connsiteY1" fmla="*/ 0 h 798152"/>
              <a:gd name="connsiteX2" fmla="*/ 10398035 w 10398035"/>
              <a:gd name="connsiteY2" fmla="*/ 798152 h 798152"/>
              <a:gd name="connsiteX3" fmla="*/ 0 w 10398035"/>
              <a:gd name="connsiteY3" fmla="*/ 798152 h 798152"/>
              <a:gd name="connsiteX4" fmla="*/ 0 w 10398035"/>
              <a:gd name="connsiteY4" fmla="*/ 0 h 79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8035" h="798152">
                <a:moveTo>
                  <a:pt x="0" y="0"/>
                </a:moveTo>
                <a:lnTo>
                  <a:pt x="10398035" y="0"/>
                </a:lnTo>
                <a:lnTo>
                  <a:pt x="10398035" y="798152"/>
                </a:lnTo>
                <a:lnTo>
                  <a:pt x="0" y="7981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3600" kern="1200" dirty="0" smtClean="0"/>
              <a:t>¿Cómo se calcula?</a:t>
            </a:r>
            <a:endParaRPr lang="es-AR" sz="3600" kern="1200" dirty="0"/>
          </a:p>
        </p:txBody>
      </p:sp>
      <p:sp>
        <p:nvSpPr>
          <p:cNvPr id="17" name="Forma libre 16"/>
          <p:cNvSpPr/>
          <p:nvPr/>
        </p:nvSpPr>
        <p:spPr>
          <a:xfrm>
            <a:off x="1102356" y="4347493"/>
            <a:ext cx="3462626" cy="1676120"/>
          </a:xfrm>
          <a:custGeom>
            <a:avLst/>
            <a:gdLst>
              <a:gd name="connsiteX0" fmla="*/ 0 w 3462626"/>
              <a:gd name="connsiteY0" fmla="*/ 0 h 1676120"/>
              <a:gd name="connsiteX1" fmla="*/ 3462626 w 3462626"/>
              <a:gd name="connsiteY1" fmla="*/ 0 h 1676120"/>
              <a:gd name="connsiteX2" fmla="*/ 3462626 w 3462626"/>
              <a:gd name="connsiteY2" fmla="*/ 1676120 h 1676120"/>
              <a:gd name="connsiteX3" fmla="*/ 0 w 3462626"/>
              <a:gd name="connsiteY3" fmla="*/ 1676120 h 1676120"/>
              <a:gd name="connsiteX4" fmla="*/ 0 w 3462626"/>
              <a:gd name="connsiteY4" fmla="*/ 0 h 167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2626" h="1676120">
                <a:moveTo>
                  <a:pt x="0" y="0"/>
                </a:moveTo>
                <a:lnTo>
                  <a:pt x="3462626" y="0"/>
                </a:lnTo>
                <a:lnTo>
                  <a:pt x="3462626" y="1676120"/>
                </a:lnTo>
                <a:lnTo>
                  <a:pt x="0" y="1676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800" kern="1200" dirty="0" smtClean="0"/>
              <a:t>Para datos sin agrupar</a:t>
            </a:r>
            <a:endParaRPr lang="es-AR" sz="2800" kern="1200" dirty="0"/>
          </a:p>
        </p:txBody>
      </p:sp>
      <p:sp>
        <p:nvSpPr>
          <p:cNvPr id="18" name="Forma libre 17"/>
          <p:cNvSpPr/>
          <p:nvPr/>
        </p:nvSpPr>
        <p:spPr>
          <a:xfrm>
            <a:off x="4564983" y="4347493"/>
            <a:ext cx="3462626" cy="1676120"/>
          </a:xfrm>
          <a:custGeom>
            <a:avLst/>
            <a:gdLst>
              <a:gd name="connsiteX0" fmla="*/ 0 w 3462626"/>
              <a:gd name="connsiteY0" fmla="*/ 0 h 1676120"/>
              <a:gd name="connsiteX1" fmla="*/ 3462626 w 3462626"/>
              <a:gd name="connsiteY1" fmla="*/ 0 h 1676120"/>
              <a:gd name="connsiteX2" fmla="*/ 3462626 w 3462626"/>
              <a:gd name="connsiteY2" fmla="*/ 1676120 h 1676120"/>
              <a:gd name="connsiteX3" fmla="*/ 0 w 3462626"/>
              <a:gd name="connsiteY3" fmla="*/ 1676120 h 1676120"/>
              <a:gd name="connsiteX4" fmla="*/ 0 w 3462626"/>
              <a:gd name="connsiteY4" fmla="*/ 0 h 167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2626" h="1676120">
                <a:moveTo>
                  <a:pt x="0" y="0"/>
                </a:moveTo>
                <a:lnTo>
                  <a:pt x="3462626" y="0"/>
                </a:lnTo>
                <a:lnTo>
                  <a:pt x="3462626" y="1676120"/>
                </a:lnTo>
                <a:lnTo>
                  <a:pt x="0" y="1676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-328690"/>
              <a:satOff val="-21775"/>
              <a:lumOff val="317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600" kern="1200" dirty="0" smtClean="0"/>
              <a:t>Para datos presentado en tablas de distribución con frecuencias simples</a:t>
            </a:r>
            <a:endParaRPr lang="es-AR" sz="2600" kern="1200" dirty="0"/>
          </a:p>
        </p:txBody>
      </p:sp>
      <p:sp>
        <p:nvSpPr>
          <p:cNvPr id="19" name="Forma libre 18"/>
          <p:cNvSpPr/>
          <p:nvPr/>
        </p:nvSpPr>
        <p:spPr>
          <a:xfrm>
            <a:off x="8027609" y="4347493"/>
            <a:ext cx="3462626" cy="1676120"/>
          </a:xfrm>
          <a:custGeom>
            <a:avLst/>
            <a:gdLst>
              <a:gd name="connsiteX0" fmla="*/ 0 w 3462626"/>
              <a:gd name="connsiteY0" fmla="*/ 0 h 1676120"/>
              <a:gd name="connsiteX1" fmla="*/ 3462626 w 3462626"/>
              <a:gd name="connsiteY1" fmla="*/ 0 h 1676120"/>
              <a:gd name="connsiteX2" fmla="*/ 3462626 w 3462626"/>
              <a:gd name="connsiteY2" fmla="*/ 1676120 h 1676120"/>
              <a:gd name="connsiteX3" fmla="*/ 0 w 3462626"/>
              <a:gd name="connsiteY3" fmla="*/ 1676120 h 1676120"/>
              <a:gd name="connsiteX4" fmla="*/ 0 w 3462626"/>
              <a:gd name="connsiteY4" fmla="*/ 0 h 167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2626" h="1676120">
                <a:moveTo>
                  <a:pt x="0" y="0"/>
                </a:moveTo>
                <a:lnTo>
                  <a:pt x="3462626" y="0"/>
                </a:lnTo>
                <a:lnTo>
                  <a:pt x="3462626" y="1676120"/>
                </a:lnTo>
                <a:lnTo>
                  <a:pt x="0" y="1676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-328690"/>
              <a:satOff val="-21775"/>
              <a:lumOff val="317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600" kern="1200" smtClean="0"/>
              <a:t>Para datos agrupados en intervalos</a:t>
            </a:r>
            <a:endParaRPr lang="es-AR" sz="2600" kern="1200"/>
          </a:p>
        </p:txBody>
      </p:sp>
      <p:sp>
        <p:nvSpPr>
          <p:cNvPr id="20" name="Rectángulo 19"/>
          <p:cNvSpPr/>
          <p:nvPr/>
        </p:nvSpPr>
        <p:spPr>
          <a:xfrm>
            <a:off x="1097279" y="6023613"/>
            <a:ext cx="10398035" cy="186235"/>
          </a:xfrm>
          <a:prstGeom prst="rect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457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2"/>
          <p:cNvSpPr/>
          <p:nvPr/>
        </p:nvSpPr>
        <p:spPr>
          <a:xfrm>
            <a:off x="1406936" y="2417763"/>
            <a:ext cx="3727288" cy="3451225"/>
          </a:xfrm>
          <a:custGeom>
            <a:avLst/>
            <a:gdLst>
              <a:gd name="connsiteX0" fmla="*/ 0 w 3727288"/>
              <a:gd name="connsiteY0" fmla="*/ 1725613 h 3451225"/>
              <a:gd name="connsiteX1" fmla="*/ 1863644 w 3727288"/>
              <a:gd name="connsiteY1" fmla="*/ 0 h 3451225"/>
              <a:gd name="connsiteX2" fmla="*/ 3727288 w 3727288"/>
              <a:gd name="connsiteY2" fmla="*/ 1725613 h 3451225"/>
              <a:gd name="connsiteX3" fmla="*/ 1863644 w 3727288"/>
              <a:gd name="connsiteY3" fmla="*/ 3451226 h 3451225"/>
              <a:gd name="connsiteX4" fmla="*/ 0 w 3727288"/>
              <a:gd name="connsiteY4" fmla="*/ 1725613 h 345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7288" h="3451225">
                <a:moveTo>
                  <a:pt x="0" y="1725613"/>
                </a:moveTo>
                <a:cubicBezTo>
                  <a:pt x="0" y="772583"/>
                  <a:pt x="834382" y="0"/>
                  <a:pt x="1863644" y="0"/>
                </a:cubicBezTo>
                <a:cubicBezTo>
                  <a:pt x="2892906" y="0"/>
                  <a:pt x="3727288" y="772583"/>
                  <a:pt x="3727288" y="1725613"/>
                </a:cubicBezTo>
                <a:cubicBezTo>
                  <a:pt x="3727288" y="2678643"/>
                  <a:pt x="2892906" y="3451226"/>
                  <a:pt x="1863644" y="3451226"/>
                </a:cubicBezTo>
                <a:cubicBezTo>
                  <a:pt x="834382" y="3451226"/>
                  <a:pt x="0" y="2678643"/>
                  <a:pt x="0" y="172561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0359" tIns="393969" rIns="1020359" bIns="274080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900" kern="1200" smtClean="0">
                <a:solidFill>
                  <a:schemeClr val="tx1"/>
                </a:solidFill>
                <a:latin typeface="Arial Black" panose="020B0A04020102020204" pitchFamily="34" charset="0"/>
              </a:rPr>
              <a:t>Población</a:t>
            </a:r>
            <a:endParaRPr lang="es-AR" sz="19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2250989" y="3601326"/>
            <a:ext cx="2039182" cy="1946905"/>
          </a:xfrm>
          <a:custGeom>
            <a:avLst/>
            <a:gdLst>
              <a:gd name="connsiteX0" fmla="*/ 0 w 2039182"/>
              <a:gd name="connsiteY0" fmla="*/ 973453 h 1946905"/>
              <a:gd name="connsiteX1" fmla="*/ 1019591 w 2039182"/>
              <a:gd name="connsiteY1" fmla="*/ 0 h 1946905"/>
              <a:gd name="connsiteX2" fmla="*/ 2039182 w 2039182"/>
              <a:gd name="connsiteY2" fmla="*/ 973453 h 1946905"/>
              <a:gd name="connsiteX3" fmla="*/ 1019591 w 2039182"/>
              <a:gd name="connsiteY3" fmla="*/ 1946906 h 1946905"/>
              <a:gd name="connsiteX4" fmla="*/ 0 w 2039182"/>
              <a:gd name="connsiteY4" fmla="*/ 973453 h 194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182" h="1946905">
                <a:moveTo>
                  <a:pt x="0" y="973453"/>
                </a:moveTo>
                <a:cubicBezTo>
                  <a:pt x="0" y="435830"/>
                  <a:pt x="456486" y="0"/>
                  <a:pt x="1019591" y="0"/>
                </a:cubicBezTo>
                <a:cubicBezTo>
                  <a:pt x="1582696" y="0"/>
                  <a:pt x="2039182" y="435830"/>
                  <a:pt x="2039182" y="973453"/>
                </a:cubicBezTo>
                <a:cubicBezTo>
                  <a:pt x="2039182" y="1511076"/>
                  <a:pt x="1582696" y="1946906"/>
                  <a:pt x="1019591" y="1946906"/>
                </a:cubicBezTo>
                <a:cubicBezTo>
                  <a:pt x="456486" y="1946906"/>
                  <a:pt x="0" y="1511076"/>
                  <a:pt x="0" y="973453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-753641"/>
              <a:satOff val="-20705"/>
              <a:lumOff val="476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759" tIns="621854" rIns="433760" bIns="62185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900" kern="1200" smtClean="0">
                <a:solidFill>
                  <a:schemeClr val="tx1"/>
                </a:solidFill>
                <a:latin typeface="Arial Black" panose="020B0A04020102020204" pitchFamily="34" charset="0"/>
              </a:rPr>
              <a:t>Muestra</a:t>
            </a:r>
            <a:endParaRPr lang="es-AR" sz="19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97280" y="319964"/>
            <a:ext cx="2646685" cy="1323342"/>
            <a:chOff x="3550178" y="3315891"/>
            <a:chExt cx="2646685" cy="1323342"/>
          </a:xfrm>
        </p:grpSpPr>
        <p:sp>
          <p:nvSpPr>
            <p:cNvPr id="5" name="Rectángulo redondeado 4"/>
            <p:cNvSpPr/>
            <p:nvPr/>
          </p:nvSpPr>
          <p:spPr>
            <a:xfrm>
              <a:off x="3550178" y="3315891"/>
              <a:ext cx="2646685" cy="1323342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3588937" y="3354650"/>
              <a:ext cx="2569167" cy="1245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4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Dato</a:t>
              </a:r>
              <a:endParaRPr lang="es-AR" sz="4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lecha a la derecha con muesca 6"/>
          <p:cNvSpPr/>
          <p:nvPr/>
        </p:nvSpPr>
        <p:spPr>
          <a:xfrm>
            <a:off x="3886200" y="793376"/>
            <a:ext cx="1102659" cy="57822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5240424" y="658469"/>
            <a:ext cx="552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El término </a:t>
            </a:r>
            <a:r>
              <a:rPr lang="es-AR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dato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 refiere a la 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información/valor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puntual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que se obtienen al llevar a cabo un estudio de tipo estadístico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36039" y="1845734"/>
            <a:ext cx="420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¿De donde sale estos datos?</a:t>
            </a:r>
            <a:endParaRPr lang="es-AR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Marcador de contenid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379138"/>
              </p:ext>
            </p:extLst>
          </p:nvPr>
        </p:nvGraphicFramePr>
        <p:xfrm>
          <a:off x="5827488" y="2417763"/>
          <a:ext cx="4347233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697346" y="315182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(Censo)</a:t>
            </a:r>
            <a:endParaRPr lang="es-A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490302" y="4767265"/>
            <a:ext cx="15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(Muestreo)</a:t>
            </a:r>
            <a:endParaRPr lang="es-A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827488" y="1845734"/>
            <a:ext cx="5127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¿Qué información/valor se estudia?</a:t>
            </a:r>
            <a:endParaRPr lang="es-AR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8420420" y="968188"/>
            <a:ext cx="2054839" cy="134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638737853"/>
              </p:ext>
            </p:extLst>
          </p:nvPr>
        </p:nvGraphicFramePr>
        <p:xfrm>
          <a:off x="6020299" y="2417447"/>
          <a:ext cx="4537713" cy="345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176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7" grpId="0" animBg="1"/>
      <p:bldP spid="8" grpId="0"/>
      <p:bldP spid="9" grpId="0"/>
      <p:bldP spid="12" grpId="0"/>
      <p:bldP spid="13" grpId="0"/>
      <p:bldP spid="14" grpId="0"/>
      <p:bldGraphic spid="1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2"/>
          <p:cNvSpPr/>
          <p:nvPr/>
        </p:nvSpPr>
        <p:spPr>
          <a:xfrm>
            <a:off x="1096963" y="416859"/>
            <a:ext cx="8369748" cy="1717101"/>
          </a:xfrm>
          <a:custGeom>
            <a:avLst/>
            <a:gdLst>
              <a:gd name="connsiteX0" fmla="*/ 0 w 8369748"/>
              <a:gd name="connsiteY0" fmla="*/ 171710 h 1717101"/>
              <a:gd name="connsiteX1" fmla="*/ 171710 w 8369748"/>
              <a:gd name="connsiteY1" fmla="*/ 0 h 1717101"/>
              <a:gd name="connsiteX2" fmla="*/ 8198038 w 8369748"/>
              <a:gd name="connsiteY2" fmla="*/ 0 h 1717101"/>
              <a:gd name="connsiteX3" fmla="*/ 8369748 w 8369748"/>
              <a:gd name="connsiteY3" fmla="*/ 171710 h 1717101"/>
              <a:gd name="connsiteX4" fmla="*/ 8369748 w 8369748"/>
              <a:gd name="connsiteY4" fmla="*/ 1545391 h 1717101"/>
              <a:gd name="connsiteX5" fmla="*/ 8198038 w 8369748"/>
              <a:gd name="connsiteY5" fmla="*/ 1717101 h 1717101"/>
              <a:gd name="connsiteX6" fmla="*/ 171710 w 8369748"/>
              <a:gd name="connsiteY6" fmla="*/ 1717101 h 1717101"/>
              <a:gd name="connsiteX7" fmla="*/ 0 w 8369748"/>
              <a:gd name="connsiteY7" fmla="*/ 1545391 h 1717101"/>
              <a:gd name="connsiteX8" fmla="*/ 0 w 8369748"/>
              <a:gd name="connsiteY8" fmla="*/ 171710 h 1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748" h="1717101">
                <a:moveTo>
                  <a:pt x="0" y="171710"/>
                </a:moveTo>
                <a:cubicBezTo>
                  <a:pt x="0" y="76877"/>
                  <a:pt x="76877" y="0"/>
                  <a:pt x="171710" y="0"/>
                </a:cubicBezTo>
                <a:lnTo>
                  <a:pt x="8198038" y="0"/>
                </a:lnTo>
                <a:cubicBezTo>
                  <a:pt x="8292871" y="0"/>
                  <a:pt x="8369748" y="76877"/>
                  <a:pt x="8369748" y="171710"/>
                </a:cubicBezTo>
                <a:lnTo>
                  <a:pt x="8369748" y="1545391"/>
                </a:lnTo>
                <a:cubicBezTo>
                  <a:pt x="8369748" y="1640224"/>
                  <a:pt x="8292871" y="1717101"/>
                  <a:pt x="8198038" y="1717101"/>
                </a:cubicBezTo>
                <a:lnTo>
                  <a:pt x="171710" y="1717101"/>
                </a:lnTo>
                <a:cubicBezTo>
                  <a:pt x="76877" y="1717101"/>
                  <a:pt x="0" y="1640224"/>
                  <a:pt x="0" y="1545391"/>
                </a:cubicBezTo>
                <a:lnTo>
                  <a:pt x="0" y="17171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942" tIns="297942" rIns="297942" bIns="2979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6500" kern="1200" dirty="0" smtClean="0"/>
              <a:t>Variable</a:t>
            </a:r>
            <a:endParaRPr lang="es-AR" sz="6500" kern="1200" dirty="0"/>
          </a:p>
        </p:txBody>
      </p:sp>
      <p:sp>
        <p:nvSpPr>
          <p:cNvPr id="8" name="Forma libre 7"/>
          <p:cNvSpPr/>
          <p:nvPr/>
        </p:nvSpPr>
        <p:spPr>
          <a:xfrm>
            <a:off x="1105141" y="2284373"/>
            <a:ext cx="4090637" cy="1717101"/>
          </a:xfrm>
          <a:custGeom>
            <a:avLst/>
            <a:gdLst>
              <a:gd name="connsiteX0" fmla="*/ 0 w 4090637"/>
              <a:gd name="connsiteY0" fmla="*/ 171710 h 1717101"/>
              <a:gd name="connsiteX1" fmla="*/ 171710 w 4090637"/>
              <a:gd name="connsiteY1" fmla="*/ 0 h 1717101"/>
              <a:gd name="connsiteX2" fmla="*/ 3918927 w 4090637"/>
              <a:gd name="connsiteY2" fmla="*/ 0 h 1717101"/>
              <a:gd name="connsiteX3" fmla="*/ 4090637 w 4090637"/>
              <a:gd name="connsiteY3" fmla="*/ 171710 h 1717101"/>
              <a:gd name="connsiteX4" fmla="*/ 4090637 w 4090637"/>
              <a:gd name="connsiteY4" fmla="*/ 1545391 h 1717101"/>
              <a:gd name="connsiteX5" fmla="*/ 3918927 w 4090637"/>
              <a:gd name="connsiteY5" fmla="*/ 1717101 h 1717101"/>
              <a:gd name="connsiteX6" fmla="*/ 171710 w 4090637"/>
              <a:gd name="connsiteY6" fmla="*/ 1717101 h 1717101"/>
              <a:gd name="connsiteX7" fmla="*/ 0 w 4090637"/>
              <a:gd name="connsiteY7" fmla="*/ 1545391 h 1717101"/>
              <a:gd name="connsiteX8" fmla="*/ 0 w 4090637"/>
              <a:gd name="connsiteY8" fmla="*/ 171710 h 1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0637" h="1717101">
                <a:moveTo>
                  <a:pt x="0" y="171710"/>
                </a:moveTo>
                <a:cubicBezTo>
                  <a:pt x="0" y="76877"/>
                  <a:pt x="76877" y="0"/>
                  <a:pt x="171710" y="0"/>
                </a:cubicBezTo>
                <a:lnTo>
                  <a:pt x="3918927" y="0"/>
                </a:lnTo>
                <a:cubicBezTo>
                  <a:pt x="4013760" y="0"/>
                  <a:pt x="4090637" y="76877"/>
                  <a:pt x="4090637" y="171710"/>
                </a:cubicBezTo>
                <a:lnTo>
                  <a:pt x="4090637" y="1545391"/>
                </a:lnTo>
                <a:cubicBezTo>
                  <a:pt x="4090637" y="1640224"/>
                  <a:pt x="4013760" y="1717101"/>
                  <a:pt x="3918927" y="1717101"/>
                </a:cubicBezTo>
                <a:lnTo>
                  <a:pt x="171710" y="1717101"/>
                </a:lnTo>
                <a:cubicBezTo>
                  <a:pt x="76877" y="1717101"/>
                  <a:pt x="0" y="1640224"/>
                  <a:pt x="0" y="1545391"/>
                </a:cubicBezTo>
                <a:lnTo>
                  <a:pt x="0" y="1717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42" tIns="259842" rIns="259842" bIns="259842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5500" kern="1200" dirty="0" smtClean="0"/>
              <a:t>Cualitativa</a:t>
            </a:r>
            <a:endParaRPr lang="es-AR" sz="5500" kern="1200" dirty="0"/>
          </a:p>
        </p:txBody>
      </p:sp>
      <p:sp>
        <p:nvSpPr>
          <p:cNvPr id="9" name="Forma libre 8"/>
          <p:cNvSpPr/>
          <p:nvPr/>
        </p:nvSpPr>
        <p:spPr>
          <a:xfrm>
            <a:off x="1238965" y="4149089"/>
            <a:ext cx="1872179" cy="1717101"/>
          </a:xfrm>
          <a:custGeom>
            <a:avLst/>
            <a:gdLst>
              <a:gd name="connsiteX0" fmla="*/ 0 w 1872179"/>
              <a:gd name="connsiteY0" fmla="*/ 171710 h 1717101"/>
              <a:gd name="connsiteX1" fmla="*/ 171710 w 1872179"/>
              <a:gd name="connsiteY1" fmla="*/ 0 h 1717101"/>
              <a:gd name="connsiteX2" fmla="*/ 1700469 w 1872179"/>
              <a:gd name="connsiteY2" fmla="*/ 0 h 1717101"/>
              <a:gd name="connsiteX3" fmla="*/ 1872179 w 1872179"/>
              <a:gd name="connsiteY3" fmla="*/ 171710 h 1717101"/>
              <a:gd name="connsiteX4" fmla="*/ 1872179 w 1872179"/>
              <a:gd name="connsiteY4" fmla="*/ 1545391 h 1717101"/>
              <a:gd name="connsiteX5" fmla="*/ 1700469 w 1872179"/>
              <a:gd name="connsiteY5" fmla="*/ 1717101 h 1717101"/>
              <a:gd name="connsiteX6" fmla="*/ 171710 w 1872179"/>
              <a:gd name="connsiteY6" fmla="*/ 1717101 h 1717101"/>
              <a:gd name="connsiteX7" fmla="*/ 0 w 1872179"/>
              <a:gd name="connsiteY7" fmla="*/ 1545391 h 1717101"/>
              <a:gd name="connsiteX8" fmla="*/ 0 w 1872179"/>
              <a:gd name="connsiteY8" fmla="*/ 171710 h 1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179" h="1717101">
                <a:moveTo>
                  <a:pt x="0" y="171710"/>
                </a:moveTo>
                <a:cubicBezTo>
                  <a:pt x="0" y="76877"/>
                  <a:pt x="76877" y="0"/>
                  <a:pt x="171710" y="0"/>
                </a:cubicBezTo>
                <a:lnTo>
                  <a:pt x="1700469" y="0"/>
                </a:lnTo>
                <a:cubicBezTo>
                  <a:pt x="1795302" y="0"/>
                  <a:pt x="1872179" y="76877"/>
                  <a:pt x="1872179" y="171710"/>
                </a:cubicBezTo>
                <a:lnTo>
                  <a:pt x="1872179" y="1545391"/>
                </a:lnTo>
                <a:cubicBezTo>
                  <a:pt x="1872179" y="1640224"/>
                  <a:pt x="1795302" y="1717101"/>
                  <a:pt x="1700469" y="1717101"/>
                </a:cubicBezTo>
                <a:lnTo>
                  <a:pt x="171710" y="1717101"/>
                </a:lnTo>
                <a:cubicBezTo>
                  <a:pt x="76877" y="1717101"/>
                  <a:pt x="0" y="1640224"/>
                  <a:pt x="0" y="1545391"/>
                </a:cubicBezTo>
                <a:lnTo>
                  <a:pt x="0" y="1717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212" tIns="172212" rIns="172212" bIns="17221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3200" kern="1200" dirty="0" smtClean="0"/>
              <a:t>Nominal</a:t>
            </a:r>
            <a:endParaRPr lang="es-AR" sz="3200" kern="1200" dirty="0"/>
          </a:p>
        </p:txBody>
      </p:sp>
      <p:sp>
        <p:nvSpPr>
          <p:cNvPr id="10" name="Forma libre 9"/>
          <p:cNvSpPr/>
          <p:nvPr/>
        </p:nvSpPr>
        <p:spPr>
          <a:xfrm>
            <a:off x="3189775" y="4149089"/>
            <a:ext cx="1872179" cy="1717101"/>
          </a:xfrm>
          <a:custGeom>
            <a:avLst/>
            <a:gdLst>
              <a:gd name="connsiteX0" fmla="*/ 0 w 1872179"/>
              <a:gd name="connsiteY0" fmla="*/ 171710 h 1717101"/>
              <a:gd name="connsiteX1" fmla="*/ 171710 w 1872179"/>
              <a:gd name="connsiteY1" fmla="*/ 0 h 1717101"/>
              <a:gd name="connsiteX2" fmla="*/ 1700469 w 1872179"/>
              <a:gd name="connsiteY2" fmla="*/ 0 h 1717101"/>
              <a:gd name="connsiteX3" fmla="*/ 1872179 w 1872179"/>
              <a:gd name="connsiteY3" fmla="*/ 171710 h 1717101"/>
              <a:gd name="connsiteX4" fmla="*/ 1872179 w 1872179"/>
              <a:gd name="connsiteY4" fmla="*/ 1545391 h 1717101"/>
              <a:gd name="connsiteX5" fmla="*/ 1700469 w 1872179"/>
              <a:gd name="connsiteY5" fmla="*/ 1717101 h 1717101"/>
              <a:gd name="connsiteX6" fmla="*/ 171710 w 1872179"/>
              <a:gd name="connsiteY6" fmla="*/ 1717101 h 1717101"/>
              <a:gd name="connsiteX7" fmla="*/ 0 w 1872179"/>
              <a:gd name="connsiteY7" fmla="*/ 1545391 h 1717101"/>
              <a:gd name="connsiteX8" fmla="*/ 0 w 1872179"/>
              <a:gd name="connsiteY8" fmla="*/ 171710 h 1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179" h="1717101">
                <a:moveTo>
                  <a:pt x="0" y="171710"/>
                </a:moveTo>
                <a:cubicBezTo>
                  <a:pt x="0" y="76877"/>
                  <a:pt x="76877" y="0"/>
                  <a:pt x="171710" y="0"/>
                </a:cubicBezTo>
                <a:lnTo>
                  <a:pt x="1700469" y="0"/>
                </a:lnTo>
                <a:cubicBezTo>
                  <a:pt x="1795302" y="0"/>
                  <a:pt x="1872179" y="76877"/>
                  <a:pt x="1872179" y="171710"/>
                </a:cubicBezTo>
                <a:lnTo>
                  <a:pt x="1872179" y="1545391"/>
                </a:lnTo>
                <a:cubicBezTo>
                  <a:pt x="1872179" y="1640224"/>
                  <a:pt x="1795302" y="1717101"/>
                  <a:pt x="1700469" y="1717101"/>
                </a:cubicBezTo>
                <a:lnTo>
                  <a:pt x="171710" y="1717101"/>
                </a:lnTo>
                <a:cubicBezTo>
                  <a:pt x="76877" y="1717101"/>
                  <a:pt x="0" y="1640224"/>
                  <a:pt x="0" y="1545391"/>
                </a:cubicBezTo>
                <a:lnTo>
                  <a:pt x="0" y="1717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212" tIns="172212" rIns="172212" bIns="17221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3200" kern="1200" dirty="0" smtClean="0"/>
              <a:t>Ordinal</a:t>
            </a:r>
            <a:endParaRPr lang="es-AR" sz="3200" kern="1200" dirty="0"/>
          </a:p>
        </p:txBody>
      </p:sp>
      <p:sp>
        <p:nvSpPr>
          <p:cNvPr id="11" name="Forma libre 10"/>
          <p:cNvSpPr/>
          <p:nvPr/>
        </p:nvSpPr>
        <p:spPr>
          <a:xfrm>
            <a:off x="5361220" y="2272807"/>
            <a:ext cx="4105508" cy="1717101"/>
          </a:xfrm>
          <a:custGeom>
            <a:avLst/>
            <a:gdLst>
              <a:gd name="connsiteX0" fmla="*/ 0 w 4105508"/>
              <a:gd name="connsiteY0" fmla="*/ 171710 h 1717101"/>
              <a:gd name="connsiteX1" fmla="*/ 171710 w 4105508"/>
              <a:gd name="connsiteY1" fmla="*/ 0 h 1717101"/>
              <a:gd name="connsiteX2" fmla="*/ 3933798 w 4105508"/>
              <a:gd name="connsiteY2" fmla="*/ 0 h 1717101"/>
              <a:gd name="connsiteX3" fmla="*/ 4105508 w 4105508"/>
              <a:gd name="connsiteY3" fmla="*/ 171710 h 1717101"/>
              <a:gd name="connsiteX4" fmla="*/ 4105508 w 4105508"/>
              <a:gd name="connsiteY4" fmla="*/ 1545391 h 1717101"/>
              <a:gd name="connsiteX5" fmla="*/ 3933798 w 4105508"/>
              <a:gd name="connsiteY5" fmla="*/ 1717101 h 1717101"/>
              <a:gd name="connsiteX6" fmla="*/ 171710 w 4105508"/>
              <a:gd name="connsiteY6" fmla="*/ 1717101 h 1717101"/>
              <a:gd name="connsiteX7" fmla="*/ 0 w 4105508"/>
              <a:gd name="connsiteY7" fmla="*/ 1545391 h 1717101"/>
              <a:gd name="connsiteX8" fmla="*/ 0 w 4105508"/>
              <a:gd name="connsiteY8" fmla="*/ 171710 h 1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508" h="1717101">
                <a:moveTo>
                  <a:pt x="0" y="171710"/>
                </a:moveTo>
                <a:cubicBezTo>
                  <a:pt x="0" y="76877"/>
                  <a:pt x="76877" y="0"/>
                  <a:pt x="171710" y="0"/>
                </a:cubicBezTo>
                <a:lnTo>
                  <a:pt x="3933798" y="0"/>
                </a:lnTo>
                <a:cubicBezTo>
                  <a:pt x="4028631" y="0"/>
                  <a:pt x="4105508" y="76877"/>
                  <a:pt x="4105508" y="171710"/>
                </a:cubicBezTo>
                <a:lnTo>
                  <a:pt x="4105508" y="1545391"/>
                </a:lnTo>
                <a:cubicBezTo>
                  <a:pt x="4105508" y="1640224"/>
                  <a:pt x="4028631" y="1717101"/>
                  <a:pt x="3933798" y="1717101"/>
                </a:cubicBezTo>
                <a:lnTo>
                  <a:pt x="171710" y="1717101"/>
                </a:lnTo>
                <a:cubicBezTo>
                  <a:pt x="76877" y="1717101"/>
                  <a:pt x="0" y="1640224"/>
                  <a:pt x="0" y="1545391"/>
                </a:cubicBezTo>
                <a:lnTo>
                  <a:pt x="0" y="1717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42" tIns="259842" rIns="259842" bIns="259842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5500" kern="1200" dirty="0" smtClean="0"/>
              <a:t>Cuantitativa</a:t>
            </a:r>
            <a:endParaRPr lang="es-AR" sz="5500" kern="1200" dirty="0"/>
          </a:p>
        </p:txBody>
      </p:sp>
      <p:sp>
        <p:nvSpPr>
          <p:cNvPr id="12" name="Forma libre 11"/>
          <p:cNvSpPr/>
          <p:nvPr/>
        </p:nvSpPr>
        <p:spPr>
          <a:xfrm>
            <a:off x="5494301" y="4149089"/>
            <a:ext cx="1872179" cy="1717101"/>
          </a:xfrm>
          <a:custGeom>
            <a:avLst/>
            <a:gdLst>
              <a:gd name="connsiteX0" fmla="*/ 0 w 1872179"/>
              <a:gd name="connsiteY0" fmla="*/ 171710 h 1717101"/>
              <a:gd name="connsiteX1" fmla="*/ 171710 w 1872179"/>
              <a:gd name="connsiteY1" fmla="*/ 0 h 1717101"/>
              <a:gd name="connsiteX2" fmla="*/ 1700469 w 1872179"/>
              <a:gd name="connsiteY2" fmla="*/ 0 h 1717101"/>
              <a:gd name="connsiteX3" fmla="*/ 1872179 w 1872179"/>
              <a:gd name="connsiteY3" fmla="*/ 171710 h 1717101"/>
              <a:gd name="connsiteX4" fmla="*/ 1872179 w 1872179"/>
              <a:gd name="connsiteY4" fmla="*/ 1545391 h 1717101"/>
              <a:gd name="connsiteX5" fmla="*/ 1700469 w 1872179"/>
              <a:gd name="connsiteY5" fmla="*/ 1717101 h 1717101"/>
              <a:gd name="connsiteX6" fmla="*/ 171710 w 1872179"/>
              <a:gd name="connsiteY6" fmla="*/ 1717101 h 1717101"/>
              <a:gd name="connsiteX7" fmla="*/ 0 w 1872179"/>
              <a:gd name="connsiteY7" fmla="*/ 1545391 h 1717101"/>
              <a:gd name="connsiteX8" fmla="*/ 0 w 1872179"/>
              <a:gd name="connsiteY8" fmla="*/ 171710 h 1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179" h="1717101">
                <a:moveTo>
                  <a:pt x="0" y="171710"/>
                </a:moveTo>
                <a:cubicBezTo>
                  <a:pt x="0" y="76877"/>
                  <a:pt x="76877" y="0"/>
                  <a:pt x="171710" y="0"/>
                </a:cubicBezTo>
                <a:lnTo>
                  <a:pt x="1700469" y="0"/>
                </a:lnTo>
                <a:cubicBezTo>
                  <a:pt x="1795302" y="0"/>
                  <a:pt x="1872179" y="76877"/>
                  <a:pt x="1872179" y="171710"/>
                </a:cubicBezTo>
                <a:lnTo>
                  <a:pt x="1872179" y="1545391"/>
                </a:lnTo>
                <a:cubicBezTo>
                  <a:pt x="1872179" y="1640224"/>
                  <a:pt x="1795302" y="1717101"/>
                  <a:pt x="1700469" y="1717101"/>
                </a:cubicBezTo>
                <a:lnTo>
                  <a:pt x="171710" y="1717101"/>
                </a:lnTo>
                <a:cubicBezTo>
                  <a:pt x="76877" y="1717101"/>
                  <a:pt x="0" y="1640224"/>
                  <a:pt x="0" y="1545391"/>
                </a:cubicBezTo>
                <a:lnTo>
                  <a:pt x="0" y="1717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212" tIns="172212" rIns="172212" bIns="17221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3200" kern="1200" dirty="0" smtClean="0"/>
              <a:t>Discreta</a:t>
            </a:r>
            <a:endParaRPr lang="es-AR" sz="3200" kern="1200" dirty="0"/>
          </a:p>
        </p:txBody>
      </p:sp>
      <p:sp>
        <p:nvSpPr>
          <p:cNvPr id="13" name="Forma libre 12"/>
          <p:cNvSpPr/>
          <p:nvPr/>
        </p:nvSpPr>
        <p:spPr>
          <a:xfrm>
            <a:off x="7445111" y="4149089"/>
            <a:ext cx="1872179" cy="1717101"/>
          </a:xfrm>
          <a:custGeom>
            <a:avLst/>
            <a:gdLst>
              <a:gd name="connsiteX0" fmla="*/ 0 w 1872179"/>
              <a:gd name="connsiteY0" fmla="*/ 171710 h 1717101"/>
              <a:gd name="connsiteX1" fmla="*/ 171710 w 1872179"/>
              <a:gd name="connsiteY1" fmla="*/ 0 h 1717101"/>
              <a:gd name="connsiteX2" fmla="*/ 1700469 w 1872179"/>
              <a:gd name="connsiteY2" fmla="*/ 0 h 1717101"/>
              <a:gd name="connsiteX3" fmla="*/ 1872179 w 1872179"/>
              <a:gd name="connsiteY3" fmla="*/ 171710 h 1717101"/>
              <a:gd name="connsiteX4" fmla="*/ 1872179 w 1872179"/>
              <a:gd name="connsiteY4" fmla="*/ 1545391 h 1717101"/>
              <a:gd name="connsiteX5" fmla="*/ 1700469 w 1872179"/>
              <a:gd name="connsiteY5" fmla="*/ 1717101 h 1717101"/>
              <a:gd name="connsiteX6" fmla="*/ 171710 w 1872179"/>
              <a:gd name="connsiteY6" fmla="*/ 1717101 h 1717101"/>
              <a:gd name="connsiteX7" fmla="*/ 0 w 1872179"/>
              <a:gd name="connsiteY7" fmla="*/ 1545391 h 1717101"/>
              <a:gd name="connsiteX8" fmla="*/ 0 w 1872179"/>
              <a:gd name="connsiteY8" fmla="*/ 171710 h 1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179" h="1717101">
                <a:moveTo>
                  <a:pt x="0" y="171710"/>
                </a:moveTo>
                <a:cubicBezTo>
                  <a:pt x="0" y="76877"/>
                  <a:pt x="76877" y="0"/>
                  <a:pt x="171710" y="0"/>
                </a:cubicBezTo>
                <a:lnTo>
                  <a:pt x="1700469" y="0"/>
                </a:lnTo>
                <a:cubicBezTo>
                  <a:pt x="1795302" y="0"/>
                  <a:pt x="1872179" y="76877"/>
                  <a:pt x="1872179" y="171710"/>
                </a:cubicBezTo>
                <a:lnTo>
                  <a:pt x="1872179" y="1545391"/>
                </a:lnTo>
                <a:cubicBezTo>
                  <a:pt x="1872179" y="1640224"/>
                  <a:pt x="1795302" y="1717101"/>
                  <a:pt x="1700469" y="1717101"/>
                </a:cubicBezTo>
                <a:lnTo>
                  <a:pt x="171710" y="1717101"/>
                </a:lnTo>
                <a:cubicBezTo>
                  <a:pt x="76877" y="1717101"/>
                  <a:pt x="0" y="1640224"/>
                  <a:pt x="0" y="1545391"/>
                </a:cubicBezTo>
                <a:lnTo>
                  <a:pt x="0" y="1717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212" tIns="172212" rIns="172212" bIns="17221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3200" kern="1200" dirty="0" smtClean="0"/>
              <a:t>Continuo</a:t>
            </a:r>
            <a:endParaRPr lang="es-AR" sz="3200" kern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466729" y="2958258"/>
            <a:ext cx="220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CLASIFICACIÓN</a:t>
            </a:r>
            <a:endParaRPr lang="es-AR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753185" y="4630175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ESCALA DE</a:t>
            </a:r>
          </a:p>
          <a:p>
            <a:pPr algn="ctr"/>
            <a:r>
              <a:rPr lang="es-AR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MEDICIÓN</a:t>
            </a:r>
            <a:endParaRPr lang="es-AR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764632"/>
              </p:ext>
            </p:extLst>
          </p:nvPr>
        </p:nvGraphicFramePr>
        <p:xfrm>
          <a:off x="1096963" y="1846263"/>
          <a:ext cx="100584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Variable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Tipo y escala de medición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Algunos valores posibles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Color de pelo</a:t>
                      </a:r>
                      <a:r>
                        <a:rPr lang="es-AR" baseline="0" dirty="0" smtClean="0"/>
                        <a:t> de  una persona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Cantidad</a:t>
                      </a:r>
                      <a:r>
                        <a:rPr lang="es-AR" baseline="0" dirty="0" smtClean="0"/>
                        <a:t> de veces que viajo una persona el exterior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Altura de un río en época de crecida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Cantidad de peces en un</a:t>
                      </a:r>
                      <a:r>
                        <a:rPr lang="es-AR" baseline="0" dirty="0" smtClean="0"/>
                        <a:t> estanque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Peso de bebés recién nacido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Cantidad</a:t>
                      </a:r>
                      <a:r>
                        <a:rPr lang="es-AR" baseline="0" dirty="0" smtClean="0"/>
                        <a:t> de habitante en un país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Raza de un perro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Cantidad de lluvia caída durante una</a:t>
                      </a:r>
                      <a:r>
                        <a:rPr lang="es-AR" baseline="0" dirty="0" smtClean="0"/>
                        <a:t> tormenta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7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A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s-A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sz="2800" dirty="0" smtClean="0"/>
              <a:t>Para </a:t>
            </a:r>
            <a:r>
              <a:rPr lang="es-AR" sz="2800" dirty="0"/>
              <a:t>cada una de las siguientes </a:t>
            </a:r>
            <a:r>
              <a:rPr lang="es-AR" sz="2800" dirty="0" smtClean="0"/>
              <a:t>situaciones identificar: individuo, población</a:t>
            </a:r>
            <a:r>
              <a:rPr lang="es-AR" sz="2800" dirty="0"/>
              <a:t>, </a:t>
            </a:r>
            <a:r>
              <a:rPr lang="es-AR" sz="2800" dirty="0" smtClean="0"/>
              <a:t>muestra y </a:t>
            </a:r>
            <a:r>
              <a:rPr lang="es-AR" sz="2800" dirty="0"/>
              <a:t>la o las variables analizadas, su clasificación y su escala de </a:t>
            </a:r>
            <a:r>
              <a:rPr lang="es-AR" sz="2800" dirty="0" smtClean="0"/>
              <a:t>medición:</a:t>
            </a:r>
            <a:endParaRPr lang="es-AR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a. Por estudios previos, se sabe que de la población de adultos en Argentina, el 20% padece alergias. Con el objetivo de analizar si esta proporción se sigue manteniendo, el año pasado se tomó una muestra de 1200 adultos seleccionados al azar y resultó que el 34% de ellos padece de algún tipo de alergia. </a:t>
            </a: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b. El centro de estudiantes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de Ntra. </a:t>
            </a:r>
            <a:r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t>Sra.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del Calvario desea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conocer el costo en fotocopias que tienen, mensualmente, los estudiantes que eligen la fotocopiadora de la facultad. Con este objetivo se prevé elegir a 100 estudiantes que se acerquen a la fotocopiadora durante todas las tardes de una semana, y se les preguntará sobre el monto mensual que invierten en fotocopiadoras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3212" y="773723"/>
            <a:ext cx="10058400" cy="54189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c. En el año 2001 una agencia estadounidense para la Investigación del Envejecimiento, reveló que los estadounidenses tienen grandes expectativas de tener una vida larga, sana e independiente. Las generaciones de 18 a 36 años, son quienes más desean llegar a 100 años. De las personas provenientes de este grupo de edades, el 69% reportó que le gustaría vivir hasta los 100 años. Los participantes de esta encuesta se eligieron mediante el marcado de números de teléfonos aleatorios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d. Con el fin de conocer la preferencia musical de adultos mayores santafesinos, se eligieron aleatoriamente 50 adultos mayores que asistieron a conciertos y obras de teatro en nuestra ciudad, y se les preguntó cuál es el género musical que prefiere, el modo de escuchar música y el tiempo que dedican diariamente a escuchar música.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52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200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Presentación y descripción de los datos </a:t>
            </a:r>
            <a:r>
              <a:rPr lang="es-AR" sz="3200" spc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muestrales</a:t>
            </a:r>
            <a:r>
              <a:rPr lang="es-AR" sz="3200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200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200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sz="3200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4772"/>
            <a:ext cx="10058400" cy="11260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A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 de datos y 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y presentación de los datos</a:t>
            </a:r>
            <a:endParaRPr lang="es-A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de flecha a la derecha 3"/>
          <p:cNvSpPr/>
          <p:nvPr/>
        </p:nvSpPr>
        <p:spPr>
          <a:xfrm rot="5400000">
            <a:off x="3974949" y="-180191"/>
            <a:ext cx="763793" cy="5728447"/>
          </a:xfrm>
          <a:prstGeom prst="rightArrowCallou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3359825" y="3106832"/>
            <a:ext cx="2766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Tabla estadística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4179073" y="3905494"/>
            <a:ext cx="355543" cy="384006"/>
          </a:xfrm>
          <a:prstGeom prst="downArrow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686719" y="4381250"/>
            <a:ext cx="3340250" cy="11260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s-A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los datos </a:t>
            </a:r>
            <a:endParaRPr lang="es-A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0374" t="25683" r="10748" b="10571"/>
          <a:stretch/>
        </p:blipFill>
        <p:spPr>
          <a:xfrm>
            <a:off x="6126480" y="2912807"/>
            <a:ext cx="5538470" cy="28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7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estadística</a:t>
            </a:r>
            <a:endParaRPr lang="es-AR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6325" indent="-538163" algn="just">
              <a:buFont typeface="Wingdings" panose="05000000000000000000" pitchFamily="2" charset="2"/>
              <a:buChar char="Ø"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Ofrece una visión global y rápida del fenómeno que estamos investigando, sin ignorar por completo de los casos particulares de la muestra.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538163" algn="just">
              <a:buFont typeface="Wingdings" panose="05000000000000000000" pitchFamily="2" charset="2"/>
              <a:buChar char="Ø"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una manera de 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organizar, 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en una 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tabla, los datos numéricamente. Esa organización numérica son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frecuencia.</a:t>
            </a:r>
          </a:p>
          <a:p>
            <a:pPr marL="93663" indent="0" algn="just">
              <a:buNone/>
            </a:pPr>
            <a:r>
              <a:rPr lang="es-AR" sz="2400" b="1" u="sng" dirty="0" smtClean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Frecuencia</a:t>
            </a:r>
            <a:r>
              <a:rPr lang="es-AR" sz="2400" b="1" dirty="0" smtClean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sz="2400" dirty="0" smtClean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numérico que representa o indica las veces que aparece,  sucede o se realiza una cosa durante un período de tiempo  o un espacio determinado.</a:t>
            </a:r>
          </a:p>
          <a:p>
            <a:pPr marL="93663" indent="0" algn="just">
              <a:buNone/>
            </a:pP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símbolo “n” representa el total de datos que se recolecto, que coincide con el tamaño de la muestra.</a:t>
            </a:r>
          </a:p>
          <a:p>
            <a:pPr marL="0" indent="0">
              <a:buNone/>
            </a:pP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11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1349</TotalTime>
  <Words>1625</Words>
  <Application>Microsoft Office PowerPoint</Application>
  <PresentationFormat>Panorámica</PresentationFormat>
  <Paragraphs>171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Cambria Math</vt:lpstr>
      <vt:lpstr>Segoe Script</vt:lpstr>
      <vt:lpstr>Wingdings</vt:lpstr>
      <vt:lpstr>Retrospección</vt:lpstr>
      <vt:lpstr>ESTADÍSTICA</vt:lpstr>
      <vt:lpstr>Presentación de PowerPoint</vt:lpstr>
      <vt:lpstr>Presentación de PowerPoint</vt:lpstr>
      <vt:lpstr>Presentación de PowerPoint</vt:lpstr>
      <vt:lpstr>Actividad</vt:lpstr>
      <vt:lpstr>Actividad: Para cada una de las siguientes situaciones identificar: individuo, población, muestra y la o las variables analizadas, su clasificación y su escala de medición:</vt:lpstr>
      <vt:lpstr>Presentación de PowerPoint</vt:lpstr>
      <vt:lpstr>Presentación y descripción de los datos muestrales  </vt:lpstr>
      <vt:lpstr>Tabla estadística</vt:lpstr>
      <vt:lpstr>Tabla estadística</vt:lpstr>
      <vt:lpstr>Gráficos estadístico</vt:lpstr>
      <vt:lpstr>Gráfico de Barras</vt:lpstr>
      <vt:lpstr>Gráfico de Barras</vt:lpstr>
      <vt:lpstr>Gráficos de Sectores</vt:lpstr>
      <vt:lpstr>Histograma</vt:lpstr>
      <vt:lpstr>Serie de tiempo</vt:lpstr>
      <vt:lpstr>¿Qué información se necesita para que un gráfico este completo?</vt:lpstr>
      <vt:lpstr>Presentación de PowerPoint</vt:lpstr>
      <vt:lpstr>Presentación y descripción de los datos muestrales</vt:lpstr>
      <vt:lpstr>Medidas de tendencias centrales</vt:lpstr>
      <vt:lpstr>Medidas de tendencias centrales</vt:lpstr>
      <vt:lpstr>Medidas de tendencias centrales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</dc:title>
  <dc:creator>María Alejandra Saux</dc:creator>
  <cp:lastModifiedBy>María Alejandra Saux</cp:lastModifiedBy>
  <cp:revision>47</cp:revision>
  <dcterms:created xsi:type="dcterms:W3CDTF">2020-03-31T18:59:22Z</dcterms:created>
  <dcterms:modified xsi:type="dcterms:W3CDTF">2026-02-26T15:02:06Z</dcterms:modified>
</cp:coreProperties>
</file>