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81" r:id="rId5"/>
    <p:sldId id="258" r:id="rId6"/>
    <p:sldId id="259" r:id="rId7"/>
    <p:sldId id="261" r:id="rId8"/>
    <p:sldId id="262" r:id="rId9"/>
    <p:sldId id="267" r:id="rId10"/>
    <p:sldId id="264" r:id="rId11"/>
    <p:sldId id="271" r:id="rId12"/>
    <p:sldId id="269" r:id="rId13"/>
    <p:sldId id="270" r:id="rId14"/>
    <p:sldId id="272" r:id="rId15"/>
    <p:sldId id="273" r:id="rId16"/>
    <p:sldId id="274" r:id="rId17"/>
    <p:sldId id="287" r:id="rId18"/>
    <p:sldId id="288" r:id="rId19"/>
    <p:sldId id="278" r:id="rId20"/>
    <p:sldId id="279" r:id="rId21"/>
    <p:sldId id="280" r:id="rId22"/>
    <p:sldId id="284" r:id="rId23"/>
    <p:sldId id="285" r:id="rId24"/>
    <p:sldId id="286"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image" Target="../media/image19.jpg"/></Relationships>
</file>

<file path=ppt/diagrams/_rels/data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ata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image" Target="../media/image2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image" Target="../media/image1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29C4A-767C-4DED-994B-DFFA3BEE8E3D}"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s-AR"/>
        </a:p>
      </dgm:t>
    </dgm:pt>
    <dgm:pt modelId="{CB124890-9BA6-4D31-A979-8ADABBF84E1E}">
      <dgm:prSet phldrT="[Texto]"/>
      <dgm:spPr/>
      <dgm:t>
        <a:bodyPr/>
        <a:lstStyle/>
        <a:p>
          <a:r>
            <a:rPr lang="es-AR" b="1" dirty="0" smtClean="0">
              <a:solidFill>
                <a:schemeClr val="bg1"/>
              </a:solidFill>
              <a:effectLst>
                <a:outerShdw blurRad="38100" dist="38100" dir="2700000" algn="tl">
                  <a:srgbClr val="000000">
                    <a:alpha val="43137"/>
                  </a:srgbClr>
                </a:outerShdw>
              </a:effectLst>
            </a:rPr>
            <a:t>Coloquial</a:t>
          </a:r>
          <a:endParaRPr lang="es-AR" b="1" dirty="0">
            <a:solidFill>
              <a:schemeClr val="bg1"/>
            </a:solidFill>
            <a:effectLst>
              <a:outerShdw blurRad="38100" dist="38100" dir="2700000" algn="tl">
                <a:srgbClr val="000000">
                  <a:alpha val="43137"/>
                </a:srgbClr>
              </a:outerShdw>
            </a:effectLst>
          </a:endParaRPr>
        </a:p>
      </dgm:t>
    </dgm:pt>
    <dgm:pt modelId="{738F2B63-BBFF-4A58-9B47-E4AC0EC12ACE}" type="parTrans" cxnId="{A1B80361-9232-407B-ABF8-DB744E07D3F5}">
      <dgm:prSet/>
      <dgm:spPr/>
      <dgm:t>
        <a:bodyPr/>
        <a:lstStyle/>
        <a:p>
          <a:endParaRPr lang="es-AR" b="1">
            <a:solidFill>
              <a:schemeClr val="bg1"/>
            </a:solidFill>
            <a:effectLst>
              <a:outerShdw blurRad="38100" dist="38100" dir="2700000" algn="tl">
                <a:srgbClr val="000000">
                  <a:alpha val="43137"/>
                </a:srgbClr>
              </a:outerShdw>
            </a:effectLst>
          </a:endParaRPr>
        </a:p>
      </dgm:t>
    </dgm:pt>
    <dgm:pt modelId="{FC8954B3-5E52-465A-BCA8-F7F907759097}" type="sibTrans" cxnId="{A1B80361-9232-407B-ABF8-DB744E07D3F5}">
      <dgm:prSet/>
      <dgm:spPr/>
      <dgm:t>
        <a:bodyPr/>
        <a:lstStyle/>
        <a:p>
          <a:endParaRPr lang="es-AR" b="1">
            <a:solidFill>
              <a:schemeClr val="bg1"/>
            </a:solidFill>
            <a:effectLst>
              <a:outerShdw blurRad="38100" dist="38100" dir="2700000" algn="tl">
                <a:srgbClr val="000000">
                  <a:alpha val="43137"/>
                </a:srgbClr>
              </a:outerShdw>
            </a:effectLst>
          </a:endParaRPr>
        </a:p>
      </dgm:t>
    </dgm:pt>
    <dgm:pt modelId="{D0AD8670-5D4A-407D-8FC5-61C40D72105A}">
      <dgm:prSet phldrT="[Texto]"/>
      <dgm:spPr/>
      <dgm:t>
        <a:bodyPr/>
        <a:lstStyle/>
        <a:p>
          <a:r>
            <a:rPr lang="es-AR" b="1" dirty="0" smtClean="0">
              <a:solidFill>
                <a:schemeClr val="bg1"/>
              </a:solidFill>
              <a:effectLst>
                <a:outerShdw blurRad="38100" dist="38100" dir="2700000" algn="tl">
                  <a:srgbClr val="000000">
                    <a:alpha val="43137"/>
                  </a:srgbClr>
                </a:outerShdw>
              </a:effectLst>
            </a:rPr>
            <a:t>Numérico (tabla)</a:t>
          </a:r>
          <a:endParaRPr lang="es-AR" b="1" dirty="0">
            <a:solidFill>
              <a:schemeClr val="bg1"/>
            </a:solidFill>
            <a:effectLst>
              <a:outerShdw blurRad="38100" dist="38100" dir="2700000" algn="tl">
                <a:srgbClr val="000000">
                  <a:alpha val="43137"/>
                </a:srgbClr>
              </a:outerShdw>
            </a:effectLst>
          </a:endParaRPr>
        </a:p>
      </dgm:t>
    </dgm:pt>
    <dgm:pt modelId="{466E038E-14BD-4E47-8B95-3B8E5436E8CC}" type="parTrans" cxnId="{CA09FB5E-8033-4253-BF59-10EC9EFEB9AC}">
      <dgm:prSet/>
      <dgm:spPr/>
      <dgm:t>
        <a:bodyPr/>
        <a:lstStyle/>
        <a:p>
          <a:endParaRPr lang="es-AR" b="1">
            <a:solidFill>
              <a:schemeClr val="bg1"/>
            </a:solidFill>
            <a:effectLst>
              <a:outerShdw blurRad="38100" dist="38100" dir="2700000" algn="tl">
                <a:srgbClr val="000000">
                  <a:alpha val="43137"/>
                </a:srgbClr>
              </a:outerShdw>
            </a:effectLst>
          </a:endParaRPr>
        </a:p>
      </dgm:t>
    </dgm:pt>
    <dgm:pt modelId="{4AF24B90-AE45-43E9-A96E-E55DA781EFF4}" type="sibTrans" cxnId="{CA09FB5E-8033-4253-BF59-10EC9EFEB9AC}">
      <dgm:prSet/>
      <dgm:spPr/>
      <dgm:t>
        <a:bodyPr/>
        <a:lstStyle/>
        <a:p>
          <a:endParaRPr lang="es-AR" b="1">
            <a:solidFill>
              <a:schemeClr val="bg1"/>
            </a:solidFill>
            <a:effectLst>
              <a:outerShdw blurRad="38100" dist="38100" dir="2700000" algn="tl">
                <a:srgbClr val="000000">
                  <a:alpha val="43137"/>
                </a:srgbClr>
              </a:outerShdw>
            </a:effectLst>
          </a:endParaRPr>
        </a:p>
      </dgm:t>
    </dgm:pt>
    <dgm:pt modelId="{225F65DA-7E27-4367-915F-A79B65D1614A}">
      <dgm:prSet phldrT="[Texto]"/>
      <dgm:spPr/>
      <dgm:t>
        <a:bodyPr/>
        <a:lstStyle/>
        <a:p>
          <a:r>
            <a:rPr lang="es-AR" b="1" dirty="0" smtClean="0">
              <a:solidFill>
                <a:schemeClr val="bg1"/>
              </a:solidFill>
              <a:effectLst>
                <a:outerShdw blurRad="38100" dist="38100" dir="2700000" algn="tl">
                  <a:srgbClr val="000000">
                    <a:alpha val="43137"/>
                  </a:srgbClr>
                </a:outerShdw>
              </a:effectLst>
            </a:rPr>
            <a:t>Gráfico</a:t>
          </a:r>
          <a:endParaRPr lang="es-AR" b="1" dirty="0">
            <a:solidFill>
              <a:schemeClr val="bg1"/>
            </a:solidFill>
            <a:effectLst>
              <a:outerShdw blurRad="38100" dist="38100" dir="2700000" algn="tl">
                <a:srgbClr val="000000">
                  <a:alpha val="43137"/>
                </a:srgbClr>
              </a:outerShdw>
            </a:effectLst>
          </a:endParaRPr>
        </a:p>
      </dgm:t>
    </dgm:pt>
    <dgm:pt modelId="{05425590-19A6-4359-B4C0-97684DB482F3}" type="parTrans" cxnId="{F1FC35AE-ECC8-4598-B9EA-457D3947D9B0}">
      <dgm:prSet/>
      <dgm:spPr/>
      <dgm:t>
        <a:bodyPr/>
        <a:lstStyle/>
        <a:p>
          <a:endParaRPr lang="es-AR" b="1">
            <a:solidFill>
              <a:schemeClr val="bg1"/>
            </a:solidFill>
            <a:effectLst>
              <a:outerShdw blurRad="38100" dist="38100" dir="2700000" algn="tl">
                <a:srgbClr val="000000">
                  <a:alpha val="43137"/>
                </a:srgbClr>
              </a:outerShdw>
            </a:effectLst>
          </a:endParaRPr>
        </a:p>
      </dgm:t>
    </dgm:pt>
    <dgm:pt modelId="{30A0F0BF-DF5E-4190-BDB1-E857233B8FC7}" type="sibTrans" cxnId="{F1FC35AE-ECC8-4598-B9EA-457D3947D9B0}">
      <dgm:prSet/>
      <dgm:spPr/>
      <dgm:t>
        <a:bodyPr/>
        <a:lstStyle/>
        <a:p>
          <a:endParaRPr lang="es-AR" b="1">
            <a:solidFill>
              <a:schemeClr val="bg1"/>
            </a:solidFill>
            <a:effectLst>
              <a:outerShdw blurRad="38100" dist="38100" dir="2700000" algn="tl">
                <a:srgbClr val="000000">
                  <a:alpha val="43137"/>
                </a:srgbClr>
              </a:outerShdw>
            </a:effectLst>
          </a:endParaRPr>
        </a:p>
      </dgm:t>
    </dgm:pt>
    <dgm:pt modelId="{4DE982E6-D12D-4157-A175-A9918A46E1D2}">
      <dgm:prSet phldrT="[Texto]"/>
      <dgm:spPr/>
      <dgm:t>
        <a:bodyPr/>
        <a:lstStyle/>
        <a:p>
          <a:r>
            <a:rPr lang="es-AR" b="1" dirty="0" smtClean="0">
              <a:solidFill>
                <a:schemeClr val="bg1"/>
              </a:solidFill>
              <a:effectLst>
                <a:outerShdw blurRad="38100" dist="38100" dir="2700000" algn="tl">
                  <a:srgbClr val="000000">
                    <a:alpha val="43137"/>
                  </a:srgbClr>
                </a:outerShdw>
              </a:effectLst>
            </a:rPr>
            <a:t>Ecuación</a:t>
          </a:r>
          <a:endParaRPr lang="es-AR" b="1" dirty="0">
            <a:solidFill>
              <a:schemeClr val="bg1"/>
            </a:solidFill>
            <a:effectLst>
              <a:outerShdw blurRad="38100" dist="38100" dir="2700000" algn="tl">
                <a:srgbClr val="000000">
                  <a:alpha val="43137"/>
                </a:srgbClr>
              </a:outerShdw>
            </a:effectLst>
          </a:endParaRPr>
        </a:p>
      </dgm:t>
    </dgm:pt>
    <dgm:pt modelId="{E61D9A8E-0C5E-40F4-975F-A2E7E7D1F855}" type="parTrans" cxnId="{C12A47DE-C442-4AA6-88DC-A46E30B2DEC9}">
      <dgm:prSet/>
      <dgm:spPr/>
      <dgm:t>
        <a:bodyPr/>
        <a:lstStyle/>
        <a:p>
          <a:endParaRPr lang="es-AR" b="1">
            <a:solidFill>
              <a:schemeClr val="bg1"/>
            </a:solidFill>
            <a:effectLst>
              <a:outerShdw blurRad="38100" dist="38100" dir="2700000" algn="tl">
                <a:srgbClr val="000000">
                  <a:alpha val="43137"/>
                </a:srgbClr>
              </a:outerShdw>
            </a:effectLst>
          </a:endParaRPr>
        </a:p>
      </dgm:t>
    </dgm:pt>
    <dgm:pt modelId="{AA7723A3-3EF0-42B6-9279-CA04D503D7DE}" type="sibTrans" cxnId="{C12A47DE-C442-4AA6-88DC-A46E30B2DEC9}">
      <dgm:prSet/>
      <dgm:spPr/>
      <dgm:t>
        <a:bodyPr/>
        <a:lstStyle/>
        <a:p>
          <a:endParaRPr lang="es-AR" b="1">
            <a:solidFill>
              <a:schemeClr val="bg1"/>
            </a:solidFill>
            <a:effectLst>
              <a:outerShdw blurRad="38100" dist="38100" dir="2700000" algn="tl">
                <a:srgbClr val="000000">
                  <a:alpha val="43137"/>
                </a:srgbClr>
              </a:outerShdw>
            </a:effectLst>
          </a:endParaRPr>
        </a:p>
      </dgm:t>
    </dgm:pt>
    <dgm:pt modelId="{22DB6E6A-D62B-43B5-B5D4-C908A4AA60AB}" type="pres">
      <dgm:prSet presAssocID="{9EA29C4A-767C-4DED-994B-DFFA3BEE8E3D}" presName="diagram" presStyleCnt="0">
        <dgm:presLayoutVars>
          <dgm:dir/>
          <dgm:resizeHandles val="exact"/>
        </dgm:presLayoutVars>
      </dgm:prSet>
      <dgm:spPr/>
      <dgm:t>
        <a:bodyPr/>
        <a:lstStyle/>
        <a:p>
          <a:endParaRPr lang="es-AR"/>
        </a:p>
      </dgm:t>
    </dgm:pt>
    <dgm:pt modelId="{94B2114C-7E86-4FC1-A22A-FC08F24C8AE1}" type="pres">
      <dgm:prSet presAssocID="{CB124890-9BA6-4D31-A979-8ADABBF84E1E}" presName="node" presStyleLbl="node1" presStyleIdx="0" presStyleCnt="4" custLinFactNeighborX="-10837" custLinFactNeighborY="2202">
        <dgm:presLayoutVars>
          <dgm:bulletEnabled val="1"/>
        </dgm:presLayoutVars>
      </dgm:prSet>
      <dgm:spPr/>
      <dgm:t>
        <a:bodyPr/>
        <a:lstStyle/>
        <a:p>
          <a:endParaRPr lang="es-AR"/>
        </a:p>
      </dgm:t>
    </dgm:pt>
    <dgm:pt modelId="{FCBF4F84-3DA1-4420-AE21-14A139AAD96D}" type="pres">
      <dgm:prSet presAssocID="{FC8954B3-5E52-465A-BCA8-F7F907759097}" presName="sibTrans" presStyleCnt="0"/>
      <dgm:spPr/>
      <dgm:t>
        <a:bodyPr/>
        <a:lstStyle/>
        <a:p>
          <a:endParaRPr lang="es-AR"/>
        </a:p>
      </dgm:t>
    </dgm:pt>
    <dgm:pt modelId="{731CD897-B570-40E9-A90B-F5052962E401}" type="pres">
      <dgm:prSet presAssocID="{D0AD8670-5D4A-407D-8FC5-61C40D72105A}" presName="node" presStyleLbl="node1" presStyleIdx="1" presStyleCnt="4" custLinFactNeighborX="-5451" custLinFactNeighborY="2202">
        <dgm:presLayoutVars>
          <dgm:bulletEnabled val="1"/>
        </dgm:presLayoutVars>
      </dgm:prSet>
      <dgm:spPr/>
      <dgm:t>
        <a:bodyPr/>
        <a:lstStyle/>
        <a:p>
          <a:endParaRPr lang="es-AR"/>
        </a:p>
      </dgm:t>
    </dgm:pt>
    <dgm:pt modelId="{D08C2A60-03F8-4EBA-9F83-C015EAC1057C}" type="pres">
      <dgm:prSet presAssocID="{4AF24B90-AE45-43E9-A96E-E55DA781EFF4}" presName="sibTrans" presStyleCnt="0"/>
      <dgm:spPr/>
      <dgm:t>
        <a:bodyPr/>
        <a:lstStyle/>
        <a:p>
          <a:endParaRPr lang="es-AR"/>
        </a:p>
      </dgm:t>
    </dgm:pt>
    <dgm:pt modelId="{A65EA3E2-0518-4C7F-8DA6-064B80280C18}" type="pres">
      <dgm:prSet presAssocID="{225F65DA-7E27-4367-915F-A79B65D1614A}" presName="node" presStyleLbl="node1" presStyleIdx="2" presStyleCnt="4" custLinFactX="-100000" custLinFactY="13239" custLinFactNeighborX="-119205" custLinFactNeighborY="100000">
        <dgm:presLayoutVars>
          <dgm:bulletEnabled val="1"/>
        </dgm:presLayoutVars>
      </dgm:prSet>
      <dgm:spPr/>
      <dgm:t>
        <a:bodyPr/>
        <a:lstStyle/>
        <a:p>
          <a:endParaRPr lang="es-AR"/>
        </a:p>
      </dgm:t>
    </dgm:pt>
    <dgm:pt modelId="{3D3063AC-975B-4756-AF55-AF5A5FDE0BBB}" type="pres">
      <dgm:prSet presAssocID="{30A0F0BF-DF5E-4190-BDB1-E857233B8FC7}" presName="sibTrans" presStyleCnt="0"/>
      <dgm:spPr/>
      <dgm:t>
        <a:bodyPr/>
        <a:lstStyle/>
        <a:p>
          <a:endParaRPr lang="es-AR"/>
        </a:p>
      </dgm:t>
    </dgm:pt>
    <dgm:pt modelId="{4C4144F8-F563-4D72-83CE-F7AF4F6D5566}" type="pres">
      <dgm:prSet presAssocID="{4DE982E6-D12D-4157-A175-A9918A46E1D2}" presName="node" presStyleLbl="node1" presStyleIdx="3" presStyleCnt="4" custLinFactNeighborX="-3965" custLinFactNeighborY="-826">
        <dgm:presLayoutVars>
          <dgm:bulletEnabled val="1"/>
        </dgm:presLayoutVars>
      </dgm:prSet>
      <dgm:spPr/>
      <dgm:t>
        <a:bodyPr/>
        <a:lstStyle/>
        <a:p>
          <a:endParaRPr lang="es-AR"/>
        </a:p>
      </dgm:t>
    </dgm:pt>
  </dgm:ptLst>
  <dgm:cxnLst>
    <dgm:cxn modelId="{0F0C505B-CD5E-4FE3-9A82-780C18925F6E}" type="presOf" srcId="{4DE982E6-D12D-4157-A175-A9918A46E1D2}" destId="{4C4144F8-F563-4D72-83CE-F7AF4F6D5566}" srcOrd="0" destOrd="0" presId="urn:microsoft.com/office/officeart/2005/8/layout/default"/>
    <dgm:cxn modelId="{CA09FB5E-8033-4253-BF59-10EC9EFEB9AC}" srcId="{9EA29C4A-767C-4DED-994B-DFFA3BEE8E3D}" destId="{D0AD8670-5D4A-407D-8FC5-61C40D72105A}" srcOrd="1" destOrd="0" parTransId="{466E038E-14BD-4E47-8B95-3B8E5436E8CC}" sibTransId="{4AF24B90-AE45-43E9-A96E-E55DA781EFF4}"/>
    <dgm:cxn modelId="{F1FC35AE-ECC8-4598-B9EA-457D3947D9B0}" srcId="{9EA29C4A-767C-4DED-994B-DFFA3BEE8E3D}" destId="{225F65DA-7E27-4367-915F-A79B65D1614A}" srcOrd="2" destOrd="0" parTransId="{05425590-19A6-4359-B4C0-97684DB482F3}" sibTransId="{30A0F0BF-DF5E-4190-BDB1-E857233B8FC7}"/>
    <dgm:cxn modelId="{F1EA8EAA-72B5-4F70-8795-89E4727ECECB}" type="presOf" srcId="{225F65DA-7E27-4367-915F-A79B65D1614A}" destId="{A65EA3E2-0518-4C7F-8DA6-064B80280C18}" srcOrd="0" destOrd="0" presId="urn:microsoft.com/office/officeart/2005/8/layout/default"/>
    <dgm:cxn modelId="{5BE80E94-6B4B-48B5-A1F8-C16A5723EF1B}" type="presOf" srcId="{D0AD8670-5D4A-407D-8FC5-61C40D72105A}" destId="{731CD897-B570-40E9-A90B-F5052962E401}" srcOrd="0" destOrd="0" presId="urn:microsoft.com/office/officeart/2005/8/layout/default"/>
    <dgm:cxn modelId="{A1B80361-9232-407B-ABF8-DB744E07D3F5}" srcId="{9EA29C4A-767C-4DED-994B-DFFA3BEE8E3D}" destId="{CB124890-9BA6-4D31-A979-8ADABBF84E1E}" srcOrd="0" destOrd="0" parTransId="{738F2B63-BBFF-4A58-9B47-E4AC0EC12ACE}" sibTransId="{FC8954B3-5E52-465A-BCA8-F7F907759097}"/>
    <dgm:cxn modelId="{7F88D562-6B63-4BF8-98E6-AD8785A3C540}" type="presOf" srcId="{CB124890-9BA6-4D31-A979-8ADABBF84E1E}" destId="{94B2114C-7E86-4FC1-A22A-FC08F24C8AE1}" srcOrd="0" destOrd="0" presId="urn:microsoft.com/office/officeart/2005/8/layout/default"/>
    <dgm:cxn modelId="{0A4441D6-90CA-4868-A892-D96BC0FF541C}" type="presOf" srcId="{9EA29C4A-767C-4DED-994B-DFFA3BEE8E3D}" destId="{22DB6E6A-D62B-43B5-B5D4-C908A4AA60AB}" srcOrd="0" destOrd="0" presId="urn:microsoft.com/office/officeart/2005/8/layout/default"/>
    <dgm:cxn modelId="{C12A47DE-C442-4AA6-88DC-A46E30B2DEC9}" srcId="{9EA29C4A-767C-4DED-994B-DFFA3BEE8E3D}" destId="{4DE982E6-D12D-4157-A175-A9918A46E1D2}" srcOrd="3" destOrd="0" parTransId="{E61D9A8E-0C5E-40F4-975F-A2E7E7D1F855}" sibTransId="{AA7723A3-3EF0-42B6-9279-CA04D503D7DE}"/>
    <dgm:cxn modelId="{4306B7C3-77CE-408C-A5FB-ADE6A0B4D0BD}" type="presParOf" srcId="{22DB6E6A-D62B-43B5-B5D4-C908A4AA60AB}" destId="{94B2114C-7E86-4FC1-A22A-FC08F24C8AE1}" srcOrd="0" destOrd="0" presId="urn:microsoft.com/office/officeart/2005/8/layout/default"/>
    <dgm:cxn modelId="{1C1B503D-4EB1-46CB-BA7C-66905A04761A}" type="presParOf" srcId="{22DB6E6A-D62B-43B5-B5D4-C908A4AA60AB}" destId="{FCBF4F84-3DA1-4420-AE21-14A139AAD96D}" srcOrd="1" destOrd="0" presId="urn:microsoft.com/office/officeart/2005/8/layout/default"/>
    <dgm:cxn modelId="{872E7F92-A047-4AD8-B90B-F7555B9A85EB}" type="presParOf" srcId="{22DB6E6A-D62B-43B5-B5D4-C908A4AA60AB}" destId="{731CD897-B570-40E9-A90B-F5052962E401}" srcOrd="2" destOrd="0" presId="urn:microsoft.com/office/officeart/2005/8/layout/default"/>
    <dgm:cxn modelId="{BA9A8E70-371C-46BF-AED6-4DD9DA4A5564}" type="presParOf" srcId="{22DB6E6A-D62B-43B5-B5D4-C908A4AA60AB}" destId="{D08C2A60-03F8-4EBA-9F83-C015EAC1057C}" srcOrd="3" destOrd="0" presId="urn:microsoft.com/office/officeart/2005/8/layout/default"/>
    <dgm:cxn modelId="{36DF6B6D-F4B0-4229-A0B0-617EF74C6507}" type="presParOf" srcId="{22DB6E6A-D62B-43B5-B5D4-C908A4AA60AB}" destId="{A65EA3E2-0518-4C7F-8DA6-064B80280C18}" srcOrd="4" destOrd="0" presId="urn:microsoft.com/office/officeart/2005/8/layout/default"/>
    <dgm:cxn modelId="{C4A7857C-D6AD-4A44-B51C-879055395C32}" type="presParOf" srcId="{22DB6E6A-D62B-43B5-B5D4-C908A4AA60AB}" destId="{3D3063AC-975B-4756-AF55-AF5A5FDE0BBB}" srcOrd="5" destOrd="0" presId="urn:microsoft.com/office/officeart/2005/8/layout/default"/>
    <dgm:cxn modelId="{2A694D03-0E95-4C35-A156-5F9243E191EC}" type="presParOf" srcId="{22DB6E6A-D62B-43B5-B5D4-C908A4AA60AB}" destId="{4C4144F8-F563-4D72-83CE-F7AF4F6D556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D9751-36C1-4E01-B50B-3C83074CAEB7}" type="doc">
      <dgm:prSet loTypeId="urn:microsoft.com/office/officeart/2005/8/layout/pList2" loCatId="list" qsTypeId="urn:microsoft.com/office/officeart/2005/8/quickstyle/simple1" qsCatId="simple" csTypeId="urn:microsoft.com/office/officeart/2005/8/colors/colorful5" csCatId="colorful" phldr="1"/>
      <dgm:spPr/>
    </dgm:pt>
    <dgm:pt modelId="{ED4B1897-16AE-4DF2-819F-C505DD5025B4}">
      <dgm:prSet phldrT="[Texto]"/>
      <dgm:spPr/>
      <dgm:t>
        <a:bodyPr/>
        <a:lstStyle/>
        <a:p>
          <a:r>
            <a:rPr lang="es-AR" dirty="0" smtClean="0"/>
            <a:t>Función constante</a:t>
          </a:r>
          <a:endParaRPr lang="es-AR" dirty="0"/>
        </a:p>
      </dgm:t>
    </dgm:pt>
    <dgm:pt modelId="{DA3F7446-0295-4901-BAD3-3ABA74C04479}" type="parTrans" cxnId="{AF306375-AAC9-43A0-B86F-F6401287A96A}">
      <dgm:prSet/>
      <dgm:spPr/>
      <dgm:t>
        <a:bodyPr/>
        <a:lstStyle/>
        <a:p>
          <a:endParaRPr lang="es-AR"/>
        </a:p>
      </dgm:t>
    </dgm:pt>
    <dgm:pt modelId="{DE88784F-88D6-462B-BDA4-37C5481D6BB3}" type="sibTrans" cxnId="{AF306375-AAC9-43A0-B86F-F6401287A96A}">
      <dgm:prSet/>
      <dgm:spPr/>
      <dgm:t>
        <a:bodyPr/>
        <a:lstStyle/>
        <a:p>
          <a:endParaRPr lang="es-AR"/>
        </a:p>
      </dgm:t>
    </dgm:pt>
    <dgm:pt modelId="{DCB983DF-32FA-44E6-848E-0FB790C75D1B}">
      <dgm:prSet phldrT="[Texto]"/>
      <dgm:spPr/>
      <dgm:t>
        <a:bodyPr/>
        <a:lstStyle/>
        <a:p>
          <a:r>
            <a:rPr lang="es-AR" dirty="0" smtClean="0"/>
            <a:t>Función polinómica</a:t>
          </a:r>
          <a:endParaRPr lang="es-AR" dirty="0"/>
        </a:p>
      </dgm:t>
    </dgm:pt>
    <dgm:pt modelId="{91179218-5639-4283-A7F2-7655A62E981B}" type="parTrans" cxnId="{D5F483A9-BC46-4ED9-9AE3-A343EA396C0E}">
      <dgm:prSet/>
      <dgm:spPr/>
      <dgm:t>
        <a:bodyPr/>
        <a:lstStyle/>
        <a:p>
          <a:endParaRPr lang="es-AR"/>
        </a:p>
      </dgm:t>
    </dgm:pt>
    <dgm:pt modelId="{F59E3BDD-A34A-49C2-BD96-C0627D7B66E9}" type="sibTrans" cxnId="{D5F483A9-BC46-4ED9-9AE3-A343EA396C0E}">
      <dgm:prSet/>
      <dgm:spPr/>
      <dgm:t>
        <a:bodyPr/>
        <a:lstStyle/>
        <a:p>
          <a:endParaRPr lang="es-AR"/>
        </a:p>
      </dgm:t>
    </dgm:pt>
    <dgm:pt modelId="{82AFBF78-3062-447C-AD7C-66627B68B603}">
      <dgm:prSet phldrT="[Texto]"/>
      <dgm:spPr/>
      <dgm:t>
        <a:bodyPr/>
        <a:lstStyle/>
        <a:p>
          <a:r>
            <a:rPr lang="es-AR" dirty="0" smtClean="0"/>
            <a:t>Función Racional</a:t>
          </a:r>
          <a:endParaRPr lang="es-AR" dirty="0"/>
        </a:p>
      </dgm:t>
    </dgm:pt>
    <dgm:pt modelId="{29775D59-16ED-4770-AFAB-6205D7BCE470}" type="parTrans" cxnId="{3EEA17ED-6EB1-46D6-A446-5E725B800579}">
      <dgm:prSet/>
      <dgm:spPr/>
      <dgm:t>
        <a:bodyPr/>
        <a:lstStyle/>
        <a:p>
          <a:endParaRPr lang="es-AR"/>
        </a:p>
      </dgm:t>
    </dgm:pt>
    <dgm:pt modelId="{F8450524-6216-4620-853B-5ED30B539F0A}" type="sibTrans" cxnId="{3EEA17ED-6EB1-46D6-A446-5E725B800579}">
      <dgm:prSet/>
      <dgm:spPr/>
      <dgm:t>
        <a:bodyPr/>
        <a:lstStyle/>
        <a:p>
          <a:endParaRPr lang="es-AR"/>
        </a:p>
      </dgm:t>
    </dgm:pt>
    <dgm:pt modelId="{382B7A82-D532-46F7-BBB2-10C67AC37684}" type="pres">
      <dgm:prSet presAssocID="{484D9751-36C1-4E01-B50B-3C83074CAEB7}" presName="Name0" presStyleCnt="0">
        <dgm:presLayoutVars>
          <dgm:dir/>
          <dgm:resizeHandles val="exact"/>
        </dgm:presLayoutVars>
      </dgm:prSet>
      <dgm:spPr/>
    </dgm:pt>
    <dgm:pt modelId="{E61E204D-2D75-45EC-8357-F330EE7DEB66}" type="pres">
      <dgm:prSet presAssocID="{484D9751-36C1-4E01-B50B-3C83074CAEB7}" presName="bkgdShp" presStyleLbl="alignAccFollowNode1" presStyleIdx="0" presStyleCnt="1" custScaleY="139056" custLinFactNeighborY="9096"/>
      <dgm:spPr/>
    </dgm:pt>
    <dgm:pt modelId="{3137F23F-6213-4EE4-98A8-086F08EDDB16}" type="pres">
      <dgm:prSet presAssocID="{484D9751-36C1-4E01-B50B-3C83074CAEB7}" presName="linComp" presStyleCnt="0"/>
      <dgm:spPr/>
    </dgm:pt>
    <dgm:pt modelId="{0A38A069-5450-4F9D-B66A-1BA705A15C4C}" type="pres">
      <dgm:prSet presAssocID="{ED4B1897-16AE-4DF2-819F-C505DD5025B4}" presName="compNode" presStyleCnt="0"/>
      <dgm:spPr/>
    </dgm:pt>
    <dgm:pt modelId="{3B61CCA8-FB2E-4445-8261-00137FD34A28}" type="pres">
      <dgm:prSet presAssocID="{ED4B1897-16AE-4DF2-819F-C505DD5025B4}" presName="node" presStyleLbl="node1" presStyleIdx="0" presStyleCnt="3" custScaleY="71275">
        <dgm:presLayoutVars>
          <dgm:bulletEnabled val="1"/>
        </dgm:presLayoutVars>
      </dgm:prSet>
      <dgm:spPr/>
      <dgm:t>
        <a:bodyPr/>
        <a:lstStyle/>
        <a:p>
          <a:endParaRPr lang="es-AR"/>
        </a:p>
      </dgm:t>
    </dgm:pt>
    <dgm:pt modelId="{5028C8B6-A3E9-48AF-BF02-0DAFF2D7FEFE}" type="pres">
      <dgm:prSet presAssocID="{ED4B1897-16AE-4DF2-819F-C505DD5025B4}" presName="invisiNode" presStyleLbl="node1" presStyleIdx="0" presStyleCnt="3"/>
      <dgm:spPr/>
    </dgm:pt>
    <dgm:pt modelId="{767DF22C-B8E4-4D16-A74D-03C114C58981}" type="pres">
      <dgm:prSet presAssocID="{ED4B1897-16AE-4DF2-819F-C505DD5025B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dgm:spPr>
    </dgm:pt>
    <dgm:pt modelId="{80AE16C4-9387-47EC-8E93-9408E3335BAA}" type="pres">
      <dgm:prSet presAssocID="{DE88784F-88D6-462B-BDA4-37C5481D6BB3}" presName="sibTrans" presStyleLbl="sibTrans2D1" presStyleIdx="0" presStyleCnt="0"/>
      <dgm:spPr/>
      <dgm:t>
        <a:bodyPr/>
        <a:lstStyle/>
        <a:p>
          <a:endParaRPr lang="es-AR"/>
        </a:p>
      </dgm:t>
    </dgm:pt>
    <dgm:pt modelId="{6BD58437-964D-4317-AAC5-526786461193}" type="pres">
      <dgm:prSet presAssocID="{DCB983DF-32FA-44E6-848E-0FB790C75D1B}" presName="compNode" presStyleCnt="0"/>
      <dgm:spPr/>
    </dgm:pt>
    <dgm:pt modelId="{47E15707-1D7D-405C-8783-93C88B88FFBE}" type="pres">
      <dgm:prSet presAssocID="{DCB983DF-32FA-44E6-848E-0FB790C75D1B}" presName="node" presStyleLbl="node1" presStyleIdx="1" presStyleCnt="3" custScaleY="70130">
        <dgm:presLayoutVars>
          <dgm:bulletEnabled val="1"/>
        </dgm:presLayoutVars>
      </dgm:prSet>
      <dgm:spPr/>
      <dgm:t>
        <a:bodyPr/>
        <a:lstStyle/>
        <a:p>
          <a:endParaRPr lang="es-AR"/>
        </a:p>
      </dgm:t>
    </dgm:pt>
    <dgm:pt modelId="{B4D21E49-7551-412F-A652-C9F663B8FC19}" type="pres">
      <dgm:prSet presAssocID="{DCB983DF-32FA-44E6-848E-0FB790C75D1B}" presName="invisiNode" presStyleLbl="node1" presStyleIdx="1" presStyleCnt="3"/>
      <dgm:spPr/>
    </dgm:pt>
    <dgm:pt modelId="{9863AF07-835C-4B0E-8F77-33AC20672248}" type="pres">
      <dgm:prSet presAssocID="{DCB983DF-32FA-44E6-848E-0FB790C75D1B}"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63000" b="-63000"/>
          </a:stretch>
        </a:blipFill>
      </dgm:spPr>
    </dgm:pt>
    <dgm:pt modelId="{B6FF43C6-AEAA-4AD5-B799-AEA2E713319A}" type="pres">
      <dgm:prSet presAssocID="{F59E3BDD-A34A-49C2-BD96-C0627D7B66E9}" presName="sibTrans" presStyleLbl="sibTrans2D1" presStyleIdx="0" presStyleCnt="0"/>
      <dgm:spPr/>
      <dgm:t>
        <a:bodyPr/>
        <a:lstStyle/>
        <a:p>
          <a:endParaRPr lang="es-AR"/>
        </a:p>
      </dgm:t>
    </dgm:pt>
    <dgm:pt modelId="{002CD18B-FE56-4032-AA3B-6F77726DA31B}" type="pres">
      <dgm:prSet presAssocID="{82AFBF78-3062-447C-AD7C-66627B68B603}" presName="compNode" presStyleCnt="0"/>
      <dgm:spPr/>
    </dgm:pt>
    <dgm:pt modelId="{622D1493-7775-43B8-8C25-6F5E762A29CF}" type="pres">
      <dgm:prSet presAssocID="{82AFBF78-3062-447C-AD7C-66627B68B603}" presName="node" presStyleLbl="node1" presStyleIdx="2" presStyleCnt="3" custScaleY="71063">
        <dgm:presLayoutVars>
          <dgm:bulletEnabled val="1"/>
        </dgm:presLayoutVars>
      </dgm:prSet>
      <dgm:spPr/>
      <dgm:t>
        <a:bodyPr/>
        <a:lstStyle/>
        <a:p>
          <a:endParaRPr lang="es-AR"/>
        </a:p>
      </dgm:t>
    </dgm:pt>
    <dgm:pt modelId="{200A9E30-5F8E-46AD-A278-4DD9B01596A4}" type="pres">
      <dgm:prSet presAssocID="{82AFBF78-3062-447C-AD7C-66627B68B603}" presName="invisiNode" presStyleLbl="node1" presStyleIdx="2" presStyleCnt="3"/>
      <dgm:spPr/>
    </dgm:pt>
    <dgm:pt modelId="{5373B4CE-7B54-49EB-A85B-F84EE9730D25}" type="pres">
      <dgm:prSet presAssocID="{82AFBF78-3062-447C-AD7C-66627B68B60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51000" b="-51000"/>
          </a:stretch>
        </a:blipFill>
      </dgm:spPr>
    </dgm:pt>
  </dgm:ptLst>
  <dgm:cxnLst>
    <dgm:cxn modelId="{AF306375-AAC9-43A0-B86F-F6401287A96A}" srcId="{484D9751-36C1-4E01-B50B-3C83074CAEB7}" destId="{ED4B1897-16AE-4DF2-819F-C505DD5025B4}" srcOrd="0" destOrd="0" parTransId="{DA3F7446-0295-4901-BAD3-3ABA74C04479}" sibTransId="{DE88784F-88D6-462B-BDA4-37C5481D6BB3}"/>
    <dgm:cxn modelId="{122CBF8B-60FF-4837-A695-A39318837225}" type="presOf" srcId="{DCB983DF-32FA-44E6-848E-0FB790C75D1B}" destId="{47E15707-1D7D-405C-8783-93C88B88FFBE}" srcOrd="0" destOrd="0" presId="urn:microsoft.com/office/officeart/2005/8/layout/pList2"/>
    <dgm:cxn modelId="{F32259BB-0887-4092-A882-C3C9712513B9}" type="presOf" srcId="{DE88784F-88D6-462B-BDA4-37C5481D6BB3}" destId="{80AE16C4-9387-47EC-8E93-9408E3335BAA}" srcOrd="0" destOrd="0" presId="urn:microsoft.com/office/officeart/2005/8/layout/pList2"/>
    <dgm:cxn modelId="{ED3A3DCB-6486-4078-AA45-F890C08D2052}" type="presOf" srcId="{484D9751-36C1-4E01-B50B-3C83074CAEB7}" destId="{382B7A82-D532-46F7-BBB2-10C67AC37684}" srcOrd="0" destOrd="0" presId="urn:microsoft.com/office/officeart/2005/8/layout/pList2"/>
    <dgm:cxn modelId="{A59654D7-8353-46C9-9A63-52EB79DA8AD4}" type="presOf" srcId="{F59E3BDD-A34A-49C2-BD96-C0627D7B66E9}" destId="{B6FF43C6-AEAA-4AD5-B799-AEA2E713319A}" srcOrd="0" destOrd="0" presId="urn:microsoft.com/office/officeart/2005/8/layout/pList2"/>
    <dgm:cxn modelId="{71A6300F-EC84-40E2-8CE4-C53E7A9A2177}" type="presOf" srcId="{82AFBF78-3062-447C-AD7C-66627B68B603}" destId="{622D1493-7775-43B8-8C25-6F5E762A29CF}" srcOrd="0" destOrd="0" presId="urn:microsoft.com/office/officeart/2005/8/layout/pList2"/>
    <dgm:cxn modelId="{3EEA17ED-6EB1-46D6-A446-5E725B800579}" srcId="{484D9751-36C1-4E01-B50B-3C83074CAEB7}" destId="{82AFBF78-3062-447C-AD7C-66627B68B603}" srcOrd="2" destOrd="0" parTransId="{29775D59-16ED-4770-AFAB-6205D7BCE470}" sibTransId="{F8450524-6216-4620-853B-5ED30B539F0A}"/>
    <dgm:cxn modelId="{D5F483A9-BC46-4ED9-9AE3-A343EA396C0E}" srcId="{484D9751-36C1-4E01-B50B-3C83074CAEB7}" destId="{DCB983DF-32FA-44E6-848E-0FB790C75D1B}" srcOrd="1" destOrd="0" parTransId="{91179218-5639-4283-A7F2-7655A62E981B}" sibTransId="{F59E3BDD-A34A-49C2-BD96-C0627D7B66E9}"/>
    <dgm:cxn modelId="{5432AF2D-FC2C-4B13-956D-643EE3F63773}" type="presOf" srcId="{ED4B1897-16AE-4DF2-819F-C505DD5025B4}" destId="{3B61CCA8-FB2E-4445-8261-00137FD34A28}" srcOrd="0" destOrd="0" presId="urn:microsoft.com/office/officeart/2005/8/layout/pList2"/>
    <dgm:cxn modelId="{7A4D0977-89CB-43C1-8B9E-D69A79122ED3}" type="presParOf" srcId="{382B7A82-D532-46F7-BBB2-10C67AC37684}" destId="{E61E204D-2D75-45EC-8357-F330EE7DEB66}" srcOrd="0" destOrd="0" presId="urn:microsoft.com/office/officeart/2005/8/layout/pList2"/>
    <dgm:cxn modelId="{221A6198-B2E7-4CF8-BEA7-E65BBFCF5707}" type="presParOf" srcId="{382B7A82-D532-46F7-BBB2-10C67AC37684}" destId="{3137F23F-6213-4EE4-98A8-086F08EDDB16}" srcOrd="1" destOrd="0" presId="urn:microsoft.com/office/officeart/2005/8/layout/pList2"/>
    <dgm:cxn modelId="{12F8C9DD-2E31-4D64-89E3-0AE4FDD4654E}" type="presParOf" srcId="{3137F23F-6213-4EE4-98A8-086F08EDDB16}" destId="{0A38A069-5450-4F9D-B66A-1BA705A15C4C}" srcOrd="0" destOrd="0" presId="urn:microsoft.com/office/officeart/2005/8/layout/pList2"/>
    <dgm:cxn modelId="{3A4A2E9E-1FFE-49B3-932F-EABE8598A97C}" type="presParOf" srcId="{0A38A069-5450-4F9D-B66A-1BA705A15C4C}" destId="{3B61CCA8-FB2E-4445-8261-00137FD34A28}" srcOrd="0" destOrd="0" presId="urn:microsoft.com/office/officeart/2005/8/layout/pList2"/>
    <dgm:cxn modelId="{206E5003-82A1-43B2-AC5E-AA3EB098033A}" type="presParOf" srcId="{0A38A069-5450-4F9D-B66A-1BA705A15C4C}" destId="{5028C8B6-A3E9-48AF-BF02-0DAFF2D7FEFE}" srcOrd="1" destOrd="0" presId="urn:microsoft.com/office/officeart/2005/8/layout/pList2"/>
    <dgm:cxn modelId="{F769C720-CD9E-4176-8CD0-D7AC4E126A15}" type="presParOf" srcId="{0A38A069-5450-4F9D-B66A-1BA705A15C4C}" destId="{767DF22C-B8E4-4D16-A74D-03C114C58981}" srcOrd="2" destOrd="0" presId="urn:microsoft.com/office/officeart/2005/8/layout/pList2"/>
    <dgm:cxn modelId="{8702D796-D095-4EA9-96A0-AB4E7DAE7222}" type="presParOf" srcId="{3137F23F-6213-4EE4-98A8-086F08EDDB16}" destId="{80AE16C4-9387-47EC-8E93-9408E3335BAA}" srcOrd="1" destOrd="0" presId="urn:microsoft.com/office/officeart/2005/8/layout/pList2"/>
    <dgm:cxn modelId="{63AF8E04-4930-4D9D-BA74-07F3BE20297B}" type="presParOf" srcId="{3137F23F-6213-4EE4-98A8-086F08EDDB16}" destId="{6BD58437-964D-4317-AAC5-526786461193}" srcOrd="2" destOrd="0" presId="urn:microsoft.com/office/officeart/2005/8/layout/pList2"/>
    <dgm:cxn modelId="{501737AB-2FED-4443-AD24-899025F1766C}" type="presParOf" srcId="{6BD58437-964D-4317-AAC5-526786461193}" destId="{47E15707-1D7D-405C-8783-93C88B88FFBE}" srcOrd="0" destOrd="0" presId="urn:microsoft.com/office/officeart/2005/8/layout/pList2"/>
    <dgm:cxn modelId="{82A01FF8-C4AD-4298-A289-0708034352A5}" type="presParOf" srcId="{6BD58437-964D-4317-AAC5-526786461193}" destId="{B4D21E49-7551-412F-A652-C9F663B8FC19}" srcOrd="1" destOrd="0" presId="urn:microsoft.com/office/officeart/2005/8/layout/pList2"/>
    <dgm:cxn modelId="{4A3A263C-2E5F-4F56-801A-977643220621}" type="presParOf" srcId="{6BD58437-964D-4317-AAC5-526786461193}" destId="{9863AF07-835C-4B0E-8F77-33AC20672248}" srcOrd="2" destOrd="0" presId="urn:microsoft.com/office/officeart/2005/8/layout/pList2"/>
    <dgm:cxn modelId="{C7297BE8-0F4A-4A79-ABA4-C37FB7D27B13}" type="presParOf" srcId="{3137F23F-6213-4EE4-98A8-086F08EDDB16}" destId="{B6FF43C6-AEAA-4AD5-B799-AEA2E713319A}" srcOrd="3" destOrd="0" presId="urn:microsoft.com/office/officeart/2005/8/layout/pList2"/>
    <dgm:cxn modelId="{5D9293E9-24AC-4AB8-8B63-081E1A359260}" type="presParOf" srcId="{3137F23F-6213-4EE4-98A8-086F08EDDB16}" destId="{002CD18B-FE56-4032-AA3B-6F77726DA31B}" srcOrd="4" destOrd="0" presId="urn:microsoft.com/office/officeart/2005/8/layout/pList2"/>
    <dgm:cxn modelId="{363BFC43-A412-445B-A5D0-385442B9B01F}" type="presParOf" srcId="{002CD18B-FE56-4032-AA3B-6F77726DA31B}" destId="{622D1493-7775-43B8-8C25-6F5E762A29CF}" srcOrd="0" destOrd="0" presId="urn:microsoft.com/office/officeart/2005/8/layout/pList2"/>
    <dgm:cxn modelId="{FE8CED3E-2A6B-4799-90E0-FC6B5BE6DA3F}" type="presParOf" srcId="{002CD18B-FE56-4032-AA3B-6F77726DA31B}" destId="{200A9E30-5F8E-46AD-A278-4DD9B01596A4}" srcOrd="1" destOrd="0" presId="urn:microsoft.com/office/officeart/2005/8/layout/pList2"/>
    <dgm:cxn modelId="{E4BE9DC2-C8F9-47FA-BA56-31734706DE8A}" type="presParOf" srcId="{002CD18B-FE56-4032-AA3B-6F77726DA31B}" destId="{5373B4CE-7B54-49EB-A85B-F84EE9730D2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D9751-36C1-4E01-B50B-3C83074CAEB7}" type="doc">
      <dgm:prSet loTypeId="urn:microsoft.com/office/officeart/2005/8/layout/pList2" loCatId="list" qsTypeId="urn:microsoft.com/office/officeart/2005/8/quickstyle/simple1" qsCatId="simple" csTypeId="urn:microsoft.com/office/officeart/2005/8/colors/colorful5" csCatId="colorful" phldr="1"/>
      <dgm:spPr/>
    </dgm:pt>
    <dgm:pt modelId="{ED4B1897-16AE-4DF2-819F-C505DD5025B4}">
      <dgm:prSet phldrT="[Texto]"/>
      <dgm:spPr/>
      <dgm:t>
        <a:bodyPr/>
        <a:lstStyle/>
        <a:p>
          <a:r>
            <a:rPr lang="es-AR" dirty="0" smtClean="0"/>
            <a:t>Función por tramo</a:t>
          </a:r>
          <a:endParaRPr lang="es-AR" dirty="0"/>
        </a:p>
      </dgm:t>
    </dgm:pt>
    <dgm:pt modelId="{DA3F7446-0295-4901-BAD3-3ABA74C04479}" type="parTrans" cxnId="{AF306375-AAC9-43A0-B86F-F6401287A96A}">
      <dgm:prSet/>
      <dgm:spPr/>
      <dgm:t>
        <a:bodyPr/>
        <a:lstStyle/>
        <a:p>
          <a:endParaRPr lang="es-AR"/>
        </a:p>
      </dgm:t>
    </dgm:pt>
    <dgm:pt modelId="{DE88784F-88D6-462B-BDA4-37C5481D6BB3}" type="sibTrans" cxnId="{AF306375-AAC9-43A0-B86F-F6401287A96A}">
      <dgm:prSet/>
      <dgm:spPr/>
      <dgm:t>
        <a:bodyPr/>
        <a:lstStyle/>
        <a:p>
          <a:endParaRPr lang="es-AR"/>
        </a:p>
      </dgm:t>
    </dgm:pt>
    <dgm:pt modelId="{DCB983DF-32FA-44E6-848E-0FB790C75D1B}">
      <dgm:prSet phldrT="[Texto]"/>
      <dgm:spPr/>
      <dgm:t>
        <a:bodyPr/>
        <a:lstStyle/>
        <a:p>
          <a:r>
            <a:rPr lang="es-AR" dirty="0" smtClean="0"/>
            <a:t>Función valor absoluto.</a:t>
          </a:r>
          <a:endParaRPr lang="es-AR" dirty="0"/>
        </a:p>
      </dgm:t>
    </dgm:pt>
    <dgm:pt modelId="{91179218-5639-4283-A7F2-7655A62E981B}" type="parTrans" cxnId="{D5F483A9-BC46-4ED9-9AE3-A343EA396C0E}">
      <dgm:prSet/>
      <dgm:spPr/>
      <dgm:t>
        <a:bodyPr/>
        <a:lstStyle/>
        <a:p>
          <a:endParaRPr lang="es-AR"/>
        </a:p>
      </dgm:t>
    </dgm:pt>
    <dgm:pt modelId="{F59E3BDD-A34A-49C2-BD96-C0627D7B66E9}" type="sibTrans" cxnId="{D5F483A9-BC46-4ED9-9AE3-A343EA396C0E}">
      <dgm:prSet/>
      <dgm:spPr/>
      <dgm:t>
        <a:bodyPr/>
        <a:lstStyle/>
        <a:p>
          <a:endParaRPr lang="es-AR"/>
        </a:p>
      </dgm:t>
    </dgm:pt>
    <dgm:pt modelId="{82AFBF78-3062-447C-AD7C-66627B68B603}">
      <dgm:prSet phldrT="[Texto]"/>
      <dgm:spPr/>
      <dgm:t>
        <a:bodyPr/>
        <a:lstStyle/>
        <a:p>
          <a:r>
            <a:rPr lang="es-AR" dirty="0" smtClean="0"/>
            <a:t>Funciones radical</a:t>
          </a:r>
          <a:endParaRPr lang="es-AR" dirty="0"/>
        </a:p>
      </dgm:t>
    </dgm:pt>
    <dgm:pt modelId="{29775D59-16ED-4770-AFAB-6205D7BCE470}" type="parTrans" cxnId="{3EEA17ED-6EB1-46D6-A446-5E725B800579}">
      <dgm:prSet/>
      <dgm:spPr/>
      <dgm:t>
        <a:bodyPr/>
        <a:lstStyle/>
        <a:p>
          <a:endParaRPr lang="es-AR"/>
        </a:p>
      </dgm:t>
    </dgm:pt>
    <dgm:pt modelId="{F8450524-6216-4620-853B-5ED30B539F0A}" type="sibTrans" cxnId="{3EEA17ED-6EB1-46D6-A446-5E725B800579}">
      <dgm:prSet/>
      <dgm:spPr/>
      <dgm:t>
        <a:bodyPr/>
        <a:lstStyle/>
        <a:p>
          <a:endParaRPr lang="es-AR"/>
        </a:p>
      </dgm:t>
    </dgm:pt>
    <dgm:pt modelId="{382B7A82-D532-46F7-BBB2-10C67AC37684}" type="pres">
      <dgm:prSet presAssocID="{484D9751-36C1-4E01-B50B-3C83074CAEB7}" presName="Name0" presStyleCnt="0">
        <dgm:presLayoutVars>
          <dgm:dir/>
          <dgm:resizeHandles val="exact"/>
        </dgm:presLayoutVars>
      </dgm:prSet>
      <dgm:spPr/>
    </dgm:pt>
    <dgm:pt modelId="{E61E204D-2D75-45EC-8357-F330EE7DEB66}" type="pres">
      <dgm:prSet presAssocID="{484D9751-36C1-4E01-B50B-3C83074CAEB7}" presName="bkgdShp" presStyleLbl="alignAccFollowNode1" presStyleIdx="0" presStyleCnt="1" custScaleY="139056" custLinFactNeighborY="9096"/>
      <dgm:spPr/>
    </dgm:pt>
    <dgm:pt modelId="{3137F23F-6213-4EE4-98A8-086F08EDDB16}" type="pres">
      <dgm:prSet presAssocID="{484D9751-36C1-4E01-B50B-3C83074CAEB7}" presName="linComp" presStyleCnt="0"/>
      <dgm:spPr/>
    </dgm:pt>
    <dgm:pt modelId="{0A38A069-5450-4F9D-B66A-1BA705A15C4C}" type="pres">
      <dgm:prSet presAssocID="{ED4B1897-16AE-4DF2-819F-C505DD5025B4}" presName="compNode" presStyleCnt="0"/>
      <dgm:spPr/>
    </dgm:pt>
    <dgm:pt modelId="{3B61CCA8-FB2E-4445-8261-00137FD34A28}" type="pres">
      <dgm:prSet presAssocID="{ED4B1897-16AE-4DF2-819F-C505DD5025B4}" presName="node" presStyleLbl="node1" presStyleIdx="0" presStyleCnt="3" custScaleY="71275">
        <dgm:presLayoutVars>
          <dgm:bulletEnabled val="1"/>
        </dgm:presLayoutVars>
      </dgm:prSet>
      <dgm:spPr/>
      <dgm:t>
        <a:bodyPr/>
        <a:lstStyle/>
        <a:p>
          <a:endParaRPr lang="es-AR"/>
        </a:p>
      </dgm:t>
    </dgm:pt>
    <dgm:pt modelId="{5028C8B6-A3E9-48AF-BF02-0DAFF2D7FEFE}" type="pres">
      <dgm:prSet presAssocID="{ED4B1897-16AE-4DF2-819F-C505DD5025B4}" presName="invisiNode" presStyleLbl="node1" presStyleIdx="0" presStyleCnt="3"/>
      <dgm:spPr/>
    </dgm:pt>
    <dgm:pt modelId="{767DF22C-B8E4-4D16-A74D-03C114C58981}" type="pres">
      <dgm:prSet presAssocID="{ED4B1897-16AE-4DF2-819F-C505DD5025B4}" presName="imagNode" presStyleLbl="fgImgPlace1" presStyleIdx="0" presStyleCnt="3" custScaleY="14844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80AE16C4-9387-47EC-8E93-9408E3335BAA}" type="pres">
      <dgm:prSet presAssocID="{DE88784F-88D6-462B-BDA4-37C5481D6BB3}" presName="sibTrans" presStyleLbl="sibTrans2D1" presStyleIdx="0" presStyleCnt="0"/>
      <dgm:spPr/>
      <dgm:t>
        <a:bodyPr/>
        <a:lstStyle/>
        <a:p>
          <a:endParaRPr lang="es-AR"/>
        </a:p>
      </dgm:t>
    </dgm:pt>
    <dgm:pt modelId="{6BD58437-964D-4317-AAC5-526786461193}" type="pres">
      <dgm:prSet presAssocID="{DCB983DF-32FA-44E6-848E-0FB790C75D1B}" presName="compNode" presStyleCnt="0"/>
      <dgm:spPr/>
    </dgm:pt>
    <dgm:pt modelId="{47E15707-1D7D-405C-8783-93C88B88FFBE}" type="pres">
      <dgm:prSet presAssocID="{DCB983DF-32FA-44E6-848E-0FB790C75D1B}" presName="node" presStyleLbl="node1" presStyleIdx="1" presStyleCnt="3" custScaleY="70130">
        <dgm:presLayoutVars>
          <dgm:bulletEnabled val="1"/>
        </dgm:presLayoutVars>
      </dgm:prSet>
      <dgm:spPr/>
      <dgm:t>
        <a:bodyPr/>
        <a:lstStyle/>
        <a:p>
          <a:endParaRPr lang="es-AR"/>
        </a:p>
      </dgm:t>
    </dgm:pt>
    <dgm:pt modelId="{B4D21E49-7551-412F-A652-C9F663B8FC19}" type="pres">
      <dgm:prSet presAssocID="{DCB983DF-32FA-44E6-848E-0FB790C75D1B}" presName="invisiNode" presStyleLbl="node1" presStyleIdx="1" presStyleCnt="3"/>
      <dgm:spPr/>
    </dgm:pt>
    <dgm:pt modelId="{9863AF07-835C-4B0E-8F77-33AC20672248}" type="pres">
      <dgm:prSet presAssocID="{DCB983DF-32FA-44E6-848E-0FB790C75D1B}" presName="imagNode" presStyleLbl="fgImgPlace1" presStyleIdx="1" presStyleCnt="3" custScaleY="145835"/>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B6FF43C6-AEAA-4AD5-B799-AEA2E713319A}" type="pres">
      <dgm:prSet presAssocID="{F59E3BDD-A34A-49C2-BD96-C0627D7B66E9}" presName="sibTrans" presStyleLbl="sibTrans2D1" presStyleIdx="0" presStyleCnt="0"/>
      <dgm:spPr/>
      <dgm:t>
        <a:bodyPr/>
        <a:lstStyle/>
        <a:p>
          <a:endParaRPr lang="es-AR"/>
        </a:p>
      </dgm:t>
    </dgm:pt>
    <dgm:pt modelId="{002CD18B-FE56-4032-AA3B-6F77726DA31B}" type="pres">
      <dgm:prSet presAssocID="{82AFBF78-3062-447C-AD7C-66627B68B603}" presName="compNode" presStyleCnt="0"/>
      <dgm:spPr/>
    </dgm:pt>
    <dgm:pt modelId="{622D1493-7775-43B8-8C25-6F5E762A29CF}" type="pres">
      <dgm:prSet presAssocID="{82AFBF78-3062-447C-AD7C-66627B68B603}" presName="node" presStyleLbl="node1" presStyleIdx="2" presStyleCnt="3" custScaleY="71063">
        <dgm:presLayoutVars>
          <dgm:bulletEnabled val="1"/>
        </dgm:presLayoutVars>
      </dgm:prSet>
      <dgm:spPr/>
      <dgm:t>
        <a:bodyPr/>
        <a:lstStyle/>
        <a:p>
          <a:endParaRPr lang="es-AR"/>
        </a:p>
      </dgm:t>
    </dgm:pt>
    <dgm:pt modelId="{200A9E30-5F8E-46AD-A278-4DD9B01596A4}" type="pres">
      <dgm:prSet presAssocID="{82AFBF78-3062-447C-AD7C-66627B68B603}" presName="invisiNode" presStyleLbl="node1" presStyleIdx="2" presStyleCnt="3"/>
      <dgm:spPr/>
    </dgm:pt>
    <dgm:pt modelId="{5373B4CE-7B54-49EB-A85B-F84EE9730D25}" type="pres">
      <dgm:prSet presAssocID="{82AFBF78-3062-447C-AD7C-66627B68B603}" presName="imagNode" presStyleLbl="fgImgPlace1" presStyleIdx="2" presStyleCnt="3" custScaleY="146501"/>
      <dgm:spPr>
        <a:blipFill>
          <a:blip xmlns:r="http://schemas.openxmlformats.org/officeDocument/2006/relationships" r:embed="rId3">
            <a:extLst>
              <a:ext uri="{28A0092B-C50C-407E-A947-70E740481C1C}">
                <a14:useLocalDpi xmlns:a14="http://schemas.microsoft.com/office/drawing/2010/main" val="0"/>
              </a:ext>
            </a:extLst>
          </a:blip>
          <a:srcRect/>
          <a:stretch>
            <a:fillRect t="-63000" b="-63000"/>
          </a:stretch>
        </a:blipFill>
      </dgm:spPr>
      <dgm:t>
        <a:bodyPr/>
        <a:lstStyle/>
        <a:p>
          <a:endParaRPr lang="es-AR"/>
        </a:p>
      </dgm:t>
    </dgm:pt>
  </dgm:ptLst>
  <dgm:cxnLst>
    <dgm:cxn modelId="{AF306375-AAC9-43A0-B86F-F6401287A96A}" srcId="{484D9751-36C1-4E01-B50B-3C83074CAEB7}" destId="{ED4B1897-16AE-4DF2-819F-C505DD5025B4}" srcOrd="0" destOrd="0" parTransId="{DA3F7446-0295-4901-BAD3-3ABA74C04479}" sibTransId="{DE88784F-88D6-462B-BDA4-37C5481D6BB3}"/>
    <dgm:cxn modelId="{A1646642-9D80-4F37-894D-C49ACBC72F44}" type="presOf" srcId="{DE88784F-88D6-462B-BDA4-37C5481D6BB3}" destId="{80AE16C4-9387-47EC-8E93-9408E3335BAA}" srcOrd="0" destOrd="0" presId="urn:microsoft.com/office/officeart/2005/8/layout/pList2"/>
    <dgm:cxn modelId="{66A04314-6AB7-4723-A310-859893606967}" type="presOf" srcId="{82AFBF78-3062-447C-AD7C-66627B68B603}" destId="{622D1493-7775-43B8-8C25-6F5E762A29CF}" srcOrd="0" destOrd="0" presId="urn:microsoft.com/office/officeart/2005/8/layout/pList2"/>
    <dgm:cxn modelId="{C35AE933-BC08-4CD3-B2B0-43661BB53D89}" type="presOf" srcId="{ED4B1897-16AE-4DF2-819F-C505DD5025B4}" destId="{3B61CCA8-FB2E-4445-8261-00137FD34A28}" srcOrd="0" destOrd="0" presId="urn:microsoft.com/office/officeart/2005/8/layout/pList2"/>
    <dgm:cxn modelId="{4FF651DA-6CD6-449E-BA68-2B4D8ABC52D4}" type="presOf" srcId="{DCB983DF-32FA-44E6-848E-0FB790C75D1B}" destId="{47E15707-1D7D-405C-8783-93C88B88FFBE}" srcOrd="0" destOrd="0" presId="urn:microsoft.com/office/officeart/2005/8/layout/pList2"/>
    <dgm:cxn modelId="{062455E3-CA30-4E1D-BCB1-FE0BF449455E}" type="presOf" srcId="{F59E3BDD-A34A-49C2-BD96-C0627D7B66E9}" destId="{B6FF43C6-AEAA-4AD5-B799-AEA2E713319A}" srcOrd="0" destOrd="0" presId="urn:microsoft.com/office/officeart/2005/8/layout/pList2"/>
    <dgm:cxn modelId="{3EEA17ED-6EB1-46D6-A446-5E725B800579}" srcId="{484D9751-36C1-4E01-B50B-3C83074CAEB7}" destId="{82AFBF78-3062-447C-AD7C-66627B68B603}" srcOrd="2" destOrd="0" parTransId="{29775D59-16ED-4770-AFAB-6205D7BCE470}" sibTransId="{F8450524-6216-4620-853B-5ED30B539F0A}"/>
    <dgm:cxn modelId="{D5F483A9-BC46-4ED9-9AE3-A343EA396C0E}" srcId="{484D9751-36C1-4E01-B50B-3C83074CAEB7}" destId="{DCB983DF-32FA-44E6-848E-0FB790C75D1B}" srcOrd="1" destOrd="0" parTransId="{91179218-5639-4283-A7F2-7655A62E981B}" sibTransId="{F59E3BDD-A34A-49C2-BD96-C0627D7B66E9}"/>
    <dgm:cxn modelId="{1D434130-CEEA-4899-92AB-7811CD9C5E6A}" type="presOf" srcId="{484D9751-36C1-4E01-B50B-3C83074CAEB7}" destId="{382B7A82-D532-46F7-BBB2-10C67AC37684}" srcOrd="0" destOrd="0" presId="urn:microsoft.com/office/officeart/2005/8/layout/pList2"/>
    <dgm:cxn modelId="{5073C6C1-1BF8-4AED-9133-945195E5687E}" type="presParOf" srcId="{382B7A82-D532-46F7-BBB2-10C67AC37684}" destId="{E61E204D-2D75-45EC-8357-F330EE7DEB66}" srcOrd="0" destOrd="0" presId="urn:microsoft.com/office/officeart/2005/8/layout/pList2"/>
    <dgm:cxn modelId="{E4060701-79D2-47B5-9A16-84A9805EC90A}" type="presParOf" srcId="{382B7A82-D532-46F7-BBB2-10C67AC37684}" destId="{3137F23F-6213-4EE4-98A8-086F08EDDB16}" srcOrd="1" destOrd="0" presId="urn:microsoft.com/office/officeart/2005/8/layout/pList2"/>
    <dgm:cxn modelId="{C9D66EB8-BB94-4DD3-BCA6-A19A525D696B}" type="presParOf" srcId="{3137F23F-6213-4EE4-98A8-086F08EDDB16}" destId="{0A38A069-5450-4F9D-B66A-1BA705A15C4C}" srcOrd="0" destOrd="0" presId="urn:microsoft.com/office/officeart/2005/8/layout/pList2"/>
    <dgm:cxn modelId="{75879A58-5D20-4367-869B-C333D5F34CD3}" type="presParOf" srcId="{0A38A069-5450-4F9D-B66A-1BA705A15C4C}" destId="{3B61CCA8-FB2E-4445-8261-00137FD34A28}" srcOrd="0" destOrd="0" presId="urn:microsoft.com/office/officeart/2005/8/layout/pList2"/>
    <dgm:cxn modelId="{3E0FB262-35CA-49A0-9028-2AB4FDFE2376}" type="presParOf" srcId="{0A38A069-5450-4F9D-B66A-1BA705A15C4C}" destId="{5028C8B6-A3E9-48AF-BF02-0DAFF2D7FEFE}" srcOrd="1" destOrd="0" presId="urn:microsoft.com/office/officeart/2005/8/layout/pList2"/>
    <dgm:cxn modelId="{CAB79401-4B7D-4CF5-94B1-13FAEABD5068}" type="presParOf" srcId="{0A38A069-5450-4F9D-B66A-1BA705A15C4C}" destId="{767DF22C-B8E4-4D16-A74D-03C114C58981}" srcOrd="2" destOrd="0" presId="urn:microsoft.com/office/officeart/2005/8/layout/pList2"/>
    <dgm:cxn modelId="{0E45D479-5E55-4BE5-A0E2-67910ED07053}" type="presParOf" srcId="{3137F23F-6213-4EE4-98A8-086F08EDDB16}" destId="{80AE16C4-9387-47EC-8E93-9408E3335BAA}" srcOrd="1" destOrd="0" presId="urn:microsoft.com/office/officeart/2005/8/layout/pList2"/>
    <dgm:cxn modelId="{4F2B17DD-C917-4FDF-9C8F-EF3C50343FFF}" type="presParOf" srcId="{3137F23F-6213-4EE4-98A8-086F08EDDB16}" destId="{6BD58437-964D-4317-AAC5-526786461193}" srcOrd="2" destOrd="0" presId="urn:microsoft.com/office/officeart/2005/8/layout/pList2"/>
    <dgm:cxn modelId="{45F0A8EF-DFFB-4D2A-8D61-43DEDE5DCDE1}" type="presParOf" srcId="{6BD58437-964D-4317-AAC5-526786461193}" destId="{47E15707-1D7D-405C-8783-93C88B88FFBE}" srcOrd="0" destOrd="0" presId="urn:microsoft.com/office/officeart/2005/8/layout/pList2"/>
    <dgm:cxn modelId="{2465FCCC-6D50-4D1F-833D-18E4CD53EFC6}" type="presParOf" srcId="{6BD58437-964D-4317-AAC5-526786461193}" destId="{B4D21E49-7551-412F-A652-C9F663B8FC19}" srcOrd="1" destOrd="0" presId="urn:microsoft.com/office/officeart/2005/8/layout/pList2"/>
    <dgm:cxn modelId="{16A1D0AB-8644-4929-8214-4755342CA8F7}" type="presParOf" srcId="{6BD58437-964D-4317-AAC5-526786461193}" destId="{9863AF07-835C-4B0E-8F77-33AC20672248}" srcOrd="2" destOrd="0" presId="urn:microsoft.com/office/officeart/2005/8/layout/pList2"/>
    <dgm:cxn modelId="{F5B61135-5879-4A0D-9C12-BFC4ED181170}" type="presParOf" srcId="{3137F23F-6213-4EE4-98A8-086F08EDDB16}" destId="{B6FF43C6-AEAA-4AD5-B799-AEA2E713319A}" srcOrd="3" destOrd="0" presId="urn:microsoft.com/office/officeart/2005/8/layout/pList2"/>
    <dgm:cxn modelId="{0D728BB1-4C44-48FF-B945-ABFF68B84E07}" type="presParOf" srcId="{3137F23F-6213-4EE4-98A8-086F08EDDB16}" destId="{002CD18B-FE56-4032-AA3B-6F77726DA31B}" srcOrd="4" destOrd="0" presId="urn:microsoft.com/office/officeart/2005/8/layout/pList2"/>
    <dgm:cxn modelId="{4CD6E2C6-AEE9-4508-BBA0-53826D960C7E}" type="presParOf" srcId="{002CD18B-FE56-4032-AA3B-6F77726DA31B}" destId="{622D1493-7775-43B8-8C25-6F5E762A29CF}" srcOrd="0" destOrd="0" presId="urn:microsoft.com/office/officeart/2005/8/layout/pList2"/>
    <dgm:cxn modelId="{40FE2107-0D49-4790-B8CA-73EF7F58234A}" type="presParOf" srcId="{002CD18B-FE56-4032-AA3B-6F77726DA31B}" destId="{200A9E30-5F8E-46AD-A278-4DD9B01596A4}" srcOrd="1" destOrd="0" presId="urn:microsoft.com/office/officeart/2005/8/layout/pList2"/>
    <dgm:cxn modelId="{1CB5E1C0-E99A-45B1-8FD3-902C9D7047AB}" type="presParOf" srcId="{002CD18B-FE56-4032-AA3B-6F77726DA31B}" destId="{5373B4CE-7B54-49EB-A85B-F84EE9730D2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4D9751-36C1-4E01-B50B-3C83074CAEB7}"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s-AR"/>
        </a:p>
      </dgm:t>
    </dgm:pt>
    <dgm:pt modelId="{ED4B1897-16AE-4DF2-819F-C505DD5025B4}">
      <dgm:prSet phldrT="[Texto]"/>
      <dgm:spPr/>
      <dgm:t>
        <a:bodyPr/>
        <a:lstStyle/>
        <a:p>
          <a:r>
            <a:rPr lang="es-AR" dirty="0" smtClean="0"/>
            <a:t>Función exponencial</a:t>
          </a:r>
          <a:endParaRPr lang="es-AR" dirty="0"/>
        </a:p>
      </dgm:t>
    </dgm:pt>
    <dgm:pt modelId="{DA3F7446-0295-4901-BAD3-3ABA74C04479}" type="parTrans" cxnId="{AF306375-AAC9-43A0-B86F-F6401287A96A}">
      <dgm:prSet/>
      <dgm:spPr/>
      <dgm:t>
        <a:bodyPr/>
        <a:lstStyle/>
        <a:p>
          <a:endParaRPr lang="es-AR"/>
        </a:p>
      </dgm:t>
    </dgm:pt>
    <dgm:pt modelId="{DE88784F-88D6-462B-BDA4-37C5481D6BB3}" type="sibTrans" cxnId="{AF306375-AAC9-43A0-B86F-F6401287A96A}">
      <dgm:prSet/>
      <dgm:spPr/>
      <dgm:t>
        <a:bodyPr/>
        <a:lstStyle/>
        <a:p>
          <a:endParaRPr lang="es-AR"/>
        </a:p>
      </dgm:t>
    </dgm:pt>
    <dgm:pt modelId="{DCB983DF-32FA-44E6-848E-0FB790C75D1B}">
      <dgm:prSet phldrT="[Texto]"/>
      <dgm:spPr/>
      <dgm:t>
        <a:bodyPr/>
        <a:lstStyle/>
        <a:p>
          <a:r>
            <a:rPr lang="es-AR" dirty="0" smtClean="0"/>
            <a:t>Función logaritmo</a:t>
          </a:r>
          <a:endParaRPr lang="es-AR" dirty="0"/>
        </a:p>
      </dgm:t>
    </dgm:pt>
    <dgm:pt modelId="{91179218-5639-4283-A7F2-7655A62E981B}" type="parTrans" cxnId="{D5F483A9-BC46-4ED9-9AE3-A343EA396C0E}">
      <dgm:prSet/>
      <dgm:spPr/>
      <dgm:t>
        <a:bodyPr/>
        <a:lstStyle/>
        <a:p>
          <a:endParaRPr lang="es-AR"/>
        </a:p>
      </dgm:t>
    </dgm:pt>
    <dgm:pt modelId="{F59E3BDD-A34A-49C2-BD96-C0627D7B66E9}" type="sibTrans" cxnId="{D5F483A9-BC46-4ED9-9AE3-A343EA396C0E}">
      <dgm:prSet/>
      <dgm:spPr/>
      <dgm:t>
        <a:bodyPr/>
        <a:lstStyle/>
        <a:p>
          <a:endParaRPr lang="es-AR"/>
        </a:p>
      </dgm:t>
    </dgm:pt>
    <dgm:pt modelId="{0D36F362-5ADA-4603-A2B0-C01ED5B59134}">
      <dgm:prSet phldrT="[Texto]"/>
      <dgm:spPr/>
      <dgm:t>
        <a:bodyPr/>
        <a:lstStyle/>
        <a:p>
          <a:r>
            <a:rPr lang="es-AR" dirty="0" smtClean="0"/>
            <a:t>Función trigonométrica</a:t>
          </a:r>
          <a:endParaRPr lang="es-AR" dirty="0"/>
        </a:p>
      </dgm:t>
    </dgm:pt>
    <dgm:pt modelId="{99806DD4-4E6A-489E-8B60-3099016A9AF8}" type="parTrans" cxnId="{BB920D8D-3C84-4A85-8976-7472F3FFC8DD}">
      <dgm:prSet/>
      <dgm:spPr/>
      <dgm:t>
        <a:bodyPr/>
        <a:lstStyle/>
        <a:p>
          <a:endParaRPr lang="es-AR"/>
        </a:p>
      </dgm:t>
    </dgm:pt>
    <dgm:pt modelId="{97D6B723-B0A9-421C-80BC-D3EE965B4AF6}" type="sibTrans" cxnId="{BB920D8D-3C84-4A85-8976-7472F3FFC8DD}">
      <dgm:prSet/>
      <dgm:spPr/>
      <dgm:t>
        <a:bodyPr/>
        <a:lstStyle/>
        <a:p>
          <a:endParaRPr lang="es-AR"/>
        </a:p>
      </dgm:t>
    </dgm:pt>
    <dgm:pt modelId="{382B7A82-D532-46F7-BBB2-10C67AC37684}" type="pres">
      <dgm:prSet presAssocID="{484D9751-36C1-4E01-B50B-3C83074CAEB7}" presName="Name0" presStyleCnt="0">
        <dgm:presLayoutVars>
          <dgm:dir/>
          <dgm:resizeHandles val="exact"/>
        </dgm:presLayoutVars>
      </dgm:prSet>
      <dgm:spPr/>
      <dgm:t>
        <a:bodyPr/>
        <a:lstStyle/>
        <a:p>
          <a:endParaRPr lang="es-AR"/>
        </a:p>
      </dgm:t>
    </dgm:pt>
    <dgm:pt modelId="{E61E204D-2D75-45EC-8357-F330EE7DEB66}" type="pres">
      <dgm:prSet presAssocID="{484D9751-36C1-4E01-B50B-3C83074CAEB7}" presName="bkgdShp" presStyleLbl="alignAccFollowNode1" presStyleIdx="0" presStyleCnt="1" custScaleY="139056" custLinFactNeighborY="9096"/>
      <dgm:spPr/>
    </dgm:pt>
    <dgm:pt modelId="{3137F23F-6213-4EE4-98A8-086F08EDDB16}" type="pres">
      <dgm:prSet presAssocID="{484D9751-36C1-4E01-B50B-3C83074CAEB7}" presName="linComp" presStyleCnt="0"/>
      <dgm:spPr/>
    </dgm:pt>
    <dgm:pt modelId="{0A38A069-5450-4F9D-B66A-1BA705A15C4C}" type="pres">
      <dgm:prSet presAssocID="{ED4B1897-16AE-4DF2-819F-C505DD5025B4}" presName="compNode" presStyleCnt="0"/>
      <dgm:spPr/>
    </dgm:pt>
    <dgm:pt modelId="{3B61CCA8-FB2E-4445-8261-00137FD34A28}" type="pres">
      <dgm:prSet presAssocID="{ED4B1897-16AE-4DF2-819F-C505DD5025B4}" presName="node" presStyleLbl="node1" presStyleIdx="0" presStyleCnt="3" custScaleY="71275">
        <dgm:presLayoutVars>
          <dgm:bulletEnabled val="1"/>
        </dgm:presLayoutVars>
      </dgm:prSet>
      <dgm:spPr/>
      <dgm:t>
        <a:bodyPr/>
        <a:lstStyle/>
        <a:p>
          <a:endParaRPr lang="es-AR"/>
        </a:p>
      </dgm:t>
    </dgm:pt>
    <dgm:pt modelId="{5028C8B6-A3E9-48AF-BF02-0DAFF2D7FEFE}" type="pres">
      <dgm:prSet presAssocID="{ED4B1897-16AE-4DF2-819F-C505DD5025B4}" presName="invisiNode" presStyleLbl="node1" presStyleIdx="0" presStyleCnt="3"/>
      <dgm:spPr/>
    </dgm:pt>
    <dgm:pt modelId="{767DF22C-B8E4-4D16-A74D-03C114C58981}" type="pres">
      <dgm:prSet presAssocID="{ED4B1897-16AE-4DF2-819F-C505DD5025B4}" presName="imagNode" presStyleLbl="fgImgPlace1" presStyleIdx="0" presStyleCnt="3" custScaleY="148448"/>
      <dgm:spPr>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dgm:spPr>
    </dgm:pt>
    <dgm:pt modelId="{80AE16C4-9387-47EC-8E93-9408E3335BAA}" type="pres">
      <dgm:prSet presAssocID="{DE88784F-88D6-462B-BDA4-37C5481D6BB3}" presName="sibTrans" presStyleLbl="sibTrans2D1" presStyleIdx="0" presStyleCnt="0"/>
      <dgm:spPr/>
      <dgm:t>
        <a:bodyPr/>
        <a:lstStyle/>
        <a:p>
          <a:endParaRPr lang="es-AR"/>
        </a:p>
      </dgm:t>
    </dgm:pt>
    <dgm:pt modelId="{6BD58437-964D-4317-AAC5-526786461193}" type="pres">
      <dgm:prSet presAssocID="{DCB983DF-32FA-44E6-848E-0FB790C75D1B}" presName="compNode" presStyleCnt="0"/>
      <dgm:spPr/>
    </dgm:pt>
    <dgm:pt modelId="{47E15707-1D7D-405C-8783-93C88B88FFBE}" type="pres">
      <dgm:prSet presAssocID="{DCB983DF-32FA-44E6-848E-0FB790C75D1B}" presName="node" presStyleLbl="node1" presStyleIdx="1" presStyleCnt="3" custScaleY="70130">
        <dgm:presLayoutVars>
          <dgm:bulletEnabled val="1"/>
        </dgm:presLayoutVars>
      </dgm:prSet>
      <dgm:spPr/>
      <dgm:t>
        <a:bodyPr/>
        <a:lstStyle/>
        <a:p>
          <a:endParaRPr lang="es-AR"/>
        </a:p>
      </dgm:t>
    </dgm:pt>
    <dgm:pt modelId="{B4D21E49-7551-412F-A652-C9F663B8FC19}" type="pres">
      <dgm:prSet presAssocID="{DCB983DF-32FA-44E6-848E-0FB790C75D1B}" presName="invisiNode" presStyleLbl="node1" presStyleIdx="1" presStyleCnt="3"/>
      <dgm:spPr/>
    </dgm:pt>
    <dgm:pt modelId="{9863AF07-835C-4B0E-8F77-33AC20672248}" type="pres">
      <dgm:prSet presAssocID="{DCB983DF-32FA-44E6-848E-0FB790C75D1B}" presName="imagNode" presStyleLbl="fgImgPlace1" presStyleIdx="1" presStyleCnt="3" custScaleY="145835"/>
      <dgm:spPr>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dgm:spPr>
    </dgm:pt>
    <dgm:pt modelId="{2CE5ECE4-A3EC-4767-8D46-3433395785A8}" type="pres">
      <dgm:prSet presAssocID="{F59E3BDD-A34A-49C2-BD96-C0627D7B66E9}" presName="sibTrans" presStyleLbl="sibTrans2D1" presStyleIdx="0" presStyleCnt="0"/>
      <dgm:spPr/>
      <dgm:t>
        <a:bodyPr/>
        <a:lstStyle/>
        <a:p>
          <a:endParaRPr lang="es-AR"/>
        </a:p>
      </dgm:t>
    </dgm:pt>
    <dgm:pt modelId="{54B98F71-DA83-4A15-848F-7FFC977AE2BD}" type="pres">
      <dgm:prSet presAssocID="{0D36F362-5ADA-4603-A2B0-C01ED5B59134}" presName="compNode" presStyleCnt="0"/>
      <dgm:spPr/>
    </dgm:pt>
    <dgm:pt modelId="{E293A06F-7864-4EAB-A599-4DCEF8886DD0}" type="pres">
      <dgm:prSet presAssocID="{0D36F362-5ADA-4603-A2B0-C01ED5B59134}" presName="node" presStyleLbl="node1" presStyleIdx="2" presStyleCnt="3" custScaleY="70130">
        <dgm:presLayoutVars>
          <dgm:bulletEnabled val="1"/>
        </dgm:presLayoutVars>
      </dgm:prSet>
      <dgm:spPr/>
      <dgm:t>
        <a:bodyPr/>
        <a:lstStyle/>
        <a:p>
          <a:endParaRPr lang="es-AR"/>
        </a:p>
      </dgm:t>
    </dgm:pt>
    <dgm:pt modelId="{64D8D646-534D-42ED-A934-F7791FD126C0}" type="pres">
      <dgm:prSet presAssocID="{0D36F362-5ADA-4603-A2B0-C01ED5B59134}" presName="invisiNode" presStyleLbl="node1" presStyleIdx="2" presStyleCnt="3"/>
      <dgm:spPr/>
    </dgm:pt>
    <dgm:pt modelId="{3674882F-7B07-46E6-9DB4-203FDE79B4D1}" type="pres">
      <dgm:prSet presAssocID="{0D36F362-5ADA-4603-A2B0-C01ED5B59134}" presName="imagNode" presStyleLbl="fgImgPlace1" presStyleIdx="2" presStyleCnt="3" custScaleY="145179"/>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pt>
  </dgm:ptLst>
  <dgm:cxnLst>
    <dgm:cxn modelId="{AF306375-AAC9-43A0-B86F-F6401287A96A}" srcId="{484D9751-36C1-4E01-B50B-3C83074CAEB7}" destId="{ED4B1897-16AE-4DF2-819F-C505DD5025B4}" srcOrd="0" destOrd="0" parTransId="{DA3F7446-0295-4901-BAD3-3ABA74C04479}" sibTransId="{DE88784F-88D6-462B-BDA4-37C5481D6BB3}"/>
    <dgm:cxn modelId="{84ECE104-2CE5-4532-A8AF-550D25FC1970}" type="presOf" srcId="{0D36F362-5ADA-4603-A2B0-C01ED5B59134}" destId="{E293A06F-7864-4EAB-A599-4DCEF8886DD0}" srcOrd="0" destOrd="0" presId="urn:microsoft.com/office/officeart/2005/8/layout/pList2"/>
    <dgm:cxn modelId="{6676FC29-6BE1-4521-A60B-69DAEA541EE8}" type="presOf" srcId="{ED4B1897-16AE-4DF2-819F-C505DD5025B4}" destId="{3B61CCA8-FB2E-4445-8261-00137FD34A28}" srcOrd="0" destOrd="0" presId="urn:microsoft.com/office/officeart/2005/8/layout/pList2"/>
    <dgm:cxn modelId="{FA94DCBE-9A68-4AD7-9219-CE8EBEDA6C81}" type="presOf" srcId="{F59E3BDD-A34A-49C2-BD96-C0627D7B66E9}" destId="{2CE5ECE4-A3EC-4767-8D46-3433395785A8}" srcOrd="0" destOrd="0" presId="urn:microsoft.com/office/officeart/2005/8/layout/pList2"/>
    <dgm:cxn modelId="{BB920D8D-3C84-4A85-8976-7472F3FFC8DD}" srcId="{484D9751-36C1-4E01-B50B-3C83074CAEB7}" destId="{0D36F362-5ADA-4603-A2B0-C01ED5B59134}" srcOrd="2" destOrd="0" parTransId="{99806DD4-4E6A-489E-8B60-3099016A9AF8}" sibTransId="{97D6B723-B0A9-421C-80BC-D3EE965B4AF6}"/>
    <dgm:cxn modelId="{DC4EDDEB-A019-4E59-83D2-D93FA3C89962}" type="presOf" srcId="{DCB983DF-32FA-44E6-848E-0FB790C75D1B}" destId="{47E15707-1D7D-405C-8783-93C88B88FFBE}" srcOrd="0" destOrd="0" presId="urn:microsoft.com/office/officeart/2005/8/layout/pList2"/>
    <dgm:cxn modelId="{01D6D017-5F23-4685-8E60-77AF9FB07560}" type="presOf" srcId="{DE88784F-88D6-462B-BDA4-37C5481D6BB3}" destId="{80AE16C4-9387-47EC-8E93-9408E3335BAA}" srcOrd="0" destOrd="0" presId="urn:microsoft.com/office/officeart/2005/8/layout/pList2"/>
    <dgm:cxn modelId="{D5F483A9-BC46-4ED9-9AE3-A343EA396C0E}" srcId="{484D9751-36C1-4E01-B50B-3C83074CAEB7}" destId="{DCB983DF-32FA-44E6-848E-0FB790C75D1B}" srcOrd="1" destOrd="0" parTransId="{91179218-5639-4283-A7F2-7655A62E981B}" sibTransId="{F59E3BDD-A34A-49C2-BD96-C0627D7B66E9}"/>
    <dgm:cxn modelId="{C43D2AF4-E0BF-44E3-811E-74BF40E6E1A4}" type="presOf" srcId="{484D9751-36C1-4E01-B50B-3C83074CAEB7}" destId="{382B7A82-D532-46F7-BBB2-10C67AC37684}" srcOrd="0" destOrd="0" presId="urn:microsoft.com/office/officeart/2005/8/layout/pList2"/>
    <dgm:cxn modelId="{C6849367-F345-4799-A50B-2884B269CA27}" type="presParOf" srcId="{382B7A82-D532-46F7-BBB2-10C67AC37684}" destId="{E61E204D-2D75-45EC-8357-F330EE7DEB66}" srcOrd="0" destOrd="0" presId="urn:microsoft.com/office/officeart/2005/8/layout/pList2"/>
    <dgm:cxn modelId="{32325B7B-548E-4C20-A36A-BA9513132F0B}" type="presParOf" srcId="{382B7A82-D532-46F7-BBB2-10C67AC37684}" destId="{3137F23F-6213-4EE4-98A8-086F08EDDB16}" srcOrd="1" destOrd="0" presId="urn:microsoft.com/office/officeart/2005/8/layout/pList2"/>
    <dgm:cxn modelId="{C9A99319-49E9-4832-AA8A-137BDCECA022}" type="presParOf" srcId="{3137F23F-6213-4EE4-98A8-086F08EDDB16}" destId="{0A38A069-5450-4F9D-B66A-1BA705A15C4C}" srcOrd="0" destOrd="0" presId="urn:microsoft.com/office/officeart/2005/8/layout/pList2"/>
    <dgm:cxn modelId="{329EE032-3D08-4FDB-936E-0F782C345F8A}" type="presParOf" srcId="{0A38A069-5450-4F9D-B66A-1BA705A15C4C}" destId="{3B61CCA8-FB2E-4445-8261-00137FD34A28}" srcOrd="0" destOrd="0" presId="urn:microsoft.com/office/officeart/2005/8/layout/pList2"/>
    <dgm:cxn modelId="{9BF8F5AA-4548-4628-9D84-3F588DD962E3}" type="presParOf" srcId="{0A38A069-5450-4F9D-B66A-1BA705A15C4C}" destId="{5028C8B6-A3E9-48AF-BF02-0DAFF2D7FEFE}" srcOrd="1" destOrd="0" presId="urn:microsoft.com/office/officeart/2005/8/layout/pList2"/>
    <dgm:cxn modelId="{C969F468-F51B-495C-BC06-2BF4EA2742F1}" type="presParOf" srcId="{0A38A069-5450-4F9D-B66A-1BA705A15C4C}" destId="{767DF22C-B8E4-4D16-A74D-03C114C58981}" srcOrd="2" destOrd="0" presId="urn:microsoft.com/office/officeart/2005/8/layout/pList2"/>
    <dgm:cxn modelId="{1A447C20-9721-470B-8F66-2E2249E54F9C}" type="presParOf" srcId="{3137F23F-6213-4EE4-98A8-086F08EDDB16}" destId="{80AE16C4-9387-47EC-8E93-9408E3335BAA}" srcOrd="1" destOrd="0" presId="urn:microsoft.com/office/officeart/2005/8/layout/pList2"/>
    <dgm:cxn modelId="{CA2940EE-677B-4404-9F2A-CDEA84B7CE44}" type="presParOf" srcId="{3137F23F-6213-4EE4-98A8-086F08EDDB16}" destId="{6BD58437-964D-4317-AAC5-526786461193}" srcOrd="2" destOrd="0" presId="urn:microsoft.com/office/officeart/2005/8/layout/pList2"/>
    <dgm:cxn modelId="{A268B651-136E-4145-AC86-145888F8E604}" type="presParOf" srcId="{6BD58437-964D-4317-AAC5-526786461193}" destId="{47E15707-1D7D-405C-8783-93C88B88FFBE}" srcOrd="0" destOrd="0" presId="urn:microsoft.com/office/officeart/2005/8/layout/pList2"/>
    <dgm:cxn modelId="{41DE79C8-48F0-497F-AEE3-76D14D24B1CF}" type="presParOf" srcId="{6BD58437-964D-4317-AAC5-526786461193}" destId="{B4D21E49-7551-412F-A652-C9F663B8FC19}" srcOrd="1" destOrd="0" presId="urn:microsoft.com/office/officeart/2005/8/layout/pList2"/>
    <dgm:cxn modelId="{777C5EE4-4591-405C-A77F-FF2C38067C8A}" type="presParOf" srcId="{6BD58437-964D-4317-AAC5-526786461193}" destId="{9863AF07-835C-4B0E-8F77-33AC20672248}" srcOrd="2" destOrd="0" presId="urn:microsoft.com/office/officeart/2005/8/layout/pList2"/>
    <dgm:cxn modelId="{95E48056-2C45-4088-BDD3-B3F5F5D68085}" type="presParOf" srcId="{3137F23F-6213-4EE4-98A8-086F08EDDB16}" destId="{2CE5ECE4-A3EC-4767-8D46-3433395785A8}" srcOrd="3" destOrd="0" presId="urn:microsoft.com/office/officeart/2005/8/layout/pList2"/>
    <dgm:cxn modelId="{353CDCA3-3683-4798-BA2D-F050A80F2E93}" type="presParOf" srcId="{3137F23F-6213-4EE4-98A8-086F08EDDB16}" destId="{54B98F71-DA83-4A15-848F-7FFC977AE2BD}" srcOrd="4" destOrd="0" presId="urn:microsoft.com/office/officeart/2005/8/layout/pList2"/>
    <dgm:cxn modelId="{0EC990A7-AED1-41A7-92FC-3C43D049E094}" type="presParOf" srcId="{54B98F71-DA83-4A15-848F-7FFC977AE2BD}" destId="{E293A06F-7864-4EAB-A599-4DCEF8886DD0}" srcOrd="0" destOrd="0" presId="urn:microsoft.com/office/officeart/2005/8/layout/pList2"/>
    <dgm:cxn modelId="{1CFEE7DA-53A5-4718-8219-E0DF8672FD07}" type="presParOf" srcId="{54B98F71-DA83-4A15-848F-7FFC977AE2BD}" destId="{64D8D646-534D-42ED-A934-F7791FD126C0}" srcOrd="1" destOrd="0" presId="urn:microsoft.com/office/officeart/2005/8/layout/pList2"/>
    <dgm:cxn modelId="{FFD72364-E37C-46EF-9E0B-C963952162AA}" type="presParOf" srcId="{54B98F71-DA83-4A15-848F-7FFC977AE2BD}" destId="{3674882F-7B07-46E6-9DB4-203FDE79B4D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2114C-7E86-4FC1-A22A-FC08F24C8AE1}">
      <dsp:nvSpPr>
        <dsp:cNvPr id="0" name=""/>
        <dsp:cNvSpPr/>
      </dsp:nvSpPr>
      <dsp:spPr>
        <a:xfrm>
          <a:off x="2" y="36980"/>
          <a:ext cx="2754008" cy="1652405"/>
        </a:xfrm>
        <a:prstGeom prst="rect">
          <a:avLst/>
        </a:prstGeom>
        <a:solidFill>
          <a:schemeClr val="accent1">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AR" sz="4000" b="1" kern="1200" dirty="0" smtClean="0">
              <a:solidFill>
                <a:schemeClr val="bg1"/>
              </a:solidFill>
              <a:effectLst>
                <a:outerShdw blurRad="38100" dist="38100" dir="2700000" algn="tl">
                  <a:srgbClr val="000000">
                    <a:alpha val="43137"/>
                  </a:srgbClr>
                </a:outerShdw>
              </a:effectLst>
            </a:rPr>
            <a:t>Coloquial</a:t>
          </a:r>
          <a:endParaRPr lang="es-AR" sz="4000" b="1" kern="1200" dirty="0">
            <a:solidFill>
              <a:schemeClr val="bg1"/>
            </a:solidFill>
            <a:effectLst>
              <a:outerShdw blurRad="38100" dist="38100" dir="2700000" algn="tl">
                <a:srgbClr val="000000">
                  <a:alpha val="43137"/>
                </a:srgbClr>
              </a:outerShdw>
            </a:effectLst>
          </a:endParaRPr>
        </a:p>
      </dsp:txBody>
      <dsp:txXfrm>
        <a:off x="2" y="36980"/>
        <a:ext cx="2754008" cy="1652405"/>
      </dsp:txXfrm>
    </dsp:sp>
    <dsp:sp modelId="{731CD897-B570-40E9-A90B-F5052962E401}">
      <dsp:nvSpPr>
        <dsp:cNvPr id="0" name=""/>
        <dsp:cNvSpPr/>
      </dsp:nvSpPr>
      <dsp:spPr>
        <a:xfrm>
          <a:off x="3177743" y="36980"/>
          <a:ext cx="2754008" cy="1652405"/>
        </a:xfrm>
        <a:prstGeom prst="rect">
          <a:avLst/>
        </a:prstGeom>
        <a:solidFill>
          <a:schemeClr val="accent1">
            <a:alpha val="90000"/>
            <a:hueOff val="0"/>
            <a:satOff val="0"/>
            <a:lumOff val="0"/>
            <a:alphaOff val="-13333"/>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AR" sz="4000" b="1" kern="1200" dirty="0" smtClean="0">
              <a:solidFill>
                <a:schemeClr val="bg1"/>
              </a:solidFill>
              <a:effectLst>
                <a:outerShdw blurRad="38100" dist="38100" dir="2700000" algn="tl">
                  <a:srgbClr val="000000">
                    <a:alpha val="43137"/>
                  </a:srgbClr>
                </a:outerShdw>
              </a:effectLst>
            </a:rPr>
            <a:t>Numérico (tabla)</a:t>
          </a:r>
          <a:endParaRPr lang="es-AR" sz="4000" b="1" kern="1200" dirty="0">
            <a:solidFill>
              <a:schemeClr val="bg1"/>
            </a:solidFill>
            <a:effectLst>
              <a:outerShdw blurRad="38100" dist="38100" dir="2700000" algn="tl">
                <a:srgbClr val="000000">
                  <a:alpha val="43137"/>
                </a:srgbClr>
              </a:outerShdw>
            </a:effectLst>
          </a:endParaRPr>
        </a:p>
      </dsp:txBody>
      <dsp:txXfrm>
        <a:off x="3177743" y="36980"/>
        <a:ext cx="2754008" cy="1652405"/>
      </dsp:txXfrm>
    </dsp:sp>
    <dsp:sp modelId="{A65EA3E2-0518-4C7F-8DA6-064B80280C18}">
      <dsp:nvSpPr>
        <dsp:cNvPr id="0" name=""/>
        <dsp:cNvSpPr/>
      </dsp:nvSpPr>
      <dsp:spPr>
        <a:xfrm>
          <a:off x="0" y="1928994"/>
          <a:ext cx="2754008" cy="1652405"/>
        </a:xfrm>
        <a:prstGeom prst="rect">
          <a:avLst/>
        </a:prstGeom>
        <a:solidFill>
          <a:schemeClr val="accent1">
            <a:alpha val="90000"/>
            <a:hueOff val="0"/>
            <a:satOff val="0"/>
            <a:lumOff val="0"/>
            <a:alphaOff val="-26667"/>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AR" sz="4000" b="1" kern="1200" dirty="0" smtClean="0">
              <a:solidFill>
                <a:schemeClr val="bg1"/>
              </a:solidFill>
              <a:effectLst>
                <a:outerShdw blurRad="38100" dist="38100" dir="2700000" algn="tl">
                  <a:srgbClr val="000000">
                    <a:alpha val="43137"/>
                  </a:srgbClr>
                </a:outerShdw>
              </a:effectLst>
            </a:rPr>
            <a:t>Gráfico</a:t>
          </a:r>
          <a:endParaRPr lang="es-AR" sz="4000" b="1" kern="1200" dirty="0">
            <a:solidFill>
              <a:schemeClr val="bg1"/>
            </a:solidFill>
            <a:effectLst>
              <a:outerShdw blurRad="38100" dist="38100" dir="2700000" algn="tl">
                <a:srgbClr val="000000">
                  <a:alpha val="43137"/>
                </a:srgbClr>
              </a:outerShdw>
            </a:effectLst>
          </a:endParaRPr>
        </a:p>
      </dsp:txBody>
      <dsp:txXfrm>
        <a:off x="0" y="1928994"/>
        <a:ext cx="2754008" cy="1652405"/>
      </dsp:txXfrm>
    </dsp:sp>
    <dsp:sp modelId="{4C4144F8-F563-4D72-83CE-F7AF4F6D5566}">
      <dsp:nvSpPr>
        <dsp:cNvPr id="0" name=""/>
        <dsp:cNvSpPr/>
      </dsp:nvSpPr>
      <dsp:spPr>
        <a:xfrm>
          <a:off x="3218667" y="1914751"/>
          <a:ext cx="2754008" cy="1652405"/>
        </a:xfrm>
        <a:prstGeom prst="rect">
          <a:avLst/>
        </a:prstGeom>
        <a:solidFill>
          <a:schemeClr val="accent1">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AR" sz="4000" b="1" kern="1200" dirty="0" smtClean="0">
              <a:solidFill>
                <a:schemeClr val="bg1"/>
              </a:solidFill>
              <a:effectLst>
                <a:outerShdw blurRad="38100" dist="38100" dir="2700000" algn="tl">
                  <a:srgbClr val="000000">
                    <a:alpha val="43137"/>
                  </a:srgbClr>
                </a:outerShdw>
              </a:effectLst>
            </a:rPr>
            <a:t>Ecuación</a:t>
          </a:r>
          <a:endParaRPr lang="es-AR" sz="4000" b="1" kern="1200" dirty="0">
            <a:solidFill>
              <a:schemeClr val="bg1"/>
            </a:solidFill>
            <a:effectLst>
              <a:outerShdw blurRad="38100" dist="38100" dir="2700000" algn="tl">
                <a:srgbClr val="000000">
                  <a:alpha val="43137"/>
                </a:srgbClr>
              </a:outerShdw>
            </a:effectLst>
          </a:endParaRPr>
        </a:p>
      </dsp:txBody>
      <dsp:txXfrm>
        <a:off x="3218667" y="1914751"/>
        <a:ext cx="2754008" cy="1652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E204D-2D75-45EC-8357-F330EE7DEB66}">
      <dsp:nvSpPr>
        <dsp:cNvPr id="0" name=""/>
        <dsp:cNvSpPr/>
      </dsp:nvSpPr>
      <dsp:spPr>
        <a:xfrm>
          <a:off x="0" y="77761"/>
          <a:ext cx="10932055" cy="2906350"/>
        </a:xfrm>
        <a:prstGeom prst="roundRect">
          <a:avLst>
            <a:gd name="adj" fmla="val 1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DF22C-B8E4-4D16-A74D-03C114C58981}">
      <dsp:nvSpPr>
        <dsp:cNvPr id="0" name=""/>
        <dsp:cNvSpPr/>
      </dsp:nvSpPr>
      <dsp:spPr>
        <a:xfrm>
          <a:off x="327961" y="757916"/>
          <a:ext cx="3211291" cy="153270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61CCA8-FB2E-4445-8261-00137FD34A28}">
      <dsp:nvSpPr>
        <dsp:cNvPr id="0" name=""/>
        <dsp:cNvSpPr/>
      </dsp:nvSpPr>
      <dsp:spPr>
        <a:xfrm rot="10800000">
          <a:off x="327961" y="2936191"/>
          <a:ext cx="3211291" cy="1820730"/>
        </a:xfrm>
        <a:prstGeom prst="round2SameRect">
          <a:avLst>
            <a:gd name="adj1" fmla="val 10500"/>
            <a:gd name="adj2" fmla="val 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es-AR" sz="3700" kern="1200" dirty="0" smtClean="0"/>
            <a:t>Función constante</a:t>
          </a:r>
          <a:endParaRPr lang="es-AR" sz="3700" kern="1200" dirty="0"/>
        </a:p>
      </dsp:txBody>
      <dsp:txXfrm rot="10800000">
        <a:off x="383955" y="2936191"/>
        <a:ext cx="3099303" cy="1764736"/>
      </dsp:txXfrm>
    </dsp:sp>
    <dsp:sp modelId="{9863AF07-835C-4B0E-8F77-33AC20672248}">
      <dsp:nvSpPr>
        <dsp:cNvPr id="0" name=""/>
        <dsp:cNvSpPr/>
      </dsp:nvSpPr>
      <dsp:spPr>
        <a:xfrm>
          <a:off x="3860382" y="765228"/>
          <a:ext cx="3211291" cy="153270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3000" b="-6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15707-1D7D-405C-8783-93C88B88FFBE}">
      <dsp:nvSpPr>
        <dsp:cNvPr id="0" name=""/>
        <dsp:cNvSpPr/>
      </dsp:nvSpPr>
      <dsp:spPr>
        <a:xfrm rot="10800000">
          <a:off x="3860382" y="2958128"/>
          <a:ext cx="3211291" cy="1791481"/>
        </a:xfrm>
        <a:prstGeom prst="round2SameRect">
          <a:avLst>
            <a:gd name="adj1" fmla="val 10500"/>
            <a:gd name="adj2" fmla="val 0"/>
          </a:avLst>
        </a:prstGeom>
        <a:solidFill>
          <a:schemeClr val="accent5">
            <a:hueOff val="-1103540"/>
            <a:satOff val="-8358"/>
            <a:lumOff val="-5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es-AR" sz="3700" kern="1200" dirty="0" smtClean="0"/>
            <a:t>Función polinómica</a:t>
          </a:r>
          <a:endParaRPr lang="es-AR" sz="3700" kern="1200" dirty="0"/>
        </a:p>
      </dsp:txBody>
      <dsp:txXfrm rot="10800000">
        <a:off x="3915476" y="2958128"/>
        <a:ext cx="3101103" cy="1736387"/>
      </dsp:txXfrm>
    </dsp:sp>
    <dsp:sp modelId="{5373B4CE-7B54-49EB-A85B-F84EE9730D25}">
      <dsp:nvSpPr>
        <dsp:cNvPr id="0" name=""/>
        <dsp:cNvSpPr/>
      </dsp:nvSpPr>
      <dsp:spPr>
        <a:xfrm>
          <a:off x="7392802" y="759270"/>
          <a:ext cx="3211291" cy="153270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1000" b="-5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D1493-7775-43B8-8C25-6F5E762A29CF}">
      <dsp:nvSpPr>
        <dsp:cNvPr id="0" name=""/>
        <dsp:cNvSpPr/>
      </dsp:nvSpPr>
      <dsp:spPr>
        <a:xfrm rot="10800000">
          <a:off x="7392802" y="2940253"/>
          <a:ext cx="3211291" cy="1815314"/>
        </a:xfrm>
        <a:prstGeom prst="round2SameRect">
          <a:avLst>
            <a:gd name="adj1" fmla="val 10500"/>
            <a:gd name="adj2" fmla="val 0"/>
          </a:avLst>
        </a:prstGeom>
        <a:solidFill>
          <a:schemeClr val="accent5">
            <a:hueOff val="-2207081"/>
            <a:satOff val="-16717"/>
            <a:lumOff val="-1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es-AR" sz="3700" kern="1200" dirty="0" smtClean="0"/>
            <a:t>Función Racional</a:t>
          </a:r>
          <a:endParaRPr lang="es-AR" sz="3700" kern="1200" dirty="0"/>
        </a:p>
      </dsp:txBody>
      <dsp:txXfrm rot="10800000">
        <a:off x="7448629" y="2940253"/>
        <a:ext cx="3099637" cy="1759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E204D-2D75-45EC-8357-F330EE7DEB66}">
      <dsp:nvSpPr>
        <dsp:cNvPr id="0" name=""/>
        <dsp:cNvSpPr/>
      </dsp:nvSpPr>
      <dsp:spPr>
        <a:xfrm>
          <a:off x="0" y="50777"/>
          <a:ext cx="11033655" cy="2702444"/>
        </a:xfrm>
        <a:prstGeom prst="roundRect">
          <a:avLst>
            <a:gd name="adj" fmla="val 1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DF22C-B8E4-4D16-A74D-03C114C58981}">
      <dsp:nvSpPr>
        <dsp:cNvPr id="0" name=""/>
        <dsp:cNvSpPr/>
      </dsp:nvSpPr>
      <dsp:spPr>
        <a:xfrm>
          <a:off x="331009" y="381035"/>
          <a:ext cx="3241136" cy="211564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61CCA8-FB2E-4445-8261-00137FD34A28}">
      <dsp:nvSpPr>
        <dsp:cNvPr id="0" name=""/>
        <dsp:cNvSpPr/>
      </dsp:nvSpPr>
      <dsp:spPr>
        <a:xfrm rot="10800000">
          <a:off x="331009" y="2751720"/>
          <a:ext cx="3241136" cy="1692990"/>
        </a:xfrm>
        <a:prstGeom prst="round2SameRect">
          <a:avLst>
            <a:gd name="adj1" fmla="val 10500"/>
            <a:gd name="adj2" fmla="val 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s-AR" sz="3200" kern="1200" dirty="0" smtClean="0"/>
            <a:t>Función por tramo</a:t>
          </a:r>
          <a:endParaRPr lang="es-AR" sz="3200" kern="1200" dirty="0"/>
        </a:p>
      </dsp:txBody>
      <dsp:txXfrm rot="10800000">
        <a:off x="383074" y="2751720"/>
        <a:ext cx="3137006" cy="1640925"/>
      </dsp:txXfrm>
    </dsp:sp>
    <dsp:sp modelId="{9863AF07-835C-4B0E-8F77-33AC20672248}">
      <dsp:nvSpPr>
        <dsp:cNvPr id="0" name=""/>
        <dsp:cNvSpPr/>
      </dsp:nvSpPr>
      <dsp:spPr>
        <a:xfrm>
          <a:off x="3896259" y="397144"/>
          <a:ext cx="3241136" cy="207840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15707-1D7D-405C-8783-93C88B88FFBE}">
      <dsp:nvSpPr>
        <dsp:cNvPr id="0" name=""/>
        <dsp:cNvSpPr/>
      </dsp:nvSpPr>
      <dsp:spPr>
        <a:xfrm rot="10800000">
          <a:off x="3896259" y="2762808"/>
          <a:ext cx="3241136" cy="1665793"/>
        </a:xfrm>
        <a:prstGeom prst="round2SameRect">
          <a:avLst>
            <a:gd name="adj1" fmla="val 10500"/>
            <a:gd name="adj2" fmla="val 0"/>
          </a:avLst>
        </a:prstGeom>
        <a:solidFill>
          <a:schemeClr val="accent5">
            <a:hueOff val="-1103540"/>
            <a:satOff val="-8358"/>
            <a:lumOff val="-5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s-AR" sz="3200" kern="1200" dirty="0" smtClean="0"/>
            <a:t>Función valor absoluto.</a:t>
          </a:r>
          <a:endParaRPr lang="es-AR" sz="3200" kern="1200" dirty="0"/>
        </a:p>
      </dsp:txBody>
      <dsp:txXfrm rot="10800000">
        <a:off x="3947488" y="2762808"/>
        <a:ext cx="3138678" cy="1614564"/>
      </dsp:txXfrm>
    </dsp:sp>
    <dsp:sp modelId="{5373B4CE-7B54-49EB-A85B-F84EE9730D25}">
      <dsp:nvSpPr>
        <dsp:cNvPr id="0" name=""/>
        <dsp:cNvSpPr/>
      </dsp:nvSpPr>
      <dsp:spPr>
        <a:xfrm>
          <a:off x="7461509" y="389231"/>
          <a:ext cx="3241136" cy="208789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3000" b="-6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D1493-7775-43B8-8C25-6F5E762A29CF}">
      <dsp:nvSpPr>
        <dsp:cNvPr id="0" name=""/>
        <dsp:cNvSpPr/>
      </dsp:nvSpPr>
      <dsp:spPr>
        <a:xfrm rot="10800000">
          <a:off x="7461509" y="2748560"/>
          <a:ext cx="3241136" cy="1687954"/>
        </a:xfrm>
        <a:prstGeom prst="round2SameRect">
          <a:avLst>
            <a:gd name="adj1" fmla="val 10500"/>
            <a:gd name="adj2" fmla="val 0"/>
          </a:avLst>
        </a:prstGeom>
        <a:solidFill>
          <a:schemeClr val="accent5">
            <a:hueOff val="-2207081"/>
            <a:satOff val="-16717"/>
            <a:lumOff val="-1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s-AR" sz="3200" kern="1200" dirty="0" smtClean="0"/>
            <a:t>Funciones radical</a:t>
          </a:r>
          <a:endParaRPr lang="es-AR" sz="3200" kern="1200" dirty="0"/>
        </a:p>
      </dsp:txBody>
      <dsp:txXfrm rot="10800000">
        <a:off x="7513419" y="2748560"/>
        <a:ext cx="3137316" cy="16360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E204D-2D75-45EC-8357-F330EE7DEB66}">
      <dsp:nvSpPr>
        <dsp:cNvPr id="0" name=""/>
        <dsp:cNvSpPr/>
      </dsp:nvSpPr>
      <dsp:spPr>
        <a:xfrm>
          <a:off x="0" y="49241"/>
          <a:ext cx="11205028" cy="2620703"/>
        </a:xfrm>
        <a:prstGeom prst="roundRect">
          <a:avLst>
            <a:gd name="adj" fmla="val 1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DF22C-B8E4-4D16-A74D-03C114C58981}">
      <dsp:nvSpPr>
        <dsp:cNvPr id="0" name=""/>
        <dsp:cNvSpPr/>
      </dsp:nvSpPr>
      <dsp:spPr>
        <a:xfrm>
          <a:off x="336150" y="369510"/>
          <a:ext cx="3291476" cy="20516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61CCA8-FB2E-4445-8261-00137FD34A28}">
      <dsp:nvSpPr>
        <dsp:cNvPr id="0" name=""/>
        <dsp:cNvSpPr/>
      </dsp:nvSpPr>
      <dsp:spPr>
        <a:xfrm rot="10800000">
          <a:off x="336150" y="2668488"/>
          <a:ext cx="3291476" cy="1641782"/>
        </a:xfrm>
        <a:prstGeom prst="round2SameRect">
          <a:avLst>
            <a:gd name="adj1" fmla="val 10500"/>
            <a:gd name="adj2" fmla="val 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ctr" defTabSz="1333500">
            <a:lnSpc>
              <a:spcPct val="90000"/>
            </a:lnSpc>
            <a:spcBef>
              <a:spcPct val="0"/>
            </a:spcBef>
            <a:spcAft>
              <a:spcPct val="35000"/>
            </a:spcAft>
          </a:pPr>
          <a:r>
            <a:rPr lang="es-AR" sz="3000" kern="1200" dirty="0" smtClean="0"/>
            <a:t>Función exponencial</a:t>
          </a:r>
          <a:endParaRPr lang="es-AR" sz="3000" kern="1200" dirty="0"/>
        </a:p>
      </dsp:txBody>
      <dsp:txXfrm rot="10800000">
        <a:off x="386640" y="2668488"/>
        <a:ext cx="3190496" cy="1591292"/>
      </dsp:txXfrm>
    </dsp:sp>
    <dsp:sp modelId="{9863AF07-835C-4B0E-8F77-33AC20672248}">
      <dsp:nvSpPr>
        <dsp:cNvPr id="0" name=""/>
        <dsp:cNvSpPr/>
      </dsp:nvSpPr>
      <dsp:spPr>
        <a:xfrm>
          <a:off x="3956775" y="385132"/>
          <a:ext cx="3291476" cy="201553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15707-1D7D-405C-8783-93C88B88FFBE}">
      <dsp:nvSpPr>
        <dsp:cNvPr id="0" name=""/>
        <dsp:cNvSpPr/>
      </dsp:nvSpPr>
      <dsp:spPr>
        <a:xfrm rot="10800000">
          <a:off x="3956775" y="2679241"/>
          <a:ext cx="3291476" cy="1615407"/>
        </a:xfrm>
        <a:prstGeom prst="round2SameRect">
          <a:avLst>
            <a:gd name="adj1" fmla="val 10500"/>
            <a:gd name="adj2" fmla="val 0"/>
          </a:avLst>
        </a:prstGeom>
        <a:solidFill>
          <a:schemeClr val="accent5">
            <a:hueOff val="-1103540"/>
            <a:satOff val="-8358"/>
            <a:lumOff val="-5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ctr" defTabSz="1333500">
            <a:lnSpc>
              <a:spcPct val="90000"/>
            </a:lnSpc>
            <a:spcBef>
              <a:spcPct val="0"/>
            </a:spcBef>
            <a:spcAft>
              <a:spcPct val="35000"/>
            </a:spcAft>
          </a:pPr>
          <a:r>
            <a:rPr lang="es-AR" sz="3000" kern="1200" dirty="0" smtClean="0"/>
            <a:t>Función logaritmo</a:t>
          </a:r>
          <a:endParaRPr lang="es-AR" sz="3000" kern="1200" dirty="0"/>
        </a:p>
      </dsp:txBody>
      <dsp:txXfrm rot="10800000">
        <a:off x="4006454" y="2679241"/>
        <a:ext cx="3192118" cy="1565728"/>
      </dsp:txXfrm>
    </dsp:sp>
    <dsp:sp modelId="{3674882F-7B07-46E6-9DB4-203FDE79B4D1}">
      <dsp:nvSpPr>
        <dsp:cNvPr id="0" name=""/>
        <dsp:cNvSpPr/>
      </dsp:nvSpPr>
      <dsp:spPr>
        <a:xfrm>
          <a:off x="7577400" y="387398"/>
          <a:ext cx="3291476" cy="200647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3A06F-7864-4EAB-A599-4DCEF8886DD0}">
      <dsp:nvSpPr>
        <dsp:cNvPr id="0" name=""/>
        <dsp:cNvSpPr/>
      </dsp:nvSpPr>
      <dsp:spPr>
        <a:xfrm rot="10800000">
          <a:off x="7577400" y="2676974"/>
          <a:ext cx="3291476" cy="1615407"/>
        </a:xfrm>
        <a:prstGeom prst="round2SameRect">
          <a:avLst>
            <a:gd name="adj1" fmla="val 10500"/>
            <a:gd name="adj2" fmla="val 0"/>
          </a:avLst>
        </a:prstGeom>
        <a:solidFill>
          <a:schemeClr val="accent5">
            <a:hueOff val="-2207081"/>
            <a:satOff val="-16717"/>
            <a:lumOff val="-1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ctr" defTabSz="1333500">
            <a:lnSpc>
              <a:spcPct val="90000"/>
            </a:lnSpc>
            <a:spcBef>
              <a:spcPct val="0"/>
            </a:spcBef>
            <a:spcAft>
              <a:spcPct val="35000"/>
            </a:spcAft>
          </a:pPr>
          <a:r>
            <a:rPr lang="es-AR" sz="3000" kern="1200" dirty="0" smtClean="0"/>
            <a:t>Función trigonométrica</a:t>
          </a:r>
          <a:endParaRPr lang="es-AR" sz="3000" kern="1200" dirty="0"/>
        </a:p>
      </dsp:txBody>
      <dsp:txXfrm rot="10800000">
        <a:off x="7627079" y="2676974"/>
        <a:ext cx="3192118" cy="15657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2/23/2026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2/23/2026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2/23/2026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FUNCIONES MATEMÁTICAS</a:t>
            </a:r>
            <a:endParaRPr lang="es-AR" dirty="0"/>
          </a:p>
        </p:txBody>
      </p:sp>
      <p:sp>
        <p:nvSpPr>
          <p:cNvPr id="3" name="Subtítulo 2"/>
          <p:cNvSpPr>
            <a:spLocks noGrp="1"/>
          </p:cNvSpPr>
          <p:nvPr>
            <p:ph type="subTitle" idx="1"/>
          </p:nvPr>
        </p:nvSpPr>
        <p:spPr/>
        <p:txBody>
          <a:bodyPr/>
          <a:lstStyle/>
          <a:p>
            <a:r>
              <a:rPr lang="es-AR" dirty="0" smtClean="0">
                <a:solidFill>
                  <a:schemeClr val="bg1"/>
                </a:solidFill>
              </a:rPr>
              <a:t>Curso de nivelación de Matemática</a:t>
            </a:r>
            <a:endParaRPr lang="es-AR" dirty="0">
              <a:solidFill>
                <a:schemeClr val="bg1"/>
              </a:solidFill>
            </a:endParaRPr>
          </a:p>
        </p:txBody>
      </p:sp>
    </p:spTree>
    <p:extLst>
      <p:ext uri="{BB962C8B-B14F-4D97-AF65-F5344CB8AC3E}">
        <p14:creationId xmlns:p14="http://schemas.microsoft.com/office/powerpoint/2010/main" val="1904400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Forma de expresar una función</a:t>
            </a:r>
            <a:endParaRPr lang="es-AR"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164208821"/>
              </p:ext>
            </p:extLst>
          </p:nvPr>
        </p:nvGraphicFramePr>
        <p:xfrm>
          <a:off x="515257" y="2325292"/>
          <a:ext cx="6380328"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6895585" y="2934892"/>
            <a:ext cx="4890015"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800" b="1" dirty="0">
                <a:solidFill>
                  <a:schemeClr val="bg2"/>
                </a:solidFill>
              </a:rPr>
              <a:t>PARA DEFINIR UNA FUNCION SE DEBEN DAR A CONOCER: </a:t>
            </a:r>
            <a:r>
              <a:rPr lang="es-ES" sz="2800" b="1" dirty="0">
                <a:solidFill>
                  <a:srgbClr val="FF0000"/>
                </a:solidFill>
                <a:effectLst>
                  <a:outerShdw blurRad="38100" dist="38100" dir="2700000" algn="tl">
                    <a:srgbClr val="000000">
                      <a:alpha val="43137"/>
                    </a:srgbClr>
                  </a:outerShdw>
                </a:effectLst>
              </a:rPr>
              <a:t>DOMINIO</a:t>
            </a:r>
            <a:r>
              <a:rPr lang="es-ES" sz="2800" b="1" dirty="0">
                <a:solidFill>
                  <a:schemeClr val="bg2"/>
                </a:solidFill>
              </a:rPr>
              <a:t> </a:t>
            </a:r>
            <a:r>
              <a:rPr lang="es-ES" sz="2800" b="1" dirty="0" smtClean="0">
                <a:solidFill>
                  <a:schemeClr val="bg2"/>
                </a:solidFill>
              </a:rPr>
              <a:t>y </a:t>
            </a:r>
            <a:r>
              <a:rPr lang="es-ES" sz="2800" b="1" dirty="0">
                <a:solidFill>
                  <a:srgbClr val="FF0000"/>
                </a:solidFill>
                <a:effectLst>
                  <a:outerShdw blurRad="38100" dist="38100" dir="2700000" algn="tl">
                    <a:srgbClr val="000000">
                      <a:alpha val="43137"/>
                    </a:srgbClr>
                  </a:outerShdw>
                </a:effectLst>
              </a:rPr>
              <a:t>LEY</a:t>
            </a:r>
            <a:r>
              <a:rPr lang="es-ES" sz="2800" b="1" dirty="0">
                <a:solidFill>
                  <a:schemeClr val="bg2"/>
                </a:solidFill>
              </a:rPr>
              <a:t> DE CORRESPONDENCIA QUE SE PUEDE EXPRESAR DE DISTINTAS </a:t>
            </a:r>
            <a:r>
              <a:rPr lang="es-ES" sz="2800" b="1" dirty="0" smtClean="0">
                <a:solidFill>
                  <a:schemeClr val="bg2"/>
                </a:solidFill>
              </a:rPr>
              <a:t>FORMAS.</a:t>
            </a:r>
            <a:endParaRPr lang="es-AR" sz="2800" dirty="0">
              <a:solidFill>
                <a:schemeClr val="bg2"/>
              </a:solidFill>
            </a:endParaRPr>
          </a:p>
        </p:txBody>
      </p:sp>
    </p:spTree>
    <p:extLst>
      <p:ext uri="{BB962C8B-B14F-4D97-AF65-F5344CB8AC3E}">
        <p14:creationId xmlns:p14="http://schemas.microsoft.com/office/powerpoint/2010/main" val="2087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p:txBody>
              <a:bodyPr/>
              <a:lstStyle/>
              <a:p>
                <a:r>
                  <a:rPr lang="es-AR" dirty="0" smtClean="0"/>
                  <a:t>Sea </a:t>
                </a:r>
                <a14:m>
                  <m:oMath xmlns:m="http://schemas.openxmlformats.org/officeDocument/2006/math">
                    <m:r>
                      <a:rPr lang="es-AR" b="1" i="1" smtClean="0">
                        <a:latin typeface="Cambria Math" panose="02040503050406030204" pitchFamily="18" charset="0"/>
                      </a:rPr>
                      <m:t>𝒇</m:t>
                    </m:r>
                    <m:d>
                      <m:dPr>
                        <m:ctrlPr>
                          <a:rPr lang="es-AR" b="1" i="1" smtClean="0">
                            <a:latin typeface="Cambria Math" panose="02040503050406030204" pitchFamily="18" charset="0"/>
                          </a:rPr>
                        </m:ctrlPr>
                      </m:dPr>
                      <m:e>
                        <m:r>
                          <a:rPr lang="es-AR" b="1" i="1" smtClean="0">
                            <a:latin typeface="Cambria Math" panose="02040503050406030204" pitchFamily="18" charset="0"/>
                          </a:rPr>
                          <m:t>𝒙</m:t>
                        </m:r>
                      </m:e>
                    </m:d>
                    <m:r>
                      <a:rPr lang="es-AR" b="1" i="1" smtClean="0">
                        <a:latin typeface="Cambria Math" panose="02040503050406030204" pitchFamily="18" charset="0"/>
                      </a:rPr>
                      <m:t>=</m:t>
                    </m:r>
                    <m:r>
                      <a:rPr lang="es-AR" b="1" i="1" smtClean="0">
                        <a:latin typeface="Cambria Math" panose="02040503050406030204" pitchFamily="18" charset="0"/>
                      </a:rPr>
                      <m:t>𝟐</m:t>
                    </m:r>
                    <m:sSup>
                      <m:sSupPr>
                        <m:ctrlPr>
                          <a:rPr lang="es-AR" b="1" i="1" smtClean="0">
                            <a:latin typeface="Cambria Math" panose="02040503050406030204" pitchFamily="18" charset="0"/>
                          </a:rPr>
                        </m:ctrlPr>
                      </m:sSupPr>
                      <m:e>
                        <m:r>
                          <a:rPr lang="es-AR" b="1" i="1" smtClean="0">
                            <a:latin typeface="Cambria Math" panose="02040503050406030204" pitchFamily="18" charset="0"/>
                          </a:rPr>
                          <m:t>(</m:t>
                        </m:r>
                        <m:r>
                          <a:rPr lang="es-AR" b="1" i="1" smtClean="0">
                            <a:latin typeface="Cambria Math" panose="02040503050406030204" pitchFamily="18" charset="0"/>
                          </a:rPr>
                          <m:t>𝒙</m:t>
                        </m:r>
                        <m:r>
                          <a:rPr lang="es-AR" b="1" i="1" smtClean="0">
                            <a:latin typeface="Cambria Math" panose="02040503050406030204" pitchFamily="18" charset="0"/>
                          </a:rPr>
                          <m:t>−</m:t>
                        </m:r>
                        <m:r>
                          <a:rPr lang="es-AR" b="1" i="1" smtClean="0">
                            <a:latin typeface="Cambria Math" panose="02040503050406030204" pitchFamily="18" charset="0"/>
                          </a:rPr>
                          <m:t>𝟏</m:t>
                        </m:r>
                        <m:r>
                          <a:rPr lang="es-AR" b="1" i="1" smtClean="0">
                            <a:latin typeface="Cambria Math" panose="02040503050406030204" pitchFamily="18" charset="0"/>
                          </a:rPr>
                          <m:t>)</m:t>
                        </m:r>
                      </m:e>
                      <m:sup>
                        <m:r>
                          <a:rPr lang="es-AR" b="1" i="1" smtClean="0">
                            <a:latin typeface="Cambria Math" panose="02040503050406030204" pitchFamily="18" charset="0"/>
                          </a:rPr>
                          <m:t>𝟑</m:t>
                        </m:r>
                      </m:sup>
                    </m:sSup>
                  </m:oMath>
                </a14:m>
                <a:r>
                  <a:rPr lang="es-AR" dirty="0" smtClean="0"/>
                  <a:t>, complete la tabla</a:t>
                </a:r>
                <a:endParaRPr lang="es-AR" dirty="0"/>
              </a:p>
            </p:txBody>
          </p:sp>
        </mc:Choice>
        <mc:Fallback xmlns="">
          <p:sp>
            <p:nvSpPr>
              <p:cNvPr id="2" name="Título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s-AR">
                    <a:noFill/>
                  </a:rPr>
                  <a:t> </a:t>
                </a:r>
              </a:p>
            </p:txBody>
          </p:sp>
        </mc:Fallback>
      </mc:AlternateContent>
      <p:graphicFrame>
        <p:nvGraphicFramePr>
          <p:cNvPr id="4" name="Marcador de contenido 3"/>
          <p:cNvGraphicFramePr>
            <a:graphicFrameLocks noGrp="1"/>
          </p:cNvGraphicFramePr>
          <p:nvPr>
            <p:ph idx="1"/>
            <p:extLst>
              <p:ext uri="{D42A27DB-BD31-4B8C-83A1-F6EECF244321}">
                <p14:modId xmlns:p14="http://schemas.microsoft.com/office/powerpoint/2010/main" val="1593227993"/>
              </p:ext>
            </p:extLst>
          </p:nvPr>
        </p:nvGraphicFramePr>
        <p:xfrm>
          <a:off x="819150" y="2222500"/>
          <a:ext cx="4565650" cy="4053840"/>
        </p:xfrm>
        <a:graphic>
          <a:graphicData uri="http://schemas.openxmlformats.org/drawingml/2006/table">
            <a:tbl>
              <a:tblPr firstRow="1" bandRow="1">
                <a:tableStyleId>{5C22544A-7EE6-4342-B048-85BDC9FD1C3A}</a:tableStyleId>
              </a:tblPr>
              <a:tblGrid>
                <a:gridCol w="2282825"/>
                <a:gridCol w="2282825"/>
              </a:tblGrid>
              <a:tr h="370840">
                <a:tc>
                  <a:txBody>
                    <a:bodyPr/>
                    <a:lstStyle/>
                    <a:p>
                      <a:pPr algn="ctr"/>
                      <a:r>
                        <a:rPr lang="es-AR" sz="3200" dirty="0" smtClean="0"/>
                        <a:t>x</a:t>
                      </a:r>
                      <a:endParaRPr lang="es-AR" sz="3200" dirty="0"/>
                    </a:p>
                  </a:txBody>
                  <a:tcPr/>
                </a:tc>
                <a:tc>
                  <a:txBody>
                    <a:bodyPr/>
                    <a:lstStyle/>
                    <a:p>
                      <a:pPr algn="ctr"/>
                      <a:r>
                        <a:rPr lang="es-AR" sz="3200" dirty="0" smtClean="0"/>
                        <a:t>y=f(x)</a:t>
                      </a:r>
                      <a:endParaRPr lang="es-AR" sz="3200" dirty="0"/>
                    </a:p>
                  </a:txBody>
                  <a:tcPr/>
                </a:tc>
              </a:tr>
              <a:tr h="370840">
                <a:tc>
                  <a:txBody>
                    <a:bodyPr/>
                    <a:lstStyle/>
                    <a:p>
                      <a:pPr algn="ctr"/>
                      <a:r>
                        <a:rPr lang="es-AR" sz="3200" dirty="0" smtClean="0"/>
                        <a:t>0</a:t>
                      </a:r>
                      <a:endParaRPr lang="es-AR" sz="3200" dirty="0"/>
                    </a:p>
                  </a:txBody>
                  <a:tcPr/>
                </a:tc>
                <a:tc>
                  <a:txBody>
                    <a:bodyPr/>
                    <a:lstStyle/>
                    <a:p>
                      <a:pPr algn="ctr"/>
                      <a:endParaRPr lang="es-AR" sz="3200" dirty="0"/>
                    </a:p>
                  </a:txBody>
                  <a:tcPr/>
                </a:tc>
              </a:tr>
              <a:tr h="370840">
                <a:tc>
                  <a:txBody>
                    <a:bodyPr/>
                    <a:lstStyle/>
                    <a:p>
                      <a:pPr algn="ctr"/>
                      <a:endParaRPr lang="es-AR" sz="3200" dirty="0"/>
                    </a:p>
                  </a:txBody>
                  <a:tcPr/>
                </a:tc>
                <a:tc>
                  <a:txBody>
                    <a:bodyPr/>
                    <a:lstStyle/>
                    <a:p>
                      <a:pPr algn="ctr"/>
                      <a:r>
                        <a:rPr lang="es-AR" sz="3200" dirty="0" smtClean="0"/>
                        <a:t>-1/4</a:t>
                      </a:r>
                      <a:endParaRPr lang="es-AR" sz="3200" dirty="0"/>
                    </a:p>
                  </a:txBody>
                  <a:tcPr/>
                </a:tc>
              </a:tr>
              <a:tr h="370840">
                <a:tc>
                  <a:txBody>
                    <a:bodyPr/>
                    <a:lstStyle/>
                    <a:p>
                      <a:pPr algn="ctr"/>
                      <a:endParaRPr lang="es-AR" sz="3200" dirty="0"/>
                    </a:p>
                  </a:txBody>
                  <a:tcPr/>
                </a:tc>
                <a:tc>
                  <a:txBody>
                    <a:bodyPr/>
                    <a:lstStyle/>
                    <a:p>
                      <a:pPr algn="ctr"/>
                      <a:r>
                        <a:rPr lang="es-AR" sz="3200" dirty="0" smtClean="0"/>
                        <a:t>0</a:t>
                      </a:r>
                      <a:endParaRPr lang="es-AR" sz="3200" dirty="0"/>
                    </a:p>
                  </a:txBody>
                  <a:tcPr/>
                </a:tc>
              </a:tr>
              <a:tr h="370840">
                <a:tc>
                  <a:txBody>
                    <a:bodyPr/>
                    <a:lstStyle/>
                    <a:p>
                      <a:pPr algn="ctr"/>
                      <a:r>
                        <a:rPr lang="es-AR" sz="3200" dirty="0" smtClean="0"/>
                        <a:t>2</a:t>
                      </a:r>
                      <a:endParaRPr lang="es-AR" sz="3200" dirty="0"/>
                    </a:p>
                  </a:txBody>
                  <a:tcPr/>
                </a:tc>
                <a:tc>
                  <a:txBody>
                    <a:bodyPr/>
                    <a:lstStyle/>
                    <a:p>
                      <a:pPr algn="ctr"/>
                      <a:endParaRPr lang="es-AR" sz="3200"/>
                    </a:p>
                  </a:txBody>
                  <a:tcPr/>
                </a:tc>
              </a:tr>
              <a:tr h="370840">
                <a:tc>
                  <a:txBody>
                    <a:bodyPr/>
                    <a:lstStyle/>
                    <a:p>
                      <a:pPr algn="ctr"/>
                      <a:endParaRPr lang="es-AR" sz="3200"/>
                    </a:p>
                  </a:txBody>
                  <a:tcPr/>
                </a:tc>
                <a:tc>
                  <a:txBody>
                    <a:bodyPr/>
                    <a:lstStyle/>
                    <a:p>
                      <a:pPr algn="ctr"/>
                      <a:r>
                        <a:rPr lang="es-AR" sz="3200" dirty="0" smtClean="0"/>
                        <a:t>-16</a:t>
                      </a:r>
                      <a:endParaRPr lang="es-AR" sz="3200" dirty="0"/>
                    </a:p>
                  </a:txBody>
                  <a:tcPr/>
                </a:tc>
              </a:tr>
              <a:tr h="370840">
                <a:tc>
                  <a:txBody>
                    <a:bodyPr/>
                    <a:lstStyle/>
                    <a:p>
                      <a:pPr algn="ctr"/>
                      <a:r>
                        <a:rPr lang="es-AR" sz="3200" dirty="0" smtClean="0"/>
                        <a:t>3</a:t>
                      </a:r>
                      <a:endParaRPr lang="es-AR" sz="3200" dirty="0"/>
                    </a:p>
                  </a:txBody>
                  <a:tcPr/>
                </a:tc>
                <a:tc>
                  <a:txBody>
                    <a:bodyPr/>
                    <a:lstStyle/>
                    <a:p>
                      <a:pPr algn="ctr"/>
                      <a:endParaRPr lang="es-AR" sz="3200" dirty="0"/>
                    </a:p>
                  </a:txBody>
                  <a:tcPr/>
                </a:tc>
              </a:tr>
            </a:tbl>
          </a:graphicData>
        </a:graphic>
      </p:graphicFrame>
      <p:pic>
        <p:nvPicPr>
          <p:cNvPr id="5" name="Imagen 4"/>
          <p:cNvPicPr>
            <a:picLocks noChangeAspect="1"/>
          </p:cNvPicPr>
          <p:nvPr/>
        </p:nvPicPr>
        <p:blipFill rotWithShape="1">
          <a:blip r:embed="rId3"/>
          <a:srcRect l="25714" t="20303" r="44643" b="9822"/>
          <a:stretch/>
        </p:blipFill>
        <p:spPr>
          <a:xfrm>
            <a:off x="6792686" y="2068285"/>
            <a:ext cx="3614057" cy="4789715"/>
          </a:xfrm>
          <a:prstGeom prst="rect">
            <a:avLst/>
          </a:prstGeom>
        </p:spPr>
      </p:pic>
      <p:graphicFrame>
        <p:nvGraphicFramePr>
          <p:cNvPr id="6" name="Marcador de contenido 3"/>
          <p:cNvGraphicFramePr>
            <a:graphicFrameLocks/>
          </p:cNvGraphicFramePr>
          <p:nvPr>
            <p:extLst>
              <p:ext uri="{D42A27DB-BD31-4B8C-83A1-F6EECF244321}">
                <p14:modId xmlns:p14="http://schemas.microsoft.com/office/powerpoint/2010/main" val="2503687362"/>
              </p:ext>
            </p:extLst>
          </p:nvPr>
        </p:nvGraphicFramePr>
        <p:xfrm>
          <a:off x="810000" y="2222500"/>
          <a:ext cx="4565650" cy="4053840"/>
        </p:xfrm>
        <a:graphic>
          <a:graphicData uri="http://schemas.openxmlformats.org/drawingml/2006/table">
            <a:tbl>
              <a:tblPr firstRow="1" bandRow="1">
                <a:tableStyleId>{5C22544A-7EE6-4342-B048-85BDC9FD1C3A}</a:tableStyleId>
              </a:tblPr>
              <a:tblGrid>
                <a:gridCol w="2282825"/>
                <a:gridCol w="2282825"/>
              </a:tblGrid>
              <a:tr h="370840">
                <a:tc>
                  <a:txBody>
                    <a:bodyPr/>
                    <a:lstStyle/>
                    <a:p>
                      <a:pPr algn="ctr"/>
                      <a:r>
                        <a:rPr lang="es-AR" sz="3200" dirty="0" smtClean="0"/>
                        <a:t>x</a:t>
                      </a:r>
                      <a:endParaRPr lang="es-AR" sz="3200" dirty="0"/>
                    </a:p>
                  </a:txBody>
                  <a:tcPr/>
                </a:tc>
                <a:tc>
                  <a:txBody>
                    <a:bodyPr/>
                    <a:lstStyle/>
                    <a:p>
                      <a:pPr algn="ctr"/>
                      <a:r>
                        <a:rPr lang="es-AR" sz="3200" dirty="0" smtClean="0"/>
                        <a:t>y=f(x)</a:t>
                      </a:r>
                      <a:endParaRPr lang="es-AR" sz="3200" dirty="0"/>
                    </a:p>
                  </a:txBody>
                  <a:tcPr/>
                </a:tc>
              </a:tr>
              <a:tr h="370840">
                <a:tc>
                  <a:txBody>
                    <a:bodyPr/>
                    <a:lstStyle/>
                    <a:p>
                      <a:pPr algn="ctr"/>
                      <a:r>
                        <a:rPr lang="es-AR" sz="3200" dirty="0" smtClean="0"/>
                        <a:t>0</a:t>
                      </a:r>
                      <a:endParaRPr lang="es-AR" sz="3200" dirty="0"/>
                    </a:p>
                  </a:txBody>
                  <a:tcPr/>
                </a:tc>
                <a:tc>
                  <a:txBody>
                    <a:bodyPr/>
                    <a:lstStyle/>
                    <a:p>
                      <a:pPr algn="ctr"/>
                      <a:r>
                        <a:rPr lang="es-AR" sz="3200" dirty="0" smtClean="0">
                          <a:solidFill>
                            <a:srgbClr val="FF0000"/>
                          </a:solidFill>
                        </a:rPr>
                        <a:t>-2</a:t>
                      </a:r>
                      <a:endParaRPr lang="es-AR" sz="3200" dirty="0">
                        <a:solidFill>
                          <a:srgbClr val="FF0000"/>
                        </a:solidFill>
                      </a:endParaRPr>
                    </a:p>
                  </a:txBody>
                  <a:tcPr/>
                </a:tc>
              </a:tr>
              <a:tr h="370840">
                <a:tc>
                  <a:txBody>
                    <a:bodyPr/>
                    <a:lstStyle/>
                    <a:p>
                      <a:pPr algn="ctr"/>
                      <a:r>
                        <a:rPr lang="es-AR" sz="3200" dirty="0" smtClean="0">
                          <a:solidFill>
                            <a:srgbClr val="0070C0"/>
                          </a:solidFill>
                        </a:rPr>
                        <a:t>½</a:t>
                      </a:r>
                      <a:endParaRPr lang="es-AR" sz="3200" dirty="0">
                        <a:solidFill>
                          <a:srgbClr val="0070C0"/>
                        </a:solidFill>
                      </a:endParaRPr>
                    </a:p>
                  </a:txBody>
                  <a:tcPr/>
                </a:tc>
                <a:tc>
                  <a:txBody>
                    <a:bodyPr/>
                    <a:lstStyle/>
                    <a:p>
                      <a:pPr algn="ctr"/>
                      <a:r>
                        <a:rPr lang="es-AR" sz="3200" dirty="0" smtClean="0"/>
                        <a:t>-1/4</a:t>
                      </a:r>
                      <a:endParaRPr lang="es-AR" sz="3200" dirty="0"/>
                    </a:p>
                  </a:txBody>
                  <a:tcPr/>
                </a:tc>
              </a:tr>
              <a:tr h="370840">
                <a:tc>
                  <a:txBody>
                    <a:bodyPr/>
                    <a:lstStyle/>
                    <a:p>
                      <a:pPr algn="ctr"/>
                      <a:r>
                        <a:rPr lang="es-AR" sz="3200" dirty="0" smtClean="0">
                          <a:solidFill>
                            <a:srgbClr val="0070C0"/>
                          </a:solidFill>
                        </a:rPr>
                        <a:t>1</a:t>
                      </a:r>
                      <a:endParaRPr lang="es-AR" sz="3200" dirty="0">
                        <a:solidFill>
                          <a:srgbClr val="0070C0"/>
                        </a:solidFill>
                      </a:endParaRPr>
                    </a:p>
                  </a:txBody>
                  <a:tcPr/>
                </a:tc>
                <a:tc>
                  <a:txBody>
                    <a:bodyPr/>
                    <a:lstStyle/>
                    <a:p>
                      <a:pPr algn="ctr"/>
                      <a:r>
                        <a:rPr lang="es-AR" sz="3200" dirty="0" smtClean="0"/>
                        <a:t>0</a:t>
                      </a:r>
                      <a:endParaRPr lang="es-AR" sz="3200" dirty="0"/>
                    </a:p>
                  </a:txBody>
                  <a:tcPr/>
                </a:tc>
              </a:tr>
              <a:tr h="370840">
                <a:tc>
                  <a:txBody>
                    <a:bodyPr/>
                    <a:lstStyle/>
                    <a:p>
                      <a:pPr algn="ctr"/>
                      <a:r>
                        <a:rPr lang="es-AR" sz="3200" dirty="0" smtClean="0"/>
                        <a:t>2</a:t>
                      </a:r>
                      <a:endParaRPr lang="es-AR" sz="3200" dirty="0"/>
                    </a:p>
                  </a:txBody>
                  <a:tcPr/>
                </a:tc>
                <a:tc>
                  <a:txBody>
                    <a:bodyPr/>
                    <a:lstStyle/>
                    <a:p>
                      <a:pPr algn="ctr"/>
                      <a:r>
                        <a:rPr lang="es-AR" sz="3200" dirty="0" smtClean="0">
                          <a:solidFill>
                            <a:srgbClr val="FF0000"/>
                          </a:solidFill>
                        </a:rPr>
                        <a:t>2</a:t>
                      </a:r>
                      <a:endParaRPr lang="es-AR" sz="3200" dirty="0">
                        <a:solidFill>
                          <a:srgbClr val="FF0000"/>
                        </a:solidFill>
                      </a:endParaRPr>
                    </a:p>
                  </a:txBody>
                  <a:tcPr/>
                </a:tc>
              </a:tr>
              <a:tr h="370840">
                <a:tc>
                  <a:txBody>
                    <a:bodyPr/>
                    <a:lstStyle/>
                    <a:p>
                      <a:pPr algn="ctr"/>
                      <a:r>
                        <a:rPr lang="es-AR" sz="3200" dirty="0" smtClean="0">
                          <a:solidFill>
                            <a:srgbClr val="0070C0"/>
                          </a:solidFill>
                        </a:rPr>
                        <a:t>-1</a:t>
                      </a:r>
                      <a:endParaRPr lang="es-AR" sz="3200" dirty="0">
                        <a:solidFill>
                          <a:srgbClr val="0070C0"/>
                        </a:solidFill>
                      </a:endParaRPr>
                    </a:p>
                  </a:txBody>
                  <a:tcPr/>
                </a:tc>
                <a:tc>
                  <a:txBody>
                    <a:bodyPr/>
                    <a:lstStyle/>
                    <a:p>
                      <a:pPr algn="ctr"/>
                      <a:r>
                        <a:rPr lang="es-AR" sz="3200" dirty="0" smtClean="0"/>
                        <a:t>-16</a:t>
                      </a:r>
                      <a:endParaRPr lang="es-AR" sz="3200" dirty="0"/>
                    </a:p>
                  </a:txBody>
                  <a:tcPr/>
                </a:tc>
              </a:tr>
              <a:tr h="370840">
                <a:tc>
                  <a:txBody>
                    <a:bodyPr/>
                    <a:lstStyle/>
                    <a:p>
                      <a:pPr algn="ctr"/>
                      <a:r>
                        <a:rPr lang="es-AR" sz="3200" dirty="0" smtClean="0"/>
                        <a:t>3</a:t>
                      </a:r>
                      <a:endParaRPr lang="es-AR" sz="3200" dirty="0"/>
                    </a:p>
                  </a:txBody>
                  <a:tcPr/>
                </a:tc>
                <a:tc>
                  <a:txBody>
                    <a:bodyPr/>
                    <a:lstStyle/>
                    <a:p>
                      <a:pPr algn="ctr"/>
                      <a:r>
                        <a:rPr lang="es-AR" sz="3200" dirty="0" smtClean="0">
                          <a:solidFill>
                            <a:srgbClr val="FF0000"/>
                          </a:solidFill>
                        </a:rPr>
                        <a:t>16</a:t>
                      </a:r>
                      <a:endParaRPr lang="es-AR" sz="3200" dirty="0">
                        <a:solidFill>
                          <a:srgbClr val="FF0000"/>
                        </a:solidFill>
                      </a:endParaRPr>
                    </a:p>
                  </a:txBody>
                  <a:tcPr/>
                </a:tc>
              </a:tr>
            </a:tbl>
          </a:graphicData>
        </a:graphic>
      </p:graphicFrame>
      <p:sp>
        <p:nvSpPr>
          <p:cNvPr id="7" name="Rectángulo 6"/>
          <p:cNvSpPr/>
          <p:nvPr/>
        </p:nvSpPr>
        <p:spPr>
          <a:xfrm>
            <a:off x="1074057" y="2830286"/>
            <a:ext cx="4020457" cy="551543"/>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p:cNvSpPr/>
          <p:nvPr/>
        </p:nvSpPr>
        <p:spPr>
          <a:xfrm>
            <a:off x="1059543" y="3973648"/>
            <a:ext cx="4020457" cy="551543"/>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CuadroTexto 8"/>
          <p:cNvSpPr txBox="1"/>
          <p:nvPr/>
        </p:nvSpPr>
        <p:spPr>
          <a:xfrm>
            <a:off x="5393950" y="2644392"/>
            <a:ext cx="2377574" cy="923330"/>
          </a:xfrm>
          <a:prstGeom prst="rect">
            <a:avLst/>
          </a:prstGeom>
          <a:noFill/>
        </p:spPr>
        <p:txBody>
          <a:bodyPr wrap="none" rtlCol="0">
            <a:spAutoFit/>
          </a:bodyPr>
          <a:lstStyle/>
          <a:p>
            <a:r>
              <a:rPr lang="es-AR" b="1" dirty="0" smtClean="0"/>
              <a:t>Ordenad al origen</a:t>
            </a:r>
          </a:p>
          <a:p>
            <a:r>
              <a:rPr lang="es-AR" dirty="0" smtClean="0"/>
              <a:t>(Valor de y cuando</a:t>
            </a:r>
          </a:p>
          <a:p>
            <a:r>
              <a:rPr lang="es-AR" dirty="0" smtClean="0"/>
              <a:t>x es 0)</a:t>
            </a:r>
            <a:endParaRPr lang="es-AR" dirty="0"/>
          </a:p>
        </p:txBody>
      </p:sp>
      <p:sp>
        <p:nvSpPr>
          <p:cNvPr id="10" name="CuadroTexto 9"/>
          <p:cNvSpPr txBox="1"/>
          <p:nvPr/>
        </p:nvSpPr>
        <p:spPr>
          <a:xfrm>
            <a:off x="5375650" y="3682164"/>
            <a:ext cx="2377574" cy="923330"/>
          </a:xfrm>
          <a:prstGeom prst="rect">
            <a:avLst/>
          </a:prstGeom>
          <a:noFill/>
        </p:spPr>
        <p:txBody>
          <a:bodyPr wrap="none" rtlCol="0">
            <a:spAutoFit/>
          </a:bodyPr>
          <a:lstStyle/>
          <a:p>
            <a:r>
              <a:rPr lang="es-AR" b="1" dirty="0" smtClean="0"/>
              <a:t>Raíz o ceros de f(x)</a:t>
            </a:r>
          </a:p>
          <a:p>
            <a:r>
              <a:rPr lang="es-AR" dirty="0" smtClean="0"/>
              <a:t>(Valor de x cuando</a:t>
            </a:r>
          </a:p>
          <a:p>
            <a:r>
              <a:rPr lang="es-AR" dirty="0"/>
              <a:t>y</a:t>
            </a:r>
            <a:r>
              <a:rPr lang="es-AR" dirty="0" smtClean="0"/>
              <a:t> es 0)</a:t>
            </a:r>
            <a:endParaRPr lang="es-AR" dirty="0"/>
          </a:p>
        </p:txBody>
      </p:sp>
      <p:cxnSp>
        <p:nvCxnSpPr>
          <p:cNvPr id="14" name="Conector recto de flecha 13"/>
          <p:cNvCxnSpPr/>
          <p:nvPr/>
        </p:nvCxnSpPr>
        <p:spPr>
          <a:xfrm>
            <a:off x="7489371" y="3381829"/>
            <a:ext cx="522515" cy="1143362"/>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7634514" y="3967465"/>
            <a:ext cx="887265" cy="356689"/>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Dominio de una función</a:t>
            </a:r>
            <a:endParaRPr lang="es-AR" dirty="0"/>
          </a:p>
        </p:txBody>
      </p:sp>
      <p:sp>
        <p:nvSpPr>
          <p:cNvPr id="3" name="Marcador de contenido 2"/>
          <p:cNvSpPr>
            <a:spLocks noGrp="1"/>
          </p:cNvSpPr>
          <p:nvPr>
            <p:ph idx="1"/>
          </p:nvPr>
        </p:nvSpPr>
        <p:spPr>
          <a:xfrm>
            <a:off x="4807007" y="1906627"/>
            <a:ext cx="6360302" cy="3581400"/>
          </a:xfrm>
          <a:solidFill>
            <a:schemeClr val="bg2"/>
          </a:solidFill>
          <a:ln>
            <a:noFill/>
          </a:ln>
          <a:effectLst/>
        </p:spPr>
        <p:txBody>
          <a:bodyPr>
            <a:normAutofit/>
          </a:bodyPr>
          <a:lstStyle/>
          <a:p>
            <a:r>
              <a:rPr lang="es-AR" sz="2800" dirty="0"/>
              <a:t>Los valores que puede tomar la variable independiente se llama </a:t>
            </a:r>
            <a:r>
              <a:rPr lang="es-AR" sz="2800" b="1" dirty="0">
                <a:effectLst>
                  <a:outerShdw blurRad="38100" dist="38100" dir="2700000" algn="tl">
                    <a:srgbClr val="000000">
                      <a:alpha val="43137"/>
                    </a:srgbClr>
                  </a:outerShdw>
                </a:effectLst>
              </a:rPr>
              <a:t>conjunto dominio </a:t>
            </a:r>
            <a:r>
              <a:rPr lang="es-AR" sz="2800" dirty="0"/>
              <a:t>de la función.</a:t>
            </a:r>
          </a:p>
          <a:p>
            <a:endParaRPr lang="es-AR" sz="2800" dirty="0"/>
          </a:p>
        </p:txBody>
      </p:sp>
      <p:pic>
        <p:nvPicPr>
          <p:cNvPr id="4" name="Picture 2"/>
          <p:cNvPicPr>
            <a:picLocks noChangeAspect="1" noChangeArrowheads="1"/>
          </p:cNvPicPr>
          <p:nvPr/>
        </p:nvPicPr>
        <p:blipFill>
          <a:blip r:embed="rId2" cstate="print"/>
          <a:srcRect/>
          <a:stretch>
            <a:fillRect/>
          </a:stretch>
        </p:blipFill>
        <p:spPr bwMode="auto">
          <a:xfrm>
            <a:off x="497431" y="4140574"/>
            <a:ext cx="4333875" cy="233362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5240104" y="4140574"/>
            <a:ext cx="4391025" cy="2152650"/>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497431" y="2340374"/>
            <a:ext cx="3755384" cy="1800200"/>
          </a:xfrm>
          <a:prstGeom prst="rect">
            <a:avLst/>
          </a:prstGeom>
          <a:noFill/>
          <a:ln w="9525">
            <a:noFill/>
            <a:miter lim="800000"/>
            <a:headEnd/>
            <a:tailEnd/>
          </a:ln>
        </p:spPr>
      </p:pic>
    </p:spTree>
    <p:extLst>
      <p:ext uri="{BB962C8B-B14F-4D97-AF65-F5344CB8AC3E}">
        <p14:creationId xmlns:p14="http://schemas.microsoft.com/office/powerpoint/2010/main" val="14088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Ejemplo 6</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24524" t="30255" r="18809" b="47723"/>
          <a:stretch/>
        </p:blipFill>
        <p:spPr>
          <a:xfrm>
            <a:off x="174169" y="2351315"/>
            <a:ext cx="11758243" cy="2569028"/>
          </a:xfrm>
          <a:prstGeom prst="rect">
            <a:avLst/>
          </a:prstGeom>
        </p:spPr>
      </p:pic>
    </p:spTree>
    <p:extLst>
      <p:ext uri="{BB962C8B-B14F-4D97-AF65-F5344CB8AC3E}">
        <p14:creationId xmlns:p14="http://schemas.microsoft.com/office/powerpoint/2010/main" val="3083827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Aplicación en la vida real</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1785" t="18609" r="37857" b="12151"/>
          <a:stretch/>
        </p:blipFill>
        <p:spPr>
          <a:xfrm>
            <a:off x="449943" y="1901373"/>
            <a:ext cx="6139543" cy="4746172"/>
          </a:xfrm>
          <a:prstGeom prst="rect">
            <a:avLst/>
          </a:prstGeom>
        </p:spPr>
      </p:pic>
    </p:spTree>
    <p:extLst>
      <p:ext uri="{BB962C8B-B14F-4D97-AF65-F5344CB8AC3E}">
        <p14:creationId xmlns:p14="http://schemas.microsoft.com/office/powerpoint/2010/main" val="1908023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Representación de una función</a:t>
            </a:r>
            <a:endParaRPr lang="es-AR" dirty="0"/>
          </a:p>
        </p:txBody>
      </p:sp>
      <p:sp>
        <p:nvSpPr>
          <p:cNvPr id="3" name="Marcador de contenido 2"/>
          <p:cNvSpPr>
            <a:spLocks noGrp="1"/>
          </p:cNvSpPr>
          <p:nvPr>
            <p:ph idx="1"/>
          </p:nvPr>
        </p:nvSpPr>
        <p:spPr/>
        <p:txBody>
          <a:bodyPr/>
          <a:lstStyle/>
          <a:p>
            <a:endParaRPr lang="es-AR"/>
          </a:p>
        </p:txBody>
      </p:sp>
      <p:sp>
        <p:nvSpPr>
          <p:cNvPr id="6" name="Forma libre 5"/>
          <p:cNvSpPr/>
          <p:nvPr/>
        </p:nvSpPr>
        <p:spPr>
          <a:xfrm>
            <a:off x="425359" y="2234052"/>
            <a:ext cx="2754008" cy="927313"/>
          </a:xfrm>
          <a:custGeom>
            <a:avLst/>
            <a:gdLst>
              <a:gd name="connsiteX0" fmla="*/ 0 w 2754008"/>
              <a:gd name="connsiteY0" fmla="*/ 0 h 1652405"/>
              <a:gd name="connsiteX1" fmla="*/ 2754008 w 2754008"/>
              <a:gd name="connsiteY1" fmla="*/ 0 h 1652405"/>
              <a:gd name="connsiteX2" fmla="*/ 2754008 w 2754008"/>
              <a:gd name="connsiteY2" fmla="*/ 1652405 h 1652405"/>
              <a:gd name="connsiteX3" fmla="*/ 0 w 2754008"/>
              <a:gd name="connsiteY3" fmla="*/ 1652405 h 1652405"/>
              <a:gd name="connsiteX4" fmla="*/ 0 w 2754008"/>
              <a:gd name="connsiteY4" fmla="*/ 0 h 165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008" h="1652405">
                <a:moveTo>
                  <a:pt x="0" y="0"/>
                </a:moveTo>
                <a:lnTo>
                  <a:pt x="2754008" y="0"/>
                </a:lnTo>
                <a:lnTo>
                  <a:pt x="2754008" y="1652405"/>
                </a:lnTo>
                <a:lnTo>
                  <a:pt x="0" y="1652405"/>
                </a:lnTo>
                <a:lnTo>
                  <a:pt x="0" y="0"/>
                </a:lnTo>
                <a:close/>
              </a:path>
            </a:pathLst>
          </a:cu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AR" sz="4000" b="1" kern="1200" dirty="0" smtClean="0">
                <a:solidFill>
                  <a:schemeClr val="bg1"/>
                </a:solidFill>
                <a:effectLst>
                  <a:outerShdw blurRad="38100" dist="38100" dir="2700000" algn="tl">
                    <a:srgbClr val="000000">
                      <a:alpha val="43137"/>
                    </a:srgbClr>
                  </a:outerShdw>
                </a:effectLst>
              </a:rPr>
              <a:t>Coloquial</a:t>
            </a:r>
            <a:endParaRPr lang="es-AR" sz="4000" b="1" kern="1200"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rotWithShape="1">
          <a:blip r:embed="rId2"/>
          <a:srcRect l="11785" t="18609" r="37857" b="44760"/>
          <a:stretch/>
        </p:blipFill>
        <p:spPr>
          <a:xfrm>
            <a:off x="230871" y="3173130"/>
            <a:ext cx="8627154" cy="3528361"/>
          </a:xfrm>
          <a:prstGeom prst="rect">
            <a:avLst/>
          </a:prstGeom>
        </p:spPr>
      </p:pic>
      <p:sp>
        <p:nvSpPr>
          <p:cNvPr id="11" name="Forma libre 10"/>
          <p:cNvSpPr/>
          <p:nvPr/>
        </p:nvSpPr>
        <p:spPr>
          <a:xfrm>
            <a:off x="7361648" y="5858798"/>
            <a:ext cx="2754008" cy="885019"/>
          </a:xfrm>
          <a:custGeom>
            <a:avLst/>
            <a:gdLst>
              <a:gd name="connsiteX0" fmla="*/ 0 w 2754008"/>
              <a:gd name="connsiteY0" fmla="*/ 0 h 1652405"/>
              <a:gd name="connsiteX1" fmla="*/ 2754008 w 2754008"/>
              <a:gd name="connsiteY1" fmla="*/ 0 h 1652405"/>
              <a:gd name="connsiteX2" fmla="*/ 2754008 w 2754008"/>
              <a:gd name="connsiteY2" fmla="*/ 1652405 h 1652405"/>
              <a:gd name="connsiteX3" fmla="*/ 0 w 2754008"/>
              <a:gd name="connsiteY3" fmla="*/ 1652405 h 1652405"/>
              <a:gd name="connsiteX4" fmla="*/ 0 w 2754008"/>
              <a:gd name="connsiteY4" fmla="*/ 0 h 165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008" h="1652405">
                <a:moveTo>
                  <a:pt x="0" y="0"/>
                </a:moveTo>
                <a:lnTo>
                  <a:pt x="2754008" y="0"/>
                </a:lnTo>
                <a:lnTo>
                  <a:pt x="2754008" y="1652405"/>
                </a:lnTo>
                <a:lnTo>
                  <a:pt x="0" y="1652405"/>
                </a:lnTo>
                <a:lnTo>
                  <a:pt x="0" y="0"/>
                </a:lnTo>
                <a:close/>
              </a:path>
            </a:pathLst>
          </a:custGeom>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AR" sz="4000" b="1" kern="1200" dirty="0" smtClean="0">
                <a:solidFill>
                  <a:schemeClr val="bg1"/>
                </a:solidFill>
                <a:effectLst>
                  <a:outerShdw blurRad="38100" dist="38100" dir="2700000" algn="tl">
                    <a:srgbClr val="000000">
                      <a:alpha val="43137"/>
                    </a:srgbClr>
                  </a:outerShdw>
                </a:effectLst>
              </a:rPr>
              <a:t>Ecuación</a:t>
            </a:r>
            <a:endParaRPr lang="es-AR" sz="4000" b="1" kern="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40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Representación de una función</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46387996"/>
              </p:ext>
            </p:extLst>
          </p:nvPr>
        </p:nvGraphicFramePr>
        <p:xfrm>
          <a:off x="444890" y="3380209"/>
          <a:ext cx="5186654" cy="1112520"/>
        </p:xfrm>
        <a:graphic>
          <a:graphicData uri="http://schemas.openxmlformats.org/drawingml/2006/table">
            <a:tbl>
              <a:tblPr firstRow="1" bandRow="1">
                <a:tableStyleId>{5C22544A-7EE6-4342-B048-85BDC9FD1C3A}</a:tableStyleId>
              </a:tblPr>
              <a:tblGrid>
                <a:gridCol w="2593327"/>
                <a:gridCol w="2593327"/>
              </a:tblGrid>
              <a:tr h="370840">
                <a:tc>
                  <a:txBody>
                    <a:bodyPr/>
                    <a:lstStyle/>
                    <a:p>
                      <a:pPr algn="ctr"/>
                      <a:r>
                        <a:rPr lang="es-AR" dirty="0" smtClean="0"/>
                        <a:t>x</a:t>
                      </a:r>
                      <a:endParaRPr lang="es-AR" dirty="0"/>
                    </a:p>
                  </a:txBody>
                  <a:tcPr/>
                </a:tc>
                <a:tc>
                  <a:txBody>
                    <a:bodyPr/>
                    <a:lstStyle/>
                    <a:p>
                      <a:pPr algn="ctr"/>
                      <a:r>
                        <a:rPr lang="es-AR" dirty="0" smtClean="0"/>
                        <a:t>V(x)</a:t>
                      </a:r>
                      <a:endParaRPr lang="es-AR" dirty="0"/>
                    </a:p>
                  </a:txBody>
                  <a:tcPr/>
                </a:tc>
              </a:tr>
              <a:tr h="370840">
                <a:tc>
                  <a:txBody>
                    <a:bodyPr/>
                    <a:lstStyle/>
                    <a:p>
                      <a:pPr algn="ctr"/>
                      <a:r>
                        <a:rPr lang="es-AR" dirty="0" smtClean="0"/>
                        <a:t>0,1</a:t>
                      </a:r>
                      <a:endParaRPr lang="es-AR" dirty="0"/>
                    </a:p>
                  </a:txBody>
                  <a:tcPr/>
                </a:tc>
                <a:tc>
                  <a:txBody>
                    <a:bodyPr/>
                    <a:lstStyle/>
                    <a:p>
                      <a:pPr algn="ctr"/>
                      <a:r>
                        <a:rPr lang="es-AR" dirty="0" smtClean="0"/>
                        <a:t>4.440</a:t>
                      </a:r>
                      <a:endParaRPr lang="es-AR" dirty="0"/>
                    </a:p>
                  </a:txBody>
                  <a:tcPr/>
                </a:tc>
              </a:tr>
              <a:tr h="370840">
                <a:tc>
                  <a:txBody>
                    <a:bodyPr/>
                    <a:lstStyle/>
                    <a:p>
                      <a:pPr algn="ctr"/>
                      <a:r>
                        <a:rPr lang="es-AR" dirty="0" smtClean="0"/>
                        <a:t>0,2</a:t>
                      </a:r>
                      <a:endParaRPr lang="es-AR" dirty="0"/>
                    </a:p>
                  </a:txBody>
                  <a:tcPr/>
                </a:tc>
                <a:tc>
                  <a:txBody>
                    <a:bodyPr/>
                    <a:lstStyle/>
                    <a:p>
                      <a:pPr algn="ctr"/>
                      <a:r>
                        <a:rPr lang="es-AR" dirty="0" smtClean="0"/>
                        <a:t>1.665</a:t>
                      </a:r>
                      <a:endParaRPr lang="es-AR" dirty="0"/>
                    </a:p>
                  </a:txBody>
                  <a:tcPr/>
                </a:tc>
              </a:tr>
            </a:tbl>
          </a:graphicData>
        </a:graphic>
      </p:graphicFrame>
      <p:sp>
        <p:nvSpPr>
          <p:cNvPr id="7" name="Forma libre 6"/>
          <p:cNvSpPr/>
          <p:nvPr/>
        </p:nvSpPr>
        <p:spPr>
          <a:xfrm>
            <a:off x="444890" y="2222287"/>
            <a:ext cx="5041509" cy="724113"/>
          </a:xfrm>
          <a:custGeom>
            <a:avLst/>
            <a:gdLst>
              <a:gd name="connsiteX0" fmla="*/ 0 w 2754008"/>
              <a:gd name="connsiteY0" fmla="*/ 0 h 1652405"/>
              <a:gd name="connsiteX1" fmla="*/ 2754008 w 2754008"/>
              <a:gd name="connsiteY1" fmla="*/ 0 h 1652405"/>
              <a:gd name="connsiteX2" fmla="*/ 2754008 w 2754008"/>
              <a:gd name="connsiteY2" fmla="*/ 1652405 h 1652405"/>
              <a:gd name="connsiteX3" fmla="*/ 0 w 2754008"/>
              <a:gd name="connsiteY3" fmla="*/ 1652405 h 1652405"/>
              <a:gd name="connsiteX4" fmla="*/ 0 w 2754008"/>
              <a:gd name="connsiteY4" fmla="*/ 0 h 165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008" h="1652405">
                <a:moveTo>
                  <a:pt x="0" y="0"/>
                </a:moveTo>
                <a:lnTo>
                  <a:pt x="2754008" y="0"/>
                </a:lnTo>
                <a:lnTo>
                  <a:pt x="2754008" y="1652405"/>
                </a:lnTo>
                <a:lnTo>
                  <a:pt x="0" y="1652405"/>
                </a:lnTo>
                <a:lnTo>
                  <a:pt x="0" y="0"/>
                </a:lnTo>
                <a:close/>
              </a:path>
            </a:pathLst>
          </a:custGeom>
        </p:spPr>
        <p:style>
          <a:lnRef idx="2">
            <a:schemeClr val="lt1">
              <a:hueOff val="0"/>
              <a:satOff val="0"/>
              <a:lumOff val="0"/>
              <a:alphaOff val="0"/>
            </a:schemeClr>
          </a:lnRef>
          <a:fillRef idx="1">
            <a:schemeClr val="accent1">
              <a:alpha val="90000"/>
              <a:hueOff val="0"/>
              <a:satOff val="0"/>
              <a:lumOff val="0"/>
              <a:alphaOff val="-13333"/>
            </a:schemeClr>
          </a:fillRef>
          <a:effectRef idx="0">
            <a:schemeClr val="accent1">
              <a:alpha val="90000"/>
              <a:hueOff val="0"/>
              <a:satOff val="0"/>
              <a:lumOff val="0"/>
              <a:alphaOff val="-13333"/>
            </a:schemeClr>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AR" sz="4000" b="1" kern="1200" dirty="0" smtClean="0">
                <a:solidFill>
                  <a:schemeClr val="bg1"/>
                </a:solidFill>
                <a:effectLst>
                  <a:outerShdw blurRad="38100" dist="38100" dir="2700000" algn="tl">
                    <a:srgbClr val="000000">
                      <a:alpha val="43137"/>
                    </a:srgbClr>
                  </a:outerShdw>
                </a:effectLst>
              </a:rPr>
              <a:t>Numérico (tabla)</a:t>
            </a:r>
            <a:endParaRPr lang="es-AR" sz="4000" b="1" kern="1200" dirty="0">
              <a:solidFill>
                <a:schemeClr val="bg1"/>
              </a:solidFill>
              <a:effectLst>
                <a:outerShdw blurRad="38100" dist="38100" dir="2700000" algn="tl">
                  <a:srgbClr val="000000">
                    <a:alpha val="43137"/>
                  </a:srgbClr>
                </a:outerShdw>
              </a:effectLst>
            </a:endParaRPr>
          </a:p>
        </p:txBody>
      </p:sp>
      <p:sp>
        <p:nvSpPr>
          <p:cNvPr id="8" name="Forma libre 7"/>
          <p:cNvSpPr/>
          <p:nvPr/>
        </p:nvSpPr>
        <p:spPr>
          <a:xfrm>
            <a:off x="8773886" y="3644771"/>
            <a:ext cx="2754008" cy="638006"/>
          </a:xfrm>
          <a:custGeom>
            <a:avLst/>
            <a:gdLst>
              <a:gd name="connsiteX0" fmla="*/ 0 w 2754008"/>
              <a:gd name="connsiteY0" fmla="*/ 0 h 1652405"/>
              <a:gd name="connsiteX1" fmla="*/ 2754008 w 2754008"/>
              <a:gd name="connsiteY1" fmla="*/ 0 h 1652405"/>
              <a:gd name="connsiteX2" fmla="*/ 2754008 w 2754008"/>
              <a:gd name="connsiteY2" fmla="*/ 1652405 h 1652405"/>
              <a:gd name="connsiteX3" fmla="*/ 0 w 2754008"/>
              <a:gd name="connsiteY3" fmla="*/ 1652405 h 1652405"/>
              <a:gd name="connsiteX4" fmla="*/ 0 w 2754008"/>
              <a:gd name="connsiteY4" fmla="*/ 0 h 165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008" h="1652405">
                <a:moveTo>
                  <a:pt x="0" y="0"/>
                </a:moveTo>
                <a:lnTo>
                  <a:pt x="2754008" y="0"/>
                </a:lnTo>
                <a:lnTo>
                  <a:pt x="2754008" y="1652405"/>
                </a:lnTo>
                <a:lnTo>
                  <a:pt x="0" y="1652405"/>
                </a:lnTo>
                <a:lnTo>
                  <a:pt x="0" y="0"/>
                </a:lnTo>
                <a:close/>
              </a:path>
            </a:pathLst>
          </a:custGeom>
        </p:spPr>
        <p:style>
          <a:lnRef idx="2">
            <a:schemeClr val="lt1">
              <a:hueOff val="0"/>
              <a:satOff val="0"/>
              <a:lumOff val="0"/>
              <a:alphaOff val="0"/>
            </a:schemeClr>
          </a:lnRef>
          <a:fillRef idx="1">
            <a:schemeClr val="accent1">
              <a:alpha val="90000"/>
              <a:hueOff val="0"/>
              <a:satOff val="0"/>
              <a:lumOff val="0"/>
              <a:alphaOff val="-26667"/>
            </a:schemeClr>
          </a:fillRef>
          <a:effectRef idx="0">
            <a:schemeClr val="accent1">
              <a:alpha val="90000"/>
              <a:hueOff val="0"/>
              <a:satOff val="0"/>
              <a:lumOff val="0"/>
              <a:alphaOff val="-26667"/>
            </a:schemeClr>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AR" sz="4000" b="1" kern="1200" dirty="0" smtClean="0">
                <a:solidFill>
                  <a:schemeClr val="bg1"/>
                </a:solidFill>
                <a:effectLst>
                  <a:outerShdw blurRad="38100" dist="38100" dir="2700000" algn="tl">
                    <a:srgbClr val="000000">
                      <a:alpha val="43137"/>
                    </a:srgbClr>
                  </a:outerShdw>
                </a:effectLst>
              </a:rPr>
              <a:t>Gráfico</a:t>
            </a:r>
            <a:endParaRPr lang="es-AR" sz="4000" b="1" kern="1200" dirty="0">
              <a:solidFill>
                <a:schemeClr val="bg1"/>
              </a:solidFill>
              <a:effectLst>
                <a:outerShdw blurRad="38100" dist="38100" dir="2700000" algn="tl">
                  <a:srgbClr val="000000">
                    <a:alpha val="43137"/>
                  </a:srgbClr>
                </a:outerShdw>
              </a:effectLst>
            </a:endParaRPr>
          </a:p>
        </p:txBody>
      </p:sp>
      <p:pic>
        <p:nvPicPr>
          <p:cNvPr id="5" name="Imagen 4"/>
          <p:cNvPicPr>
            <a:picLocks noChangeAspect="1"/>
          </p:cNvPicPr>
          <p:nvPr/>
        </p:nvPicPr>
        <p:blipFill rotWithShape="1">
          <a:blip r:embed="rId2"/>
          <a:srcRect l="35833" t="35126" r="48810" b="14903"/>
          <a:stretch/>
        </p:blipFill>
        <p:spPr>
          <a:xfrm>
            <a:off x="5871030" y="1917486"/>
            <a:ext cx="2663370" cy="4872522"/>
          </a:xfrm>
          <a:prstGeom prst="rect">
            <a:avLst/>
          </a:prstGeom>
        </p:spPr>
      </p:pic>
    </p:spTree>
    <p:extLst>
      <p:ext uri="{BB962C8B-B14F-4D97-AF65-F5344CB8AC3E}">
        <p14:creationId xmlns:p14="http://schemas.microsoft.com/office/powerpoint/2010/main" val="214098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Ejemplo de gráficos en Fonoaudiología</a:t>
            </a:r>
            <a:endParaRPr lang="es-AR" dirty="0"/>
          </a:p>
        </p:txBody>
      </p:sp>
      <p:sp>
        <p:nvSpPr>
          <p:cNvPr id="3" name="Marcador de contenido 2"/>
          <p:cNvSpPr>
            <a:spLocks noGrp="1"/>
          </p:cNvSpPr>
          <p:nvPr>
            <p:ph idx="1"/>
          </p:nvPr>
        </p:nvSpPr>
        <p:spPr>
          <a:xfrm>
            <a:off x="818712" y="2222287"/>
            <a:ext cx="10554574" cy="4232301"/>
          </a:xfrm>
          <a:effectLst/>
        </p:spPr>
        <p:txBody>
          <a:bodyPr>
            <a:noAutofit/>
          </a:bodyPr>
          <a:lstStyle/>
          <a:p>
            <a:r>
              <a:rPr lang="es-AR" sz="2400" dirty="0"/>
              <a:t>Los resultados de la audiometría se plasman en un audiograma. El audiograma es un gráfico que muestra los decibelios (dB) que escucha una persona en diferentes frecuencias (Hz) audibles por el ser humano</a:t>
            </a:r>
            <a:r>
              <a:rPr lang="es-AR" sz="2400" dirty="0" smtClean="0"/>
              <a:t>.</a:t>
            </a:r>
            <a:endParaRPr lang="es-AR" sz="2400" dirty="0"/>
          </a:p>
          <a:p>
            <a:r>
              <a:rPr lang="es-AR" sz="2400" dirty="0"/>
              <a:t>Cada tono que haya escuchado el paciente durante la prueba de audiometría, habrá una marca en el audiograma, mostrando el nivel de decibelios que escucha</a:t>
            </a:r>
            <a:r>
              <a:rPr lang="es-AR" sz="2400" dirty="0" smtClean="0"/>
              <a:t>.</a:t>
            </a:r>
            <a:endParaRPr lang="es-AR" sz="2400" dirty="0"/>
          </a:p>
          <a:p>
            <a:r>
              <a:rPr lang="es-AR" sz="2400" dirty="0"/>
              <a:t>La capacidad de escuchar los sonidos de cada oído irá marcada en dos trazos diferentes: el azul para el oído izquierdo y un trazo rojo para el oído derecho, ya que el paciente no debe por qué tener la misma pérdida auditiva en ambos oídos.</a:t>
            </a:r>
          </a:p>
        </p:txBody>
      </p:sp>
    </p:spTree>
    <p:extLst>
      <p:ext uri="{BB962C8B-B14F-4D97-AF65-F5344CB8AC3E}">
        <p14:creationId xmlns:p14="http://schemas.microsoft.com/office/powerpoint/2010/main" val="2933850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a:xfrm>
            <a:off x="118781" y="4413061"/>
            <a:ext cx="11954435" cy="2295327"/>
          </a:xfrm>
          <a:effectLst/>
        </p:spPr>
        <p:txBody>
          <a:bodyPr>
            <a:normAutofit fontScale="92500" lnSpcReduction="10000"/>
          </a:bodyPr>
          <a:lstStyle/>
          <a:p>
            <a:r>
              <a:rPr lang="es-AR" dirty="0"/>
              <a:t>El eje horizontal - eje x - representa la frecuencia (tono) de menor a mayor. La frecuencia más baja probada suele ser de 250 Hertz (Hz), y la más alta suele ser de 8000 Hz. La mayor parte del habla se encuentra en el rango de 250 a 6000 Hz</a:t>
            </a:r>
            <a:r>
              <a:rPr lang="es-AR" dirty="0" smtClean="0"/>
              <a:t>.</a:t>
            </a:r>
            <a:endParaRPr lang="es-AR" dirty="0"/>
          </a:p>
          <a:p>
            <a:r>
              <a:rPr lang="es-AR" dirty="0"/>
              <a:t>El eje vertical - eje y - del audiograma representa la intensidad del sonido en decibelios (dB), con los niveles más bajos en la parte superior del gráfico</a:t>
            </a:r>
            <a:r>
              <a:rPr lang="es-AR" dirty="0" smtClean="0"/>
              <a:t>.</a:t>
            </a:r>
            <a:endParaRPr lang="es-AR" dirty="0"/>
          </a:p>
          <a:p>
            <a:r>
              <a:rPr lang="es-AR" dirty="0"/>
              <a:t>Aunque la parte superior izquierda del gráfico está etiquetada como -10 dB o 0 dB, eso no significa la ausencia de sonido. Cero decibelios representa en realidad el nivel de sonido más suave que una persona promedio con audición normal escuchará.</a:t>
            </a:r>
          </a:p>
        </p:txBody>
      </p:sp>
      <p:pic>
        <p:nvPicPr>
          <p:cNvPr id="1026" name="Picture 2" descr="Audiometría tonal y audiometría verbal | Qué es y cómo se h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481" y="149759"/>
            <a:ext cx="7710954" cy="422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46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Funciones especiales</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7317355"/>
              </p:ext>
            </p:extLst>
          </p:nvPr>
        </p:nvGraphicFramePr>
        <p:xfrm>
          <a:off x="449942" y="1843314"/>
          <a:ext cx="10932056" cy="464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886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Funciones a nuestro alrededor</a:t>
            </a:r>
          </a:p>
        </p:txBody>
      </p:sp>
      <p:pic>
        <p:nvPicPr>
          <p:cNvPr id="5" name="Multimedia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9150" y="2371725"/>
            <a:ext cx="10553700" cy="3336925"/>
          </a:xfrm>
        </p:spPr>
      </p:pic>
    </p:spTree>
    <p:extLst>
      <p:ext uri="{BB962C8B-B14F-4D97-AF65-F5344CB8AC3E}">
        <p14:creationId xmlns:p14="http://schemas.microsoft.com/office/powerpoint/2010/main" val="16673833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Funciones especiales</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65418541"/>
              </p:ext>
            </p:extLst>
          </p:nvPr>
        </p:nvGraphicFramePr>
        <p:xfrm>
          <a:off x="449943" y="1864371"/>
          <a:ext cx="11033655" cy="4318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280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Funciones especiales</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34295751"/>
              </p:ext>
            </p:extLst>
          </p:nvPr>
        </p:nvGraphicFramePr>
        <p:xfrm>
          <a:off x="449943" y="1849857"/>
          <a:ext cx="11205028" cy="4188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977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Actividades</a:t>
            </a:r>
            <a:endParaRPr lang="es-AR" dirty="0"/>
          </a:p>
        </p:txBody>
      </p:sp>
      <p:sp>
        <p:nvSpPr>
          <p:cNvPr id="3" name="Marcador de contenido 2"/>
          <p:cNvSpPr>
            <a:spLocks noGrp="1"/>
          </p:cNvSpPr>
          <p:nvPr>
            <p:ph idx="1"/>
          </p:nvPr>
        </p:nvSpPr>
        <p:spPr/>
        <p:txBody>
          <a:bodyPr>
            <a:normAutofit/>
          </a:bodyPr>
          <a:lstStyle/>
          <a:p>
            <a:r>
              <a:rPr lang="es-AR" sz="4400" dirty="0" smtClean="0"/>
              <a:t>Actividad 8, pagina 166</a:t>
            </a:r>
          </a:p>
          <a:p>
            <a:r>
              <a:rPr lang="es-AR" sz="4400" dirty="0" smtClean="0"/>
              <a:t>Actividad 11, pagina 167</a:t>
            </a:r>
          </a:p>
        </p:txBody>
      </p:sp>
    </p:spTree>
    <p:extLst>
      <p:ext uri="{BB962C8B-B14F-4D97-AF65-F5344CB8AC3E}">
        <p14:creationId xmlns:p14="http://schemas.microsoft.com/office/powerpoint/2010/main" val="784196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Actividades</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32977" t="19593" r="16177" b="28028"/>
          <a:stretch/>
        </p:blipFill>
        <p:spPr>
          <a:xfrm>
            <a:off x="1374776" y="1366212"/>
            <a:ext cx="9234953" cy="5348660"/>
          </a:xfrm>
          <a:prstGeom prst="rect">
            <a:avLst/>
          </a:prstGeom>
        </p:spPr>
      </p:pic>
    </p:spTree>
    <p:extLst>
      <p:ext uri="{BB962C8B-B14F-4D97-AF65-F5344CB8AC3E}">
        <p14:creationId xmlns:p14="http://schemas.microsoft.com/office/powerpoint/2010/main" val="2763668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Actividad</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3346" t="29794" r="21801" b="25478"/>
          <a:stretch/>
        </p:blipFill>
        <p:spPr>
          <a:xfrm>
            <a:off x="167154" y="2101175"/>
            <a:ext cx="12024846" cy="4662696"/>
          </a:xfrm>
          <a:prstGeom prst="rect">
            <a:avLst/>
          </a:prstGeom>
        </p:spPr>
      </p:pic>
    </p:spTree>
    <p:extLst>
      <p:ext uri="{BB962C8B-B14F-4D97-AF65-F5344CB8AC3E}">
        <p14:creationId xmlns:p14="http://schemas.microsoft.com/office/powerpoint/2010/main" val="3204807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mtClean="0"/>
              <a:t>Actividad</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38824" t="20770" r="15514" b="7234"/>
          <a:stretch/>
        </p:blipFill>
        <p:spPr>
          <a:xfrm>
            <a:off x="4527176" y="0"/>
            <a:ext cx="7664824" cy="6794663"/>
          </a:xfrm>
          <a:prstGeom prst="rect">
            <a:avLst/>
          </a:prstGeom>
        </p:spPr>
      </p:pic>
      <p:pic>
        <p:nvPicPr>
          <p:cNvPr id="5" name="Imagen 4"/>
          <p:cNvPicPr>
            <a:picLocks noChangeAspect="1"/>
          </p:cNvPicPr>
          <p:nvPr/>
        </p:nvPicPr>
        <p:blipFill rotWithShape="1">
          <a:blip r:embed="rId3"/>
          <a:srcRect l="38713" t="63757" r="14731" b="6029"/>
          <a:stretch/>
        </p:blipFill>
        <p:spPr>
          <a:xfrm>
            <a:off x="-2" y="3796397"/>
            <a:ext cx="8390965" cy="3061603"/>
          </a:xfrm>
          <a:prstGeom prst="rect">
            <a:avLst/>
          </a:prstGeom>
        </p:spPr>
      </p:pic>
    </p:spTree>
    <p:extLst>
      <p:ext uri="{BB962C8B-B14F-4D97-AF65-F5344CB8AC3E}">
        <p14:creationId xmlns:p14="http://schemas.microsoft.com/office/powerpoint/2010/main" val="42640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AR" dirty="0" smtClean="0"/>
              <a:t>Función</a:t>
            </a:r>
            <a:endParaRPr lang="es-AR" dirty="0"/>
          </a:p>
        </p:txBody>
      </p:sp>
      <p:sp>
        <p:nvSpPr>
          <p:cNvPr id="5" name="Marcador de texto 4"/>
          <p:cNvSpPr>
            <a:spLocks noGrp="1"/>
          </p:cNvSpPr>
          <p:nvPr>
            <p:ph type="body" idx="1"/>
          </p:nvPr>
        </p:nvSpPr>
        <p:spPr/>
        <p:txBody>
          <a:bodyPr/>
          <a:lstStyle/>
          <a:p>
            <a:endParaRPr lang="es-AR"/>
          </a:p>
        </p:txBody>
      </p:sp>
      <p:pic>
        <p:nvPicPr>
          <p:cNvPr id="1026" name="Picture 2" descr="Función (matemática)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91863"/>
            <a:ext cx="3211740" cy="448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9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AR" dirty="0"/>
              <a:t>Funciones a nuestro alrededor</a:t>
            </a:r>
          </a:p>
        </p:txBody>
      </p:sp>
      <p:sp>
        <p:nvSpPr>
          <p:cNvPr id="5" name="Marcador de contenido 4"/>
          <p:cNvSpPr>
            <a:spLocks noGrp="1"/>
          </p:cNvSpPr>
          <p:nvPr>
            <p:ph idx="1"/>
          </p:nvPr>
        </p:nvSpPr>
        <p:spPr/>
        <p:txBody>
          <a:bodyPr/>
          <a:lstStyle/>
          <a:p>
            <a:endParaRPr lang="es-AR"/>
          </a:p>
        </p:txBody>
      </p:sp>
      <p:pic>
        <p:nvPicPr>
          <p:cNvPr id="6" name="Imagen 5"/>
          <p:cNvPicPr>
            <a:picLocks noChangeAspect="1"/>
          </p:cNvPicPr>
          <p:nvPr/>
        </p:nvPicPr>
        <p:blipFill rotWithShape="1">
          <a:blip r:embed="rId2"/>
          <a:srcRect l="4632" t="30775" r="12427" b="31560"/>
          <a:stretch/>
        </p:blipFill>
        <p:spPr>
          <a:xfrm>
            <a:off x="161365" y="2222287"/>
            <a:ext cx="12047092" cy="3075854"/>
          </a:xfrm>
          <a:prstGeom prst="rect">
            <a:avLst/>
          </a:prstGeom>
        </p:spPr>
      </p:pic>
    </p:spTree>
    <p:extLst>
      <p:ext uri="{BB962C8B-B14F-4D97-AF65-F5344CB8AC3E}">
        <p14:creationId xmlns:p14="http://schemas.microsoft.com/office/powerpoint/2010/main" val="1130854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Definición de función</a:t>
            </a:r>
          </a:p>
        </p:txBody>
      </p:sp>
      <p:sp>
        <p:nvSpPr>
          <p:cNvPr id="3" name="Marcador de contenido 2"/>
          <p:cNvSpPr>
            <a:spLocks noGrp="1"/>
          </p:cNvSpPr>
          <p:nvPr>
            <p:ph idx="1"/>
          </p:nvPr>
        </p:nvSpPr>
        <p:spPr>
          <a:xfrm>
            <a:off x="818712" y="2222287"/>
            <a:ext cx="10554574" cy="2309372"/>
          </a:xfrm>
          <a:effectLst/>
        </p:spPr>
        <p:txBody>
          <a:bodyPr>
            <a:normAutofit/>
          </a:bodyPr>
          <a:lstStyle/>
          <a:p>
            <a:r>
              <a:rPr lang="es-AR" sz="2800" dirty="0" smtClean="0"/>
              <a:t>Una función f es una regla que asigna a cada elemento </a:t>
            </a:r>
            <a:r>
              <a:rPr lang="es-AR" sz="2800" b="1" i="1" dirty="0" smtClean="0"/>
              <a:t>x</a:t>
            </a:r>
            <a:r>
              <a:rPr lang="es-AR" sz="2800" dirty="0" smtClean="0"/>
              <a:t> de un conjunto A exactamente un elemento </a:t>
            </a:r>
            <a:r>
              <a:rPr lang="es-AR" sz="2800" b="1" i="1" dirty="0" smtClean="0"/>
              <a:t>y</a:t>
            </a:r>
            <a:r>
              <a:rPr lang="es-AR" sz="2800" dirty="0" smtClean="0"/>
              <a:t>, llamado f(x), de un conjunto B</a:t>
            </a:r>
          </a:p>
          <a:p>
            <a:pPr marL="0" indent="0">
              <a:buNone/>
            </a:pPr>
            <a:r>
              <a:rPr lang="es-AR" sz="2800" dirty="0"/>
              <a:t> </a:t>
            </a:r>
            <a:r>
              <a:rPr lang="es-AR" sz="2800" dirty="0" smtClean="0"/>
              <a:t>                                       A            B</a:t>
            </a:r>
            <a:endParaRPr lang="es-AR" sz="2800" dirty="0"/>
          </a:p>
        </p:txBody>
      </p:sp>
      <p:pic>
        <p:nvPicPr>
          <p:cNvPr id="5" name="Picture 8" descr="Imagen (matemática) - Wikipedia, la enciclopedia libre"/>
          <p:cNvPicPr>
            <a:picLocks noChangeAspect="1" noChangeArrowheads="1"/>
          </p:cNvPicPr>
          <p:nvPr/>
        </p:nvPicPr>
        <p:blipFill rotWithShape="1">
          <a:blip r:embed="rId2">
            <a:extLst>
              <a:ext uri="{28A0092B-C50C-407E-A947-70E740481C1C}">
                <a14:useLocalDpi xmlns:a14="http://schemas.microsoft.com/office/drawing/2010/main" val="0"/>
              </a:ext>
            </a:extLst>
          </a:blip>
          <a:srcRect t="13796"/>
          <a:stretch/>
        </p:blipFill>
        <p:spPr bwMode="auto">
          <a:xfrm>
            <a:off x="4214718" y="4289612"/>
            <a:ext cx="2979458" cy="256838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p:cNvCxnSpPr/>
          <p:nvPr/>
        </p:nvCxnSpPr>
        <p:spPr>
          <a:xfrm>
            <a:off x="7933765" y="2864223"/>
            <a:ext cx="3133164" cy="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10" name="Conector recto 9"/>
          <p:cNvCxnSpPr/>
          <p:nvPr/>
        </p:nvCxnSpPr>
        <p:spPr>
          <a:xfrm flipV="1">
            <a:off x="4616823" y="3294529"/>
            <a:ext cx="4782671" cy="4482"/>
          </a:xfrm>
          <a:prstGeom prst="line">
            <a:avLst/>
          </a:prstGeom>
          <a:ln w="38100">
            <a:solidFill>
              <a:srgbClr val="0070C0"/>
            </a:solidFill>
          </a:ln>
        </p:spPr>
        <p:style>
          <a:lnRef idx="2">
            <a:schemeClr val="accent3"/>
          </a:lnRef>
          <a:fillRef idx="0">
            <a:schemeClr val="accent3"/>
          </a:fillRef>
          <a:effectRef idx="1">
            <a:schemeClr val="accent3"/>
          </a:effectRef>
          <a:fontRef idx="minor">
            <a:schemeClr val="tx1"/>
          </a:fontRef>
        </p:style>
      </p:cxnSp>
      <p:sp>
        <p:nvSpPr>
          <p:cNvPr id="12" name="CuadroTexto 11"/>
          <p:cNvSpPr txBox="1"/>
          <p:nvPr/>
        </p:nvSpPr>
        <p:spPr>
          <a:xfrm>
            <a:off x="7009120" y="3669594"/>
            <a:ext cx="4982454" cy="1077218"/>
          </a:xfrm>
          <a:prstGeom prst="rect">
            <a:avLst/>
          </a:prstGeom>
          <a:noFill/>
        </p:spPr>
        <p:txBody>
          <a:bodyPr wrap="none" rtlCol="0">
            <a:spAutoFit/>
          </a:bodyPr>
          <a:lstStyle/>
          <a:p>
            <a:r>
              <a:rPr lang="es-AR" sz="3200" dirty="0" smtClean="0">
                <a:solidFill>
                  <a:srgbClr val="FF0000"/>
                </a:solidFill>
              </a:rPr>
              <a:t>Condición de Existencia</a:t>
            </a:r>
          </a:p>
          <a:p>
            <a:r>
              <a:rPr lang="es-AR" sz="3200" dirty="0" smtClean="0">
                <a:solidFill>
                  <a:srgbClr val="0070C0"/>
                </a:solidFill>
              </a:rPr>
              <a:t>Condición de Unicidad</a:t>
            </a:r>
            <a:r>
              <a:rPr lang="es-AR" sz="3200" dirty="0" smtClean="0"/>
              <a:t>.</a:t>
            </a:r>
            <a:endParaRPr lang="es-AR" sz="3200" dirty="0"/>
          </a:p>
        </p:txBody>
      </p:sp>
    </p:spTree>
    <p:extLst>
      <p:ext uri="{BB962C8B-B14F-4D97-AF65-F5344CB8AC3E}">
        <p14:creationId xmlns:p14="http://schemas.microsoft.com/office/powerpoint/2010/main" val="8729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Profundicemos el concepto de función</a:t>
            </a:r>
            <a:endParaRPr lang="es-AR" dirty="0"/>
          </a:p>
        </p:txBody>
      </p:sp>
      <p:sp>
        <p:nvSpPr>
          <p:cNvPr id="3" name="Marcador de contenido 2"/>
          <p:cNvSpPr>
            <a:spLocks noGrp="1"/>
          </p:cNvSpPr>
          <p:nvPr>
            <p:ph idx="1"/>
          </p:nvPr>
        </p:nvSpPr>
        <p:spPr>
          <a:xfrm>
            <a:off x="1030230" y="1633467"/>
            <a:ext cx="10529047" cy="4482353"/>
          </a:xfrm>
        </p:spPr>
        <p:txBody>
          <a:bodyPr>
            <a:noAutofit/>
          </a:bodyPr>
          <a:lstStyle/>
          <a:p>
            <a:pPr lvl="0" indent="0" algn="just" eaLnBrk="0" fontAlgn="base" hangingPunct="0">
              <a:spcBef>
                <a:spcPct val="0"/>
              </a:spcBef>
              <a:spcAft>
                <a:spcPct val="0"/>
              </a:spcAft>
              <a:buNone/>
            </a:pPr>
            <a:r>
              <a:rPr lang="es-ES" altLang="zh-CN" sz="2400" dirty="0">
                <a:solidFill>
                  <a:schemeClr val="tx1"/>
                </a:solidFill>
                <a:latin typeface="Calibri" pitchFamily="34" charset="0"/>
                <a:ea typeface="Times New Roman" pitchFamily="18" charset="0"/>
                <a:cs typeface="Arial" pitchFamily="34" charset="0"/>
              </a:rPr>
              <a:t>Una </a:t>
            </a:r>
            <a:r>
              <a:rPr lang="es-ES" altLang="zh-CN" sz="2400" dirty="0">
                <a:solidFill>
                  <a:srgbClr val="7030A0"/>
                </a:solidFill>
                <a:latin typeface="Calibri" pitchFamily="34" charset="0"/>
                <a:ea typeface="Times New Roman" pitchFamily="18" charset="0"/>
                <a:cs typeface="Arial" pitchFamily="34" charset="0"/>
              </a:rPr>
              <a:t>función </a:t>
            </a:r>
            <a:r>
              <a:rPr lang="es-ES" altLang="zh-CN" sz="2400" dirty="0">
                <a:solidFill>
                  <a:schemeClr val="tx1"/>
                </a:solidFill>
                <a:latin typeface="Calibri" pitchFamily="34" charset="0"/>
                <a:ea typeface="Times New Roman" pitchFamily="18" charset="0"/>
                <a:cs typeface="Arial" pitchFamily="34" charset="0"/>
              </a:rPr>
              <a:t>es una </a:t>
            </a:r>
            <a:r>
              <a:rPr lang="es-ES" altLang="zh-CN" sz="2400" dirty="0" smtClean="0">
                <a:solidFill>
                  <a:schemeClr val="tx1"/>
                </a:solidFill>
                <a:latin typeface="Calibri" pitchFamily="34" charset="0"/>
                <a:ea typeface="Times New Roman" pitchFamily="18" charset="0"/>
                <a:cs typeface="Arial" pitchFamily="34" charset="0"/>
              </a:rPr>
              <a:t>relación entre dos variables x e y</a:t>
            </a:r>
            <a:endParaRPr lang="es-AR" altLang="zh-CN" sz="2400" b="1" dirty="0" smtClean="0">
              <a:solidFill>
                <a:schemeClr val="tx1"/>
              </a:solidFill>
              <a:latin typeface="Arial" pitchFamily="34" charset="0"/>
              <a:ea typeface="Times New Roman" pitchFamily="18" charset="0"/>
              <a:cs typeface="Arial" pitchFamily="34" charset="0"/>
              <a:sym typeface="Symbol" pitchFamily="18" charset="2"/>
            </a:endParaRPr>
          </a:p>
          <a:p>
            <a:endParaRPr lang="es-AR" sz="2400" dirty="0"/>
          </a:p>
        </p:txBody>
      </p:sp>
      <p:sp>
        <p:nvSpPr>
          <p:cNvPr id="7" name="Marcador de contenido 2"/>
          <p:cNvSpPr txBox="1">
            <a:spLocks/>
          </p:cNvSpPr>
          <p:nvPr/>
        </p:nvSpPr>
        <p:spPr>
          <a:xfrm>
            <a:off x="333539" y="2257890"/>
            <a:ext cx="10529047" cy="2568389"/>
          </a:xfrm>
          <a:prstGeom prst="rect">
            <a:avLst/>
          </a:prstGeom>
          <a:solidFill>
            <a:schemeClr val="bg2"/>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indent="0" algn="just" eaLnBrk="0" fontAlgn="base" hangingPunct="0">
              <a:spcBef>
                <a:spcPct val="0"/>
              </a:spcBef>
              <a:spcAft>
                <a:spcPct val="0"/>
              </a:spcAft>
              <a:buFont typeface="Franklin Gothic Book" panose="020B0503020102020204" pitchFamily="34" charset="0"/>
              <a:buNone/>
            </a:pPr>
            <a:r>
              <a:rPr lang="es-ES" altLang="zh-CN" sz="2400" dirty="0" smtClean="0">
                <a:solidFill>
                  <a:schemeClr val="tx1"/>
                </a:solidFill>
                <a:latin typeface="Calibri" pitchFamily="34" charset="0"/>
                <a:ea typeface="Times New Roman" pitchFamily="18" charset="0"/>
                <a:cs typeface="Arial" pitchFamily="34" charset="0"/>
              </a:rPr>
              <a:t>Una </a:t>
            </a:r>
            <a:r>
              <a:rPr lang="es-ES" altLang="zh-CN" sz="2400" dirty="0" smtClean="0">
                <a:solidFill>
                  <a:srgbClr val="7030A0"/>
                </a:solidFill>
                <a:latin typeface="Calibri" pitchFamily="34" charset="0"/>
                <a:ea typeface="Times New Roman" pitchFamily="18" charset="0"/>
                <a:cs typeface="Arial" pitchFamily="34" charset="0"/>
              </a:rPr>
              <a:t>función </a:t>
            </a:r>
            <a:r>
              <a:rPr lang="es-ES" altLang="zh-CN" sz="2400" dirty="0" smtClean="0">
                <a:solidFill>
                  <a:schemeClr val="tx1"/>
                </a:solidFill>
                <a:latin typeface="Calibri" pitchFamily="34" charset="0"/>
                <a:ea typeface="Times New Roman" pitchFamily="18" charset="0"/>
                <a:cs typeface="Arial" pitchFamily="34" charset="0"/>
              </a:rPr>
              <a:t>es una relación entre dos variables x e y de manera que </a:t>
            </a:r>
            <a:r>
              <a:rPr lang="es-ES" altLang="zh-CN" sz="2400" dirty="0" smtClean="0">
                <a:latin typeface="Calibri" pitchFamily="34" charset="0"/>
                <a:ea typeface="Times New Roman" pitchFamily="18" charset="0"/>
                <a:cs typeface="Arial" pitchFamily="34" charset="0"/>
              </a:rPr>
              <a:t>a </a:t>
            </a:r>
            <a:r>
              <a:rPr lang="es-ES" altLang="zh-CN" sz="2400" b="1" i="1" u="sng" dirty="0" smtClean="0">
                <a:latin typeface="Calibri" pitchFamily="34" charset="0"/>
                <a:ea typeface="Times New Roman" pitchFamily="18" charset="0"/>
                <a:cs typeface="Arial" pitchFamily="34" charset="0"/>
              </a:rPr>
              <a:t>cada</a:t>
            </a:r>
            <a:r>
              <a:rPr lang="es-ES" altLang="zh-CN" sz="2400" b="1" dirty="0" smtClean="0">
                <a:latin typeface="Calibri" pitchFamily="34" charset="0"/>
                <a:ea typeface="Times New Roman" pitchFamily="18" charset="0"/>
                <a:cs typeface="Arial" pitchFamily="34" charset="0"/>
              </a:rPr>
              <a:t> </a:t>
            </a:r>
            <a:r>
              <a:rPr lang="es-ES" altLang="zh-CN" sz="2400" dirty="0" smtClean="0">
                <a:latin typeface="Calibri" pitchFamily="34" charset="0"/>
                <a:ea typeface="Times New Roman" pitchFamily="18" charset="0"/>
                <a:cs typeface="Arial" pitchFamily="34" charset="0"/>
              </a:rPr>
              <a:t>valor de la variable x le corresponde un </a:t>
            </a:r>
            <a:r>
              <a:rPr lang="es-ES" altLang="zh-CN" sz="2400" b="1" i="1" u="sng" dirty="0" smtClean="0">
                <a:latin typeface="Calibri" pitchFamily="34" charset="0"/>
                <a:ea typeface="Times New Roman" pitchFamily="18" charset="0"/>
                <a:cs typeface="Arial" pitchFamily="34" charset="0"/>
              </a:rPr>
              <a:t>único</a:t>
            </a:r>
            <a:r>
              <a:rPr lang="es-ES" altLang="zh-CN" sz="2400" i="1" u="sng" dirty="0" smtClean="0">
                <a:latin typeface="Calibri" pitchFamily="34" charset="0"/>
                <a:ea typeface="Times New Roman" pitchFamily="18" charset="0"/>
                <a:cs typeface="Arial" pitchFamily="34" charset="0"/>
              </a:rPr>
              <a:t>  </a:t>
            </a:r>
            <a:r>
              <a:rPr lang="es-ES" altLang="zh-CN" sz="2400" dirty="0" smtClean="0">
                <a:latin typeface="Calibri" pitchFamily="34" charset="0"/>
                <a:ea typeface="Times New Roman" pitchFamily="18" charset="0"/>
                <a:cs typeface="Arial" pitchFamily="34" charset="0"/>
              </a:rPr>
              <a:t>valor  de la  variable y</a:t>
            </a:r>
          </a:p>
        </p:txBody>
      </p:sp>
      <p:sp>
        <p:nvSpPr>
          <p:cNvPr id="8" name="Marcador de contenido 2"/>
          <p:cNvSpPr txBox="1">
            <a:spLocks/>
          </p:cNvSpPr>
          <p:nvPr/>
        </p:nvSpPr>
        <p:spPr>
          <a:xfrm>
            <a:off x="333539" y="2238747"/>
            <a:ext cx="10529047" cy="2460814"/>
          </a:xfrm>
          <a:prstGeom prst="rect">
            <a:avLst/>
          </a:prstGeom>
          <a:solidFill>
            <a:schemeClr val="bg2"/>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indent="0" algn="just" eaLnBrk="0" fontAlgn="base" hangingPunct="0">
              <a:spcBef>
                <a:spcPct val="0"/>
              </a:spcBef>
              <a:spcAft>
                <a:spcPct val="0"/>
              </a:spcAft>
              <a:buFont typeface="Franklin Gothic Book" panose="020B0503020102020204" pitchFamily="34" charset="0"/>
              <a:buNone/>
            </a:pPr>
            <a:r>
              <a:rPr lang="es-ES" altLang="zh-CN" sz="2400" dirty="0" smtClean="0">
                <a:solidFill>
                  <a:schemeClr val="tx1"/>
                </a:solidFill>
                <a:latin typeface="Calibri" pitchFamily="34" charset="0"/>
                <a:ea typeface="Times New Roman" pitchFamily="18" charset="0"/>
                <a:cs typeface="Arial" pitchFamily="34" charset="0"/>
              </a:rPr>
              <a:t>Una </a:t>
            </a:r>
            <a:r>
              <a:rPr lang="es-ES" altLang="zh-CN" sz="2400" dirty="0" smtClean="0">
                <a:solidFill>
                  <a:srgbClr val="7030A0"/>
                </a:solidFill>
                <a:latin typeface="Calibri" pitchFamily="34" charset="0"/>
                <a:ea typeface="Times New Roman" pitchFamily="18" charset="0"/>
                <a:cs typeface="Arial" pitchFamily="34" charset="0"/>
              </a:rPr>
              <a:t>función </a:t>
            </a:r>
            <a:r>
              <a:rPr lang="es-ES" altLang="zh-CN" sz="2400" dirty="0" smtClean="0">
                <a:solidFill>
                  <a:schemeClr val="tx1"/>
                </a:solidFill>
                <a:latin typeface="Calibri" pitchFamily="34" charset="0"/>
                <a:ea typeface="Times New Roman" pitchFamily="18" charset="0"/>
                <a:cs typeface="Arial" pitchFamily="34" charset="0"/>
              </a:rPr>
              <a:t>es una relación entre dos variables x e y de manera que </a:t>
            </a:r>
            <a:r>
              <a:rPr lang="es-ES" altLang="zh-CN" sz="2400" dirty="0" smtClean="0">
                <a:latin typeface="Calibri" pitchFamily="34" charset="0"/>
                <a:ea typeface="Times New Roman" pitchFamily="18" charset="0"/>
                <a:cs typeface="Arial" pitchFamily="34" charset="0"/>
              </a:rPr>
              <a:t>a </a:t>
            </a:r>
            <a:r>
              <a:rPr lang="es-ES" altLang="zh-CN" sz="2400" b="1" i="1" u="sng" dirty="0" smtClean="0">
                <a:latin typeface="Calibri" pitchFamily="34" charset="0"/>
                <a:ea typeface="Times New Roman" pitchFamily="18" charset="0"/>
                <a:cs typeface="Arial" pitchFamily="34" charset="0"/>
              </a:rPr>
              <a:t>cada</a:t>
            </a:r>
            <a:r>
              <a:rPr lang="es-ES" altLang="zh-CN" sz="2400" b="1" dirty="0" smtClean="0">
                <a:latin typeface="Calibri" pitchFamily="34" charset="0"/>
                <a:ea typeface="Times New Roman" pitchFamily="18" charset="0"/>
                <a:cs typeface="Arial" pitchFamily="34" charset="0"/>
              </a:rPr>
              <a:t> </a:t>
            </a:r>
            <a:r>
              <a:rPr lang="es-ES" altLang="zh-CN" sz="2400" dirty="0" smtClean="0">
                <a:latin typeface="Calibri" pitchFamily="34" charset="0"/>
                <a:ea typeface="Times New Roman" pitchFamily="18" charset="0"/>
                <a:cs typeface="Arial" pitchFamily="34" charset="0"/>
              </a:rPr>
              <a:t>valor de la variable x le corresponde un </a:t>
            </a:r>
            <a:r>
              <a:rPr lang="es-ES" altLang="zh-CN" sz="2400" b="1" i="1" u="sng" dirty="0" smtClean="0">
                <a:latin typeface="Calibri" pitchFamily="34" charset="0"/>
                <a:ea typeface="Times New Roman" pitchFamily="18" charset="0"/>
                <a:cs typeface="Arial" pitchFamily="34" charset="0"/>
              </a:rPr>
              <a:t>único</a:t>
            </a:r>
            <a:r>
              <a:rPr lang="es-ES" altLang="zh-CN" sz="2400" i="1" u="sng" dirty="0" smtClean="0">
                <a:latin typeface="Calibri" pitchFamily="34" charset="0"/>
                <a:ea typeface="Times New Roman" pitchFamily="18" charset="0"/>
                <a:cs typeface="Arial" pitchFamily="34" charset="0"/>
              </a:rPr>
              <a:t>  </a:t>
            </a:r>
            <a:r>
              <a:rPr lang="es-ES" altLang="zh-CN" sz="2400" dirty="0" smtClean="0">
                <a:latin typeface="Calibri" pitchFamily="34" charset="0"/>
                <a:ea typeface="Times New Roman" pitchFamily="18" charset="0"/>
                <a:cs typeface="Arial" pitchFamily="34" charset="0"/>
              </a:rPr>
              <a:t>valor  de la  variable y</a:t>
            </a:r>
          </a:p>
          <a:p>
            <a:pPr marL="0" indent="449263" eaLnBrk="0" fontAlgn="base" hangingPunct="0">
              <a:spcBef>
                <a:spcPct val="0"/>
              </a:spcBef>
              <a:spcAft>
                <a:spcPct val="0"/>
              </a:spcAft>
              <a:buFont typeface="Franklin Gothic Book" panose="020B0503020102020204" pitchFamily="34" charset="0"/>
              <a:buNone/>
            </a:pPr>
            <a:r>
              <a:rPr lang="es-ES" altLang="zh-CN" sz="2400" dirty="0" smtClean="0">
                <a:solidFill>
                  <a:schemeClr val="tx1"/>
                </a:solidFill>
                <a:latin typeface="Calibri" pitchFamily="34" charset="0"/>
                <a:ea typeface="Times New Roman" pitchFamily="18" charset="0"/>
                <a:cs typeface="Arial" pitchFamily="34" charset="0"/>
              </a:rPr>
              <a:t>Simbolizamos una función así:     </a:t>
            </a:r>
          </a:p>
          <a:p>
            <a:pPr marL="0" indent="449263" eaLnBrk="0" fontAlgn="base" hangingPunct="0">
              <a:spcBef>
                <a:spcPct val="0"/>
              </a:spcBef>
              <a:spcAft>
                <a:spcPct val="0"/>
              </a:spcAft>
              <a:buFont typeface="Franklin Gothic Book" panose="020B0503020102020204" pitchFamily="34" charset="0"/>
              <a:buNone/>
            </a:pPr>
            <a:r>
              <a:rPr lang="es-ES" altLang="zh-CN" sz="2400" dirty="0" smtClean="0">
                <a:latin typeface="Calibri" pitchFamily="34" charset="0"/>
                <a:ea typeface="Times New Roman" pitchFamily="18" charset="0"/>
                <a:cs typeface="Arial" pitchFamily="34" charset="0"/>
              </a:rPr>
              <a:t>			</a:t>
            </a:r>
            <a:r>
              <a:rPr lang="es-ES" altLang="zh-CN" sz="2400" b="1" dirty="0" smtClean="0">
                <a:solidFill>
                  <a:schemeClr val="tx1"/>
                </a:solidFill>
                <a:latin typeface="Calibri" pitchFamily="34" charset="0"/>
                <a:ea typeface="Times New Roman" pitchFamily="18" charset="0"/>
                <a:cs typeface="Arial" pitchFamily="34" charset="0"/>
              </a:rPr>
              <a:t>f : A </a:t>
            </a:r>
            <a:r>
              <a:rPr lang="es-ES" altLang="zh-CN" sz="2400" b="1" dirty="0" smtClean="0">
                <a:solidFill>
                  <a:schemeClr val="tx1"/>
                </a:solidFill>
                <a:latin typeface="Calibri" pitchFamily="34" charset="0"/>
                <a:ea typeface="Times New Roman" pitchFamily="18" charset="0"/>
                <a:cs typeface="Arial" pitchFamily="34" charset="0"/>
                <a:sym typeface="Symbol" pitchFamily="18" charset="2"/>
              </a:rPr>
              <a:t></a:t>
            </a:r>
            <a:r>
              <a:rPr lang="es-ES" altLang="zh-CN" sz="2400" b="1" dirty="0" smtClean="0">
                <a:solidFill>
                  <a:schemeClr val="tx1"/>
                </a:solidFill>
                <a:latin typeface="Calibri" pitchFamily="34" charset="0"/>
                <a:ea typeface="Times New Roman" pitchFamily="18" charset="0"/>
                <a:cs typeface="Arial" pitchFamily="34" charset="0"/>
              </a:rPr>
              <a:t> B /</a:t>
            </a:r>
            <a:r>
              <a:rPr lang="es-ES" altLang="zh-CN" sz="2400" b="1" dirty="0" smtClean="0">
                <a:solidFill>
                  <a:schemeClr val="tx1"/>
                </a:solidFill>
                <a:latin typeface="Calibri" pitchFamily="34" charset="0"/>
                <a:ea typeface="Times New Roman" pitchFamily="18" charset="0"/>
                <a:cs typeface="Arial" pitchFamily="34" charset="0"/>
                <a:sym typeface="Symbol" pitchFamily="18" charset="2"/>
              </a:rPr>
              <a:t>  y = f(x)</a:t>
            </a:r>
            <a:r>
              <a:rPr lang="es-ES" altLang="zh-CN" sz="2400" dirty="0" smtClean="0">
                <a:solidFill>
                  <a:schemeClr val="tx1"/>
                </a:solidFill>
                <a:latin typeface="Calibri" pitchFamily="34" charset="0"/>
                <a:ea typeface="Times New Roman" pitchFamily="18" charset="0"/>
                <a:cs typeface="Arial" pitchFamily="34" charset="0"/>
                <a:sym typeface="Symbol" pitchFamily="18" charset="2"/>
              </a:rPr>
              <a:t> </a:t>
            </a:r>
            <a:endParaRPr lang="es-AR" altLang="zh-CN" sz="2400" b="1" dirty="0" smtClean="0">
              <a:solidFill>
                <a:schemeClr val="tx1"/>
              </a:solidFill>
              <a:latin typeface="Calibri" pitchFamily="34" charset="0"/>
              <a:cs typeface="Arial" pitchFamily="34" charset="0"/>
              <a:sym typeface="Symbol" pitchFamily="18" charset="2"/>
            </a:endParaRPr>
          </a:p>
          <a:p>
            <a:pPr marL="0" indent="449263" eaLnBrk="0" fontAlgn="base" hangingPunct="0">
              <a:lnSpc>
                <a:spcPct val="100000"/>
              </a:lnSpc>
              <a:spcBef>
                <a:spcPct val="0"/>
              </a:spcBef>
              <a:spcAft>
                <a:spcPct val="0"/>
              </a:spcAft>
              <a:buFont typeface="Franklin Gothic Book" panose="020B0503020102020204" pitchFamily="34" charset="0"/>
              <a:buNone/>
            </a:pPr>
            <a:endParaRPr lang="es-AR" altLang="zh-CN" sz="2400" b="1" dirty="0" smtClean="0">
              <a:solidFill>
                <a:schemeClr val="tx1"/>
              </a:solidFill>
              <a:latin typeface="Arial" pitchFamily="34" charset="0"/>
              <a:ea typeface="Times New Roman" pitchFamily="18" charset="0"/>
              <a:cs typeface="Arial" pitchFamily="34" charset="0"/>
              <a:sym typeface="Symbol" pitchFamily="18" charset="2"/>
            </a:endParaRPr>
          </a:p>
          <a:p>
            <a:endParaRPr lang="es-AR" sz="2400" dirty="0"/>
          </a:p>
        </p:txBody>
      </p:sp>
      <p:sp>
        <p:nvSpPr>
          <p:cNvPr id="9" name="Marcador de contenido 2"/>
          <p:cNvSpPr txBox="1">
            <a:spLocks/>
          </p:cNvSpPr>
          <p:nvPr/>
        </p:nvSpPr>
        <p:spPr>
          <a:xfrm>
            <a:off x="333538" y="2217113"/>
            <a:ext cx="10529047" cy="2702863"/>
          </a:xfrm>
          <a:prstGeom prst="rect">
            <a:avLst/>
          </a:prstGeom>
          <a:solidFill>
            <a:schemeClr val="bg2"/>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indent="0" algn="just" eaLnBrk="0" fontAlgn="base" hangingPunct="0">
              <a:spcBef>
                <a:spcPct val="0"/>
              </a:spcBef>
              <a:spcAft>
                <a:spcPct val="0"/>
              </a:spcAft>
              <a:buFont typeface="Franklin Gothic Book" panose="020B0503020102020204" pitchFamily="34" charset="0"/>
              <a:buNone/>
            </a:pPr>
            <a:r>
              <a:rPr lang="es-ES" altLang="zh-CN" sz="2400" dirty="0" smtClean="0">
                <a:solidFill>
                  <a:schemeClr val="tx1"/>
                </a:solidFill>
                <a:latin typeface="Calibri" pitchFamily="34" charset="0"/>
                <a:ea typeface="Times New Roman" pitchFamily="18" charset="0"/>
                <a:cs typeface="Arial" pitchFamily="34" charset="0"/>
              </a:rPr>
              <a:t>Una </a:t>
            </a:r>
            <a:r>
              <a:rPr lang="es-ES" altLang="zh-CN" sz="2400" dirty="0" smtClean="0">
                <a:solidFill>
                  <a:srgbClr val="7030A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función</a:t>
            </a:r>
            <a:r>
              <a:rPr lang="es-ES" altLang="zh-CN" sz="2400" dirty="0" smtClean="0">
                <a:solidFill>
                  <a:srgbClr val="7030A0"/>
                </a:solidFill>
                <a:latin typeface="Calibri" pitchFamily="34" charset="0"/>
                <a:ea typeface="Times New Roman" pitchFamily="18" charset="0"/>
                <a:cs typeface="Arial" pitchFamily="34" charset="0"/>
              </a:rPr>
              <a:t> </a:t>
            </a:r>
            <a:r>
              <a:rPr lang="es-ES" altLang="zh-CN" sz="2400" dirty="0" smtClean="0">
                <a:solidFill>
                  <a:schemeClr val="tx1"/>
                </a:solidFill>
                <a:latin typeface="Calibri" pitchFamily="34" charset="0"/>
                <a:ea typeface="Times New Roman" pitchFamily="18" charset="0"/>
                <a:cs typeface="Arial" pitchFamily="34" charset="0"/>
              </a:rPr>
              <a:t>es una relación entre dos variables x e y de manera que </a:t>
            </a:r>
            <a:r>
              <a:rPr lang="es-ES" altLang="zh-CN" sz="2400" dirty="0" smtClean="0">
                <a:latin typeface="Calibri" pitchFamily="34" charset="0"/>
                <a:ea typeface="Times New Roman" pitchFamily="18" charset="0"/>
                <a:cs typeface="Arial" pitchFamily="34" charset="0"/>
              </a:rPr>
              <a:t>a </a:t>
            </a:r>
            <a:r>
              <a:rPr lang="es-ES" altLang="zh-CN" sz="2400" b="1" i="1" u="sng" dirty="0" smtClean="0">
                <a:latin typeface="Calibri" pitchFamily="34" charset="0"/>
                <a:ea typeface="Times New Roman" pitchFamily="18" charset="0"/>
                <a:cs typeface="Arial" pitchFamily="34" charset="0"/>
              </a:rPr>
              <a:t>cada</a:t>
            </a:r>
            <a:r>
              <a:rPr lang="es-ES" altLang="zh-CN" sz="2400" b="1" dirty="0" smtClean="0">
                <a:latin typeface="Calibri" pitchFamily="34" charset="0"/>
                <a:ea typeface="Times New Roman" pitchFamily="18" charset="0"/>
                <a:cs typeface="Arial" pitchFamily="34" charset="0"/>
              </a:rPr>
              <a:t> </a:t>
            </a:r>
            <a:r>
              <a:rPr lang="es-ES" altLang="zh-CN" sz="2400" dirty="0" smtClean="0">
                <a:latin typeface="Calibri" pitchFamily="34" charset="0"/>
                <a:ea typeface="Times New Roman" pitchFamily="18" charset="0"/>
                <a:cs typeface="Arial" pitchFamily="34" charset="0"/>
              </a:rPr>
              <a:t>valor de la variable x le corresponde un </a:t>
            </a:r>
            <a:r>
              <a:rPr lang="es-ES" altLang="zh-CN" sz="2400" b="1" i="1" u="sng" dirty="0" smtClean="0">
                <a:latin typeface="Calibri" pitchFamily="34" charset="0"/>
                <a:ea typeface="Times New Roman" pitchFamily="18" charset="0"/>
                <a:cs typeface="Arial" pitchFamily="34" charset="0"/>
              </a:rPr>
              <a:t>único</a:t>
            </a:r>
            <a:r>
              <a:rPr lang="es-ES" altLang="zh-CN" sz="2400" i="1" u="sng" dirty="0" smtClean="0">
                <a:latin typeface="Calibri" pitchFamily="34" charset="0"/>
                <a:ea typeface="Times New Roman" pitchFamily="18" charset="0"/>
                <a:cs typeface="Arial" pitchFamily="34" charset="0"/>
              </a:rPr>
              <a:t>  </a:t>
            </a:r>
            <a:r>
              <a:rPr lang="es-ES" altLang="zh-CN" sz="2400" dirty="0" smtClean="0">
                <a:latin typeface="Calibri" pitchFamily="34" charset="0"/>
                <a:ea typeface="Times New Roman" pitchFamily="18" charset="0"/>
                <a:cs typeface="Arial" pitchFamily="34" charset="0"/>
              </a:rPr>
              <a:t>valor  de la  variable y</a:t>
            </a:r>
          </a:p>
          <a:p>
            <a:pPr marL="0" indent="449263" eaLnBrk="0" fontAlgn="base" hangingPunct="0">
              <a:spcBef>
                <a:spcPct val="0"/>
              </a:spcBef>
              <a:spcAft>
                <a:spcPct val="0"/>
              </a:spcAft>
              <a:buFont typeface="Franklin Gothic Book" panose="020B0503020102020204" pitchFamily="34" charset="0"/>
              <a:buNone/>
            </a:pPr>
            <a:r>
              <a:rPr lang="es-ES" altLang="zh-CN" sz="2400" dirty="0" smtClean="0">
                <a:solidFill>
                  <a:schemeClr val="tx1"/>
                </a:solidFill>
                <a:latin typeface="Calibri" pitchFamily="34" charset="0"/>
                <a:ea typeface="Times New Roman" pitchFamily="18" charset="0"/>
                <a:cs typeface="Arial" pitchFamily="34" charset="0"/>
              </a:rPr>
              <a:t>Simbolizamos una función así:     </a:t>
            </a:r>
          </a:p>
          <a:p>
            <a:pPr marL="0" indent="449263" eaLnBrk="0" fontAlgn="base" hangingPunct="0">
              <a:spcBef>
                <a:spcPct val="0"/>
              </a:spcBef>
              <a:spcAft>
                <a:spcPct val="0"/>
              </a:spcAft>
              <a:buFont typeface="Franklin Gothic Book" panose="020B0503020102020204" pitchFamily="34" charset="0"/>
              <a:buNone/>
            </a:pPr>
            <a:r>
              <a:rPr lang="es-ES" altLang="zh-CN" sz="2400" dirty="0" smtClean="0">
                <a:latin typeface="Calibri" pitchFamily="34" charset="0"/>
                <a:ea typeface="Times New Roman" pitchFamily="18" charset="0"/>
                <a:cs typeface="Arial" pitchFamily="34" charset="0"/>
              </a:rPr>
              <a:t>			</a:t>
            </a:r>
            <a:r>
              <a:rPr lang="es-ES" altLang="zh-CN" sz="2400" b="1" dirty="0" smtClean="0">
                <a:solidFill>
                  <a:schemeClr val="tx1"/>
                </a:solidFill>
                <a:latin typeface="Calibri" pitchFamily="34" charset="0"/>
                <a:ea typeface="Times New Roman" pitchFamily="18" charset="0"/>
                <a:cs typeface="Arial" pitchFamily="34" charset="0"/>
              </a:rPr>
              <a:t>f : A </a:t>
            </a:r>
            <a:r>
              <a:rPr lang="es-ES" altLang="zh-CN" sz="2400" b="1" dirty="0" smtClean="0">
                <a:solidFill>
                  <a:schemeClr val="tx1"/>
                </a:solidFill>
                <a:latin typeface="Calibri" pitchFamily="34" charset="0"/>
                <a:ea typeface="Times New Roman" pitchFamily="18" charset="0"/>
                <a:cs typeface="Arial" pitchFamily="34" charset="0"/>
                <a:sym typeface="Symbol" pitchFamily="18" charset="2"/>
              </a:rPr>
              <a:t></a:t>
            </a:r>
            <a:r>
              <a:rPr lang="es-ES" altLang="zh-CN" sz="2400" b="1" dirty="0" smtClean="0">
                <a:solidFill>
                  <a:schemeClr val="tx1"/>
                </a:solidFill>
                <a:latin typeface="Calibri" pitchFamily="34" charset="0"/>
                <a:ea typeface="Times New Roman" pitchFamily="18" charset="0"/>
                <a:cs typeface="Arial" pitchFamily="34" charset="0"/>
              </a:rPr>
              <a:t> B /</a:t>
            </a:r>
            <a:r>
              <a:rPr lang="es-ES" altLang="zh-CN" sz="2400" b="1" dirty="0" smtClean="0">
                <a:solidFill>
                  <a:schemeClr val="tx1"/>
                </a:solidFill>
                <a:latin typeface="Calibri" pitchFamily="34" charset="0"/>
                <a:ea typeface="Times New Roman" pitchFamily="18" charset="0"/>
                <a:cs typeface="Arial" pitchFamily="34" charset="0"/>
                <a:sym typeface="Symbol" pitchFamily="18" charset="2"/>
              </a:rPr>
              <a:t>  y = f(x)</a:t>
            </a:r>
            <a:r>
              <a:rPr lang="es-ES" altLang="zh-CN" sz="2400" dirty="0" smtClean="0">
                <a:solidFill>
                  <a:schemeClr val="tx1"/>
                </a:solidFill>
                <a:latin typeface="Calibri" pitchFamily="34" charset="0"/>
                <a:ea typeface="Times New Roman" pitchFamily="18" charset="0"/>
                <a:cs typeface="Arial" pitchFamily="34" charset="0"/>
                <a:sym typeface="Symbol" pitchFamily="18" charset="2"/>
              </a:rPr>
              <a:t> </a:t>
            </a:r>
            <a:endParaRPr lang="es-AR" altLang="zh-CN" sz="2400" b="1" dirty="0" smtClean="0">
              <a:solidFill>
                <a:schemeClr val="tx1"/>
              </a:solidFill>
              <a:latin typeface="Calibri" pitchFamily="34" charset="0"/>
              <a:cs typeface="Arial" pitchFamily="34" charset="0"/>
              <a:sym typeface="Symbol" pitchFamily="18" charset="2"/>
            </a:endParaRPr>
          </a:p>
          <a:p>
            <a:pPr marL="0" indent="449263" eaLnBrk="0" fontAlgn="base" hangingPunct="0">
              <a:spcBef>
                <a:spcPct val="0"/>
              </a:spcBef>
              <a:spcAft>
                <a:spcPct val="0"/>
              </a:spcAft>
              <a:buFont typeface="Franklin Gothic Book" panose="020B0503020102020204" pitchFamily="34" charset="0"/>
              <a:buNone/>
            </a:pPr>
            <a:r>
              <a:rPr lang="es-ES" altLang="zh-CN" sz="2400" dirty="0" smtClean="0">
                <a:solidFill>
                  <a:schemeClr val="tx1"/>
                </a:solidFill>
                <a:latin typeface="Calibri" pitchFamily="34" charset="0"/>
                <a:ea typeface="Times New Roman" pitchFamily="18" charset="0"/>
                <a:cs typeface="Arial" pitchFamily="34" charset="0"/>
                <a:sym typeface="Symbol" pitchFamily="18" charset="2"/>
              </a:rPr>
              <a:t>Se lee:		</a:t>
            </a:r>
          </a:p>
          <a:p>
            <a:pPr marL="0" indent="449263" eaLnBrk="0" fontAlgn="base" hangingPunct="0">
              <a:spcBef>
                <a:spcPct val="0"/>
              </a:spcBef>
              <a:spcAft>
                <a:spcPct val="0"/>
              </a:spcAft>
              <a:buFont typeface="Wingdings" pitchFamily="2" charset="2"/>
              <a:buChar char="Ø"/>
            </a:pPr>
            <a:r>
              <a:rPr lang="es-ES" altLang="zh-CN" sz="2400" dirty="0" smtClean="0">
                <a:solidFill>
                  <a:schemeClr val="tx1"/>
                </a:solidFill>
                <a:latin typeface="Calibri" pitchFamily="34" charset="0"/>
                <a:ea typeface="Times New Roman" pitchFamily="18" charset="0"/>
                <a:cs typeface="Arial" pitchFamily="34" charset="0"/>
                <a:sym typeface="Symbol" pitchFamily="18" charset="2"/>
              </a:rPr>
              <a:t>f es una función de A en B tal que y es igual a efe de x   </a:t>
            </a:r>
          </a:p>
          <a:p>
            <a:pPr marL="0" indent="0" algn="ctr" eaLnBrk="0" fontAlgn="base" hangingPunct="0">
              <a:spcBef>
                <a:spcPct val="0"/>
              </a:spcBef>
              <a:spcAft>
                <a:spcPct val="0"/>
              </a:spcAft>
              <a:buNone/>
            </a:pPr>
            <a:r>
              <a:rPr lang="es-ES" altLang="zh-CN" sz="2800" i="1" dirty="0" smtClean="0">
                <a:solidFill>
                  <a:schemeClr val="tx1"/>
                </a:solidFill>
                <a:latin typeface="Bradley Hand ITC" panose="03070402050302030203" pitchFamily="66" charset="0"/>
                <a:ea typeface="Times New Roman" pitchFamily="18" charset="0"/>
                <a:cs typeface="Arial" pitchFamily="34" charset="0"/>
                <a:sym typeface="Symbol" pitchFamily="18" charset="2"/>
              </a:rPr>
              <a:t>o bien</a:t>
            </a:r>
            <a:endParaRPr lang="es-AR" altLang="zh-CN" sz="2800" i="1" dirty="0" smtClean="0">
              <a:solidFill>
                <a:schemeClr val="tx1"/>
              </a:solidFill>
              <a:latin typeface="Bradley Hand ITC" panose="03070402050302030203" pitchFamily="66" charset="0"/>
              <a:cs typeface="Arial" pitchFamily="34" charset="0"/>
              <a:sym typeface="Symbol" pitchFamily="18" charset="2"/>
            </a:endParaRPr>
          </a:p>
          <a:p>
            <a:pPr marL="0" indent="449263" eaLnBrk="0" fontAlgn="base" hangingPunct="0">
              <a:spcBef>
                <a:spcPct val="0"/>
              </a:spcBef>
              <a:spcAft>
                <a:spcPct val="0"/>
              </a:spcAft>
              <a:buFont typeface="Wingdings" pitchFamily="2" charset="2"/>
              <a:buChar char="Ø"/>
            </a:pPr>
            <a:r>
              <a:rPr lang="es-ES" altLang="zh-CN" sz="2400" dirty="0" smtClean="0">
                <a:solidFill>
                  <a:schemeClr val="tx1"/>
                </a:solidFill>
                <a:latin typeface="Calibri" pitchFamily="34" charset="0"/>
                <a:ea typeface="Times New Roman" pitchFamily="18" charset="0"/>
                <a:cs typeface="Arial" pitchFamily="34" charset="0"/>
                <a:sym typeface="Symbol" pitchFamily="18" charset="2"/>
              </a:rPr>
              <a:t>f es una función de A en B tal que y es función o imagen de x</a:t>
            </a:r>
            <a:endParaRPr lang="es-AR" altLang="zh-CN" sz="2400" b="1" dirty="0" smtClean="0">
              <a:solidFill>
                <a:schemeClr val="tx1"/>
              </a:solidFill>
              <a:latin typeface="Arial" pitchFamily="34" charset="0"/>
              <a:ea typeface="Times New Roman" pitchFamily="18" charset="0"/>
              <a:cs typeface="Arial" pitchFamily="34" charset="0"/>
              <a:sym typeface="Symbol" pitchFamily="18" charset="2"/>
            </a:endParaRPr>
          </a:p>
          <a:p>
            <a:endParaRPr lang="es-AR" sz="2400" dirty="0"/>
          </a:p>
        </p:txBody>
      </p:sp>
      <p:sp>
        <p:nvSpPr>
          <p:cNvPr id="10" name="CuadroTexto 9"/>
          <p:cNvSpPr txBox="1"/>
          <p:nvPr/>
        </p:nvSpPr>
        <p:spPr>
          <a:xfrm>
            <a:off x="3527282" y="5214362"/>
            <a:ext cx="6124718" cy="646331"/>
          </a:xfrm>
          <a:prstGeom prst="rect">
            <a:avLst/>
          </a:prstGeom>
          <a:noFill/>
        </p:spPr>
        <p:txBody>
          <a:bodyPr wrap="square" rtlCol="0">
            <a:spAutoFit/>
          </a:bodyPr>
          <a:lstStyle/>
          <a:p>
            <a:r>
              <a:rPr lang="es-ES" sz="3600" dirty="0" smtClean="0"/>
              <a:t>x                           y = f(x)</a:t>
            </a:r>
            <a:endParaRPr lang="es-AR" sz="3600" dirty="0"/>
          </a:p>
        </p:txBody>
      </p:sp>
      <p:cxnSp>
        <p:nvCxnSpPr>
          <p:cNvPr id="11" name="Conector recto de flecha 10"/>
          <p:cNvCxnSpPr/>
          <p:nvPr/>
        </p:nvCxnSpPr>
        <p:spPr>
          <a:xfrm>
            <a:off x="4127174" y="5583465"/>
            <a:ext cx="2524836" cy="3029"/>
          </a:xfrm>
          <a:prstGeom prst="straightConnector1">
            <a:avLst/>
          </a:prstGeom>
          <a:ln w="28575">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12" name="CuadroTexto 11"/>
          <p:cNvSpPr txBox="1"/>
          <p:nvPr/>
        </p:nvSpPr>
        <p:spPr>
          <a:xfrm>
            <a:off x="2293933" y="6080579"/>
            <a:ext cx="6884325" cy="400110"/>
          </a:xfrm>
          <a:prstGeom prst="rect">
            <a:avLst/>
          </a:prstGeom>
          <a:noFill/>
        </p:spPr>
        <p:txBody>
          <a:bodyPr wrap="square" rtlCol="0">
            <a:spAutoFit/>
          </a:bodyPr>
          <a:lstStyle/>
          <a:p>
            <a:r>
              <a:rPr lang="es-ES" sz="2000" b="1" dirty="0" smtClean="0">
                <a:solidFill>
                  <a:srgbClr val="FF0000"/>
                </a:solidFill>
              </a:rPr>
              <a:t>Variable independiente                        Variable dependiente</a:t>
            </a:r>
            <a:endParaRPr lang="es-AR" sz="2000" b="1" dirty="0">
              <a:solidFill>
                <a:srgbClr val="FF0000"/>
              </a:solidFill>
            </a:endParaRPr>
          </a:p>
        </p:txBody>
      </p:sp>
      <p:cxnSp>
        <p:nvCxnSpPr>
          <p:cNvPr id="13" name="Conector recto de flecha 12"/>
          <p:cNvCxnSpPr/>
          <p:nvPr/>
        </p:nvCxnSpPr>
        <p:spPr>
          <a:xfrm>
            <a:off x="3698040" y="5851979"/>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7374924" y="5851979"/>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9024145" y="6440348"/>
            <a:ext cx="3167855" cy="369332"/>
          </a:xfrm>
          <a:prstGeom prst="rect">
            <a:avLst/>
          </a:prstGeom>
          <a:noFill/>
        </p:spPr>
        <p:txBody>
          <a:bodyPr wrap="none" rtlCol="0">
            <a:spAutoFit/>
          </a:bodyPr>
          <a:lstStyle/>
          <a:p>
            <a:r>
              <a:rPr lang="es-AR" dirty="0" smtClean="0"/>
              <a:t>Pagina 151 del cuadernillo</a:t>
            </a:r>
            <a:endParaRPr lang="es-AR" dirty="0"/>
          </a:p>
        </p:txBody>
      </p:sp>
    </p:spTree>
    <p:extLst>
      <p:ext uri="{BB962C8B-B14F-4D97-AF65-F5344CB8AC3E}">
        <p14:creationId xmlns:p14="http://schemas.microsoft.com/office/powerpoint/2010/main" val="335890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Dominio y Conjunto Imagen</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056265" y="4630727"/>
                <a:ext cx="4287497" cy="1873015"/>
              </a:xfrm>
              <a:solidFill>
                <a:schemeClr val="bg2"/>
              </a:solidFill>
              <a:ln>
                <a:solidFill>
                  <a:schemeClr val="bg2"/>
                </a:solidFill>
              </a:ln>
              <a:effectLst/>
            </p:spPr>
            <p:txBody>
              <a:bodyPr/>
              <a:lstStyle/>
              <a:p>
                <a14:m>
                  <m:oMath xmlns:m="http://schemas.openxmlformats.org/officeDocument/2006/math">
                    <m:r>
                      <a:rPr lang="es-AR" sz="2800" b="0" i="1" smtClean="0">
                        <a:latin typeface="Cambria Math" panose="02040503050406030204" pitchFamily="18" charset="0"/>
                      </a:rPr>
                      <m:t>𝐷𝑜𝑚𝑖𝑛𝑖𝑜</m:t>
                    </m:r>
                    <m:r>
                      <a:rPr lang="es-AR" sz="2800" b="0" i="1" smtClean="0">
                        <a:latin typeface="Cambria Math" panose="02040503050406030204" pitchFamily="18" charset="0"/>
                      </a:rPr>
                      <m:t>: </m:t>
                    </m:r>
                    <m:d>
                      <m:dPr>
                        <m:begChr m:val="{"/>
                        <m:endChr m:val="}"/>
                        <m:ctrlPr>
                          <a:rPr lang="es-AR" sz="2800" b="0" i="1" smtClean="0">
                            <a:latin typeface="Cambria Math" panose="02040503050406030204" pitchFamily="18" charset="0"/>
                          </a:rPr>
                        </m:ctrlPr>
                      </m:dPr>
                      <m:e>
                        <m:r>
                          <a:rPr lang="es-AR" sz="2800" b="0" i="1" smtClean="0">
                            <a:latin typeface="Cambria Math" panose="02040503050406030204" pitchFamily="18" charset="0"/>
                          </a:rPr>
                          <m:t>1, 2, 3, 4</m:t>
                        </m:r>
                      </m:e>
                    </m:d>
                  </m:oMath>
                </a14:m>
                <a:endParaRPr lang="es-AR" sz="2800" dirty="0" smtClean="0"/>
              </a:p>
              <a:p>
                <a14:m>
                  <m:oMath xmlns:m="http://schemas.openxmlformats.org/officeDocument/2006/math">
                    <m:r>
                      <a:rPr lang="es-AR" sz="2800" b="0" i="1" smtClean="0">
                        <a:latin typeface="Cambria Math" panose="02040503050406030204" pitchFamily="18" charset="0"/>
                      </a:rPr>
                      <m:t>𝐼𝑚𝑎𝑔𝑒𝑛</m:t>
                    </m:r>
                    <m:r>
                      <a:rPr lang="es-AR" sz="2800" i="1">
                        <a:latin typeface="Cambria Math" panose="02040503050406030204" pitchFamily="18" charset="0"/>
                      </a:rPr>
                      <m:t>: </m:t>
                    </m:r>
                    <m:d>
                      <m:dPr>
                        <m:begChr m:val="{"/>
                        <m:endChr m:val="}"/>
                        <m:ctrlPr>
                          <a:rPr lang="es-AR" sz="2800" i="1">
                            <a:latin typeface="Cambria Math" panose="02040503050406030204" pitchFamily="18" charset="0"/>
                          </a:rPr>
                        </m:ctrlPr>
                      </m:dPr>
                      <m:e>
                        <m:r>
                          <a:rPr lang="es-AR" sz="2800" b="0" i="1" smtClean="0">
                            <a:latin typeface="Cambria Math" panose="02040503050406030204" pitchFamily="18" charset="0"/>
                          </a:rPr>
                          <m:t>𝑏</m:t>
                        </m:r>
                        <m:r>
                          <a:rPr lang="es-AR" sz="2800" b="0" i="1" smtClean="0">
                            <a:latin typeface="Cambria Math" panose="02040503050406030204" pitchFamily="18" charset="0"/>
                          </a:rPr>
                          <m:t>, </m:t>
                        </m:r>
                        <m:r>
                          <a:rPr lang="es-AR" sz="2800" b="0" i="1" smtClean="0">
                            <a:latin typeface="Cambria Math" panose="02040503050406030204" pitchFamily="18" charset="0"/>
                          </a:rPr>
                          <m:t>𝑐</m:t>
                        </m:r>
                        <m:r>
                          <a:rPr lang="es-AR" sz="2800" b="0" i="1" smtClean="0">
                            <a:latin typeface="Cambria Math" panose="02040503050406030204" pitchFamily="18" charset="0"/>
                          </a:rPr>
                          <m:t>, </m:t>
                        </m:r>
                        <m:r>
                          <a:rPr lang="es-AR" sz="2800" b="0" i="1" smtClean="0">
                            <a:latin typeface="Cambria Math" panose="02040503050406030204" pitchFamily="18" charset="0"/>
                          </a:rPr>
                          <m:t>𝑑</m:t>
                        </m:r>
                      </m:e>
                    </m:d>
                  </m:oMath>
                </a14:m>
                <a:endParaRPr lang="es-AR" sz="2800" dirty="0"/>
              </a:p>
              <a:p>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056265" y="4630727"/>
                <a:ext cx="4287497" cy="1873015"/>
              </a:xfrm>
              <a:blipFill rotWithShape="0">
                <a:blip r:embed="rId2"/>
                <a:stretch>
                  <a:fillRect/>
                </a:stretch>
              </a:blipFill>
              <a:ln>
                <a:solidFill>
                  <a:schemeClr val="bg2"/>
                </a:solidFill>
              </a:ln>
              <a:effectLst/>
            </p:spPr>
            <p:txBody>
              <a:bodyPr/>
              <a:lstStyle/>
              <a:p>
                <a:r>
                  <a:rPr lang="es-AR">
                    <a:noFill/>
                  </a:rPr>
                  <a:t> </a:t>
                </a:r>
              </a:p>
            </p:txBody>
          </p:sp>
        </mc:Fallback>
      </mc:AlternateContent>
      <p:pic>
        <p:nvPicPr>
          <p:cNvPr id="2050" name="Picture 2" descr="Análisis Matemático: Func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925" y="4454918"/>
            <a:ext cx="3003853" cy="2403082"/>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p:cNvSpPr txBox="1">
            <a:spLocks/>
          </p:cNvSpPr>
          <p:nvPr/>
        </p:nvSpPr>
        <p:spPr>
          <a:xfrm>
            <a:off x="406400" y="2238450"/>
            <a:ext cx="10975598" cy="239227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AR" sz="2800" dirty="0" smtClean="0"/>
              <a:t>Los valores que puede tomar la variable independiente se llama </a:t>
            </a:r>
            <a:r>
              <a:rPr lang="es-AR" sz="2800" b="1" dirty="0" smtClean="0">
                <a:effectLst>
                  <a:outerShdw blurRad="38100" dist="38100" dir="2700000" algn="tl">
                    <a:srgbClr val="000000">
                      <a:alpha val="43137"/>
                    </a:srgbClr>
                  </a:outerShdw>
                </a:effectLst>
              </a:rPr>
              <a:t>dominio </a:t>
            </a:r>
            <a:r>
              <a:rPr lang="es-AR" sz="2800" dirty="0" smtClean="0"/>
              <a:t>de la función.</a:t>
            </a:r>
          </a:p>
          <a:p>
            <a:r>
              <a:rPr lang="es-AR" sz="2800" dirty="0" smtClean="0"/>
              <a:t>Se llama </a:t>
            </a:r>
            <a:r>
              <a:rPr lang="es-AR" sz="2800" b="1" dirty="0" smtClean="0">
                <a:effectLst>
                  <a:outerShdw blurRad="38100" dist="38100" dir="2700000" algn="tl">
                    <a:srgbClr val="000000">
                      <a:alpha val="43137"/>
                    </a:srgbClr>
                  </a:outerShdw>
                </a:effectLst>
              </a:rPr>
              <a:t>imagen</a:t>
            </a:r>
            <a:r>
              <a:rPr lang="es-AR" sz="2800" dirty="0" smtClean="0">
                <a:effectLst>
                  <a:outerShdw blurRad="38100" dist="38100" dir="2700000" algn="tl">
                    <a:srgbClr val="000000">
                      <a:alpha val="43137"/>
                    </a:srgbClr>
                  </a:outerShdw>
                </a:effectLst>
              </a:rPr>
              <a:t> </a:t>
            </a:r>
            <a:r>
              <a:rPr lang="es-AR" sz="2800" dirty="0" smtClean="0"/>
              <a:t>de la función al conjunto de valores que toma la variable dependiente.</a:t>
            </a:r>
          </a:p>
        </p:txBody>
      </p:sp>
    </p:spTree>
    <p:extLst>
      <p:ext uri="{BB962C8B-B14F-4D97-AF65-F5344CB8AC3E}">
        <p14:creationId xmlns:p14="http://schemas.microsoft.com/office/powerpoint/2010/main" val="23019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fade">
                                      <p:cBhvr>
                                        <p:cTn id="22" dur="5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600" dirty="0" smtClean="0"/>
              <a:t>Manera de comprender la función.</a:t>
            </a:r>
            <a:endParaRPr lang="es-AR" sz="3600" dirty="0"/>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rotWithShape="1">
          <a:blip r:embed="rId2"/>
          <a:srcRect l="30000" t="39784" r="25000" b="47088"/>
          <a:stretch/>
        </p:blipFill>
        <p:spPr>
          <a:xfrm>
            <a:off x="130628" y="2222287"/>
            <a:ext cx="9458708" cy="1551427"/>
          </a:xfrm>
          <a:prstGeom prst="rect">
            <a:avLst/>
          </a:prstGeom>
        </p:spPr>
      </p:pic>
      <p:pic>
        <p:nvPicPr>
          <p:cNvPr id="5" name="Imagen 4"/>
          <p:cNvPicPr>
            <a:picLocks noChangeAspect="1"/>
          </p:cNvPicPr>
          <p:nvPr/>
        </p:nvPicPr>
        <p:blipFill rotWithShape="1">
          <a:blip r:embed="rId3"/>
          <a:srcRect l="29881" t="40842" r="24286" b="27397"/>
          <a:stretch/>
        </p:blipFill>
        <p:spPr>
          <a:xfrm>
            <a:off x="290286" y="3773714"/>
            <a:ext cx="7213600" cy="2810494"/>
          </a:xfrm>
          <a:prstGeom prst="rect">
            <a:avLst/>
          </a:prstGeom>
        </p:spPr>
      </p:pic>
    </p:spTree>
    <p:extLst>
      <p:ext uri="{BB962C8B-B14F-4D97-AF65-F5344CB8AC3E}">
        <p14:creationId xmlns:p14="http://schemas.microsoft.com/office/powerpoint/2010/main" val="118159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Imagen o pre-imagen de un valor</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18712" y="2222287"/>
                <a:ext cx="10554574" cy="3046399"/>
              </a:xfrm>
              <a:solidFill>
                <a:schemeClr val="bg2"/>
              </a:solidFill>
              <a:ln>
                <a:noFill/>
              </a:ln>
              <a:effectLst/>
            </p:spPr>
            <p:txBody>
              <a:bodyPr>
                <a:normAutofit/>
              </a:bodyPr>
              <a:lstStyle/>
              <a:p>
                <a:pPr marL="0" indent="0">
                  <a:buNone/>
                </a:pPr>
                <a:r>
                  <a:rPr lang="es-AR" sz="2800" dirty="0" smtClean="0"/>
                  <a:t>Sea “a” un número real que pertenece al Dominio de f(x) tal que</a:t>
                </a:r>
              </a:p>
              <a:p>
                <a:pPr marL="0" indent="0">
                  <a:buNone/>
                </a:pPr>
                <a14:m>
                  <m:oMathPara xmlns:m="http://schemas.openxmlformats.org/officeDocument/2006/math">
                    <m:oMathParaPr>
                      <m:jc m:val="centerGroup"/>
                    </m:oMathParaPr>
                    <m:oMath xmlns:m="http://schemas.openxmlformats.org/officeDocument/2006/math">
                      <m:r>
                        <a:rPr lang="es-AR" sz="2800" b="0" i="1" smtClean="0">
                          <a:latin typeface="Cambria Math" panose="02040503050406030204" pitchFamily="18" charset="0"/>
                        </a:rPr>
                        <m:t>𝑓</m:t>
                      </m:r>
                      <m:d>
                        <m:dPr>
                          <m:ctrlPr>
                            <a:rPr lang="es-AR" sz="2800" b="0" i="1" smtClean="0">
                              <a:latin typeface="Cambria Math" panose="02040503050406030204" pitchFamily="18" charset="0"/>
                            </a:rPr>
                          </m:ctrlPr>
                        </m:dPr>
                        <m:e>
                          <m:r>
                            <a:rPr lang="es-AR" sz="2800" b="0" i="1" smtClean="0">
                              <a:latin typeface="Cambria Math" panose="02040503050406030204" pitchFamily="18" charset="0"/>
                            </a:rPr>
                            <m:t>𝑎</m:t>
                          </m:r>
                        </m:e>
                      </m:d>
                      <m:r>
                        <a:rPr lang="es-AR" sz="2800" b="0" i="1" smtClean="0">
                          <a:latin typeface="Cambria Math" panose="02040503050406030204" pitchFamily="18" charset="0"/>
                        </a:rPr>
                        <m:t>=</m:t>
                      </m:r>
                      <m:r>
                        <a:rPr lang="es-AR" sz="2800" b="0" i="1" smtClean="0">
                          <a:latin typeface="Cambria Math" panose="02040503050406030204" pitchFamily="18" charset="0"/>
                        </a:rPr>
                        <m:t>𝑏</m:t>
                      </m:r>
                    </m:oMath>
                  </m:oMathPara>
                </a14:m>
                <a:endParaRPr lang="es-AR" sz="2800" b="0" dirty="0" smtClean="0"/>
              </a:p>
              <a:p>
                <a:pPr>
                  <a:buFont typeface="Wingdings" panose="05000000000000000000" pitchFamily="2" charset="2"/>
                  <a:buChar char="Ø"/>
                </a:pPr>
                <a:r>
                  <a:rPr lang="es-AR" sz="2800" dirty="0" smtClean="0"/>
                  <a:t>“b” es la imagen de “a”</a:t>
                </a:r>
              </a:p>
              <a:p>
                <a:pPr>
                  <a:buFont typeface="Wingdings" panose="05000000000000000000" pitchFamily="2" charset="2"/>
                  <a:buChar char="Ø"/>
                </a:pPr>
                <a:r>
                  <a:rPr lang="es-AR" sz="2800" b="0" dirty="0" smtClean="0"/>
                  <a:t>“a” es la </a:t>
                </a:r>
                <a:r>
                  <a:rPr lang="es-AR" sz="2800" b="0" dirty="0" err="1" smtClean="0"/>
                  <a:t>preimagen</a:t>
                </a:r>
                <a:r>
                  <a:rPr lang="es-AR" sz="2800" b="0" dirty="0" smtClean="0"/>
                  <a:t> de “b”</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18712" y="2222287"/>
                <a:ext cx="10554574" cy="3046399"/>
              </a:xfrm>
              <a:blipFill rotWithShape="0">
                <a:blip r:embed="rId2"/>
                <a:stretch>
                  <a:fillRect l="-1155"/>
                </a:stretch>
              </a:blipFill>
              <a:ln>
                <a:noFill/>
              </a:ln>
              <a:effectLst/>
            </p:spPr>
            <p:txBody>
              <a:bodyPr/>
              <a:lstStyle/>
              <a:p>
                <a:r>
                  <a:rPr lang="es-AR">
                    <a:noFill/>
                  </a:rPr>
                  <a:t> </a:t>
                </a:r>
              </a:p>
            </p:txBody>
          </p:sp>
        </mc:Fallback>
      </mc:AlternateContent>
    </p:spTree>
    <p:extLst>
      <p:ext uri="{BB962C8B-B14F-4D97-AF65-F5344CB8AC3E}">
        <p14:creationId xmlns:p14="http://schemas.microsoft.com/office/powerpoint/2010/main" val="20356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Personalizado 34">
      <a:dk1>
        <a:sysClr val="windowText" lastClr="000000"/>
      </a:dk1>
      <a:lt1>
        <a:srgbClr val="4F6619"/>
      </a:lt1>
      <a:dk2>
        <a:srgbClr val="FFFFFF"/>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TM03457503[[fn=Citable]]</Template>
  <TotalTime>161</TotalTime>
  <Words>689</Words>
  <Application>Microsoft Office PowerPoint</Application>
  <PresentationFormat>Panorámica</PresentationFormat>
  <Paragraphs>113</Paragraphs>
  <Slides>25</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25</vt:i4>
      </vt:variant>
    </vt:vector>
  </HeadingPairs>
  <TitlesOfParts>
    <vt:vector size="37" baseType="lpstr">
      <vt:lpstr>宋体</vt:lpstr>
      <vt:lpstr>Arial</vt:lpstr>
      <vt:lpstr>Bradley Hand ITC</vt:lpstr>
      <vt:lpstr>Calibri</vt:lpstr>
      <vt:lpstr>Cambria Math</vt:lpstr>
      <vt:lpstr>Century Gothic</vt:lpstr>
      <vt:lpstr>Franklin Gothic Book</vt:lpstr>
      <vt:lpstr>Symbol</vt:lpstr>
      <vt:lpstr>Times New Roman</vt:lpstr>
      <vt:lpstr>Wingdings</vt:lpstr>
      <vt:lpstr>Wingdings 2</vt:lpstr>
      <vt:lpstr>Citable</vt:lpstr>
      <vt:lpstr>FUNCIONES MATEMÁTICAS</vt:lpstr>
      <vt:lpstr>Funciones a nuestro alrededor</vt:lpstr>
      <vt:lpstr>Función</vt:lpstr>
      <vt:lpstr>Funciones a nuestro alrededor</vt:lpstr>
      <vt:lpstr>Definición de función</vt:lpstr>
      <vt:lpstr>Profundicemos el concepto de función</vt:lpstr>
      <vt:lpstr>Dominio y Conjunto Imagen</vt:lpstr>
      <vt:lpstr>Manera de comprender la función.</vt:lpstr>
      <vt:lpstr>Imagen o pre-imagen de un valor</vt:lpstr>
      <vt:lpstr>Forma de expresar una función</vt:lpstr>
      <vt:lpstr>Sea f(x)=2〖(x-1)〗^3, complete la tabla</vt:lpstr>
      <vt:lpstr>Dominio de una función</vt:lpstr>
      <vt:lpstr>Ejemplo 6</vt:lpstr>
      <vt:lpstr>Aplicación en la vida real</vt:lpstr>
      <vt:lpstr>Representación de una función</vt:lpstr>
      <vt:lpstr>Representación de una función</vt:lpstr>
      <vt:lpstr>Ejemplo de gráficos en Fonoaudiología</vt:lpstr>
      <vt:lpstr>Presentación de PowerPoint</vt:lpstr>
      <vt:lpstr>Funciones especiales</vt:lpstr>
      <vt:lpstr>Funciones especiales</vt:lpstr>
      <vt:lpstr>Funciones especiales</vt:lpstr>
      <vt:lpstr>Actividades</vt:lpstr>
      <vt:lpstr>Actividades</vt:lpstr>
      <vt:lpstr>Actividad</vt:lpstr>
      <vt:lpstr>Actividad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FUNCIONES LINEALES</dc:title>
  <dc:creator>María Alejandra Saux</dc:creator>
  <cp:lastModifiedBy>María Alejandra Saux</cp:lastModifiedBy>
  <cp:revision>22</cp:revision>
  <dcterms:created xsi:type="dcterms:W3CDTF">2023-05-03T20:44:50Z</dcterms:created>
  <dcterms:modified xsi:type="dcterms:W3CDTF">2026-02-23T20:50:56Z</dcterms:modified>
</cp:coreProperties>
</file>