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3"/>
  </p:notesMasterIdLst>
  <p:sldIdLst>
    <p:sldId id="259" r:id="rId2"/>
    <p:sldId id="311" r:id="rId3"/>
    <p:sldId id="270" r:id="rId4"/>
    <p:sldId id="258" r:id="rId5"/>
    <p:sldId id="266" r:id="rId6"/>
    <p:sldId id="317" r:id="rId7"/>
    <p:sldId id="316" r:id="rId8"/>
    <p:sldId id="323" r:id="rId9"/>
    <p:sldId id="324" r:id="rId10"/>
    <p:sldId id="318" r:id="rId11"/>
    <p:sldId id="322" r:id="rId12"/>
  </p:sldIdLst>
  <p:sldSz cx="9144000" cy="5143500" type="screen16x9"/>
  <p:notesSz cx="6858000" cy="9144000"/>
  <p:embeddedFontLst>
    <p:embeddedFont>
      <p:font typeface="Livvic"/>
      <p:regular r:id="rId14"/>
      <p:bold r:id="rId15"/>
      <p:italic r:id="rId16"/>
      <p:boldItalic r:id="rId17"/>
    </p:embeddedFont>
    <p:embeddedFont>
      <p:font typeface="Poppins" panose="020B0604020202020204" charset="0"/>
      <p:regular r:id="rId18"/>
      <p:bold r:id="rId19"/>
      <p:italic r:id="rId20"/>
      <p:boldItalic r:id="rId21"/>
    </p:embeddedFont>
    <p:embeddedFont>
      <p:font typeface="Poppins Medium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E00ED1-3012-4698-8498-45F1A683E337}">
  <a:tblStyle styleId="{E0E00ED1-3012-4698-8498-45F1A683E3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364" autoAdjust="0"/>
  </p:normalViewPr>
  <p:slideViewPr>
    <p:cSldViewPr snapToGrid="0">
      <p:cViewPr varScale="1">
        <p:scale>
          <a:sx n="88" d="100"/>
          <a:sy n="88" d="100"/>
        </p:scale>
        <p:origin x="7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5731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205afa3d2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205afa3d2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858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g10f9e629ec3_0_5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1" name="Google Shape;941;g10f9e629ec3_0_5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10f9e629ec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10f9e629ec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1004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8228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10f9e629ec3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10f9e629ec3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3235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10f9e629ec3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7" name="Google Shape;597;g10f9e629ec3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2796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017950" y="2882285"/>
            <a:ext cx="51081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787200" y="1129800"/>
            <a:ext cx="1569600" cy="1568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017950" y="3718444"/>
            <a:ext cx="5108100" cy="4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flipH="1">
            <a:off x="-595608" y="3573075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3"/>
          <p:cNvGrpSpPr/>
          <p:nvPr/>
        </p:nvGrpSpPr>
        <p:grpSpPr>
          <a:xfrm>
            <a:off x="533563" y="3088600"/>
            <a:ext cx="510050" cy="919425"/>
            <a:chOff x="257500" y="825775"/>
            <a:chExt cx="510050" cy="919425"/>
          </a:xfrm>
        </p:grpSpPr>
        <p:sp>
          <p:nvSpPr>
            <p:cNvPr id="32" name="Google Shape;32;p3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3"/>
          <p:cNvSpPr/>
          <p:nvPr/>
        </p:nvSpPr>
        <p:spPr>
          <a:xfrm rot="10800000">
            <a:off x="4846137" y="-148293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3"/>
          <p:cNvGrpSpPr/>
          <p:nvPr/>
        </p:nvGrpSpPr>
        <p:grpSpPr>
          <a:xfrm rot="-5400000">
            <a:off x="7787500" y="-170500"/>
            <a:ext cx="289975" cy="919425"/>
            <a:chOff x="205050" y="142150"/>
            <a:chExt cx="289975" cy="919425"/>
          </a:xfrm>
        </p:grpSpPr>
        <p:sp>
          <p:nvSpPr>
            <p:cNvPr id="52" name="Google Shape;52;p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>
            <a:spLocks noGrp="1"/>
          </p:cNvSpPr>
          <p:nvPr>
            <p:ph type="title" hasCustomPrompt="1"/>
          </p:nvPr>
        </p:nvSpPr>
        <p:spPr>
          <a:xfrm>
            <a:off x="82728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1"/>
          </p:nvPr>
        </p:nvSpPr>
        <p:spPr>
          <a:xfrm>
            <a:off x="149640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title" idx="2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subTitle" idx="3"/>
          </p:nvPr>
        </p:nvSpPr>
        <p:spPr>
          <a:xfrm>
            <a:off x="149640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4" hasCustomPrompt="1"/>
          </p:nvPr>
        </p:nvSpPr>
        <p:spPr>
          <a:xfrm>
            <a:off x="82728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subTitle" idx="5"/>
          </p:nvPr>
        </p:nvSpPr>
        <p:spPr>
          <a:xfrm>
            <a:off x="149640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13"/>
          <p:cNvSpPr txBox="1">
            <a:spLocks noGrp="1"/>
          </p:cNvSpPr>
          <p:nvPr>
            <p:ph type="subTitle" idx="6"/>
          </p:nvPr>
        </p:nvSpPr>
        <p:spPr>
          <a:xfrm>
            <a:off x="149640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0" name="Google Shape;180;p13"/>
          <p:cNvSpPr txBox="1">
            <a:spLocks noGrp="1"/>
          </p:cNvSpPr>
          <p:nvPr>
            <p:ph type="title" idx="7" hasCustomPrompt="1"/>
          </p:nvPr>
        </p:nvSpPr>
        <p:spPr>
          <a:xfrm>
            <a:off x="82728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1" name="Google Shape;181;p13"/>
          <p:cNvSpPr txBox="1">
            <a:spLocks noGrp="1"/>
          </p:cNvSpPr>
          <p:nvPr>
            <p:ph type="subTitle" idx="8"/>
          </p:nvPr>
        </p:nvSpPr>
        <p:spPr>
          <a:xfrm>
            <a:off x="149640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ubTitle" idx="9"/>
          </p:nvPr>
        </p:nvSpPr>
        <p:spPr>
          <a:xfrm>
            <a:off x="149640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 idx="13" hasCustomPrompt="1"/>
          </p:nvPr>
        </p:nvSpPr>
        <p:spPr>
          <a:xfrm>
            <a:off x="4813238" y="1490100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 txBox="1">
            <a:spLocks noGrp="1"/>
          </p:cNvSpPr>
          <p:nvPr>
            <p:ph type="subTitle" idx="14"/>
          </p:nvPr>
        </p:nvSpPr>
        <p:spPr>
          <a:xfrm>
            <a:off x="5482350" y="163813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3"/>
          <p:cNvSpPr txBox="1">
            <a:spLocks noGrp="1"/>
          </p:cNvSpPr>
          <p:nvPr>
            <p:ph type="subTitle" idx="15"/>
          </p:nvPr>
        </p:nvSpPr>
        <p:spPr>
          <a:xfrm>
            <a:off x="5482350" y="1423750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6" name="Google Shape;186;p13"/>
          <p:cNvSpPr txBox="1">
            <a:spLocks noGrp="1"/>
          </p:cNvSpPr>
          <p:nvPr>
            <p:ph type="title" idx="16" hasCustomPrompt="1"/>
          </p:nvPr>
        </p:nvSpPr>
        <p:spPr>
          <a:xfrm>
            <a:off x="4813238" y="258692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7" name="Google Shape;187;p13"/>
          <p:cNvSpPr txBox="1">
            <a:spLocks noGrp="1"/>
          </p:cNvSpPr>
          <p:nvPr>
            <p:ph type="subTitle" idx="17"/>
          </p:nvPr>
        </p:nvSpPr>
        <p:spPr>
          <a:xfrm>
            <a:off x="5482350" y="2738942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subTitle" idx="18"/>
          </p:nvPr>
        </p:nvSpPr>
        <p:spPr>
          <a:xfrm>
            <a:off x="5482350" y="2524558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89" name="Google Shape;189;p13"/>
          <p:cNvSpPr txBox="1">
            <a:spLocks noGrp="1"/>
          </p:cNvSpPr>
          <p:nvPr>
            <p:ph type="title" idx="19" hasCustomPrompt="1"/>
          </p:nvPr>
        </p:nvSpPr>
        <p:spPr>
          <a:xfrm>
            <a:off x="4813238" y="3686975"/>
            <a:ext cx="597300" cy="59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20"/>
          </p:nvPr>
        </p:nvSpPr>
        <p:spPr>
          <a:xfrm>
            <a:off x="5482350" y="3839750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subTitle" idx="21"/>
          </p:nvPr>
        </p:nvSpPr>
        <p:spPr>
          <a:xfrm>
            <a:off x="5482350" y="3625366"/>
            <a:ext cx="2417700" cy="362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2" name="Google Shape;192;p13"/>
          <p:cNvSpPr/>
          <p:nvPr/>
        </p:nvSpPr>
        <p:spPr>
          <a:xfrm rot="-1443">
            <a:off x="0" y="447"/>
            <a:ext cx="2143500" cy="274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3"/>
          <p:cNvSpPr/>
          <p:nvPr/>
        </p:nvSpPr>
        <p:spPr>
          <a:xfrm>
            <a:off x="-417227" y="3785150"/>
            <a:ext cx="4459935" cy="3175123"/>
          </a:xfrm>
          <a:custGeom>
            <a:avLst/>
            <a:gdLst/>
            <a:ahLst/>
            <a:cxnLst/>
            <a:rect l="l" t="t" r="r" b="b"/>
            <a:pathLst>
              <a:path w="38729" h="27572" extrusionOk="0">
                <a:moveTo>
                  <a:pt x="1" y="0"/>
                </a:moveTo>
                <a:lnTo>
                  <a:pt x="1" y="27572"/>
                </a:lnTo>
                <a:lnTo>
                  <a:pt x="38728" y="27572"/>
                </a:lnTo>
                <a:lnTo>
                  <a:pt x="38728" y="11917"/>
                </a:lnTo>
                <a:cubicBezTo>
                  <a:pt x="35988" y="10519"/>
                  <a:pt x="32763" y="9813"/>
                  <a:pt x="29690" y="9606"/>
                </a:cubicBezTo>
                <a:cubicBezTo>
                  <a:pt x="28304" y="9510"/>
                  <a:pt x="26910" y="9487"/>
                  <a:pt x="25514" y="9487"/>
                </a:cubicBezTo>
                <a:cubicBezTo>
                  <a:pt x="24169" y="9487"/>
                  <a:pt x="22822" y="9509"/>
                  <a:pt x="21479" y="9509"/>
                </a:cubicBezTo>
                <a:cubicBezTo>
                  <a:pt x="18356" y="9509"/>
                  <a:pt x="15253" y="9391"/>
                  <a:pt x="12236" y="8609"/>
                </a:cubicBezTo>
                <a:cubicBezTo>
                  <a:pt x="7309" y="7336"/>
                  <a:pt x="2963" y="4152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" name="Google Shape;194;p13"/>
          <p:cNvGrpSpPr/>
          <p:nvPr/>
        </p:nvGrpSpPr>
        <p:grpSpPr>
          <a:xfrm rot="-5400000">
            <a:off x="501725" y="4678425"/>
            <a:ext cx="69900" cy="579625"/>
            <a:chOff x="8904375" y="2444650"/>
            <a:chExt cx="69900" cy="579625"/>
          </a:xfrm>
        </p:grpSpPr>
        <p:sp>
          <p:nvSpPr>
            <p:cNvPr id="195" name="Google Shape;195;p13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1096100" y="3307775"/>
            <a:ext cx="5187900" cy="5100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1"/>
          </p:nvPr>
        </p:nvSpPr>
        <p:spPr>
          <a:xfrm>
            <a:off x="1096100" y="1087537"/>
            <a:ext cx="5187900" cy="206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4"/>
          <p:cNvSpPr/>
          <p:nvPr/>
        </p:nvSpPr>
        <p:spPr>
          <a:xfrm rot="10800000" flipH="1">
            <a:off x="-411712" y="-1680892"/>
            <a:ext cx="3969643" cy="3020168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3" name="Google Shape;203;p14"/>
          <p:cNvGrpSpPr/>
          <p:nvPr/>
        </p:nvGrpSpPr>
        <p:grpSpPr>
          <a:xfrm rot="5400000">
            <a:off x="1520867" y="-69697"/>
            <a:ext cx="289975" cy="919425"/>
            <a:chOff x="205050" y="142150"/>
            <a:chExt cx="289975" cy="919425"/>
          </a:xfrm>
        </p:grpSpPr>
        <p:sp>
          <p:nvSpPr>
            <p:cNvPr id="204" name="Google Shape;204;p14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16"/>
          <p:cNvSpPr/>
          <p:nvPr/>
        </p:nvSpPr>
        <p:spPr>
          <a:xfrm rot="5400000">
            <a:off x="-1638303" y="-800180"/>
            <a:ext cx="3264449" cy="152897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6"/>
          <p:cNvSpPr/>
          <p:nvPr/>
        </p:nvSpPr>
        <p:spPr>
          <a:xfrm rot="-5400000" flipH="1">
            <a:off x="7319218" y="-265262"/>
            <a:ext cx="2850876" cy="2168993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3" name="Google Shape;243;p16"/>
          <p:cNvGrpSpPr/>
          <p:nvPr/>
        </p:nvGrpSpPr>
        <p:grpSpPr>
          <a:xfrm>
            <a:off x="8599671" y="923075"/>
            <a:ext cx="289975" cy="919425"/>
            <a:chOff x="8786346" y="812300"/>
            <a:chExt cx="289975" cy="919425"/>
          </a:xfrm>
        </p:grpSpPr>
        <p:sp>
          <p:nvSpPr>
            <p:cNvPr id="244" name="Google Shape;244;p16"/>
            <p:cNvSpPr/>
            <p:nvPr/>
          </p:nvSpPr>
          <p:spPr>
            <a:xfrm flipH="1">
              <a:off x="8786346" y="8123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 flipH="1">
              <a:off x="8786346" y="9822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 flipH="1">
              <a:off x="8786346" y="115210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 flipH="1">
              <a:off x="8786346" y="13220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 flipH="1">
              <a:off x="8786346" y="14919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 flipH="1">
              <a:off x="8786346" y="166180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6"/>
            <p:cNvSpPr/>
            <p:nvPr/>
          </p:nvSpPr>
          <p:spPr>
            <a:xfrm flipH="1">
              <a:off x="9006396" y="8123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6"/>
            <p:cNvSpPr/>
            <p:nvPr/>
          </p:nvSpPr>
          <p:spPr>
            <a:xfrm flipH="1">
              <a:off x="9006396" y="9822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6"/>
            <p:cNvSpPr/>
            <p:nvPr/>
          </p:nvSpPr>
          <p:spPr>
            <a:xfrm flipH="1">
              <a:off x="9006396" y="115210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6"/>
            <p:cNvSpPr/>
            <p:nvPr/>
          </p:nvSpPr>
          <p:spPr>
            <a:xfrm flipH="1">
              <a:off x="9006396" y="13220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6"/>
            <p:cNvSpPr/>
            <p:nvPr/>
          </p:nvSpPr>
          <p:spPr>
            <a:xfrm flipH="1">
              <a:off x="9006396" y="14919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6"/>
            <p:cNvSpPr/>
            <p:nvPr/>
          </p:nvSpPr>
          <p:spPr>
            <a:xfrm flipH="1">
              <a:off x="9006396" y="166180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" name="Google Shape;256;p16"/>
          <p:cNvSpPr/>
          <p:nvPr/>
        </p:nvSpPr>
        <p:spPr>
          <a:xfrm rot="10800000">
            <a:off x="-8600" y="4720225"/>
            <a:ext cx="1120500" cy="425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7" name="Google Shape;257;p16"/>
          <p:cNvGrpSpPr/>
          <p:nvPr/>
        </p:nvGrpSpPr>
        <p:grpSpPr>
          <a:xfrm rot="-5400000">
            <a:off x="534550" y="11275"/>
            <a:ext cx="69900" cy="579625"/>
            <a:chOff x="8904375" y="2444650"/>
            <a:chExt cx="69900" cy="579625"/>
          </a:xfrm>
        </p:grpSpPr>
        <p:sp>
          <p:nvSpPr>
            <p:cNvPr id="258" name="Google Shape;258;p16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6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6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5"/>
          <p:cNvSpPr/>
          <p:nvPr/>
        </p:nvSpPr>
        <p:spPr>
          <a:xfrm>
            <a:off x="-776550" y="4087225"/>
            <a:ext cx="3480285" cy="2152795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5"/>
          <p:cNvSpPr/>
          <p:nvPr/>
        </p:nvSpPr>
        <p:spPr>
          <a:xfrm>
            <a:off x="7625825" y="3004225"/>
            <a:ext cx="1518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25"/>
          <p:cNvSpPr/>
          <p:nvPr/>
        </p:nvSpPr>
        <p:spPr>
          <a:xfrm>
            <a:off x="0" y="2289825"/>
            <a:ext cx="12102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8" name="Google Shape;418;p25"/>
          <p:cNvGrpSpPr/>
          <p:nvPr/>
        </p:nvGrpSpPr>
        <p:grpSpPr>
          <a:xfrm rot="10800000">
            <a:off x="671963" y="3892950"/>
            <a:ext cx="510050" cy="919425"/>
            <a:chOff x="257500" y="825775"/>
            <a:chExt cx="510050" cy="919425"/>
          </a:xfrm>
        </p:grpSpPr>
        <p:sp>
          <p:nvSpPr>
            <p:cNvPr id="419" name="Google Shape;419;p25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5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5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5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5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5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5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5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5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5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5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5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5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5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5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5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7" name="Google Shape;437;p25"/>
          <p:cNvSpPr/>
          <p:nvPr/>
        </p:nvSpPr>
        <p:spPr>
          <a:xfrm rot="-5400000">
            <a:off x="641200" y="110946"/>
            <a:ext cx="1189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5"/>
          <p:cNvSpPr/>
          <p:nvPr/>
        </p:nvSpPr>
        <p:spPr>
          <a:xfrm rot="10800000" flipH="1">
            <a:off x="5400589" y="-1322603"/>
            <a:ext cx="3913985" cy="308296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9" name="Google Shape;439;p25"/>
          <p:cNvGrpSpPr/>
          <p:nvPr/>
        </p:nvGrpSpPr>
        <p:grpSpPr>
          <a:xfrm rot="10800000">
            <a:off x="8642800" y="602475"/>
            <a:ext cx="69900" cy="579625"/>
            <a:chOff x="8904375" y="2444650"/>
            <a:chExt cx="69900" cy="579625"/>
          </a:xfrm>
        </p:grpSpPr>
        <p:sp>
          <p:nvSpPr>
            <p:cNvPr id="440" name="Google Shape;440;p25"/>
            <p:cNvSpPr/>
            <p:nvPr/>
          </p:nvSpPr>
          <p:spPr>
            <a:xfrm>
              <a:off x="8904375" y="24446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5"/>
            <p:cNvSpPr/>
            <p:nvPr/>
          </p:nvSpPr>
          <p:spPr>
            <a:xfrm>
              <a:off x="8904375" y="26145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5"/>
            <p:cNvSpPr/>
            <p:nvPr/>
          </p:nvSpPr>
          <p:spPr>
            <a:xfrm>
              <a:off x="8904375" y="27844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5"/>
            <p:cNvSpPr/>
            <p:nvPr/>
          </p:nvSpPr>
          <p:spPr>
            <a:xfrm>
              <a:off x="8904375" y="29543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6"/>
          <p:cNvSpPr/>
          <p:nvPr/>
        </p:nvSpPr>
        <p:spPr>
          <a:xfrm rot="10800000">
            <a:off x="-1099258" y="-1473882"/>
            <a:ext cx="4300158" cy="3387308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6"/>
          <p:cNvSpPr/>
          <p:nvPr/>
        </p:nvSpPr>
        <p:spPr>
          <a:xfrm flipH="1">
            <a:off x="4680012" y="3983502"/>
            <a:ext cx="5724690" cy="2681281"/>
          </a:xfrm>
          <a:custGeom>
            <a:avLst/>
            <a:gdLst/>
            <a:ahLst/>
            <a:cxnLst/>
            <a:rect l="l" t="t" r="r" b="b"/>
            <a:pathLst>
              <a:path w="38715" h="18133" extrusionOk="0">
                <a:moveTo>
                  <a:pt x="1" y="1"/>
                </a:moveTo>
                <a:lnTo>
                  <a:pt x="1" y="18133"/>
                </a:lnTo>
                <a:lnTo>
                  <a:pt x="38714" y="18133"/>
                </a:lnTo>
                <a:lnTo>
                  <a:pt x="38714" y="9164"/>
                </a:lnTo>
                <a:cubicBezTo>
                  <a:pt x="35171" y="4942"/>
                  <a:pt x="29801" y="2229"/>
                  <a:pt x="24292" y="2229"/>
                </a:cubicBezTo>
                <a:cubicBezTo>
                  <a:pt x="20015" y="2229"/>
                  <a:pt x="15863" y="3766"/>
                  <a:pt x="11586" y="3849"/>
                </a:cubicBezTo>
                <a:cubicBezTo>
                  <a:pt x="11456" y="3852"/>
                  <a:pt x="11327" y="3853"/>
                  <a:pt x="11198" y="3853"/>
                </a:cubicBezTo>
                <a:cubicBezTo>
                  <a:pt x="7178" y="3853"/>
                  <a:pt x="3219" y="2401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26"/>
          <p:cNvSpPr/>
          <p:nvPr/>
        </p:nvSpPr>
        <p:spPr>
          <a:xfrm flipH="1">
            <a:off x="-100" y="4447450"/>
            <a:ext cx="17625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26"/>
          <p:cNvSpPr/>
          <p:nvPr/>
        </p:nvSpPr>
        <p:spPr>
          <a:xfrm rot="-5400000" flipH="1">
            <a:off x="7848600" y="538800"/>
            <a:ext cx="1834200" cy="756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9" name="Google Shape;449;p26"/>
          <p:cNvGrpSpPr/>
          <p:nvPr/>
        </p:nvGrpSpPr>
        <p:grpSpPr>
          <a:xfrm rot="10800000" flipH="1">
            <a:off x="533563" y="947526"/>
            <a:ext cx="510050" cy="919425"/>
            <a:chOff x="257500" y="825775"/>
            <a:chExt cx="510050" cy="919425"/>
          </a:xfrm>
        </p:grpSpPr>
        <p:sp>
          <p:nvSpPr>
            <p:cNvPr id="450" name="Google Shape;450;p26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6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6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6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6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6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6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6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6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6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6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6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6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6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6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6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" name="Google Shape;468;p26"/>
          <p:cNvGrpSpPr/>
          <p:nvPr/>
        </p:nvGrpSpPr>
        <p:grpSpPr>
          <a:xfrm rot="-5400000" flipH="1">
            <a:off x="6790525" y="4254451"/>
            <a:ext cx="289975" cy="919425"/>
            <a:chOff x="205050" y="142150"/>
            <a:chExt cx="289975" cy="919425"/>
          </a:xfrm>
        </p:grpSpPr>
        <p:sp>
          <p:nvSpPr>
            <p:cNvPr id="469" name="Google Shape;469;p26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6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6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6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6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6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6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6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6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6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6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6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>
            <a:spLocks noGrp="1"/>
          </p:cNvSpPr>
          <p:nvPr>
            <p:ph type="title"/>
          </p:nvPr>
        </p:nvSpPr>
        <p:spPr>
          <a:xfrm>
            <a:off x="2101550" y="1709400"/>
            <a:ext cx="4941000" cy="64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6" name="Google Shape;126;p9"/>
          <p:cNvSpPr txBox="1">
            <a:spLocks noGrp="1"/>
          </p:cNvSpPr>
          <p:nvPr>
            <p:ph type="subTitle" idx="1"/>
          </p:nvPr>
        </p:nvSpPr>
        <p:spPr>
          <a:xfrm>
            <a:off x="2101550" y="2336375"/>
            <a:ext cx="4941000" cy="10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9"/>
          <p:cNvSpPr/>
          <p:nvPr/>
        </p:nvSpPr>
        <p:spPr>
          <a:xfrm rot="10800000">
            <a:off x="3475427" y="-2254626"/>
            <a:ext cx="5668570" cy="4035576"/>
          </a:xfrm>
          <a:custGeom>
            <a:avLst/>
            <a:gdLst/>
            <a:ahLst/>
            <a:cxnLst/>
            <a:rect l="l" t="t" r="r" b="b"/>
            <a:pathLst>
              <a:path w="38729" h="27572" extrusionOk="0">
                <a:moveTo>
                  <a:pt x="1" y="0"/>
                </a:moveTo>
                <a:lnTo>
                  <a:pt x="1" y="27572"/>
                </a:lnTo>
                <a:lnTo>
                  <a:pt x="38728" y="27572"/>
                </a:lnTo>
                <a:lnTo>
                  <a:pt x="38728" y="11917"/>
                </a:lnTo>
                <a:cubicBezTo>
                  <a:pt x="35988" y="10519"/>
                  <a:pt x="32763" y="9813"/>
                  <a:pt x="29690" y="9606"/>
                </a:cubicBezTo>
                <a:cubicBezTo>
                  <a:pt x="28304" y="9510"/>
                  <a:pt x="26910" y="9487"/>
                  <a:pt x="25514" y="9487"/>
                </a:cubicBezTo>
                <a:cubicBezTo>
                  <a:pt x="24169" y="9487"/>
                  <a:pt x="22822" y="9509"/>
                  <a:pt x="21479" y="9509"/>
                </a:cubicBezTo>
                <a:cubicBezTo>
                  <a:pt x="18356" y="9509"/>
                  <a:pt x="15253" y="9391"/>
                  <a:pt x="12236" y="8609"/>
                </a:cubicBezTo>
                <a:cubicBezTo>
                  <a:pt x="7309" y="7336"/>
                  <a:pt x="2963" y="4152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" name="Google Shape;128;p9"/>
          <p:cNvGrpSpPr/>
          <p:nvPr/>
        </p:nvGrpSpPr>
        <p:grpSpPr>
          <a:xfrm>
            <a:off x="7829325" y="170475"/>
            <a:ext cx="510050" cy="919425"/>
            <a:chOff x="257500" y="825775"/>
            <a:chExt cx="510050" cy="919425"/>
          </a:xfrm>
        </p:grpSpPr>
        <p:sp>
          <p:nvSpPr>
            <p:cNvPr id="129" name="Google Shape;129;p9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9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9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9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9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9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9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9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9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9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9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9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9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9"/>
          <p:cNvSpPr/>
          <p:nvPr/>
        </p:nvSpPr>
        <p:spPr>
          <a:xfrm>
            <a:off x="5" y="3467378"/>
            <a:ext cx="2999735" cy="2282247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9"/>
          <p:cNvGrpSpPr/>
          <p:nvPr/>
        </p:nvGrpSpPr>
        <p:grpSpPr>
          <a:xfrm flipH="1">
            <a:off x="419829" y="3467375"/>
            <a:ext cx="289975" cy="919425"/>
            <a:chOff x="205050" y="142150"/>
            <a:chExt cx="289975" cy="919425"/>
          </a:xfrm>
        </p:grpSpPr>
        <p:sp>
          <p:nvSpPr>
            <p:cNvPr id="149" name="Google Shape;149;p9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9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2177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sz="30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"/>
              <a:buNone/>
              <a:defRPr sz="35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●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○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Char char="■"/>
              <a:defRPr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2" r:id="rId5"/>
    <p:sldLayoutId id="2147483671" r:id="rId6"/>
    <p:sldLayoutId id="2147483672" r:id="rId7"/>
    <p:sldLayoutId id="2147483677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1" y="1742232"/>
            <a:ext cx="3787929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9600" dirty="0"/>
              <a:t>CIVU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643261" y="2553185"/>
            <a:ext cx="6249420" cy="7532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580707" y="2644689"/>
            <a:ext cx="6406693" cy="5532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s-ES" sz="2400" dirty="0"/>
              <a:t>Curso de Ingreso a la Vida Universitaria</a:t>
            </a:r>
            <a:endParaRPr sz="2400" dirty="0"/>
          </a:p>
        </p:txBody>
      </p:sp>
      <p:sp>
        <p:nvSpPr>
          <p:cNvPr id="4" name="Google Shape;499;p31">
            <a:extLst>
              <a:ext uri="{FF2B5EF4-FFF2-40B4-BE49-F238E27FC236}">
                <a16:creationId xmlns:a16="http://schemas.microsoft.com/office/drawing/2014/main" id="{2B4D1A2F-1CFD-F425-CBFA-EF33FE98FCA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53653" y="3579717"/>
            <a:ext cx="58608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400" i="1" dirty="0">
                <a:latin typeface="Poppins" panose="020B0604020202020204" charset="0"/>
                <a:cs typeface="Poppins" panose="020B0604020202020204" charset="0"/>
              </a:rPr>
              <a:t> COMISIÓN  13​</a:t>
            </a:r>
            <a:endParaRPr sz="2400" i="1" dirty="0">
              <a:latin typeface="Poppins" panose="020B0604020202020204" charset="0"/>
              <a:cs typeface="Poppins" panose="020B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35"/>
          <p:cNvSpPr/>
          <p:nvPr/>
        </p:nvSpPr>
        <p:spPr>
          <a:xfrm rot="1105" flipH="1">
            <a:off x="7277637" y="4551540"/>
            <a:ext cx="1866300" cy="391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35"/>
          <p:cNvSpPr/>
          <p:nvPr/>
        </p:nvSpPr>
        <p:spPr>
          <a:xfrm rot="-5400000">
            <a:off x="293625" y="514175"/>
            <a:ext cx="1783200" cy="75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" name="Google Shape;13718;p88">
            <a:extLst>
              <a:ext uri="{FF2B5EF4-FFF2-40B4-BE49-F238E27FC236}">
                <a16:creationId xmlns:a16="http://schemas.microsoft.com/office/drawing/2014/main" id="{086140FA-E964-4A82-900D-0EC4672BE9B3}"/>
              </a:ext>
            </a:extLst>
          </p:cNvPr>
          <p:cNvGrpSpPr/>
          <p:nvPr/>
        </p:nvGrpSpPr>
        <p:grpSpPr>
          <a:xfrm>
            <a:off x="3441485" y="1612956"/>
            <a:ext cx="2089915" cy="2915202"/>
            <a:chOff x="6825551" y="2077919"/>
            <a:chExt cx="426871" cy="684955"/>
          </a:xfrm>
        </p:grpSpPr>
        <p:grpSp>
          <p:nvGrpSpPr>
            <p:cNvPr id="8" name="Google Shape;13719;p88">
              <a:extLst>
                <a:ext uri="{FF2B5EF4-FFF2-40B4-BE49-F238E27FC236}">
                  <a16:creationId xmlns:a16="http://schemas.microsoft.com/office/drawing/2014/main" id="{786C3E3E-7000-4293-A176-1E9D2F8C1C06}"/>
                </a:ext>
              </a:extLst>
            </p:cNvPr>
            <p:cNvGrpSpPr/>
            <p:nvPr/>
          </p:nvGrpSpPr>
          <p:grpSpPr>
            <a:xfrm>
              <a:off x="6825551" y="2077919"/>
              <a:ext cx="426871" cy="684955"/>
              <a:chOff x="6825551" y="2077919"/>
              <a:chExt cx="426871" cy="684955"/>
            </a:xfrm>
          </p:grpSpPr>
          <p:sp>
            <p:nvSpPr>
              <p:cNvPr id="15" name="Google Shape;13720;p88">
                <a:extLst>
                  <a:ext uri="{FF2B5EF4-FFF2-40B4-BE49-F238E27FC236}">
                    <a16:creationId xmlns:a16="http://schemas.microsoft.com/office/drawing/2014/main" id="{031767CB-8552-420B-B9CF-224B9DB95546}"/>
                  </a:ext>
                </a:extLst>
              </p:cNvPr>
              <p:cNvSpPr/>
              <p:nvPr/>
            </p:nvSpPr>
            <p:spPr>
              <a:xfrm>
                <a:off x="6990036" y="2693797"/>
                <a:ext cx="89963" cy="69077"/>
              </a:xfrm>
              <a:custGeom>
                <a:avLst/>
                <a:gdLst/>
                <a:ahLst/>
                <a:cxnLst/>
                <a:rect l="l" t="t" r="r" b="b"/>
                <a:pathLst>
                  <a:path w="15248" h="11708" extrusionOk="0">
                    <a:moveTo>
                      <a:pt x="1" y="0"/>
                    </a:moveTo>
                    <a:lnTo>
                      <a:pt x="1" y="4083"/>
                    </a:lnTo>
                    <a:cubicBezTo>
                      <a:pt x="1" y="8276"/>
                      <a:pt x="3430" y="11707"/>
                      <a:pt x="7623" y="11707"/>
                    </a:cubicBezTo>
                    <a:cubicBezTo>
                      <a:pt x="11816" y="11707"/>
                      <a:pt x="15247" y="8276"/>
                      <a:pt x="15247" y="4083"/>
                    </a:cubicBezTo>
                    <a:lnTo>
                      <a:pt x="15247" y="0"/>
                    </a:lnTo>
                    <a:close/>
                  </a:path>
                </a:pathLst>
              </a:custGeom>
              <a:solidFill>
                <a:srgbClr val="EEF0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3721;p88">
                <a:extLst>
                  <a:ext uri="{FF2B5EF4-FFF2-40B4-BE49-F238E27FC236}">
                    <a16:creationId xmlns:a16="http://schemas.microsoft.com/office/drawing/2014/main" id="{44429C23-3E36-4135-91DC-4CDC59FEA76A}"/>
                  </a:ext>
                </a:extLst>
              </p:cNvPr>
              <p:cNvSpPr/>
              <p:nvPr/>
            </p:nvSpPr>
            <p:spPr>
              <a:xfrm>
                <a:off x="6968649" y="2671926"/>
                <a:ext cx="132738" cy="72712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12324" extrusionOk="0">
                    <a:moveTo>
                      <a:pt x="1" y="0"/>
                    </a:moveTo>
                    <a:lnTo>
                      <a:pt x="1" y="2864"/>
                    </a:lnTo>
                    <a:cubicBezTo>
                      <a:pt x="1" y="8528"/>
                      <a:pt x="10476" y="12324"/>
                      <a:pt x="11248" y="12324"/>
                    </a:cubicBezTo>
                    <a:cubicBezTo>
                      <a:pt x="12022" y="12324"/>
                      <a:pt x="22498" y="7684"/>
                      <a:pt x="22498" y="2864"/>
                    </a:cubicBezTo>
                    <a:lnTo>
                      <a:pt x="22498" y="0"/>
                    </a:lnTo>
                    <a:close/>
                  </a:path>
                </a:pathLst>
              </a:custGeom>
              <a:solidFill>
                <a:srgbClr val="E3E7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3722;p88">
                <a:extLst>
                  <a:ext uri="{FF2B5EF4-FFF2-40B4-BE49-F238E27FC236}">
                    <a16:creationId xmlns:a16="http://schemas.microsoft.com/office/drawing/2014/main" id="{5C22A1D0-7EE7-4DB7-8909-B8DB3806E10F}"/>
                  </a:ext>
                </a:extLst>
              </p:cNvPr>
              <p:cNvSpPr/>
              <p:nvPr/>
            </p:nvSpPr>
            <p:spPr>
              <a:xfrm>
                <a:off x="6968649" y="2679891"/>
                <a:ext cx="132738" cy="64747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10974" extrusionOk="0">
                    <a:moveTo>
                      <a:pt x="1" y="1"/>
                    </a:moveTo>
                    <a:lnTo>
                      <a:pt x="1" y="1514"/>
                    </a:lnTo>
                    <a:cubicBezTo>
                      <a:pt x="1" y="7178"/>
                      <a:pt x="10476" y="10974"/>
                      <a:pt x="11248" y="10974"/>
                    </a:cubicBezTo>
                    <a:cubicBezTo>
                      <a:pt x="12022" y="10974"/>
                      <a:pt x="22498" y="6335"/>
                      <a:pt x="22498" y="1514"/>
                    </a:cubicBezTo>
                    <a:lnTo>
                      <a:pt x="22498" y="1"/>
                    </a:lnTo>
                    <a:cubicBezTo>
                      <a:pt x="22498" y="4821"/>
                      <a:pt x="12022" y="9459"/>
                      <a:pt x="11248" y="9459"/>
                    </a:cubicBezTo>
                    <a:cubicBezTo>
                      <a:pt x="10476" y="9459"/>
                      <a:pt x="1" y="5665"/>
                      <a:pt x="1" y="1"/>
                    </a:cubicBezTo>
                    <a:close/>
                  </a:path>
                </a:pathLst>
              </a:custGeom>
              <a:solidFill>
                <a:srgbClr val="D6DB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3723;p88">
                <a:extLst>
                  <a:ext uri="{FF2B5EF4-FFF2-40B4-BE49-F238E27FC236}">
                    <a16:creationId xmlns:a16="http://schemas.microsoft.com/office/drawing/2014/main" id="{07FD91DD-9935-4777-A3A1-7B3E567928FD}"/>
                  </a:ext>
                </a:extLst>
              </p:cNvPr>
              <p:cNvSpPr/>
              <p:nvPr/>
            </p:nvSpPr>
            <p:spPr>
              <a:xfrm>
                <a:off x="6969091" y="2693467"/>
                <a:ext cx="131729" cy="11765"/>
              </a:xfrm>
              <a:custGeom>
                <a:avLst/>
                <a:gdLst/>
                <a:ahLst/>
                <a:cxnLst/>
                <a:rect l="l" t="t" r="r" b="b"/>
                <a:pathLst>
                  <a:path w="22327" h="1994" extrusionOk="0">
                    <a:moveTo>
                      <a:pt x="52" y="1"/>
                    </a:moveTo>
                    <a:cubicBezTo>
                      <a:pt x="34" y="1"/>
                      <a:pt x="18" y="4"/>
                      <a:pt x="1" y="4"/>
                    </a:cubicBezTo>
                    <a:cubicBezTo>
                      <a:pt x="122" y="701"/>
                      <a:pt x="392" y="1367"/>
                      <a:pt x="778" y="1994"/>
                    </a:cubicBezTo>
                    <a:lnTo>
                      <a:pt x="21362" y="1994"/>
                    </a:lnTo>
                    <a:cubicBezTo>
                      <a:pt x="21834" y="1347"/>
                      <a:pt x="22173" y="680"/>
                      <a:pt x="22326" y="2"/>
                    </a:cubicBezTo>
                    <a:cubicBezTo>
                      <a:pt x="22316" y="2"/>
                      <a:pt x="22307" y="1"/>
                      <a:pt x="22297" y="1"/>
                    </a:cubicBezTo>
                    <a:close/>
                  </a:path>
                </a:pathLst>
              </a:custGeom>
              <a:solidFill>
                <a:srgbClr val="D6DB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3724;p88">
                <a:extLst>
                  <a:ext uri="{FF2B5EF4-FFF2-40B4-BE49-F238E27FC236}">
                    <a16:creationId xmlns:a16="http://schemas.microsoft.com/office/drawing/2014/main" id="{79DCD4A4-0C55-49F4-A519-D7B8A7542C2E}"/>
                  </a:ext>
                </a:extLst>
              </p:cNvPr>
              <p:cNvSpPr/>
              <p:nvPr/>
            </p:nvSpPr>
            <p:spPr>
              <a:xfrm>
                <a:off x="6825551" y="2077919"/>
                <a:ext cx="426871" cy="544694"/>
              </a:xfrm>
              <a:custGeom>
                <a:avLst/>
                <a:gdLst/>
                <a:ahLst/>
                <a:cxnLst/>
                <a:rect l="l" t="t" r="r" b="b"/>
                <a:pathLst>
                  <a:path w="72351" h="92321" extrusionOk="0">
                    <a:moveTo>
                      <a:pt x="36174" y="1"/>
                    </a:moveTo>
                    <a:cubicBezTo>
                      <a:pt x="16216" y="1"/>
                      <a:pt x="37" y="16180"/>
                      <a:pt x="37" y="36140"/>
                    </a:cubicBezTo>
                    <a:cubicBezTo>
                      <a:pt x="37" y="36140"/>
                      <a:pt x="0" y="37141"/>
                      <a:pt x="140" y="38891"/>
                    </a:cubicBezTo>
                    <a:cubicBezTo>
                      <a:pt x="143" y="38928"/>
                      <a:pt x="147" y="38965"/>
                      <a:pt x="149" y="39003"/>
                    </a:cubicBezTo>
                    <a:cubicBezTo>
                      <a:pt x="164" y="39192"/>
                      <a:pt x="182" y="39386"/>
                      <a:pt x="201" y="39590"/>
                    </a:cubicBezTo>
                    <a:cubicBezTo>
                      <a:pt x="222" y="39817"/>
                      <a:pt x="246" y="40044"/>
                      <a:pt x="273" y="40271"/>
                    </a:cubicBezTo>
                    <a:cubicBezTo>
                      <a:pt x="281" y="40354"/>
                      <a:pt x="292" y="40436"/>
                      <a:pt x="301" y="40521"/>
                    </a:cubicBezTo>
                    <a:cubicBezTo>
                      <a:pt x="313" y="40621"/>
                      <a:pt x="325" y="40722"/>
                      <a:pt x="337" y="40822"/>
                    </a:cubicBezTo>
                    <a:cubicBezTo>
                      <a:pt x="1211" y="47845"/>
                      <a:pt x="4544" y="61615"/>
                      <a:pt x="17111" y="74112"/>
                    </a:cubicBezTo>
                    <a:cubicBezTo>
                      <a:pt x="19581" y="76568"/>
                      <a:pt x="21548" y="79501"/>
                      <a:pt x="22771" y="82763"/>
                    </a:cubicBezTo>
                    <a:cubicBezTo>
                      <a:pt x="23307" y="84192"/>
                      <a:pt x="23522" y="85567"/>
                      <a:pt x="23526" y="86552"/>
                    </a:cubicBezTo>
                    <a:cubicBezTo>
                      <a:pt x="23540" y="90527"/>
                      <a:pt x="23421" y="92321"/>
                      <a:pt x="36174" y="92321"/>
                    </a:cubicBezTo>
                    <a:cubicBezTo>
                      <a:pt x="48929" y="92321"/>
                      <a:pt x="48811" y="90527"/>
                      <a:pt x="48825" y="86552"/>
                    </a:cubicBezTo>
                    <a:cubicBezTo>
                      <a:pt x="48828" y="85567"/>
                      <a:pt x="49043" y="84192"/>
                      <a:pt x="49579" y="82763"/>
                    </a:cubicBezTo>
                    <a:cubicBezTo>
                      <a:pt x="50802" y="79501"/>
                      <a:pt x="52769" y="76568"/>
                      <a:pt x="55240" y="74112"/>
                    </a:cubicBezTo>
                    <a:cubicBezTo>
                      <a:pt x="67806" y="61615"/>
                      <a:pt x="71138" y="47845"/>
                      <a:pt x="72011" y="40822"/>
                    </a:cubicBezTo>
                    <a:cubicBezTo>
                      <a:pt x="72025" y="40722"/>
                      <a:pt x="72038" y="40621"/>
                      <a:pt x="72050" y="40521"/>
                    </a:cubicBezTo>
                    <a:cubicBezTo>
                      <a:pt x="72059" y="40436"/>
                      <a:pt x="72069" y="40354"/>
                      <a:pt x="72078" y="40271"/>
                    </a:cubicBezTo>
                    <a:cubicBezTo>
                      <a:pt x="72104" y="40044"/>
                      <a:pt x="72127" y="39817"/>
                      <a:pt x="72149" y="39590"/>
                    </a:cubicBezTo>
                    <a:cubicBezTo>
                      <a:pt x="72169" y="39386"/>
                      <a:pt x="72186" y="39192"/>
                      <a:pt x="72202" y="39003"/>
                    </a:cubicBezTo>
                    <a:cubicBezTo>
                      <a:pt x="72205" y="38966"/>
                      <a:pt x="72207" y="38928"/>
                      <a:pt x="72211" y="38891"/>
                    </a:cubicBezTo>
                    <a:cubicBezTo>
                      <a:pt x="72350" y="37141"/>
                      <a:pt x="72314" y="36140"/>
                      <a:pt x="72314" y="36140"/>
                    </a:cubicBezTo>
                    <a:cubicBezTo>
                      <a:pt x="72314" y="16180"/>
                      <a:pt x="56134" y="1"/>
                      <a:pt x="36174" y="1"/>
                    </a:cubicBezTo>
                    <a:close/>
                  </a:path>
                </a:pathLst>
              </a:custGeom>
              <a:solidFill>
                <a:srgbClr val="FFFFA7"/>
              </a:solidFill>
              <a:ln>
                <a:solidFill>
                  <a:srgbClr val="FFFFA7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3725;p88">
                <a:extLst>
                  <a:ext uri="{FF2B5EF4-FFF2-40B4-BE49-F238E27FC236}">
                    <a16:creationId xmlns:a16="http://schemas.microsoft.com/office/drawing/2014/main" id="{3DE9F95A-D6D6-4A05-9033-92145F214339}"/>
                  </a:ext>
                </a:extLst>
              </p:cNvPr>
              <p:cNvSpPr/>
              <p:nvPr/>
            </p:nvSpPr>
            <p:spPr>
              <a:xfrm>
                <a:off x="6984514" y="2448953"/>
                <a:ext cx="101008" cy="164409"/>
              </a:xfrm>
              <a:custGeom>
                <a:avLst/>
                <a:gdLst/>
                <a:ahLst/>
                <a:cxnLst/>
                <a:rect l="l" t="t" r="r" b="b"/>
                <a:pathLst>
                  <a:path w="17120" h="27866" extrusionOk="0">
                    <a:moveTo>
                      <a:pt x="1" y="0"/>
                    </a:moveTo>
                    <a:lnTo>
                      <a:pt x="4920" y="27866"/>
                    </a:lnTo>
                    <a:lnTo>
                      <a:pt x="12200" y="27866"/>
                    </a:lnTo>
                    <a:lnTo>
                      <a:pt x="17120" y="0"/>
                    </a:lnTo>
                    <a:close/>
                  </a:path>
                </a:pathLst>
              </a:custGeom>
              <a:solidFill>
                <a:srgbClr val="EDF1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3726;p88">
                <a:extLst>
                  <a:ext uri="{FF2B5EF4-FFF2-40B4-BE49-F238E27FC236}">
                    <a16:creationId xmlns:a16="http://schemas.microsoft.com/office/drawing/2014/main" id="{BC9ED99A-6F53-42AF-B255-485EE325213A}"/>
                  </a:ext>
                </a:extLst>
              </p:cNvPr>
              <p:cNvSpPr/>
              <p:nvPr/>
            </p:nvSpPr>
            <p:spPr>
              <a:xfrm>
                <a:off x="6984514" y="2448953"/>
                <a:ext cx="101008" cy="140963"/>
              </a:xfrm>
              <a:custGeom>
                <a:avLst/>
                <a:gdLst/>
                <a:ahLst/>
                <a:cxnLst/>
                <a:rect l="l" t="t" r="r" b="b"/>
                <a:pathLst>
                  <a:path w="17120" h="23892" extrusionOk="0">
                    <a:moveTo>
                      <a:pt x="1" y="0"/>
                    </a:moveTo>
                    <a:lnTo>
                      <a:pt x="4218" y="23891"/>
                    </a:lnTo>
                    <a:lnTo>
                      <a:pt x="12902" y="23891"/>
                    </a:lnTo>
                    <a:lnTo>
                      <a:pt x="17120" y="0"/>
                    </a:ln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3727;p88">
                <a:extLst>
                  <a:ext uri="{FF2B5EF4-FFF2-40B4-BE49-F238E27FC236}">
                    <a16:creationId xmlns:a16="http://schemas.microsoft.com/office/drawing/2014/main" id="{74DB27A5-1073-411D-A0EF-94A76FE3B039}"/>
                  </a:ext>
                </a:extLst>
              </p:cNvPr>
              <p:cNvSpPr/>
              <p:nvPr/>
            </p:nvSpPr>
            <p:spPr>
              <a:xfrm>
                <a:off x="7012451" y="2607162"/>
                <a:ext cx="45141" cy="6201"/>
              </a:xfrm>
              <a:custGeom>
                <a:avLst/>
                <a:gdLst/>
                <a:ahLst/>
                <a:cxnLst/>
                <a:rect l="l" t="t" r="r" b="b"/>
                <a:pathLst>
                  <a:path w="7651" h="1051" extrusionOk="0">
                    <a:moveTo>
                      <a:pt x="0" y="1"/>
                    </a:moveTo>
                    <a:lnTo>
                      <a:pt x="185" y="1051"/>
                    </a:lnTo>
                    <a:lnTo>
                      <a:pt x="7465" y="1051"/>
                    </a:lnTo>
                    <a:lnTo>
                      <a:pt x="7650" y="1"/>
                    </a:lnTo>
                    <a:close/>
                  </a:path>
                </a:pathLst>
              </a:custGeom>
              <a:solidFill>
                <a:srgbClr val="E3E9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3728;p88">
                <a:extLst>
                  <a:ext uri="{FF2B5EF4-FFF2-40B4-BE49-F238E27FC236}">
                    <a16:creationId xmlns:a16="http://schemas.microsoft.com/office/drawing/2014/main" id="{5942C36B-91AB-4B7D-A94E-3BC1B5DF61B5}"/>
                  </a:ext>
                </a:extLst>
              </p:cNvPr>
              <p:cNvSpPr/>
              <p:nvPr/>
            </p:nvSpPr>
            <p:spPr>
              <a:xfrm>
                <a:off x="6968649" y="2664244"/>
                <a:ext cx="132738" cy="25199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4271" extrusionOk="0">
                    <a:moveTo>
                      <a:pt x="93" y="1"/>
                    </a:moveTo>
                    <a:cubicBezTo>
                      <a:pt x="43" y="1"/>
                      <a:pt x="1" y="43"/>
                      <a:pt x="1" y="95"/>
                    </a:cubicBezTo>
                    <a:lnTo>
                      <a:pt x="1" y="4176"/>
                    </a:lnTo>
                    <a:cubicBezTo>
                      <a:pt x="1" y="4229"/>
                      <a:pt x="43" y="4270"/>
                      <a:pt x="93" y="4270"/>
                    </a:cubicBezTo>
                    <a:lnTo>
                      <a:pt x="22405" y="4270"/>
                    </a:lnTo>
                    <a:cubicBezTo>
                      <a:pt x="22456" y="4270"/>
                      <a:pt x="22498" y="4229"/>
                      <a:pt x="22498" y="4176"/>
                    </a:cubicBezTo>
                    <a:lnTo>
                      <a:pt x="22498" y="95"/>
                    </a:lnTo>
                    <a:cubicBezTo>
                      <a:pt x="22498" y="43"/>
                      <a:pt x="22456" y="1"/>
                      <a:pt x="22405" y="1"/>
                    </a:cubicBezTo>
                    <a:close/>
                  </a:path>
                </a:pathLst>
              </a:custGeom>
              <a:solidFill>
                <a:srgbClr val="E3E7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3729;p88">
                <a:extLst>
                  <a:ext uri="{FF2B5EF4-FFF2-40B4-BE49-F238E27FC236}">
                    <a16:creationId xmlns:a16="http://schemas.microsoft.com/office/drawing/2014/main" id="{5CCAA0E5-D537-4029-8E98-1552C3CC4161}"/>
                  </a:ext>
                </a:extLst>
              </p:cNvPr>
              <p:cNvSpPr/>
              <p:nvPr/>
            </p:nvSpPr>
            <p:spPr>
              <a:xfrm>
                <a:off x="6968649" y="2667389"/>
                <a:ext cx="132738" cy="11776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1996" extrusionOk="0">
                    <a:moveTo>
                      <a:pt x="22185" y="1"/>
                    </a:moveTo>
                    <a:lnTo>
                      <a:pt x="314" y="2"/>
                    </a:lnTo>
                    <a:cubicBezTo>
                      <a:pt x="113" y="247"/>
                      <a:pt x="3" y="556"/>
                      <a:pt x="1" y="874"/>
                    </a:cubicBezTo>
                    <a:lnTo>
                      <a:pt x="1" y="1880"/>
                    </a:lnTo>
                    <a:cubicBezTo>
                      <a:pt x="1" y="1915"/>
                      <a:pt x="8" y="1948"/>
                      <a:pt x="11" y="1983"/>
                    </a:cubicBezTo>
                    <a:cubicBezTo>
                      <a:pt x="48" y="1990"/>
                      <a:pt x="88" y="1994"/>
                      <a:pt x="127" y="1996"/>
                    </a:cubicBezTo>
                    <a:lnTo>
                      <a:pt x="22372" y="1996"/>
                    </a:lnTo>
                    <a:cubicBezTo>
                      <a:pt x="22410" y="1994"/>
                      <a:pt x="22449" y="1990"/>
                      <a:pt x="22487" y="1983"/>
                    </a:cubicBezTo>
                    <a:cubicBezTo>
                      <a:pt x="22491" y="1948"/>
                      <a:pt x="22498" y="1915"/>
                      <a:pt x="22498" y="1880"/>
                    </a:cubicBezTo>
                    <a:lnTo>
                      <a:pt x="22498" y="872"/>
                    </a:lnTo>
                    <a:cubicBezTo>
                      <a:pt x="22496" y="554"/>
                      <a:pt x="22386" y="247"/>
                      <a:pt x="22185" y="1"/>
                    </a:cubicBezTo>
                    <a:close/>
                  </a:path>
                </a:pathLst>
              </a:custGeom>
              <a:solidFill>
                <a:srgbClr val="D6DB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3730;p88">
                <a:extLst>
                  <a:ext uri="{FF2B5EF4-FFF2-40B4-BE49-F238E27FC236}">
                    <a16:creationId xmlns:a16="http://schemas.microsoft.com/office/drawing/2014/main" id="{3F1B05EA-3E19-4488-AD47-4F8DDEE8DE25}"/>
                  </a:ext>
                </a:extLst>
              </p:cNvPr>
              <p:cNvSpPr/>
              <p:nvPr/>
            </p:nvSpPr>
            <p:spPr>
              <a:xfrm>
                <a:off x="6963510" y="2683549"/>
                <a:ext cx="143022" cy="11776"/>
              </a:xfrm>
              <a:custGeom>
                <a:avLst/>
                <a:gdLst/>
                <a:ahLst/>
                <a:cxnLst/>
                <a:rect l="l" t="t" r="r" b="b"/>
                <a:pathLst>
                  <a:path w="24241" h="1996" extrusionOk="0">
                    <a:moveTo>
                      <a:pt x="46" y="1"/>
                    </a:moveTo>
                    <a:cubicBezTo>
                      <a:pt x="19" y="1"/>
                      <a:pt x="0" y="22"/>
                      <a:pt x="0" y="46"/>
                    </a:cubicBezTo>
                    <a:lnTo>
                      <a:pt x="0" y="1951"/>
                    </a:lnTo>
                    <a:cubicBezTo>
                      <a:pt x="0" y="1975"/>
                      <a:pt x="19" y="1996"/>
                      <a:pt x="46" y="1996"/>
                    </a:cubicBezTo>
                    <a:lnTo>
                      <a:pt x="24195" y="1996"/>
                    </a:lnTo>
                    <a:cubicBezTo>
                      <a:pt x="24219" y="1996"/>
                      <a:pt x="24240" y="1975"/>
                      <a:pt x="24240" y="1951"/>
                    </a:cubicBezTo>
                    <a:lnTo>
                      <a:pt x="24240" y="46"/>
                    </a:lnTo>
                    <a:cubicBezTo>
                      <a:pt x="24240" y="22"/>
                      <a:pt x="24219" y="1"/>
                      <a:pt x="24195" y="1"/>
                    </a:cubicBezTo>
                    <a:close/>
                  </a:path>
                </a:pathLst>
              </a:custGeom>
              <a:solidFill>
                <a:srgbClr val="EEF0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3731;p88">
                <a:extLst>
                  <a:ext uri="{FF2B5EF4-FFF2-40B4-BE49-F238E27FC236}">
                    <a16:creationId xmlns:a16="http://schemas.microsoft.com/office/drawing/2014/main" id="{A2B10C80-0D15-4512-B474-4FAAED4255FE}"/>
                  </a:ext>
                </a:extLst>
              </p:cNvPr>
              <p:cNvSpPr/>
              <p:nvPr/>
            </p:nvSpPr>
            <p:spPr>
              <a:xfrm>
                <a:off x="6968649" y="2642639"/>
                <a:ext cx="132738" cy="25199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4271" extrusionOk="0">
                    <a:moveTo>
                      <a:pt x="93" y="1"/>
                    </a:moveTo>
                    <a:cubicBezTo>
                      <a:pt x="43" y="1"/>
                      <a:pt x="1" y="43"/>
                      <a:pt x="1" y="95"/>
                    </a:cubicBezTo>
                    <a:lnTo>
                      <a:pt x="1" y="4176"/>
                    </a:lnTo>
                    <a:cubicBezTo>
                      <a:pt x="1" y="4229"/>
                      <a:pt x="43" y="4271"/>
                      <a:pt x="93" y="4271"/>
                    </a:cubicBezTo>
                    <a:lnTo>
                      <a:pt x="22405" y="4271"/>
                    </a:lnTo>
                    <a:cubicBezTo>
                      <a:pt x="22456" y="4271"/>
                      <a:pt x="22498" y="4229"/>
                      <a:pt x="22498" y="4176"/>
                    </a:cubicBezTo>
                    <a:lnTo>
                      <a:pt x="22498" y="95"/>
                    </a:lnTo>
                    <a:cubicBezTo>
                      <a:pt x="22498" y="43"/>
                      <a:pt x="22456" y="1"/>
                      <a:pt x="22405" y="1"/>
                    </a:cubicBezTo>
                    <a:close/>
                  </a:path>
                </a:pathLst>
              </a:custGeom>
              <a:solidFill>
                <a:srgbClr val="E3E7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3732;p88">
                <a:extLst>
                  <a:ext uri="{FF2B5EF4-FFF2-40B4-BE49-F238E27FC236}">
                    <a16:creationId xmlns:a16="http://schemas.microsoft.com/office/drawing/2014/main" id="{4FE29837-59B9-4898-8BAA-4D956099CE60}"/>
                  </a:ext>
                </a:extLst>
              </p:cNvPr>
              <p:cNvSpPr/>
              <p:nvPr/>
            </p:nvSpPr>
            <p:spPr>
              <a:xfrm>
                <a:off x="6968649" y="2643990"/>
                <a:ext cx="132738" cy="11776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1996" extrusionOk="0">
                    <a:moveTo>
                      <a:pt x="642" y="1"/>
                    </a:moveTo>
                    <a:cubicBezTo>
                      <a:pt x="242" y="259"/>
                      <a:pt x="1" y="701"/>
                      <a:pt x="1" y="1177"/>
                    </a:cubicBezTo>
                    <a:lnTo>
                      <a:pt x="1" y="1984"/>
                    </a:lnTo>
                    <a:cubicBezTo>
                      <a:pt x="41" y="1991"/>
                      <a:pt x="83" y="1994"/>
                      <a:pt x="127" y="1996"/>
                    </a:cubicBezTo>
                    <a:lnTo>
                      <a:pt x="22372" y="1996"/>
                    </a:lnTo>
                    <a:cubicBezTo>
                      <a:pt x="22414" y="1994"/>
                      <a:pt x="22456" y="1991"/>
                      <a:pt x="22498" y="1984"/>
                    </a:cubicBezTo>
                    <a:lnTo>
                      <a:pt x="22498" y="1177"/>
                    </a:lnTo>
                    <a:cubicBezTo>
                      <a:pt x="22496" y="701"/>
                      <a:pt x="22255" y="259"/>
                      <a:pt x="21856" y="1"/>
                    </a:cubicBezTo>
                    <a:close/>
                  </a:path>
                </a:pathLst>
              </a:custGeom>
              <a:solidFill>
                <a:srgbClr val="D6DB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3733;p88">
                <a:extLst>
                  <a:ext uri="{FF2B5EF4-FFF2-40B4-BE49-F238E27FC236}">
                    <a16:creationId xmlns:a16="http://schemas.microsoft.com/office/drawing/2014/main" id="{2FFE35A1-F62A-405A-AE5A-7F70811416B8}"/>
                  </a:ext>
                </a:extLst>
              </p:cNvPr>
              <p:cNvSpPr/>
              <p:nvPr/>
            </p:nvSpPr>
            <p:spPr>
              <a:xfrm>
                <a:off x="6963510" y="2660156"/>
                <a:ext cx="143022" cy="11776"/>
              </a:xfrm>
              <a:custGeom>
                <a:avLst/>
                <a:gdLst/>
                <a:ahLst/>
                <a:cxnLst/>
                <a:rect l="l" t="t" r="r" b="b"/>
                <a:pathLst>
                  <a:path w="24241" h="1996" extrusionOk="0">
                    <a:moveTo>
                      <a:pt x="998" y="0"/>
                    </a:moveTo>
                    <a:cubicBezTo>
                      <a:pt x="447" y="2"/>
                      <a:pt x="2" y="447"/>
                      <a:pt x="0" y="998"/>
                    </a:cubicBezTo>
                    <a:cubicBezTo>
                      <a:pt x="2" y="1548"/>
                      <a:pt x="447" y="1993"/>
                      <a:pt x="998" y="1995"/>
                    </a:cubicBezTo>
                    <a:lnTo>
                      <a:pt x="23243" y="1995"/>
                    </a:lnTo>
                    <a:cubicBezTo>
                      <a:pt x="23793" y="1993"/>
                      <a:pt x="24239" y="1548"/>
                      <a:pt x="24240" y="998"/>
                    </a:cubicBezTo>
                    <a:cubicBezTo>
                      <a:pt x="24239" y="447"/>
                      <a:pt x="23793" y="2"/>
                      <a:pt x="23243" y="0"/>
                    </a:cubicBezTo>
                    <a:close/>
                  </a:path>
                </a:pathLst>
              </a:custGeom>
              <a:solidFill>
                <a:srgbClr val="EEF0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3734;p88">
                <a:extLst>
                  <a:ext uri="{FF2B5EF4-FFF2-40B4-BE49-F238E27FC236}">
                    <a16:creationId xmlns:a16="http://schemas.microsoft.com/office/drawing/2014/main" id="{15BFF7A9-210D-4B5C-82D0-42C5BF5CDB3F}"/>
                  </a:ext>
                </a:extLst>
              </p:cNvPr>
              <p:cNvSpPr/>
              <p:nvPr/>
            </p:nvSpPr>
            <p:spPr>
              <a:xfrm>
                <a:off x="6968649" y="2617451"/>
                <a:ext cx="132738" cy="25193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4270" extrusionOk="0">
                    <a:moveTo>
                      <a:pt x="93" y="0"/>
                    </a:moveTo>
                    <a:cubicBezTo>
                      <a:pt x="43" y="0"/>
                      <a:pt x="1" y="42"/>
                      <a:pt x="1" y="94"/>
                    </a:cubicBezTo>
                    <a:lnTo>
                      <a:pt x="1" y="4176"/>
                    </a:lnTo>
                    <a:cubicBezTo>
                      <a:pt x="1" y="4228"/>
                      <a:pt x="43" y="4270"/>
                      <a:pt x="93" y="4270"/>
                    </a:cubicBezTo>
                    <a:lnTo>
                      <a:pt x="22405" y="4270"/>
                    </a:lnTo>
                    <a:cubicBezTo>
                      <a:pt x="22456" y="4270"/>
                      <a:pt x="22498" y="4228"/>
                      <a:pt x="22498" y="4176"/>
                    </a:cubicBezTo>
                    <a:lnTo>
                      <a:pt x="22498" y="94"/>
                    </a:lnTo>
                    <a:cubicBezTo>
                      <a:pt x="22498" y="42"/>
                      <a:pt x="22456" y="0"/>
                      <a:pt x="22405" y="0"/>
                    </a:cubicBezTo>
                    <a:close/>
                  </a:path>
                </a:pathLst>
              </a:custGeom>
              <a:solidFill>
                <a:srgbClr val="E3E7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3735;p88">
                <a:extLst>
                  <a:ext uri="{FF2B5EF4-FFF2-40B4-BE49-F238E27FC236}">
                    <a16:creationId xmlns:a16="http://schemas.microsoft.com/office/drawing/2014/main" id="{E8183A34-33E1-43A1-B6E5-66512A9B8BEC}"/>
                  </a:ext>
                </a:extLst>
              </p:cNvPr>
              <p:cNvSpPr/>
              <p:nvPr/>
            </p:nvSpPr>
            <p:spPr>
              <a:xfrm>
                <a:off x="6968649" y="2620590"/>
                <a:ext cx="132738" cy="11782"/>
              </a:xfrm>
              <a:custGeom>
                <a:avLst/>
                <a:gdLst/>
                <a:ahLst/>
                <a:cxnLst/>
                <a:rect l="l" t="t" r="r" b="b"/>
                <a:pathLst>
                  <a:path w="22498" h="1997" extrusionOk="0">
                    <a:moveTo>
                      <a:pt x="314" y="1"/>
                    </a:moveTo>
                    <a:cubicBezTo>
                      <a:pt x="113" y="247"/>
                      <a:pt x="3" y="555"/>
                      <a:pt x="1" y="873"/>
                    </a:cubicBezTo>
                    <a:lnTo>
                      <a:pt x="1" y="1982"/>
                    </a:lnTo>
                    <a:cubicBezTo>
                      <a:pt x="41" y="1989"/>
                      <a:pt x="83" y="1994"/>
                      <a:pt x="127" y="1996"/>
                    </a:cubicBezTo>
                    <a:lnTo>
                      <a:pt x="22372" y="1996"/>
                    </a:lnTo>
                    <a:cubicBezTo>
                      <a:pt x="22414" y="1994"/>
                      <a:pt x="22456" y="1989"/>
                      <a:pt x="22498" y="1982"/>
                    </a:cubicBezTo>
                    <a:lnTo>
                      <a:pt x="22498" y="873"/>
                    </a:lnTo>
                    <a:cubicBezTo>
                      <a:pt x="22496" y="555"/>
                      <a:pt x="22386" y="247"/>
                      <a:pt x="22185" y="1"/>
                    </a:cubicBezTo>
                    <a:close/>
                  </a:path>
                </a:pathLst>
              </a:custGeom>
              <a:solidFill>
                <a:srgbClr val="D6DB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3736;p88">
                <a:extLst>
                  <a:ext uri="{FF2B5EF4-FFF2-40B4-BE49-F238E27FC236}">
                    <a16:creationId xmlns:a16="http://schemas.microsoft.com/office/drawing/2014/main" id="{8E68383E-E601-4E25-B81E-759315DB102C}"/>
                  </a:ext>
                </a:extLst>
              </p:cNvPr>
              <p:cNvSpPr/>
              <p:nvPr/>
            </p:nvSpPr>
            <p:spPr>
              <a:xfrm>
                <a:off x="6963510" y="2613357"/>
                <a:ext cx="143022" cy="11765"/>
              </a:xfrm>
              <a:custGeom>
                <a:avLst/>
                <a:gdLst/>
                <a:ahLst/>
                <a:cxnLst/>
                <a:rect l="l" t="t" r="r" b="b"/>
                <a:pathLst>
                  <a:path w="24241" h="1994" extrusionOk="0">
                    <a:moveTo>
                      <a:pt x="998" y="1"/>
                    </a:moveTo>
                    <a:cubicBezTo>
                      <a:pt x="447" y="2"/>
                      <a:pt x="2" y="448"/>
                      <a:pt x="0" y="996"/>
                    </a:cubicBezTo>
                    <a:cubicBezTo>
                      <a:pt x="2" y="1547"/>
                      <a:pt x="447" y="1992"/>
                      <a:pt x="998" y="1994"/>
                    </a:cubicBezTo>
                    <a:lnTo>
                      <a:pt x="23243" y="1994"/>
                    </a:lnTo>
                    <a:cubicBezTo>
                      <a:pt x="23793" y="1992"/>
                      <a:pt x="24239" y="1547"/>
                      <a:pt x="24240" y="996"/>
                    </a:cubicBezTo>
                    <a:cubicBezTo>
                      <a:pt x="24239" y="448"/>
                      <a:pt x="23793" y="2"/>
                      <a:pt x="23243" y="1"/>
                    </a:cubicBezTo>
                    <a:close/>
                  </a:path>
                </a:pathLst>
              </a:custGeom>
              <a:solidFill>
                <a:srgbClr val="EEF0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3737;p88">
                <a:extLst>
                  <a:ext uri="{FF2B5EF4-FFF2-40B4-BE49-F238E27FC236}">
                    <a16:creationId xmlns:a16="http://schemas.microsoft.com/office/drawing/2014/main" id="{DD63381D-9D9C-4854-9AC3-89EAB245EEB0}"/>
                  </a:ext>
                </a:extLst>
              </p:cNvPr>
              <p:cNvSpPr/>
              <p:nvPr/>
            </p:nvSpPr>
            <p:spPr>
              <a:xfrm>
                <a:off x="6850372" y="2107302"/>
                <a:ext cx="369293" cy="477399"/>
              </a:xfrm>
              <a:custGeom>
                <a:avLst/>
                <a:gdLst/>
                <a:ahLst/>
                <a:cxnLst/>
                <a:rect l="l" t="t" r="r" b="b"/>
                <a:pathLst>
                  <a:path w="62592" h="80915" extrusionOk="0">
                    <a:moveTo>
                      <a:pt x="31297" y="0"/>
                    </a:moveTo>
                    <a:cubicBezTo>
                      <a:pt x="14049" y="0"/>
                      <a:pt x="16" y="14032"/>
                      <a:pt x="16" y="31281"/>
                    </a:cubicBezTo>
                    <a:lnTo>
                      <a:pt x="16" y="31387"/>
                    </a:lnTo>
                    <a:lnTo>
                      <a:pt x="13" y="31445"/>
                    </a:lnTo>
                    <a:cubicBezTo>
                      <a:pt x="11" y="31548"/>
                      <a:pt x="1" y="32341"/>
                      <a:pt x="104" y="33646"/>
                    </a:cubicBezTo>
                    <a:lnTo>
                      <a:pt x="104" y="33657"/>
                    </a:lnTo>
                    <a:lnTo>
                      <a:pt x="104" y="33667"/>
                    </a:lnTo>
                    <a:lnTo>
                      <a:pt x="105" y="33683"/>
                    </a:lnTo>
                    <a:lnTo>
                      <a:pt x="111" y="33746"/>
                    </a:lnTo>
                    <a:cubicBezTo>
                      <a:pt x="125" y="33912"/>
                      <a:pt x="139" y="34083"/>
                      <a:pt x="156" y="34265"/>
                    </a:cubicBezTo>
                    <a:cubicBezTo>
                      <a:pt x="175" y="34469"/>
                      <a:pt x="198" y="34667"/>
                      <a:pt x="219" y="34862"/>
                    </a:cubicBezTo>
                    <a:lnTo>
                      <a:pt x="245" y="35093"/>
                    </a:lnTo>
                    <a:lnTo>
                      <a:pt x="257" y="35191"/>
                    </a:lnTo>
                    <a:cubicBezTo>
                      <a:pt x="264" y="35241"/>
                      <a:pt x="270" y="35290"/>
                      <a:pt x="277" y="35341"/>
                    </a:cubicBezTo>
                    <a:lnTo>
                      <a:pt x="278" y="35353"/>
                    </a:lnTo>
                    <a:lnTo>
                      <a:pt x="278" y="35364"/>
                    </a:lnTo>
                    <a:cubicBezTo>
                      <a:pt x="1082" y="41822"/>
                      <a:pt x="4150" y="54364"/>
                      <a:pt x="15656" y="65807"/>
                    </a:cubicBezTo>
                    <a:cubicBezTo>
                      <a:pt x="18711" y="68844"/>
                      <a:pt x="20993" y="72340"/>
                      <a:pt x="22440" y="76197"/>
                    </a:cubicBezTo>
                    <a:cubicBezTo>
                      <a:pt x="22707" y="76910"/>
                      <a:pt x="22927" y="77638"/>
                      <a:pt x="23098" y="78379"/>
                    </a:cubicBezTo>
                    <a:cubicBezTo>
                      <a:pt x="23441" y="79855"/>
                      <a:pt x="24733" y="80914"/>
                      <a:pt x="26250" y="80914"/>
                    </a:cubicBezTo>
                    <a:lnTo>
                      <a:pt x="36339" y="80914"/>
                    </a:lnTo>
                    <a:cubicBezTo>
                      <a:pt x="37855" y="80914"/>
                      <a:pt x="39148" y="79855"/>
                      <a:pt x="39491" y="78379"/>
                    </a:cubicBezTo>
                    <a:cubicBezTo>
                      <a:pt x="39662" y="77638"/>
                      <a:pt x="39882" y="76910"/>
                      <a:pt x="40149" y="76197"/>
                    </a:cubicBezTo>
                    <a:cubicBezTo>
                      <a:pt x="41596" y="72340"/>
                      <a:pt x="43879" y="68844"/>
                      <a:pt x="46933" y="65807"/>
                    </a:cubicBezTo>
                    <a:cubicBezTo>
                      <a:pt x="58441" y="54364"/>
                      <a:pt x="61509" y="41822"/>
                      <a:pt x="62312" y="35364"/>
                    </a:cubicBezTo>
                    <a:lnTo>
                      <a:pt x="62314" y="35351"/>
                    </a:lnTo>
                    <a:lnTo>
                      <a:pt x="62314" y="35341"/>
                    </a:lnTo>
                    <a:cubicBezTo>
                      <a:pt x="62321" y="35290"/>
                      <a:pt x="62326" y="35240"/>
                      <a:pt x="62333" y="35191"/>
                    </a:cubicBezTo>
                    <a:lnTo>
                      <a:pt x="62346" y="35091"/>
                    </a:lnTo>
                    <a:lnTo>
                      <a:pt x="62370" y="34871"/>
                    </a:lnTo>
                    <a:cubicBezTo>
                      <a:pt x="62393" y="34667"/>
                      <a:pt x="62414" y="34469"/>
                      <a:pt x="62433" y="34272"/>
                    </a:cubicBezTo>
                    <a:cubicBezTo>
                      <a:pt x="62452" y="34083"/>
                      <a:pt x="62466" y="33912"/>
                      <a:pt x="62480" y="33746"/>
                    </a:cubicBezTo>
                    <a:lnTo>
                      <a:pt x="62485" y="33681"/>
                    </a:lnTo>
                    <a:lnTo>
                      <a:pt x="62487" y="33662"/>
                    </a:lnTo>
                    <a:cubicBezTo>
                      <a:pt x="62592" y="32338"/>
                      <a:pt x="62581" y="31543"/>
                      <a:pt x="62580" y="31443"/>
                    </a:cubicBezTo>
                    <a:lnTo>
                      <a:pt x="62574" y="31345"/>
                    </a:lnTo>
                    <a:lnTo>
                      <a:pt x="62576" y="31281"/>
                    </a:lnTo>
                    <a:cubicBezTo>
                      <a:pt x="62576" y="14032"/>
                      <a:pt x="48544" y="0"/>
                      <a:pt x="3129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3738;p88">
                <a:extLst>
                  <a:ext uri="{FF2B5EF4-FFF2-40B4-BE49-F238E27FC236}">
                    <a16:creationId xmlns:a16="http://schemas.microsoft.com/office/drawing/2014/main" id="{DD1DBF2A-328E-4E7F-839E-DD41822ED096}"/>
                  </a:ext>
                </a:extLst>
              </p:cNvPr>
              <p:cNvSpPr/>
              <p:nvPr/>
            </p:nvSpPr>
            <p:spPr>
              <a:xfrm>
                <a:off x="6963510" y="2636756"/>
                <a:ext cx="143022" cy="11776"/>
              </a:xfrm>
              <a:custGeom>
                <a:avLst/>
                <a:gdLst/>
                <a:ahLst/>
                <a:cxnLst/>
                <a:rect l="l" t="t" r="r" b="b"/>
                <a:pathLst>
                  <a:path w="24241" h="1996" extrusionOk="0">
                    <a:moveTo>
                      <a:pt x="998" y="0"/>
                    </a:moveTo>
                    <a:cubicBezTo>
                      <a:pt x="447" y="2"/>
                      <a:pt x="2" y="448"/>
                      <a:pt x="0" y="998"/>
                    </a:cubicBezTo>
                    <a:cubicBezTo>
                      <a:pt x="2" y="1548"/>
                      <a:pt x="447" y="1994"/>
                      <a:pt x="998" y="1995"/>
                    </a:cubicBezTo>
                    <a:lnTo>
                      <a:pt x="23243" y="1995"/>
                    </a:lnTo>
                    <a:cubicBezTo>
                      <a:pt x="23793" y="1994"/>
                      <a:pt x="24239" y="1548"/>
                      <a:pt x="24240" y="998"/>
                    </a:cubicBezTo>
                    <a:cubicBezTo>
                      <a:pt x="24239" y="448"/>
                      <a:pt x="23793" y="2"/>
                      <a:pt x="23243" y="0"/>
                    </a:cubicBezTo>
                    <a:close/>
                  </a:path>
                </a:pathLst>
              </a:custGeom>
              <a:solidFill>
                <a:srgbClr val="EEF0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" name="Google Shape;13739;p88">
              <a:extLst>
                <a:ext uri="{FF2B5EF4-FFF2-40B4-BE49-F238E27FC236}">
                  <a16:creationId xmlns:a16="http://schemas.microsoft.com/office/drawing/2014/main" id="{13F8D629-C6F9-4EA4-9E25-E392D7FC190C}"/>
                </a:ext>
              </a:extLst>
            </p:cNvPr>
            <p:cNvSpPr/>
            <p:nvPr/>
          </p:nvSpPr>
          <p:spPr>
            <a:xfrm>
              <a:off x="7046588" y="2275942"/>
              <a:ext cx="173076" cy="113894"/>
            </a:xfrm>
            <a:custGeom>
              <a:avLst/>
              <a:gdLst/>
              <a:ahLst/>
              <a:cxnLst/>
              <a:rect l="l" t="t" r="r" b="b"/>
              <a:pathLst>
                <a:path w="29335" h="19304" extrusionOk="0">
                  <a:moveTo>
                    <a:pt x="0" y="0"/>
                  </a:moveTo>
                  <a:lnTo>
                    <a:pt x="0" y="19303"/>
                  </a:lnTo>
                  <a:lnTo>
                    <a:pt x="25725" y="19303"/>
                  </a:lnTo>
                  <a:cubicBezTo>
                    <a:pt x="27782" y="14272"/>
                    <a:pt x="28673" y="9841"/>
                    <a:pt x="29054" y="6781"/>
                  </a:cubicBezTo>
                  <a:lnTo>
                    <a:pt x="29055" y="6770"/>
                  </a:lnTo>
                  <a:lnTo>
                    <a:pt x="29057" y="6758"/>
                  </a:lnTo>
                  <a:cubicBezTo>
                    <a:pt x="29064" y="6707"/>
                    <a:pt x="29069" y="6657"/>
                    <a:pt x="29075" y="6608"/>
                  </a:cubicBezTo>
                  <a:lnTo>
                    <a:pt x="29087" y="6508"/>
                  </a:lnTo>
                  <a:lnTo>
                    <a:pt x="29113" y="6288"/>
                  </a:lnTo>
                  <a:cubicBezTo>
                    <a:pt x="29136" y="6084"/>
                    <a:pt x="29157" y="5886"/>
                    <a:pt x="29176" y="5689"/>
                  </a:cubicBezTo>
                  <a:cubicBezTo>
                    <a:pt x="29193" y="5500"/>
                    <a:pt x="29209" y="5329"/>
                    <a:pt x="29221" y="5163"/>
                  </a:cubicBezTo>
                  <a:lnTo>
                    <a:pt x="29227" y="5098"/>
                  </a:lnTo>
                  <a:lnTo>
                    <a:pt x="29228" y="5079"/>
                  </a:lnTo>
                  <a:cubicBezTo>
                    <a:pt x="29335" y="3755"/>
                    <a:pt x="29323" y="2960"/>
                    <a:pt x="29321" y="2860"/>
                  </a:cubicBezTo>
                  <a:lnTo>
                    <a:pt x="29316" y="2762"/>
                  </a:lnTo>
                  <a:lnTo>
                    <a:pt x="29317" y="2698"/>
                  </a:lnTo>
                  <a:cubicBezTo>
                    <a:pt x="29317" y="1789"/>
                    <a:pt x="29277" y="890"/>
                    <a:pt x="29200" y="0"/>
                  </a:cubicBez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3740;p88">
              <a:extLst>
                <a:ext uri="{FF2B5EF4-FFF2-40B4-BE49-F238E27FC236}">
                  <a16:creationId xmlns:a16="http://schemas.microsoft.com/office/drawing/2014/main" id="{273FC011-50E8-4B2E-805C-69203B051F25}"/>
                </a:ext>
              </a:extLst>
            </p:cNvPr>
            <p:cNvSpPr/>
            <p:nvPr/>
          </p:nvSpPr>
          <p:spPr>
            <a:xfrm>
              <a:off x="7048569" y="2107680"/>
              <a:ext cx="168811" cy="145128"/>
            </a:xfrm>
            <a:custGeom>
              <a:avLst/>
              <a:gdLst/>
              <a:ahLst/>
              <a:cxnLst/>
              <a:rect l="l" t="t" r="r" b="b"/>
              <a:pathLst>
                <a:path w="28612" h="24598" extrusionOk="0">
                  <a:moveTo>
                    <a:pt x="0" y="1"/>
                  </a:moveTo>
                  <a:lnTo>
                    <a:pt x="0" y="24597"/>
                  </a:lnTo>
                  <a:lnTo>
                    <a:pt x="28612" y="24597"/>
                  </a:lnTo>
                  <a:cubicBezTo>
                    <a:pt x="25701" y="11138"/>
                    <a:pt x="14102" y="876"/>
                    <a:pt x="0" y="1"/>
                  </a:cubicBez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Google Shape;13741;p88">
              <a:extLst>
                <a:ext uri="{FF2B5EF4-FFF2-40B4-BE49-F238E27FC236}">
                  <a16:creationId xmlns:a16="http://schemas.microsoft.com/office/drawing/2014/main" id="{00D59990-D38E-4C56-B403-A935E3910DEA}"/>
                </a:ext>
              </a:extLst>
            </p:cNvPr>
            <p:cNvSpPr/>
            <p:nvPr/>
          </p:nvSpPr>
          <p:spPr>
            <a:xfrm>
              <a:off x="6850372" y="2275942"/>
              <a:ext cx="173082" cy="113894"/>
            </a:xfrm>
            <a:custGeom>
              <a:avLst/>
              <a:gdLst/>
              <a:ahLst/>
              <a:cxnLst/>
              <a:rect l="l" t="t" r="r" b="b"/>
              <a:pathLst>
                <a:path w="29336" h="19304" extrusionOk="0">
                  <a:moveTo>
                    <a:pt x="133" y="0"/>
                  </a:moveTo>
                  <a:cubicBezTo>
                    <a:pt x="58" y="890"/>
                    <a:pt x="16" y="1789"/>
                    <a:pt x="16" y="2698"/>
                  </a:cubicBezTo>
                  <a:lnTo>
                    <a:pt x="16" y="2804"/>
                  </a:lnTo>
                  <a:lnTo>
                    <a:pt x="13" y="2862"/>
                  </a:lnTo>
                  <a:cubicBezTo>
                    <a:pt x="11" y="2965"/>
                    <a:pt x="1" y="3758"/>
                    <a:pt x="104" y="5065"/>
                  </a:cubicBezTo>
                  <a:lnTo>
                    <a:pt x="104" y="5075"/>
                  </a:lnTo>
                  <a:lnTo>
                    <a:pt x="104" y="5086"/>
                  </a:lnTo>
                  <a:lnTo>
                    <a:pt x="105" y="5100"/>
                  </a:lnTo>
                  <a:lnTo>
                    <a:pt x="111" y="5163"/>
                  </a:lnTo>
                  <a:cubicBezTo>
                    <a:pt x="125" y="5329"/>
                    <a:pt x="139" y="5500"/>
                    <a:pt x="156" y="5682"/>
                  </a:cubicBezTo>
                  <a:cubicBezTo>
                    <a:pt x="175" y="5886"/>
                    <a:pt x="198" y="6084"/>
                    <a:pt x="219" y="6279"/>
                  </a:cubicBezTo>
                  <a:lnTo>
                    <a:pt x="245" y="6510"/>
                  </a:lnTo>
                  <a:lnTo>
                    <a:pt x="257" y="6608"/>
                  </a:lnTo>
                  <a:cubicBezTo>
                    <a:pt x="264" y="6658"/>
                    <a:pt x="270" y="6709"/>
                    <a:pt x="277" y="6758"/>
                  </a:cubicBezTo>
                  <a:lnTo>
                    <a:pt x="278" y="6770"/>
                  </a:lnTo>
                  <a:lnTo>
                    <a:pt x="278" y="6781"/>
                  </a:lnTo>
                  <a:cubicBezTo>
                    <a:pt x="661" y="9843"/>
                    <a:pt x="1552" y="14272"/>
                    <a:pt x="3608" y="19303"/>
                  </a:cubicBezTo>
                  <a:lnTo>
                    <a:pt x="29333" y="19303"/>
                  </a:lnTo>
                  <a:lnTo>
                    <a:pt x="29335" y="0"/>
                  </a:ln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3742;p88">
              <a:extLst>
                <a:ext uri="{FF2B5EF4-FFF2-40B4-BE49-F238E27FC236}">
                  <a16:creationId xmlns:a16="http://schemas.microsoft.com/office/drawing/2014/main" id="{3819807E-15C3-4D5B-8660-91CF2FBAB3AA}"/>
                </a:ext>
              </a:extLst>
            </p:cNvPr>
            <p:cNvSpPr/>
            <p:nvPr/>
          </p:nvSpPr>
          <p:spPr>
            <a:xfrm>
              <a:off x="6882243" y="2412957"/>
              <a:ext cx="141211" cy="171743"/>
            </a:xfrm>
            <a:custGeom>
              <a:avLst/>
              <a:gdLst/>
              <a:ahLst/>
              <a:cxnLst/>
              <a:rect l="l" t="t" r="r" b="b"/>
              <a:pathLst>
                <a:path w="23934" h="29109" extrusionOk="0">
                  <a:moveTo>
                    <a:pt x="0" y="1"/>
                  </a:moveTo>
                  <a:cubicBezTo>
                    <a:pt x="2303" y="4529"/>
                    <a:pt x="5584" y="9356"/>
                    <a:pt x="10256" y="14001"/>
                  </a:cubicBezTo>
                  <a:cubicBezTo>
                    <a:pt x="13309" y="17038"/>
                    <a:pt x="15593" y="20534"/>
                    <a:pt x="17039" y="24391"/>
                  </a:cubicBezTo>
                  <a:cubicBezTo>
                    <a:pt x="17307" y="25104"/>
                    <a:pt x="17527" y="25832"/>
                    <a:pt x="17698" y="26573"/>
                  </a:cubicBezTo>
                  <a:cubicBezTo>
                    <a:pt x="18040" y="28049"/>
                    <a:pt x="19333" y="29108"/>
                    <a:pt x="20850" y="29108"/>
                  </a:cubicBezTo>
                  <a:lnTo>
                    <a:pt x="23933" y="29108"/>
                  </a:lnTo>
                  <a:lnTo>
                    <a:pt x="23933" y="1"/>
                  </a:ln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743;p88">
              <a:extLst>
                <a:ext uri="{FF2B5EF4-FFF2-40B4-BE49-F238E27FC236}">
                  <a16:creationId xmlns:a16="http://schemas.microsoft.com/office/drawing/2014/main" id="{5ED3A4B6-2458-4BF8-8BAE-D8B61BF11FC2}"/>
                </a:ext>
              </a:extLst>
            </p:cNvPr>
            <p:cNvSpPr/>
            <p:nvPr/>
          </p:nvSpPr>
          <p:spPr>
            <a:xfrm>
              <a:off x="6854637" y="2107680"/>
              <a:ext cx="168817" cy="145128"/>
            </a:xfrm>
            <a:custGeom>
              <a:avLst/>
              <a:gdLst/>
              <a:ahLst/>
              <a:cxnLst/>
              <a:rect l="l" t="t" r="r" b="b"/>
              <a:pathLst>
                <a:path w="28613" h="24598" extrusionOk="0">
                  <a:moveTo>
                    <a:pt x="28612" y="1"/>
                  </a:moveTo>
                  <a:cubicBezTo>
                    <a:pt x="14512" y="876"/>
                    <a:pt x="2911" y="11138"/>
                    <a:pt x="1" y="24597"/>
                  </a:cubicBezTo>
                  <a:lnTo>
                    <a:pt x="28612" y="24597"/>
                  </a:lnTo>
                  <a:lnTo>
                    <a:pt x="28612" y="1"/>
                  </a:ln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3744;p88">
              <a:extLst>
                <a:ext uri="{FF2B5EF4-FFF2-40B4-BE49-F238E27FC236}">
                  <a16:creationId xmlns:a16="http://schemas.microsoft.com/office/drawing/2014/main" id="{42C4B9D6-1310-477D-AB33-3B7DC1133142}"/>
                </a:ext>
              </a:extLst>
            </p:cNvPr>
            <p:cNvSpPr/>
            <p:nvPr/>
          </p:nvSpPr>
          <p:spPr>
            <a:xfrm>
              <a:off x="7046588" y="2412957"/>
              <a:ext cx="141205" cy="171743"/>
            </a:xfrm>
            <a:custGeom>
              <a:avLst/>
              <a:gdLst/>
              <a:ahLst/>
              <a:cxnLst/>
              <a:rect l="l" t="t" r="r" b="b"/>
              <a:pathLst>
                <a:path w="23933" h="29109" extrusionOk="0">
                  <a:moveTo>
                    <a:pt x="0" y="1"/>
                  </a:moveTo>
                  <a:lnTo>
                    <a:pt x="0" y="29108"/>
                  </a:lnTo>
                  <a:lnTo>
                    <a:pt x="3084" y="29108"/>
                  </a:lnTo>
                  <a:cubicBezTo>
                    <a:pt x="4600" y="29108"/>
                    <a:pt x="5893" y="28049"/>
                    <a:pt x="6235" y="26573"/>
                  </a:cubicBezTo>
                  <a:cubicBezTo>
                    <a:pt x="6407" y="25832"/>
                    <a:pt x="6627" y="25104"/>
                    <a:pt x="6894" y="24391"/>
                  </a:cubicBezTo>
                  <a:cubicBezTo>
                    <a:pt x="8341" y="20534"/>
                    <a:pt x="10622" y="17038"/>
                    <a:pt x="13678" y="14001"/>
                  </a:cubicBezTo>
                  <a:cubicBezTo>
                    <a:pt x="18349" y="9356"/>
                    <a:pt x="21630" y="4529"/>
                    <a:pt x="23933" y="1"/>
                  </a:cubicBezTo>
                  <a:close/>
                </a:path>
              </a:pathLst>
            </a:custGeom>
            <a:solidFill>
              <a:srgbClr val="FFFFA7"/>
            </a:solidFill>
            <a:ln>
              <a:solidFill>
                <a:srgbClr val="FFFFA7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9" name="Google Shape;599;p35"/>
          <p:cNvSpPr txBox="1">
            <a:spLocks noGrp="1"/>
          </p:cNvSpPr>
          <p:nvPr>
            <p:ph type="title"/>
          </p:nvPr>
        </p:nvSpPr>
        <p:spPr>
          <a:xfrm>
            <a:off x="567485" y="578879"/>
            <a:ext cx="7837917" cy="64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IDEA FUERZA DEL ENCUENTRO</a:t>
            </a:r>
            <a:endParaRPr dirty="0"/>
          </a:p>
        </p:txBody>
      </p:sp>
      <p:cxnSp>
        <p:nvCxnSpPr>
          <p:cNvPr id="34" name="Google Shape;8214;p59">
            <a:extLst>
              <a:ext uri="{FF2B5EF4-FFF2-40B4-BE49-F238E27FC236}">
                <a16:creationId xmlns:a16="http://schemas.microsoft.com/office/drawing/2014/main" id="{06AEF743-7006-458F-A4F2-0F0BA792507B}"/>
              </a:ext>
            </a:extLst>
          </p:cNvPr>
          <p:cNvCxnSpPr>
            <a:cxnSpLocks/>
          </p:cNvCxnSpPr>
          <p:nvPr/>
        </p:nvCxnSpPr>
        <p:spPr>
          <a:xfrm flipH="1">
            <a:off x="3218584" y="2085304"/>
            <a:ext cx="1028202" cy="0"/>
          </a:xfrm>
          <a:prstGeom prst="straightConnector1">
            <a:avLst/>
          </a:prstGeom>
          <a:ln>
            <a:headEnd type="none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oogle Shape;8214;p59">
            <a:extLst>
              <a:ext uri="{FF2B5EF4-FFF2-40B4-BE49-F238E27FC236}">
                <a16:creationId xmlns:a16="http://schemas.microsoft.com/office/drawing/2014/main" id="{DC6B02E1-BF61-4E00-9743-359F4CE53477}"/>
              </a:ext>
            </a:extLst>
          </p:cNvPr>
          <p:cNvCxnSpPr>
            <a:cxnSpLocks/>
          </p:cNvCxnSpPr>
          <p:nvPr/>
        </p:nvCxnSpPr>
        <p:spPr>
          <a:xfrm>
            <a:off x="4687235" y="2266354"/>
            <a:ext cx="1083612" cy="0"/>
          </a:xfrm>
          <a:prstGeom prst="straightConnector1">
            <a:avLst/>
          </a:prstGeom>
          <a:ln>
            <a:headEnd type="none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Google Shape;1029;p49"/>
          <p:cNvSpPr txBox="1">
            <a:spLocks noGrp="1"/>
          </p:cNvSpPr>
          <p:nvPr>
            <p:ph type="subTitle" idx="1"/>
          </p:nvPr>
        </p:nvSpPr>
        <p:spPr>
          <a:xfrm>
            <a:off x="721175" y="1904254"/>
            <a:ext cx="2384147" cy="3621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b="1" dirty="0"/>
              <a:t>HERRAMIENTA</a:t>
            </a:r>
          </a:p>
        </p:txBody>
      </p:sp>
      <p:sp>
        <p:nvSpPr>
          <p:cNvPr id="37" name="Google Shape;1031;p49"/>
          <p:cNvSpPr txBox="1">
            <a:spLocks/>
          </p:cNvSpPr>
          <p:nvPr/>
        </p:nvSpPr>
        <p:spPr>
          <a:xfrm>
            <a:off x="711477" y="2357346"/>
            <a:ext cx="2384147" cy="5831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AR" dirty="0">
                <a:solidFill>
                  <a:schemeClr val="tx1"/>
                </a:solidFill>
                <a:latin typeface="+mj-lt"/>
              </a:rPr>
              <a:t>La IA es una herramienta, no un reemplazo.</a:t>
            </a:r>
          </a:p>
        </p:txBody>
      </p:sp>
      <p:sp>
        <p:nvSpPr>
          <p:cNvPr id="38" name="Google Shape;1029;p49"/>
          <p:cNvSpPr txBox="1">
            <a:spLocks/>
          </p:cNvSpPr>
          <p:nvPr/>
        </p:nvSpPr>
        <p:spPr>
          <a:xfrm>
            <a:off x="5877261" y="2088025"/>
            <a:ext cx="2899066" cy="318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6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b="1" dirty="0"/>
              <a:t>USO ÉTICO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C16E2AFB-9218-47EF-A8D9-9F9D038B2429}"/>
              </a:ext>
            </a:extLst>
          </p:cNvPr>
          <p:cNvSpPr/>
          <p:nvPr/>
        </p:nvSpPr>
        <p:spPr>
          <a:xfrm>
            <a:off x="5899516" y="2571750"/>
            <a:ext cx="3021487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+mj-lt"/>
              </a:rPr>
              <a:t>Fortalece el </a:t>
            </a:r>
            <a:r>
              <a:rPr lang="es-AR" b="1" dirty="0">
                <a:solidFill>
                  <a:schemeClr val="tx1"/>
                </a:solidFill>
                <a:latin typeface="+mj-lt"/>
              </a:rPr>
              <a:t>aprendizaje autónomo</a:t>
            </a:r>
            <a:r>
              <a:rPr lang="es-AR" dirty="0">
                <a:solidFill>
                  <a:schemeClr val="tx1"/>
                </a:solidFill>
                <a:latin typeface="+mj-lt"/>
              </a:rPr>
              <a:t>.  Aprender a pedir ayuda sin delegar el </a:t>
            </a:r>
            <a:r>
              <a:rPr lang="es-AR" b="1" dirty="0">
                <a:solidFill>
                  <a:schemeClr val="tx1"/>
                </a:solidFill>
                <a:latin typeface="+mj-lt"/>
              </a:rPr>
              <a:t>pensamiento propio </a:t>
            </a:r>
            <a:r>
              <a:rPr lang="es-AR" dirty="0">
                <a:solidFill>
                  <a:schemeClr val="tx1"/>
                </a:solidFill>
                <a:latin typeface="+mj-lt"/>
              </a:rPr>
              <a:t>es una habilidad clave para la vida universitaria en la actualidad.</a:t>
            </a:r>
          </a:p>
        </p:txBody>
      </p:sp>
      <p:cxnSp>
        <p:nvCxnSpPr>
          <p:cNvPr id="40" name="Google Shape;8214;p59">
            <a:extLst>
              <a:ext uri="{FF2B5EF4-FFF2-40B4-BE49-F238E27FC236}">
                <a16:creationId xmlns:a16="http://schemas.microsoft.com/office/drawing/2014/main" id="{BC9AFA20-4595-40DF-8B5F-63B93657ED85}"/>
              </a:ext>
            </a:extLst>
          </p:cNvPr>
          <p:cNvCxnSpPr>
            <a:cxnSpLocks/>
          </p:cNvCxnSpPr>
          <p:nvPr/>
        </p:nvCxnSpPr>
        <p:spPr>
          <a:xfrm flipH="1">
            <a:off x="3218584" y="3352100"/>
            <a:ext cx="1028202" cy="0"/>
          </a:xfrm>
          <a:prstGeom prst="straightConnector1">
            <a:avLst/>
          </a:prstGeom>
          <a:ln>
            <a:headEnd type="none" w="med" len="med"/>
            <a:tailEnd type="oval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Google Shape;1029;p49">
            <a:extLst>
              <a:ext uri="{FF2B5EF4-FFF2-40B4-BE49-F238E27FC236}">
                <a16:creationId xmlns:a16="http://schemas.microsoft.com/office/drawing/2014/main" id="{CBAA35F2-5360-42C6-845B-9B9D674C7133}"/>
              </a:ext>
            </a:extLst>
          </p:cNvPr>
          <p:cNvSpPr txBox="1">
            <a:spLocks/>
          </p:cNvSpPr>
          <p:nvPr/>
        </p:nvSpPr>
        <p:spPr>
          <a:xfrm>
            <a:off x="721175" y="3129653"/>
            <a:ext cx="2384147" cy="36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6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vvic"/>
              <a:buNone/>
              <a:defRPr sz="14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n-US" b="1" dirty="0"/>
              <a:t>REFLEXIÓN CRÍTICA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96C9367E-87B5-45B9-AD6D-D4DE6A41307A}"/>
              </a:ext>
            </a:extLst>
          </p:cNvPr>
          <p:cNvSpPr/>
          <p:nvPr/>
        </p:nvSpPr>
        <p:spPr>
          <a:xfrm>
            <a:off x="565599" y="3646626"/>
            <a:ext cx="2815125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+mj-lt"/>
              </a:rPr>
              <a:t>Hay que pensar cómo, cuándo y porque usamos la tecnología; y qué impacto tiene en nosotros y en los demás.</a:t>
            </a:r>
          </a:p>
        </p:txBody>
      </p:sp>
    </p:spTree>
    <p:extLst>
      <p:ext uri="{BB962C8B-B14F-4D97-AF65-F5344CB8AC3E}">
        <p14:creationId xmlns:p14="http://schemas.microsoft.com/office/powerpoint/2010/main" val="418546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219325" y="2024925"/>
            <a:ext cx="6261486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 ¡MUCHAS GRACIAS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219325" y="2857423"/>
            <a:ext cx="7732170" cy="8723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219325" y="2745557"/>
            <a:ext cx="7828422" cy="13812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/>
            <a:r>
              <a:rPr lang="es-ES" sz="2400" b="0" dirty="0"/>
              <a:t>NOS ENCONTRAMOS EL MARTES </a:t>
            </a:r>
            <a:r>
              <a:rPr lang="es-ES" sz="2400" dirty="0"/>
              <a:t>18/11</a:t>
            </a:r>
            <a:r>
              <a:rPr lang="es-ES" sz="2400" b="0" dirty="0"/>
              <a:t> A LAS </a:t>
            </a:r>
            <a:r>
              <a:rPr lang="es-ES" sz="2400" dirty="0"/>
              <a:t>19:30HS.</a:t>
            </a:r>
            <a:br>
              <a:rPr lang="es-ES" sz="2400" dirty="0"/>
            </a:br>
            <a:r>
              <a:rPr lang="es-ES" sz="2400" dirty="0"/>
              <a:t>ENCUENTRO SINCRÓNICO</a:t>
            </a:r>
            <a:br>
              <a:rPr lang="es-ES" sz="2800" b="0" dirty="0"/>
            </a:br>
            <a:endParaRPr sz="2400" b="0" dirty="0"/>
          </a:p>
        </p:txBody>
      </p:sp>
    </p:spTree>
    <p:extLst>
      <p:ext uri="{BB962C8B-B14F-4D97-AF65-F5344CB8AC3E}">
        <p14:creationId xmlns:p14="http://schemas.microsoft.com/office/powerpoint/2010/main" val="194519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4"/>
          <p:cNvSpPr/>
          <p:nvPr/>
        </p:nvSpPr>
        <p:spPr>
          <a:xfrm>
            <a:off x="7240650" y="1548525"/>
            <a:ext cx="1903500" cy="952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34"/>
          <p:cNvSpPr txBox="1">
            <a:spLocks noGrp="1"/>
          </p:cNvSpPr>
          <p:nvPr>
            <p:ph type="title" idx="2"/>
          </p:nvPr>
        </p:nvSpPr>
        <p:spPr>
          <a:xfrm>
            <a:off x="1643260" y="2024925"/>
            <a:ext cx="4771827" cy="720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/>
              <a:t>ENCUENTRO SINCRONICO 4</a:t>
            </a:r>
            <a:br>
              <a:rPr lang="en-US" dirty="0"/>
            </a:br>
            <a:endParaRPr sz="2800" dirty="0"/>
          </a:p>
        </p:txBody>
      </p:sp>
      <p:sp>
        <p:nvSpPr>
          <p:cNvPr id="593" name="Google Shape;593;p34"/>
          <p:cNvSpPr/>
          <p:nvPr/>
        </p:nvSpPr>
        <p:spPr>
          <a:xfrm rot="5400000">
            <a:off x="578825" y="640500"/>
            <a:ext cx="1626300" cy="345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4"/>
          <p:cNvSpPr/>
          <p:nvPr/>
        </p:nvSpPr>
        <p:spPr>
          <a:xfrm rot="5400000">
            <a:off x="7578650" y="4607125"/>
            <a:ext cx="817500" cy="34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93;p34"/>
          <p:cNvSpPr/>
          <p:nvPr/>
        </p:nvSpPr>
        <p:spPr>
          <a:xfrm>
            <a:off x="1643261" y="2929824"/>
            <a:ext cx="5000427" cy="10978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34"/>
          <p:cNvSpPr txBox="1">
            <a:spLocks noGrp="1"/>
          </p:cNvSpPr>
          <p:nvPr>
            <p:ph type="title"/>
          </p:nvPr>
        </p:nvSpPr>
        <p:spPr>
          <a:xfrm>
            <a:off x="1860735" y="3029850"/>
            <a:ext cx="4690084" cy="99786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br>
              <a:rPr lang="es-ES" sz="2800" b="0" dirty="0"/>
            </a:br>
            <a:br>
              <a:rPr lang="es-ES" sz="2800" b="0" dirty="0"/>
            </a:br>
            <a:r>
              <a:rPr lang="es-ES" sz="2800" b="0" dirty="0"/>
              <a:t>ITELIGENCIA ARTIFICIAL: SER USUARIOS CRÍTICOS</a:t>
            </a:r>
            <a:endParaRPr sz="2400" b="0" dirty="0"/>
          </a:p>
        </p:txBody>
      </p:sp>
    </p:spTree>
    <p:extLst>
      <p:ext uri="{BB962C8B-B14F-4D97-AF65-F5344CB8AC3E}">
        <p14:creationId xmlns:p14="http://schemas.microsoft.com/office/powerpoint/2010/main" val="15511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82A1717B-E323-4348-8FB9-857BD82F60BE}"/>
              </a:ext>
            </a:extLst>
          </p:cNvPr>
          <p:cNvCxnSpPr>
            <a:cxnSpLocks/>
            <a:endCxn id="946" idx="2"/>
          </p:cNvCxnSpPr>
          <p:nvPr/>
        </p:nvCxnSpPr>
        <p:spPr>
          <a:xfrm>
            <a:off x="2407459" y="1672703"/>
            <a:ext cx="14946" cy="1906441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3" name="Google Shape;943;p45"/>
          <p:cNvSpPr txBox="1">
            <a:spLocks noGrp="1"/>
          </p:cNvSpPr>
          <p:nvPr>
            <p:ph type="title"/>
          </p:nvPr>
        </p:nvSpPr>
        <p:spPr>
          <a:xfrm>
            <a:off x="1948615" y="119402"/>
            <a:ext cx="499296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AR" dirty="0"/>
              <a:t>OBJETIVOS DEL MÓDULO</a:t>
            </a:r>
          </a:p>
        </p:txBody>
      </p:sp>
      <p:sp>
        <p:nvSpPr>
          <p:cNvPr id="944" name="Google Shape;944;p45"/>
          <p:cNvSpPr txBox="1"/>
          <p:nvPr/>
        </p:nvSpPr>
        <p:spPr>
          <a:xfrm>
            <a:off x="1277155" y="1445003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COMPRENDER</a:t>
            </a:r>
          </a:p>
        </p:txBody>
      </p:sp>
      <p:sp>
        <p:nvSpPr>
          <p:cNvPr id="945" name="Google Shape;945;p45"/>
          <p:cNvSpPr txBox="1"/>
          <p:nvPr/>
        </p:nvSpPr>
        <p:spPr>
          <a:xfrm>
            <a:off x="1277155" y="2309991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IDENTIFICAR</a:t>
            </a:r>
          </a:p>
        </p:txBody>
      </p:sp>
      <p:sp>
        <p:nvSpPr>
          <p:cNvPr id="946" name="Google Shape;946;p45"/>
          <p:cNvSpPr txBox="1"/>
          <p:nvPr/>
        </p:nvSpPr>
        <p:spPr>
          <a:xfrm>
            <a:off x="1277155" y="3123744"/>
            <a:ext cx="2290500" cy="455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b="1" dirty="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REFLEXIONAR</a:t>
            </a:r>
          </a:p>
        </p:txBody>
      </p:sp>
      <p:sp>
        <p:nvSpPr>
          <p:cNvPr id="948" name="Google Shape;948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1415537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Comprender </a:t>
            </a:r>
            <a:r>
              <a:rPr lang="es-ES" dirty="0"/>
              <a:t>el funcionamiento básico de la IA y sus implicancias en el ámbito educativo.</a:t>
            </a:r>
          </a:p>
        </p:txBody>
      </p:sp>
      <p:sp>
        <p:nvSpPr>
          <p:cNvPr id="949" name="Google Shape;949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2309991"/>
            <a:ext cx="4901038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Identificar </a:t>
            </a:r>
            <a:r>
              <a:rPr lang="es-ES" dirty="0"/>
              <a:t>buenas prácticas para el uso de tecnología e IA en el estudio.</a:t>
            </a:r>
          </a:p>
        </p:txBody>
      </p:sp>
      <p:sp>
        <p:nvSpPr>
          <p:cNvPr id="950" name="Google Shape;950;p45"/>
          <p:cNvSpPr txBox="1">
            <a:spLocks noGrp="1"/>
          </p:cNvSpPr>
          <p:nvPr>
            <p:ph type="subTitle" idx="4294967295"/>
          </p:nvPr>
        </p:nvSpPr>
        <p:spPr>
          <a:xfrm>
            <a:off x="3839904" y="3118406"/>
            <a:ext cx="4596865" cy="45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ES" b="1" dirty="0"/>
              <a:t>Reflexionar </a:t>
            </a:r>
            <a:r>
              <a:rPr lang="es-ES" dirty="0"/>
              <a:t>sobre los límites éticos del uso de herramientas digitales y automatizadas.</a:t>
            </a:r>
          </a:p>
        </p:txBody>
      </p:sp>
      <p:sp>
        <p:nvSpPr>
          <p:cNvPr id="952" name="Google Shape;952;p45"/>
          <p:cNvSpPr/>
          <p:nvPr/>
        </p:nvSpPr>
        <p:spPr>
          <a:xfrm rot="-5400000">
            <a:off x="7732575" y="4197900"/>
            <a:ext cx="1500000" cy="391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3"/>
          <p:cNvSpPr txBox="1">
            <a:spLocks noGrp="1"/>
          </p:cNvSpPr>
          <p:nvPr>
            <p:ph type="subTitle" idx="3"/>
          </p:nvPr>
        </p:nvSpPr>
        <p:spPr>
          <a:xfrm>
            <a:off x="1677057" y="2673062"/>
            <a:ext cx="2417700" cy="5082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US" b="1" dirty="0"/>
              <a:t>IA y </a:t>
            </a:r>
            <a:r>
              <a:rPr lang="en-US" b="1" dirty="0" err="1"/>
              <a:t>Tecnologías</a:t>
            </a:r>
            <a:endParaRPr b="1" dirty="0"/>
          </a:p>
        </p:txBody>
      </p:sp>
      <p:sp>
        <p:nvSpPr>
          <p:cNvPr id="553" name="Google Shape;553;p33"/>
          <p:cNvSpPr txBox="1">
            <a:spLocks noGrp="1"/>
          </p:cNvSpPr>
          <p:nvPr>
            <p:ph type="title"/>
          </p:nvPr>
        </p:nvSpPr>
        <p:spPr>
          <a:xfrm>
            <a:off x="818811" y="2630508"/>
            <a:ext cx="597300" cy="5934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554" name="Google Shape;554;p33"/>
          <p:cNvSpPr txBox="1">
            <a:spLocks noGrp="1"/>
          </p:cNvSpPr>
          <p:nvPr>
            <p:ph type="subTitle" idx="1"/>
          </p:nvPr>
        </p:nvSpPr>
        <p:spPr>
          <a:xfrm>
            <a:off x="1599975" y="3477319"/>
            <a:ext cx="2417700" cy="11227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-US" dirty="0"/>
          </a:p>
        </p:txBody>
      </p:sp>
      <p:sp>
        <p:nvSpPr>
          <p:cNvPr id="555" name="Google Shape;555;p33"/>
          <p:cNvSpPr txBox="1">
            <a:spLocks noGrp="1"/>
          </p:cNvSpPr>
          <p:nvPr>
            <p:ph type="title" idx="2"/>
          </p:nvPr>
        </p:nvSpPr>
        <p:spPr>
          <a:xfrm>
            <a:off x="818811" y="839141"/>
            <a:ext cx="5872389" cy="5082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dirty="0"/>
              <a:t>¿</a:t>
            </a:r>
            <a:r>
              <a:rPr lang="es-AR" sz="2400" dirty="0"/>
              <a:t>Cuáles son las actividades de hoy?</a:t>
            </a:r>
            <a:endParaRPr sz="2400" dirty="0"/>
          </a:p>
        </p:txBody>
      </p:sp>
      <p:sp>
        <p:nvSpPr>
          <p:cNvPr id="556" name="Google Shape;556;p33"/>
          <p:cNvSpPr txBox="1">
            <a:spLocks noGrp="1"/>
          </p:cNvSpPr>
          <p:nvPr>
            <p:ph type="title" idx="4"/>
          </p:nvPr>
        </p:nvSpPr>
        <p:spPr>
          <a:xfrm>
            <a:off x="5049244" y="2630508"/>
            <a:ext cx="597300" cy="5934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557" name="Google Shape;557;p33"/>
          <p:cNvSpPr txBox="1">
            <a:spLocks noGrp="1"/>
          </p:cNvSpPr>
          <p:nvPr>
            <p:ph type="subTitle" idx="5"/>
          </p:nvPr>
        </p:nvSpPr>
        <p:spPr>
          <a:xfrm>
            <a:off x="5904321" y="3339104"/>
            <a:ext cx="2417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-US" dirty="0"/>
          </a:p>
        </p:txBody>
      </p:sp>
      <p:sp>
        <p:nvSpPr>
          <p:cNvPr id="558" name="Google Shape;558;p33"/>
          <p:cNvSpPr txBox="1">
            <a:spLocks noGrp="1"/>
          </p:cNvSpPr>
          <p:nvPr>
            <p:ph type="subTitle" idx="6"/>
          </p:nvPr>
        </p:nvSpPr>
        <p:spPr>
          <a:xfrm>
            <a:off x="5896950" y="2759290"/>
            <a:ext cx="3049474" cy="36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Clr>
                <a:schemeClr val="dk2"/>
              </a:buClr>
              <a:buSzPts val="1100"/>
            </a:pPr>
            <a:r>
              <a:rPr lang="es-AR" b="1" dirty="0"/>
              <a:t>Trabajo Grupal</a:t>
            </a:r>
          </a:p>
        </p:txBody>
      </p:sp>
      <p:sp>
        <p:nvSpPr>
          <p:cNvPr id="571" name="Google Shape;571;p33"/>
          <p:cNvSpPr/>
          <p:nvPr/>
        </p:nvSpPr>
        <p:spPr>
          <a:xfrm rot="10800000">
            <a:off x="6273264" y="-606122"/>
            <a:ext cx="2999735" cy="2282247"/>
          </a:xfrm>
          <a:custGeom>
            <a:avLst/>
            <a:gdLst/>
            <a:ahLst/>
            <a:cxnLst/>
            <a:rect l="l" t="t" r="r" b="b"/>
            <a:pathLst>
              <a:path w="38715" h="29455" extrusionOk="0">
                <a:moveTo>
                  <a:pt x="0" y="1"/>
                </a:moveTo>
                <a:lnTo>
                  <a:pt x="0" y="29455"/>
                </a:lnTo>
                <a:lnTo>
                  <a:pt x="38714" y="29455"/>
                </a:lnTo>
                <a:lnTo>
                  <a:pt x="38714" y="21911"/>
                </a:lnTo>
                <a:cubicBezTo>
                  <a:pt x="37275" y="20375"/>
                  <a:pt x="35392" y="19323"/>
                  <a:pt x="33288" y="19115"/>
                </a:cubicBezTo>
                <a:cubicBezTo>
                  <a:pt x="32962" y="19085"/>
                  <a:pt x="32631" y="19074"/>
                  <a:pt x="32298" y="19074"/>
                </a:cubicBezTo>
                <a:cubicBezTo>
                  <a:pt x="31288" y="19074"/>
                  <a:pt x="30258" y="19177"/>
                  <a:pt x="29257" y="19177"/>
                </a:cubicBezTo>
                <a:cubicBezTo>
                  <a:pt x="28141" y="19177"/>
                  <a:pt x="27063" y="19049"/>
                  <a:pt x="26091" y="18506"/>
                </a:cubicBezTo>
                <a:cubicBezTo>
                  <a:pt x="23461" y="17025"/>
                  <a:pt x="23115" y="13399"/>
                  <a:pt x="21357" y="10935"/>
                </a:cubicBezTo>
                <a:cubicBezTo>
                  <a:pt x="19087" y="7779"/>
                  <a:pt x="14852" y="6949"/>
                  <a:pt x="11143" y="5772"/>
                </a:cubicBezTo>
                <a:cubicBezTo>
                  <a:pt x="7129" y="4499"/>
                  <a:pt x="3350" y="2534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" name="Google Shape;572;p33"/>
          <p:cNvGrpSpPr/>
          <p:nvPr/>
        </p:nvGrpSpPr>
        <p:grpSpPr>
          <a:xfrm>
            <a:off x="8531900" y="718700"/>
            <a:ext cx="289975" cy="919425"/>
            <a:chOff x="205050" y="142150"/>
            <a:chExt cx="289975" cy="919425"/>
          </a:xfrm>
        </p:grpSpPr>
        <p:sp>
          <p:nvSpPr>
            <p:cNvPr id="573" name="Google Shape;573;p33"/>
            <p:cNvSpPr/>
            <p:nvPr/>
          </p:nvSpPr>
          <p:spPr>
            <a:xfrm>
              <a:off x="425125" y="1421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425125" y="3120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425125" y="481950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425125" y="6518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425125" y="8217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425125" y="991650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205050" y="1421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205050" y="3120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205050" y="481950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205050" y="6518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205050" y="8217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205050" y="991650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624271" y="704271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ALGUNAS CUESTIONES GENERALES </a:t>
            </a:r>
            <a:br>
              <a:rPr lang="es-ES" dirty="0"/>
            </a:br>
            <a:r>
              <a:rPr lang="es-ES" dirty="0"/>
              <a:t>DE LA IA…</a:t>
            </a:r>
            <a:endParaRPr dirty="0"/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707512" y="1739406"/>
            <a:ext cx="8047902" cy="7126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139700" indent="0"/>
            <a:r>
              <a:rPr lang="es-AR" sz="1500" dirty="0">
                <a:latin typeface="+mn-lt"/>
              </a:rPr>
              <a:t>Es un </a:t>
            </a:r>
            <a:r>
              <a:rPr lang="es-AR" sz="1500" b="1" dirty="0">
                <a:latin typeface="+mn-lt"/>
              </a:rPr>
              <a:t>sistema</a:t>
            </a:r>
            <a:r>
              <a:rPr lang="es-AR" sz="1500" dirty="0">
                <a:latin typeface="+mn-lt"/>
              </a:rPr>
              <a:t> que procesa </a:t>
            </a:r>
            <a:r>
              <a:rPr lang="es-AR" sz="1500" b="1" dirty="0">
                <a:latin typeface="+mn-lt"/>
              </a:rPr>
              <a:t>grandes cantidades de información </a:t>
            </a:r>
            <a:r>
              <a:rPr lang="es-AR" sz="1500" dirty="0">
                <a:latin typeface="+mn-lt"/>
              </a:rPr>
              <a:t>para realizar tareas que usualmente requieren de la </a:t>
            </a:r>
            <a:r>
              <a:rPr lang="es-AR" sz="1500" b="1" dirty="0">
                <a:latin typeface="+mn-lt"/>
              </a:rPr>
              <a:t>cognición humana </a:t>
            </a:r>
            <a:r>
              <a:rPr lang="es-AR" sz="1500" dirty="0">
                <a:latin typeface="+mn-lt"/>
              </a:rPr>
              <a:t>para ser llevadas adelante. </a:t>
            </a:r>
            <a:endParaRPr lang="es-ES" sz="1500" dirty="0">
              <a:latin typeface="+mn-lt"/>
            </a:endParaRPr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791;p41">
            <a:extLst>
              <a:ext uri="{FF2B5EF4-FFF2-40B4-BE49-F238E27FC236}">
                <a16:creationId xmlns:a16="http://schemas.microsoft.com/office/drawing/2014/main" id="{A670308C-A6C8-4633-AB98-35AB4BD28256}"/>
              </a:ext>
            </a:extLst>
          </p:cNvPr>
          <p:cNvSpPr txBox="1">
            <a:spLocks/>
          </p:cNvSpPr>
          <p:nvPr/>
        </p:nvSpPr>
        <p:spPr>
          <a:xfrm>
            <a:off x="707512" y="2512012"/>
            <a:ext cx="8047902" cy="11503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139700" indent="0"/>
            <a:r>
              <a:rPr lang="es-ES" sz="1500" dirty="0">
                <a:latin typeface="+mn-lt"/>
              </a:rPr>
              <a:t>Se basa en </a:t>
            </a:r>
            <a:r>
              <a:rPr lang="es-ES" sz="1500" b="1" dirty="0">
                <a:latin typeface="+mn-lt"/>
              </a:rPr>
              <a:t>modelos matemáticos estadísticos </a:t>
            </a:r>
            <a:r>
              <a:rPr lang="es-ES" sz="1500" dirty="0">
                <a:latin typeface="+mn-lt"/>
              </a:rPr>
              <a:t>que generan </a:t>
            </a:r>
            <a:r>
              <a:rPr lang="es-ES" sz="1500" b="1" dirty="0">
                <a:latin typeface="+mn-lt"/>
              </a:rPr>
              <a:t>patrones</a:t>
            </a:r>
            <a:r>
              <a:rPr lang="es-ES" sz="1500" dirty="0">
                <a:latin typeface="+mn-lt"/>
              </a:rPr>
              <a:t> a partir de los datos que procesan, por eso suele decirse que las máquinas “aprenden”: lo que hacen en realidad es generar </a:t>
            </a:r>
            <a:r>
              <a:rPr lang="es-ES" sz="1500" b="1" dirty="0">
                <a:latin typeface="+mn-lt"/>
              </a:rPr>
              <a:t>procesos automáticamente </a:t>
            </a:r>
            <a:r>
              <a:rPr lang="es-ES" sz="1500" dirty="0">
                <a:latin typeface="+mn-lt"/>
              </a:rPr>
              <a:t>a partir de información que les es suministrada y </a:t>
            </a:r>
            <a:r>
              <a:rPr lang="es-ES" sz="1500" b="1" dirty="0">
                <a:latin typeface="+mn-lt"/>
              </a:rPr>
              <a:t>producir un resultado de manera autónoma</a:t>
            </a:r>
            <a:r>
              <a:rPr lang="es-ES" sz="1500" dirty="0">
                <a:latin typeface="+mn-lt"/>
              </a:rPr>
              <a:t>. </a:t>
            </a:r>
          </a:p>
        </p:txBody>
      </p:sp>
      <p:sp>
        <p:nvSpPr>
          <p:cNvPr id="27" name="Google Shape;791;p41">
            <a:extLst>
              <a:ext uri="{FF2B5EF4-FFF2-40B4-BE49-F238E27FC236}">
                <a16:creationId xmlns:a16="http://schemas.microsoft.com/office/drawing/2014/main" id="{0B836F98-9BCE-4F69-99AD-042276901605}"/>
              </a:ext>
            </a:extLst>
          </p:cNvPr>
          <p:cNvSpPr txBox="1">
            <a:spLocks/>
          </p:cNvSpPr>
          <p:nvPr/>
        </p:nvSpPr>
        <p:spPr>
          <a:xfrm>
            <a:off x="707512" y="3827964"/>
            <a:ext cx="8047902" cy="7968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139700" indent="0"/>
            <a:r>
              <a:rPr lang="es-ES" sz="1500" dirty="0">
                <a:latin typeface="+mn-lt"/>
              </a:rPr>
              <a:t>Si bien la IA puede </a:t>
            </a:r>
            <a:r>
              <a:rPr lang="es-ES" sz="1500" b="1" dirty="0">
                <a:latin typeface="+mn-lt"/>
              </a:rPr>
              <a:t>replicar ciertos aspectos del razonamiento humano </a:t>
            </a:r>
            <a:r>
              <a:rPr lang="es-ES" sz="1500" dirty="0">
                <a:latin typeface="+mn-lt"/>
              </a:rPr>
              <a:t>y ejecutar tareas con gran rapidez y precisión, sus </a:t>
            </a:r>
            <a:r>
              <a:rPr lang="es-ES" sz="1500" b="1" dirty="0">
                <a:latin typeface="+mn-lt"/>
              </a:rPr>
              <a:t>capacidades </a:t>
            </a:r>
            <a:r>
              <a:rPr lang="es-ES" sz="1500" dirty="0">
                <a:latin typeface="+mn-lt"/>
              </a:rPr>
              <a:t>siguen siendo solo </a:t>
            </a:r>
            <a:r>
              <a:rPr lang="es-ES" sz="1500" b="1" dirty="0">
                <a:latin typeface="+mn-lt"/>
              </a:rPr>
              <a:t>una parte limitada</a:t>
            </a:r>
            <a:r>
              <a:rPr lang="es-ES" sz="1500" dirty="0">
                <a:latin typeface="+mn-lt"/>
              </a:rPr>
              <a:t> del inmenso potencial de la </a:t>
            </a:r>
            <a:r>
              <a:rPr lang="es-ES" sz="1500" b="1" dirty="0">
                <a:latin typeface="+mn-lt"/>
              </a:rPr>
              <a:t>mente humana</a:t>
            </a:r>
            <a:r>
              <a:rPr lang="es-ES" sz="1500" dirty="0">
                <a:latin typeface="+mn-lt"/>
              </a:rPr>
              <a:t>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CA6502C-3410-4D13-9B97-B5BCE1331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28614">
            <a:off x="6455516" y="383734"/>
            <a:ext cx="2354318" cy="11771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707512" y="865799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CHARLAMOS…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2262358" y="1932170"/>
            <a:ext cx="3882201" cy="163285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/>
            <a:r>
              <a:rPr lang="es-ES" sz="1800" i="1" dirty="0"/>
              <a:t>¿Para que usamos la IA?</a:t>
            </a:r>
          </a:p>
          <a:p>
            <a:pPr marL="0" lvl="0" indent="0" algn="ctr"/>
            <a:r>
              <a:rPr lang="es-ES" sz="1800" i="1" dirty="0"/>
              <a:t>Nombremos ejemplos cotidianos…</a:t>
            </a:r>
          </a:p>
          <a:p>
            <a:pPr marL="0" lvl="0" indent="0" algn="ctr"/>
            <a:endParaRPr lang="es-ES" sz="1800" i="1" dirty="0"/>
          </a:p>
          <a:p>
            <a:pPr marL="0" lvl="0" indent="0" algn="ctr"/>
            <a:r>
              <a:rPr lang="es-ES" sz="1800" i="1" dirty="0"/>
              <a:t>Asistencia versus dependencia.</a:t>
            </a:r>
          </a:p>
          <a:p>
            <a:pPr marL="0" lvl="0" indent="0"/>
            <a:endParaRPr lang="es-ES" sz="1800" i="1" dirty="0"/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ángulo 1"/>
          <p:cNvSpPr/>
          <p:nvPr/>
        </p:nvSpPr>
        <p:spPr>
          <a:xfrm>
            <a:off x="939654" y="4147843"/>
            <a:ext cx="2061783" cy="307777"/>
          </a:xfrm>
          <a:prstGeom prst="rect">
            <a:avLst/>
          </a:prstGeom>
          <a:solidFill>
            <a:schemeClr val="accent2"/>
          </a:solidFill>
        </p:spPr>
        <p:txBody>
          <a:bodyPr wrap="none" lIns="91440" tIns="45720" rIns="91440" bIns="45720" anchor="t">
            <a:spAutoFit/>
          </a:bodyPr>
          <a:lstStyle/>
          <a:p>
            <a:r>
              <a:rPr lang="es-AR" dirty="0"/>
              <a:t>PRIMERA ACTIVIDAD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45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586400" y="714219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REFLEXIONAMOS…</a:t>
            </a:r>
            <a:br>
              <a:rPr lang="es-ES" dirty="0"/>
            </a:br>
            <a:r>
              <a:rPr lang="es-ES" dirty="0"/>
              <a:t>MALENTENDIDOS EN TORNO A LA IA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1196225" y="1703921"/>
            <a:ext cx="7860871" cy="9574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s-ES" sz="1400" b="1" dirty="0">
                <a:latin typeface="+mj-lt"/>
              </a:rPr>
              <a:t>Es inteligente: </a:t>
            </a:r>
            <a:r>
              <a:rPr lang="es-ES" sz="1400" dirty="0">
                <a:latin typeface="+mj-lt"/>
              </a:rPr>
              <a:t>Si bien la información generada suele ser coherente por poseer un formato similar a la comunicación humana, se trata de sistemas que procesan diversos datos a partir de modelos estadísticos que construyen un texto probable, un simulacro de lo que diría o escribiría un humano. </a:t>
            </a:r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791;p41">
            <a:extLst>
              <a:ext uri="{FF2B5EF4-FFF2-40B4-BE49-F238E27FC236}">
                <a16:creationId xmlns:a16="http://schemas.microsoft.com/office/drawing/2014/main" id="{A5C29FD2-B7FC-4770-AC0C-F988FD0EA1BC}"/>
              </a:ext>
            </a:extLst>
          </p:cNvPr>
          <p:cNvSpPr txBox="1">
            <a:spLocks/>
          </p:cNvSpPr>
          <p:nvPr/>
        </p:nvSpPr>
        <p:spPr>
          <a:xfrm>
            <a:off x="1196225" y="2828635"/>
            <a:ext cx="7860871" cy="9574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sz="1400" b="1" dirty="0">
                <a:latin typeface="+mj-lt"/>
              </a:rPr>
              <a:t>Con un pedido/</a:t>
            </a:r>
            <a:r>
              <a:rPr lang="es-ES" sz="1400" b="1" dirty="0" err="1">
                <a:latin typeface="+mj-lt"/>
              </a:rPr>
              <a:t>prompt</a:t>
            </a:r>
            <a:r>
              <a:rPr lang="es-ES" sz="1400" b="1" dirty="0">
                <a:latin typeface="+mj-lt"/>
              </a:rPr>
              <a:t> alcanza: </a:t>
            </a:r>
            <a:r>
              <a:rPr lang="es-ES" sz="1400" dirty="0">
                <a:latin typeface="+mj-lt"/>
              </a:rPr>
              <a:t>En general, la primera creación del sistema no suele reflejar las necesidades del usuario humano y, dado que el sistema “aprende” a partir de pedidos sucesivos, conviene ir agregando diversas variables y datos para producir la respuesta esperada, ajustada al contexto que se requiere.</a:t>
            </a:r>
          </a:p>
        </p:txBody>
      </p:sp>
      <p:sp>
        <p:nvSpPr>
          <p:cNvPr id="26" name="Google Shape;791;p41">
            <a:extLst>
              <a:ext uri="{FF2B5EF4-FFF2-40B4-BE49-F238E27FC236}">
                <a16:creationId xmlns:a16="http://schemas.microsoft.com/office/drawing/2014/main" id="{636DDF31-9DF2-464B-8B40-00A5D9C6C129}"/>
              </a:ext>
            </a:extLst>
          </p:cNvPr>
          <p:cNvSpPr txBox="1">
            <a:spLocks/>
          </p:cNvSpPr>
          <p:nvPr/>
        </p:nvSpPr>
        <p:spPr>
          <a:xfrm>
            <a:off x="1196224" y="3886316"/>
            <a:ext cx="7780861" cy="9574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sz="1400" b="1" dirty="0">
                <a:latin typeface="+mj-lt"/>
              </a:rPr>
              <a:t>Es confiable: </a:t>
            </a:r>
            <a:r>
              <a:rPr lang="es-ES" sz="1400" dirty="0">
                <a:latin typeface="+mj-lt"/>
              </a:rPr>
              <a:t>Por su propio funcionamiento estadístico, suele producir respuestas con mucha eficiencia y seguridad. Se trata de creaciones verosímiles, pero esto no significa que la información contenida en ellas sea siempre confiable.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DB74071-44CC-4B26-8188-8C030D70E3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42" t="13130" r="9952" b="15531"/>
          <a:stretch/>
        </p:blipFill>
        <p:spPr>
          <a:xfrm>
            <a:off x="252571" y="1814470"/>
            <a:ext cx="733907" cy="66775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C64871C-4B71-4D88-BAEB-C7390D62D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798" y="2941728"/>
            <a:ext cx="737680" cy="66452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DE7E314-943D-46CD-90D3-7E76371F9F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798" y="4032770"/>
            <a:ext cx="737680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62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91;p41">
            <a:extLst>
              <a:ext uri="{FF2B5EF4-FFF2-40B4-BE49-F238E27FC236}">
                <a16:creationId xmlns:a16="http://schemas.microsoft.com/office/drawing/2014/main" id="{EC45897E-8690-4151-87E4-218FE78BEEF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10343" y="1180056"/>
            <a:ext cx="7392092" cy="9574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s-ES" sz="1400" b="1" dirty="0">
                <a:latin typeface="+mj-lt"/>
              </a:rPr>
              <a:t>Es neutral: </a:t>
            </a:r>
            <a:r>
              <a:rPr lang="es-ES" sz="1400" dirty="0">
                <a:latin typeface="+mj-lt"/>
              </a:rPr>
              <a:t>Como toda tecnología, los sistemas de IA están sujetos a las cosmovisiones y posicionamientos de quienes los construyen, con sus sesgos culturales, de género y clase propios de todo grupo social. Resulta necesario recordar que las tecnologías no tienen efectos universales sobre las comunicaciones y prácticas en las que se insertan. </a:t>
            </a:r>
          </a:p>
        </p:txBody>
      </p:sp>
      <p:sp>
        <p:nvSpPr>
          <p:cNvPr id="5" name="Google Shape;791;p41">
            <a:extLst>
              <a:ext uri="{FF2B5EF4-FFF2-40B4-BE49-F238E27FC236}">
                <a16:creationId xmlns:a16="http://schemas.microsoft.com/office/drawing/2014/main" id="{24411F2D-F947-425F-811C-62F64B8E19A5}"/>
              </a:ext>
            </a:extLst>
          </p:cNvPr>
          <p:cNvSpPr txBox="1">
            <a:spLocks/>
          </p:cNvSpPr>
          <p:nvPr/>
        </p:nvSpPr>
        <p:spPr>
          <a:xfrm>
            <a:off x="1110343" y="2222144"/>
            <a:ext cx="7392092" cy="8984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sz="1400" b="1" dirty="0">
                <a:latin typeface="+mj-lt"/>
              </a:rPr>
              <a:t>Generativo es lo mismo que creativo: </a:t>
            </a:r>
            <a:r>
              <a:rPr lang="es-ES" sz="1400" dirty="0">
                <a:latin typeface="+mj-lt"/>
              </a:rPr>
              <a:t>Estos sistemas se “alimentan” de información ya existente, de ideas que otros ya tuvieron y simplemente las reformulan, les cambian el formato y las reciclan. </a:t>
            </a:r>
          </a:p>
        </p:txBody>
      </p:sp>
      <p:sp>
        <p:nvSpPr>
          <p:cNvPr id="6" name="Google Shape;791;p41">
            <a:extLst>
              <a:ext uri="{FF2B5EF4-FFF2-40B4-BE49-F238E27FC236}">
                <a16:creationId xmlns:a16="http://schemas.microsoft.com/office/drawing/2014/main" id="{A13A2960-683E-4AA7-948B-8FF9F496B1C1}"/>
              </a:ext>
            </a:extLst>
          </p:cNvPr>
          <p:cNvSpPr txBox="1">
            <a:spLocks/>
          </p:cNvSpPr>
          <p:nvPr/>
        </p:nvSpPr>
        <p:spPr>
          <a:xfrm>
            <a:off x="1110343" y="3377924"/>
            <a:ext cx="7392092" cy="8984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sz="1400" b="1" dirty="0">
                <a:latin typeface="+mj-lt"/>
              </a:rPr>
              <a:t>La IA representa una tragedia/una revolución para el campo educativo: </a:t>
            </a:r>
            <a:r>
              <a:rPr lang="es-ES" sz="1400" dirty="0">
                <a:latin typeface="+mj-lt"/>
              </a:rPr>
              <a:t>Es posible afirmar que se trata de herramientas que es preciso explorar para analizar su integración en propuestas de enseñanza.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9BD56FA-6A1A-40F9-8262-7172DA6E7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4" y="1274289"/>
            <a:ext cx="737680" cy="66452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F811ACC-6135-49D5-83E1-9070ECC1A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4" y="2384583"/>
            <a:ext cx="737680" cy="66452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97BC40C-0A33-4223-ACFB-7ED2CF25C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74" y="3494877"/>
            <a:ext cx="737680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9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1"/>
          <p:cNvSpPr/>
          <p:nvPr/>
        </p:nvSpPr>
        <p:spPr>
          <a:xfrm>
            <a:off x="3022275" y="2384325"/>
            <a:ext cx="6244568" cy="4918844"/>
          </a:xfrm>
          <a:custGeom>
            <a:avLst/>
            <a:gdLst/>
            <a:ahLst/>
            <a:cxnLst/>
            <a:rect l="l" t="t" r="r" b="b"/>
            <a:pathLst>
              <a:path w="38714" h="30495" extrusionOk="0">
                <a:moveTo>
                  <a:pt x="36498" y="1"/>
                </a:moveTo>
                <a:cubicBezTo>
                  <a:pt x="35706" y="1"/>
                  <a:pt x="34913" y="29"/>
                  <a:pt x="34119" y="86"/>
                </a:cubicBezTo>
                <a:cubicBezTo>
                  <a:pt x="29164" y="460"/>
                  <a:pt x="24125" y="2273"/>
                  <a:pt x="20845" y="6010"/>
                </a:cubicBezTo>
                <a:cubicBezTo>
                  <a:pt x="17911" y="9346"/>
                  <a:pt x="16457" y="14093"/>
                  <a:pt x="12623" y="16363"/>
                </a:cubicBezTo>
                <a:cubicBezTo>
                  <a:pt x="10690" y="17512"/>
                  <a:pt x="8519" y="17820"/>
                  <a:pt x="6256" y="17820"/>
                </a:cubicBezTo>
                <a:cubicBezTo>
                  <a:pt x="4211" y="17820"/>
                  <a:pt x="2090" y="17568"/>
                  <a:pt x="0" y="17456"/>
                </a:cubicBezTo>
                <a:lnTo>
                  <a:pt x="0" y="30495"/>
                </a:lnTo>
                <a:lnTo>
                  <a:pt x="38714" y="30495"/>
                </a:lnTo>
                <a:lnTo>
                  <a:pt x="38714" y="72"/>
                </a:lnTo>
                <a:cubicBezTo>
                  <a:pt x="37978" y="25"/>
                  <a:pt x="37239" y="1"/>
                  <a:pt x="364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41"/>
          <p:cNvSpPr txBox="1">
            <a:spLocks noGrp="1"/>
          </p:cNvSpPr>
          <p:nvPr>
            <p:ph type="title"/>
          </p:nvPr>
        </p:nvSpPr>
        <p:spPr>
          <a:xfrm>
            <a:off x="586400" y="691390"/>
            <a:ext cx="5437047" cy="712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ES" dirty="0"/>
              <a:t>TRABAJAMOS EN GRUPOS</a:t>
            </a:r>
          </a:p>
        </p:txBody>
      </p:sp>
      <p:sp>
        <p:nvSpPr>
          <p:cNvPr id="791" name="Google Shape;791;p41"/>
          <p:cNvSpPr txBox="1">
            <a:spLocks noGrp="1"/>
          </p:cNvSpPr>
          <p:nvPr>
            <p:ph type="subTitle" idx="1"/>
          </p:nvPr>
        </p:nvSpPr>
        <p:spPr>
          <a:xfrm>
            <a:off x="667310" y="1614682"/>
            <a:ext cx="7809378" cy="8345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s-ES" sz="1400" b="1" dirty="0">
                <a:latin typeface="+mj-lt"/>
              </a:rPr>
              <a:t>1. Leer la siguiente situación: </a:t>
            </a:r>
            <a:r>
              <a:rPr lang="es-ES" sz="1400" i="1" dirty="0">
                <a:latin typeface="+mj-lt"/>
              </a:rPr>
              <a:t>Un estudiante universitario utiliza IA para resolver todos sus trabajos prácticos. No lee los textos, no participa en clases y presenta trabajos generados por IA como propios. Un </a:t>
            </a:r>
            <a:r>
              <a:rPr lang="es-ES" sz="1400" i="1" dirty="0" err="1">
                <a:latin typeface="+mj-lt"/>
              </a:rPr>
              <a:t>compañeo</a:t>
            </a:r>
            <a:r>
              <a:rPr lang="es-ES" sz="1400" i="1" dirty="0">
                <a:latin typeface="+mj-lt"/>
              </a:rPr>
              <a:t> lo confronta y le pregunta si eso es justo para los demás. </a:t>
            </a:r>
          </a:p>
        </p:txBody>
      </p:sp>
      <p:sp>
        <p:nvSpPr>
          <p:cNvPr id="792" name="Google Shape;792;p41"/>
          <p:cNvSpPr/>
          <p:nvPr/>
        </p:nvSpPr>
        <p:spPr>
          <a:xfrm rot="5400000" flipH="1">
            <a:off x="7519150" y="693149"/>
            <a:ext cx="1731600" cy="345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3" name="Google Shape;793;p41"/>
          <p:cNvGrpSpPr/>
          <p:nvPr/>
        </p:nvGrpSpPr>
        <p:grpSpPr>
          <a:xfrm rot="5400000" flipH="1">
            <a:off x="7497563" y="3553700"/>
            <a:ext cx="510050" cy="919425"/>
            <a:chOff x="257500" y="825775"/>
            <a:chExt cx="510050" cy="919425"/>
          </a:xfrm>
        </p:grpSpPr>
        <p:sp>
          <p:nvSpPr>
            <p:cNvPr id="794" name="Google Shape;794;p41"/>
            <p:cNvSpPr/>
            <p:nvPr/>
          </p:nvSpPr>
          <p:spPr>
            <a:xfrm>
              <a:off x="697975" y="8257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1"/>
            <p:cNvSpPr/>
            <p:nvPr/>
          </p:nvSpPr>
          <p:spPr>
            <a:xfrm>
              <a:off x="697975" y="9956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85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85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1"/>
            <p:cNvSpPr/>
            <p:nvPr/>
          </p:nvSpPr>
          <p:spPr>
            <a:xfrm>
              <a:off x="697975" y="1165575"/>
              <a:ext cx="69575" cy="69575"/>
            </a:xfrm>
            <a:custGeom>
              <a:avLst/>
              <a:gdLst/>
              <a:ahLst/>
              <a:cxnLst/>
              <a:rect l="l" t="t" r="r" b="b"/>
              <a:pathLst>
                <a:path w="2783" h="2783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83"/>
                    <a:pt x="1385" y="2783"/>
                  </a:cubicBezTo>
                  <a:cubicBezTo>
                    <a:pt x="2160" y="2783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1"/>
            <p:cNvSpPr/>
            <p:nvPr/>
          </p:nvSpPr>
          <p:spPr>
            <a:xfrm>
              <a:off x="697975" y="13354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60"/>
                    <a:pt x="624" y="2797"/>
                    <a:pt x="1385" y="2797"/>
                  </a:cubicBezTo>
                  <a:cubicBezTo>
                    <a:pt x="2160" y="2797"/>
                    <a:pt x="2783" y="2160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1"/>
            <p:cNvSpPr/>
            <p:nvPr/>
          </p:nvSpPr>
          <p:spPr>
            <a:xfrm>
              <a:off x="697975" y="15053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1"/>
            <p:cNvSpPr/>
            <p:nvPr/>
          </p:nvSpPr>
          <p:spPr>
            <a:xfrm>
              <a:off x="697975" y="1675275"/>
              <a:ext cx="69575" cy="69925"/>
            </a:xfrm>
            <a:custGeom>
              <a:avLst/>
              <a:gdLst/>
              <a:ahLst/>
              <a:cxnLst/>
              <a:rect l="l" t="t" r="r" b="b"/>
              <a:pathLst>
                <a:path w="2783" h="2797" extrusionOk="0">
                  <a:moveTo>
                    <a:pt x="1385" y="1"/>
                  </a:moveTo>
                  <a:cubicBezTo>
                    <a:pt x="624" y="1"/>
                    <a:pt x="1" y="624"/>
                    <a:pt x="1" y="1399"/>
                  </a:cubicBezTo>
                  <a:cubicBezTo>
                    <a:pt x="1" y="2174"/>
                    <a:pt x="624" y="2797"/>
                    <a:pt x="1385" y="2797"/>
                  </a:cubicBezTo>
                  <a:cubicBezTo>
                    <a:pt x="2160" y="2797"/>
                    <a:pt x="2783" y="2174"/>
                    <a:pt x="2783" y="1399"/>
                  </a:cubicBezTo>
                  <a:cubicBezTo>
                    <a:pt x="2783" y="624"/>
                    <a:pt x="2160" y="1"/>
                    <a:pt x="13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1"/>
            <p:cNvSpPr/>
            <p:nvPr/>
          </p:nvSpPr>
          <p:spPr>
            <a:xfrm>
              <a:off x="477575" y="8257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1"/>
            <p:cNvSpPr/>
            <p:nvPr/>
          </p:nvSpPr>
          <p:spPr>
            <a:xfrm>
              <a:off x="477575" y="9956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85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1"/>
            <p:cNvSpPr/>
            <p:nvPr/>
          </p:nvSpPr>
          <p:spPr>
            <a:xfrm>
              <a:off x="477575" y="1165575"/>
              <a:ext cx="69900" cy="69575"/>
            </a:xfrm>
            <a:custGeom>
              <a:avLst/>
              <a:gdLst/>
              <a:ahLst/>
              <a:cxnLst/>
              <a:rect l="l" t="t" r="r" b="b"/>
              <a:pathLst>
                <a:path w="2796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73" y="2783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1"/>
            <p:cNvSpPr/>
            <p:nvPr/>
          </p:nvSpPr>
          <p:spPr>
            <a:xfrm>
              <a:off x="477575" y="13354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73" y="2797"/>
                    <a:pt x="2796" y="2160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1"/>
            <p:cNvSpPr/>
            <p:nvPr/>
          </p:nvSpPr>
          <p:spPr>
            <a:xfrm>
              <a:off x="477575" y="15053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1"/>
            <p:cNvSpPr/>
            <p:nvPr/>
          </p:nvSpPr>
          <p:spPr>
            <a:xfrm>
              <a:off x="477575" y="1675275"/>
              <a:ext cx="69900" cy="69925"/>
            </a:xfrm>
            <a:custGeom>
              <a:avLst/>
              <a:gdLst/>
              <a:ahLst/>
              <a:cxnLst/>
              <a:rect l="l" t="t" r="r" b="b"/>
              <a:pathLst>
                <a:path w="2796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73" y="2797"/>
                    <a:pt x="2796" y="2174"/>
                    <a:pt x="2796" y="1399"/>
                  </a:cubicBezTo>
                  <a:cubicBezTo>
                    <a:pt x="2796" y="624"/>
                    <a:pt x="2173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1"/>
            <p:cNvSpPr/>
            <p:nvPr/>
          </p:nvSpPr>
          <p:spPr>
            <a:xfrm>
              <a:off x="257500" y="8257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1"/>
            <p:cNvSpPr/>
            <p:nvPr/>
          </p:nvSpPr>
          <p:spPr>
            <a:xfrm>
              <a:off x="257500" y="9956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85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85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1"/>
            <p:cNvSpPr/>
            <p:nvPr/>
          </p:nvSpPr>
          <p:spPr>
            <a:xfrm>
              <a:off x="257500" y="1165575"/>
              <a:ext cx="69925" cy="69575"/>
            </a:xfrm>
            <a:custGeom>
              <a:avLst/>
              <a:gdLst/>
              <a:ahLst/>
              <a:cxnLst/>
              <a:rect l="l" t="t" r="r" b="b"/>
              <a:pathLst>
                <a:path w="2797" h="2783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83"/>
                    <a:pt x="1398" y="2783"/>
                  </a:cubicBezTo>
                  <a:cubicBezTo>
                    <a:pt x="2159" y="2783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1"/>
            <p:cNvSpPr/>
            <p:nvPr/>
          </p:nvSpPr>
          <p:spPr>
            <a:xfrm>
              <a:off x="257500" y="13354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60"/>
                    <a:pt x="623" y="2797"/>
                    <a:pt x="1398" y="2797"/>
                  </a:cubicBezTo>
                  <a:cubicBezTo>
                    <a:pt x="2159" y="2797"/>
                    <a:pt x="2796" y="2160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1"/>
            <p:cNvSpPr/>
            <p:nvPr/>
          </p:nvSpPr>
          <p:spPr>
            <a:xfrm>
              <a:off x="257500" y="15053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1"/>
            <p:cNvSpPr/>
            <p:nvPr/>
          </p:nvSpPr>
          <p:spPr>
            <a:xfrm>
              <a:off x="257500" y="1675275"/>
              <a:ext cx="69925" cy="69925"/>
            </a:xfrm>
            <a:custGeom>
              <a:avLst/>
              <a:gdLst/>
              <a:ahLst/>
              <a:cxnLst/>
              <a:rect l="l" t="t" r="r" b="b"/>
              <a:pathLst>
                <a:path w="2797" h="2797" extrusionOk="0">
                  <a:moveTo>
                    <a:pt x="1398" y="1"/>
                  </a:moveTo>
                  <a:cubicBezTo>
                    <a:pt x="623" y="1"/>
                    <a:pt x="0" y="624"/>
                    <a:pt x="0" y="1399"/>
                  </a:cubicBezTo>
                  <a:cubicBezTo>
                    <a:pt x="0" y="2174"/>
                    <a:pt x="623" y="2797"/>
                    <a:pt x="1398" y="2797"/>
                  </a:cubicBezTo>
                  <a:cubicBezTo>
                    <a:pt x="2159" y="2797"/>
                    <a:pt x="2796" y="2174"/>
                    <a:pt x="2796" y="1399"/>
                  </a:cubicBezTo>
                  <a:cubicBezTo>
                    <a:pt x="2796" y="624"/>
                    <a:pt x="2159" y="1"/>
                    <a:pt x="1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ángulo 1"/>
          <p:cNvSpPr/>
          <p:nvPr/>
        </p:nvSpPr>
        <p:spPr>
          <a:xfrm>
            <a:off x="1295254" y="4351360"/>
            <a:ext cx="2082621" cy="307777"/>
          </a:xfrm>
          <a:prstGeom prst="rect">
            <a:avLst/>
          </a:prstGeom>
          <a:solidFill>
            <a:schemeClr val="accent2"/>
          </a:solidFill>
        </p:spPr>
        <p:txBody>
          <a:bodyPr wrap="none" lIns="91440" tIns="45720" rIns="91440" bIns="45720" anchor="t">
            <a:spAutoFit/>
          </a:bodyPr>
          <a:lstStyle/>
          <a:p>
            <a:r>
              <a:rPr lang="es-AR" dirty="0"/>
              <a:t>SEGUNDA ACTIVIDAD</a:t>
            </a:r>
            <a:endParaRPr lang="en-US" dirty="0"/>
          </a:p>
        </p:txBody>
      </p:sp>
      <p:sp>
        <p:nvSpPr>
          <p:cNvPr id="26" name="Google Shape;791;p41">
            <a:extLst>
              <a:ext uri="{FF2B5EF4-FFF2-40B4-BE49-F238E27FC236}">
                <a16:creationId xmlns:a16="http://schemas.microsoft.com/office/drawing/2014/main" id="{25A88B50-213E-49A9-9F91-219B66AF5CCF}"/>
              </a:ext>
            </a:extLst>
          </p:cNvPr>
          <p:cNvSpPr txBox="1">
            <a:spLocks/>
          </p:cNvSpPr>
          <p:nvPr/>
        </p:nvSpPr>
        <p:spPr>
          <a:xfrm>
            <a:off x="667310" y="2566515"/>
            <a:ext cx="7809377" cy="14468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30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ivvic"/>
              <a:buNone/>
              <a:defRPr sz="2500" b="0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marL="0" indent="0"/>
            <a:r>
              <a:rPr lang="es-ES" sz="1400" b="1" dirty="0">
                <a:latin typeface="+mj-lt"/>
              </a:rPr>
              <a:t>2. Responder las siguientes consignas:</a:t>
            </a:r>
          </a:p>
          <a:p>
            <a:pPr marL="0" indent="0"/>
            <a:r>
              <a:rPr lang="es-ES" sz="1400" i="1" dirty="0">
                <a:latin typeface="+mj-lt"/>
              </a:rPr>
              <a:t>A- Análisis del caso. ¿Qué dilemas éticos aparecen? ?¿que riesgos hay para el estudiante, el grupo y la institución?</a:t>
            </a:r>
          </a:p>
          <a:p>
            <a:pPr marL="0" indent="0"/>
            <a:r>
              <a:rPr lang="es-ES" sz="1400" i="1" dirty="0">
                <a:latin typeface="+mj-lt"/>
              </a:rPr>
              <a:t>B- Postura grupal. ¿Están de acuerdo con el uso de la IA en este contexto? ¿Por qué? ¿Qué límites consideran necesarios? ¿Qué consejo les darían a este compañero?</a:t>
            </a:r>
          </a:p>
          <a:p>
            <a:pPr marL="0" indent="0"/>
            <a:r>
              <a:rPr lang="es-ES" sz="1400" i="1" dirty="0">
                <a:latin typeface="+mj-lt"/>
              </a:rPr>
              <a:t>C- Presentación final. Expongan su análisis y propuesta oralmente. </a:t>
            </a:r>
          </a:p>
        </p:txBody>
      </p:sp>
    </p:spTree>
    <p:extLst>
      <p:ext uri="{BB962C8B-B14F-4D97-AF65-F5344CB8AC3E}">
        <p14:creationId xmlns:p14="http://schemas.microsoft.com/office/powerpoint/2010/main" val="3702562886"/>
      </p:ext>
    </p:extLst>
  </p:cSld>
  <p:clrMapOvr>
    <a:masterClrMapping/>
  </p:clrMapOvr>
</p:sld>
</file>

<file path=ppt/theme/theme1.xml><?xml version="1.0" encoding="utf-8"?>
<a:theme xmlns:a="http://schemas.openxmlformats.org/drawingml/2006/main" name="Candy Pastel Style MK Plan by Slidesgo">
  <a:themeElements>
    <a:clrScheme name="Simple Light">
      <a:dk1>
        <a:srgbClr val="2B2B2B"/>
      </a:dk1>
      <a:lt1>
        <a:srgbClr val="FFFFFF"/>
      </a:lt1>
      <a:dk2>
        <a:srgbClr val="B5EBE7"/>
      </a:dk2>
      <a:lt2>
        <a:srgbClr val="D2BCE6"/>
      </a:lt2>
      <a:accent1>
        <a:srgbClr val="FAECB6"/>
      </a:accent1>
      <a:accent2>
        <a:srgbClr val="F7CFB0"/>
      </a:accent2>
      <a:accent3>
        <a:srgbClr val="F3C5D8"/>
      </a:accent3>
      <a:accent4>
        <a:srgbClr val="FFFFFF"/>
      </a:accent4>
      <a:accent5>
        <a:srgbClr val="FFFFFF"/>
      </a:accent5>
      <a:accent6>
        <a:srgbClr val="FFFFFF"/>
      </a:accent6>
      <a:hlink>
        <a:srgbClr val="2B2B2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736</Words>
  <Application>Microsoft Office PowerPoint</Application>
  <PresentationFormat>Presentación en pantalla (16:9)</PresentationFormat>
  <Paragraphs>50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Poppins</vt:lpstr>
      <vt:lpstr>Livvic</vt:lpstr>
      <vt:lpstr>Arial</vt:lpstr>
      <vt:lpstr>Bebas Neue</vt:lpstr>
      <vt:lpstr>Poppins Medium</vt:lpstr>
      <vt:lpstr>Candy Pastel Style MK Plan by Slidesgo</vt:lpstr>
      <vt:lpstr>CIVU </vt:lpstr>
      <vt:lpstr>ENCUENTRO SINCRONICO 4 </vt:lpstr>
      <vt:lpstr>OBJETIVOS DEL MÓDULO</vt:lpstr>
      <vt:lpstr>1</vt:lpstr>
      <vt:lpstr>ALGUNAS CUESTIONES GENERALES  DE LA IA…</vt:lpstr>
      <vt:lpstr>CHARLAMOS…</vt:lpstr>
      <vt:lpstr>REFLEXIONAMOS… MALENTENDIDOS EN TORNO A LA IA</vt:lpstr>
      <vt:lpstr>Presentación de PowerPoint</vt:lpstr>
      <vt:lpstr>TRABAJAMOS EN GRUPOS</vt:lpstr>
      <vt:lpstr>IDEA FUERZA DEL ENCUENTRO</vt:lpstr>
      <vt:lpstr> ¡MUCHAS GRACIAS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¡BIENVENIDOS AL CIVU!</dc:title>
  <dc:creator>Usuario</dc:creator>
  <cp:lastModifiedBy>Gaziano Elisabet</cp:lastModifiedBy>
  <cp:revision>218</cp:revision>
  <dcterms:modified xsi:type="dcterms:W3CDTF">2025-11-16T16:55:40Z</dcterms:modified>
</cp:coreProperties>
</file>