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41"/>
  </p:notesMasterIdLst>
  <p:sldIdLst>
    <p:sldId id="258" r:id="rId2"/>
    <p:sldId id="256" r:id="rId3"/>
    <p:sldId id="290" r:id="rId4"/>
    <p:sldId id="257" r:id="rId5"/>
    <p:sldId id="259" r:id="rId6"/>
    <p:sldId id="260" r:id="rId7"/>
    <p:sldId id="291" r:id="rId8"/>
    <p:sldId id="261" r:id="rId9"/>
    <p:sldId id="262" r:id="rId10"/>
    <p:sldId id="263" r:id="rId11"/>
    <p:sldId id="265" r:id="rId12"/>
    <p:sldId id="264" r:id="rId13"/>
    <p:sldId id="266" r:id="rId14"/>
    <p:sldId id="278" r:id="rId15"/>
    <p:sldId id="267" r:id="rId16"/>
    <p:sldId id="279" r:id="rId17"/>
    <p:sldId id="268" r:id="rId18"/>
    <p:sldId id="269" r:id="rId19"/>
    <p:sldId id="270" r:id="rId20"/>
    <p:sldId id="271" r:id="rId21"/>
    <p:sldId id="273" r:id="rId22"/>
    <p:sldId id="292" r:id="rId23"/>
    <p:sldId id="293" r:id="rId24"/>
    <p:sldId id="274" r:id="rId25"/>
    <p:sldId id="275" r:id="rId26"/>
    <p:sldId id="294" r:id="rId27"/>
    <p:sldId id="280" r:id="rId28"/>
    <p:sldId id="276" r:id="rId29"/>
    <p:sldId id="296" r:id="rId30"/>
    <p:sldId id="295" r:id="rId31"/>
    <p:sldId id="281" r:id="rId32"/>
    <p:sldId id="282" r:id="rId33"/>
    <p:sldId id="283" r:id="rId34"/>
    <p:sldId id="285" r:id="rId35"/>
    <p:sldId id="284" r:id="rId36"/>
    <p:sldId id="286" r:id="rId37"/>
    <p:sldId id="287" r:id="rId38"/>
    <p:sldId id="289" r:id="rId39"/>
    <p:sldId id="288"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BA489C-ACFC-4A5C-91AF-8CD9EE202987}" v="1" dt="2025-03-27T14:07:09.094"/>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572"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mez Bausela Nazarena" userId="3578a78b-715f-4a84-a7f9-19a121cb8805" providerId="ADAL" clId="{46BA489C-ACFC-4A5C-91AF-8CD9EE202987}"/>
    <pc:docChg chg="modSld">
      <pc:chgData name="Gomez Bausela Nazarena" userId="3578a78b-715f-4a84-a7f9-19a121cb8805" providerId="ADAL" clId="{46BA489C-ACFC-4A5C-91AF-8CD9EE202987}" dt="2025-03-27T14:07:09.092" v="0" actId="20577"/>
      <pc:docMkLst>
        <pc:docMk/>
      </pc:docMkLst>
      <pc:sldChg chg="modSp">
        <pc:chgData name="Gomez Bausela Nazarena" userId="3578a78b-715f-4a84-a7f9-19a121cb8805" providerId="ADAL" clId="{46BA489C-ACFC-4A5C-91AF-8CD9EE202987}" dt="2025-03-27T14:07:09.092" v="0" actId="20577"/>
        <pc:sldMkLst>
          <pc:docMk/>
          <pc:sldMk cId="2712424463" sldId="279"/>
        </pc:sldMkLst>
        <pc:spChg chg="mod">
          <ac:chgData name="Gomez Bausela Nazarena" userId="3578a78b-715f-4a84-a7f9-19a121cb8805" providerId="ADAL" clId="{46BA489C-ACFC-4A5C-91AF-8CD9EE202987}" dt="2025-03-27T14:07:09.092" v="0" actId="20577"/>
          <ac:spMkLst>
            <pc:docMk/>
            <pc:sldMk cId="2712424463" sldId="279"/>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92A92B-5831-4020-B801-F770F744F252}" type="datetimeFigureOut">
              <a:rPr lang="es-AR" smtClean="0"/>
              <a:t>27/3/2025</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1E9BE7-07CD-403B-8A72-D03550F1057E}" type="slidenum">
              <a:rPr lang="es-AR" smtClean="0"/>
              <a:t>‹Nº›</a:t>
            </a:fld>
            <a:endParaRPr lang="es-AR"/>
          </a:p>
        </p:txBody>
      </p:sp>
    </p:spTree>
    <p:extLst>
      <p:ext uri="{BB962C8B-B14F-4D97-AF65-F5344CB8AC3E}">
        <p14:creationId xmlns:p14="http://schemas.microsoft.com/office/powerpoint/2010/main" val="1470662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D01E9BE7-07CD-403B-8A72-D03550F1057E}" type="slidenum">
              <a:rPr lang="es-AR" smtClean="0"/>
              <a:t>17</a:t>
            </a:fld>
            <a:endParaRPr lang="es-AR"/>
          </a:p>
        </p:txBody>
      </p:sp>
    </p:spTree>
    <p:extLst>
      <p:ext uri="{BB962C8B-B14F-4D97-AF65-F5344CB8AC3E}">
        <p14:creationId xmlns:p14="http://schemas.microsoft.com/office/powerpoint/2010/main" val="4223207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F22A3A2A-5963-42AC-A5EA-CCB0D93A1B8D}" type="datetimeFigureOut">
              <a:rPr lang="es-AR" smtClean="0"/>
              <a:t>27/3/2025</a:t>
            </a:fld>
            <a:endParaRPr lang="es-AR"/>
          </a:p>
        </p:txBody>
      </p:sp>
      <p:sp>
        <p:nvSpPr>
          <p:cNvPr id="5" name="Footer Placeholder 4"/>
          <p:cNvSpPr>
            <a:spLocks noGrp="1"/>
          </p:cNvSpPr>
          <p:nvPr>
            <p:ph type="ftr" sz="quarter" idx="11"/>
          </p:nvPr>
        </p:nvSpPr>
        <p:spPr>
          <a:xfrm>
            <a:off x="1900237" y="5410202"/>
            <a:ext cx="3843665" cy="365125"/>
          </a:xfrm>
        </p:spPr>
        <p:txBody>
          <a:bodyPr/>
          <a:lstStyle/>
          <a:p>
            <a:endParaRPr lang="es-AR"/>
          </a:p>
        </p:txBody>
      </p:sp>
      <p:sp>
        <p:nvSpPr>
          <p:cNvPr id="6" name="Slide Number Placeholder 5"/>
          <p:cNvSpPr>
            <a:spLocks noGrp="1"/>
          </p:cNvSpPr>
          <p:nvPr>
            <p:ph type="sldNum" sz="quarter" idx="12"/>
          </p:nvPr>
        </p:nvSpPr>
        <p:spPr>
          <a:xfrm>
            <a:off x="7915603" y="5410200"/>
            <a:ext cx="578317" cy="365125"/>
          </a:xfrm>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421965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2A3A2A-5963-42AC-A5EA-CCB0D93A1B8D}" type="datetimeFigureOut">
              <a:rPr lang="es-AR" smtClean="0"/>
              <a:t>27/3/2025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57553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2A3A2A-5963-42AC-A5EA-CCB0D93A1B8D}" type="datetimeFigureOut">
              <a:rPr lang="es-AR" smtClean="0"/>
              <a:t>27/3/2025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1730626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2A3A2A-5963-42AC-A5EA-CCB0D93A1B8D}" type="datetimeFigureOut">
              <a:rPr lang="es-AR" smtClean="0"/>
              <a:t>27/3/2025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DD0B4A7-978E-4942-88DF-5DF62888D348}" type="slidenum">
              <a:rPr lang="es-AR" smtClean="0"/>
              <a:t>‹Nº›</a:t>
            </a:fld>
            <a:endParaRPr lang="es-AR"/>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53198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2A3A2A-5963-42AC-A5EA-CCB0D93A1B8D}" type="datetimeFigureOut">
              <a:rPr lang="es-AR" smtClean="0"/>
              <a:t>27/3/2025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3020295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22A3A2A-5963-42AC-A5EA-CCB0D93A1B8D}" type="datetimeFigureOut">
              <a:rPr lang="es-AR" smtClean="0"/>
              <a:t>27/3/2025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27499561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F22A3A2A-5963-42AC-A5EA-CCB0D93A1B8D}" type="datetimeFigureOut">
              <a:rPr lang="es-AR" smtClean="0"/>
              <a:t>27/3/2025</a:t>
            </a:fld>
            <a:endParaRPr lang="es-AR"/>
          </a:p>
        </p:txBody>
      </p:sp>
      <p:sp>
        <p:nvSpPr>
          <p:cNvPr id="4" name="Footer Placeholder 3"/>
          <p:cNvSpPr>
            <a:spLocks noGrp="1"/>
          </p:cNvSpPr>
          <p:nvPr>
            <p:ph type="ftr" sz="quarter" idx="11"/>
          </p:nvPr>
        </p:nvSpPr>
        <p:spPr/>
        <p:txBody>
          <a:bodyPr/>
          <a:lstStyle>
            <a:lvl1pPr>
              <a:defRPr cap="all" baseline="0"/>
            </a:lvl1pPr>
          </a:lstStyle>
          <a:p>
            <a:endParaRPr lang="es-AR"/>
          </a:p>
        </p:txBody>
      </p:sp>
      <p:sp>
        <p:nvSpPr>
          <p:cNvPr id="5" name="Slide Number Placeholder 4"/>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66843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2A3A2A-5963-42AC-A5EA-CCB0D93A1B8D}" type="datetimeFigureOut">
              <a:rPr lang="es-AR" smtClean="0"/>
              <a:t>27/3/2025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1453884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22A3A2A-5963-42AC-A5EA-CCB0D93A1B8D}" type="datetimeFigureOut">
              <a:rPr lang="es-AR" smtClean="0"/>
              <a:t>27/3/2025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53345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s-ES"/>
              <a:t>Haga clic para modificar el estilo de título del patrón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F22A3A2A-5963-42AC-A5EA-CCB0D93A1B8D}" type="datetimeFigureOut">
              <a:rPr lang="es-AR" smtClean="0"/>
              <a:t>27/3/2025</a:t>
            </a:fld>
            <a:endParaRPr lang="es-AR"/>
          </a:p>
        </p:txBody>
      </p:sp>
      <p:sp>
        <p:nvSpPr>
          <p:cNvPr id="50" name="Footer Placeholder 4"/>
          <p:cNvSpPr>
            <a:spLocks noGrp="1"/>
          </p:cNvSpPr>
          <p:nvPr>
            <p:ph type="ftr" sz="quarter" idx="11"/>
          </p:nvPr>
        </p:nvSpPr>
        <p:spPr>
          <a:xfrm>
            <a:off x="856059" y="5883276"/>
            <a:ext cx="4679482" cy="365125"/>
          </a:xfrm>
        </p:spPr>
        <p:txBody>
          <a:bodyPr/>
          <a:lstStyle/>
          <a:p>
            <a:endParaRPr lang="es-AR"/>
          </a:p>
        </p:txBody>
      </p:sp>
      <p:sp>
        <p:nvSpPr>
          <p:cNvPr id="51" name="Slide Number Placeholder 5"/>
          <p:cNvSpPr>
            <a:spLocks noGrp="1"/>
          </p:cNvSpPr>
          <p:nvPr>
            <p:ph type="sldNum" sz="quarter" idx="12"/>
          </p:nvPr>
        </p:nvSpPr>
        <p:spPr>
          <a:xfrm>
            <a:off x="7707241" y="5883275"/>
            <a:ext cx="578317" cy="365125"/>
          </a:xfrm>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775912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F22A3A2A-5963-42AC-A5EA-CCB0D93A1B8D}" type="datetimeFigureOut">
              <a:rPr lang="es-AR" smtClean="0"/>
              <a:t>27/3/2025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263915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22A3A2A-5963-42AC-A5EA-CCB0D93A1B8D}" type="datetimeFigureOut">
              <a:rPr lang="es-AR" smtClean="0"/>
              <a:t>27/3/2025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41869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56058" y="3073398"/>
            <a:ext cx="3658793"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3073398"/>
            <a:ext cx="3656408"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22A3A2A-5963-42AC-A5EA-CCB0D93A1B8D}" type="datetimeFigureOut">
              <a:rPr lang="es-AR" smtClean="0"/>
              <a:t>27/3/2025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405346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22A3A2A-5963-42AC-A5EA-CCB0D93A1B8D}" type="datetimeFigureOut">
              <a:rPr lang="es-AR" smtClean="0"/>
              <a:t>27/3/2025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799121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A3A2A-5963-42AC-A5EA-CCB0D93A1B8D}" type="datetimeFigureOut">
              <a:rPr lang="es-AR" smtClean="0"/>
              <a:t>27/3/2025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131878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2A3A2A-5963-42AC-A5EA-CCB0D93A1B8D}" type="datetimeFigureOut">
              <a:rPr lang="es-AR" smtClean="0"/>
              <a:t>27/3/2025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3195192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F22A3A2A-5963-42AC-A5EA-CCB0D93A1B8D}" type="datetimeFigureOut">
              <a:rPr lang="es-AR" smtClean="0"/>
              <a:t>27/3/2025</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BDD0B4A7-978E-4942-88DF-5DF62888D348}" type="slidenum">
              <a:rPr lang="es-AR" smtClean="0"/>
              <a:t>‹Nº›</a:t>
            </a:fld>
            <a:endParaRPr lang="es-AR"/>
          </a:p>
        </p:txBody>
      </p:sp>
    </p:spTree>
    <p:extLst>
      <p:ext uri="{BB962C8B-B14F-4D97-AF65-F5344CB8AC3E}">
        <p14:creationId xmlns:p14="http://schemas.microsoft.com/office/powerpoint/2010/main" val="337914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22A3A2A-5963-42AC-A5EA-CCB0D93A1B8D}" type="datetimeFigureOut">
              <a:rPr lang="es-AR" smtClean="0"/>
              <a:t>27/3/2025</a:t>
            </a:fld>
            <a:endParaRPr lang="es-AR"/>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DD0B4A7-978E-4942-88DF-5DF62888D348}" type="slidenum">
              <a:rPr lang="es-AR" smtClean="0"/>
              <a:t>‹Nº›</a:t>
            </a:fld>
            <a:endParaRPr lang="es-AR"/>
          </a:p>
        </p:txBody>
      </p:sp>
    </p:spTree>
    <p:extLst>
      <p:ext uri="{BB962C8B-B14F-4D97-AF65-F5344CB8AC3E}">
        <p14:creationId xmlns:p14="http://schemas.microsoft.com/office/powerpoint/2010/main" val="762157332"/>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14300" dist="38100" dir="2700000" algn="tl">
              <a:srgbClr val="000000">
                <a:alpha val="2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27000" dist="38100" dir="2700000" algn="tl">
              <a:srgbClr val="000000">
                <a:alpha val="33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27000" dist="38100" dir="2700000" algn="tl">
              <a:srgbClr val="000000">
                <a:alpha val="33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27000" dist="38100" dir="2700000" algn="tl">
              <a:srgbClr val="000000">
                <a:alpha val="33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27000" dist="38100" dir="2700000" algn="tl">
              <a:srgbClr val="000000">
                <a:alpha val="33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1988839"/>
            <a:ext cx="8352928" cy="1521123"/>
          </a:xfrm>
        </p:spPr>
        <p:txBody>
          <a:bodyPr/>
          <a:lstStyle/>
          <a:p>
            <a:pPr algn="ctr"/>
            <a:r>
              <a:rPr lang="es-MX" dirty="0">
                <a:effectLst/>
              </a:rPr>
              <a:t>CLINICA </a:t>
            </a:r>
            <a:r>
              <a:rPr lang="es-MX" dirty="0" err="1">
                <a:effectLst/>
              </a:rPr>
              <a:t>MéDICA</a:t>
            </a:r>
            <a:r>
              <a:rPr lang="es-MX" dirty="0">
                <a:effectLst/>
              </a:rPr>
              <a:t> KINEFISIÁTRICA</a:t>
            </a:r>
            <a:endParaRPr lang="es-AR" dirty="0">
              <a:effectLst/>
            </a:endParaRPr>
          </a:p>
        </p:txBody>
      </p:sp>
      <p:sp>
        <p:nvSpPr>
          <p:cNvPr id="3" name="2 Subtítulo"/>
          <p:cNvSpPr>
            <a:spLocks noGrp="1"/>
          </p:cNvSpPr>
          <p:nvPr>
            <p:ph type="subTitle" idx="1"/>
          </p:nvPr>
        </p:nvSpPr>
        <p:spPr>
          <a:xfrm>
            <a:off x="1115616" y="3602038"/>
            <a:ext cx="7378303" cy="2923306"/>
          </a:xfrm>
        </p:spPr>
        <p:txBody>
          <a:bodyPr>
            <a:normAutofit fontScale="55000" lnSpcReduction="20000"/>
          </a:bodyPr>
          <a:lstStyle/>
          <a:p>
            <a:pPr algn="r"/>
            <a:r>
              <a:rPr lang="es-MX" sz="4200" dirty="0"/>
              <a:t>Licenciada </a:t>
            </a:r>
            <a:r>
              <a:rPr lang="es-MX" sz="4200" dirty="0" err="1"/>
              <a:t>Natalí</a:t>
            </a:r>
            <a:r>
              <a:rPr lang="es-MX" sz="4200" dirty="0"/>
              <a:t> </a:t>
            </a:r>
            <a:r>
              <a:rPr lang="es-MX" sz="4200" dirty="0" err="1"/>
              <a:t>Romani</a:t>
            </a:r>
            <a:endParaRPr lang="es-MX" sz="4200" dirty="0"/>
          </a:p>
          <a:p>
            <a:pPr algn="r"/>
            <a:r>
              <a:rPr lang="es-MX" sz="4200" dirty="0"/>
              <a:t>MAT 1143/</a:t>
            </a:r>
          </a:p>
          <a:p>
            <a:pPr algn="r"/>
            <a:r>
              <a:rPr lang="es-MX" sz="4200" dirty="0" err="1"/>
              <a:t>Lic</a:t>
            </a:r>
            <a:r>
              <a:rPr lang="es-MX" sz="4200" dirty="0"/>
              <a:t> en kinesiología Y Fisiatría</a:t>
            </a:r>
          </a:p>
          <a:p>
            <a:pPr algn="r"/>
            <a:r>
              <a:rPr lang="es-MX" sz="4200" dirty="0"/>
              <a:t>Terapias manuales </a:t>
            </a:r>
            <a:r>
              <a:rPr lang="es-MX" sz="4200" dirty="0" err="1"/>
              <a:t>osteoneuromusculares</a:t>
            </a:r>
            <a:r>
              <a:rPr lang="es-MX" sz="4200" dirty="0"/>
              <a:t>. </a:t>
            </a:r>
          </a:p>
          <a:p>
            <a:pPr algn="r"/>
            <a:r>
              <a:rPr lang="es-MX" sz="4200" dirty="0" err="1"/>
              <a:t>Posturología</a:t>
            </a:r>
            <a:r>
              <a:rPr lang="es-MX" sz="4200" dirty="0"/>
              <a:t>.</a:t>
            </a:r>
          </a:p>
          <a:p>
            <a:pPr algn="r"/>
            <a:r>
              <a:rPr lang="es-MX" sz="4200" dirty="0"/>
              <a:t>Terapia </a:t>
            </a:r>
            <a:r>
              <a:rPr lang="es-MX" sz="4200" dirty="0" err="1"/>
              <a:t>Craneosacral</a:t>
            </a:r>
            <a:r>
              <a:rPr lang="es-MX" sz="4200" dirty="0"/>
              <a:t>. </a:t>
            </a:r>
            <a:endParaRPr lang="es-AR" sz="4200" dirty="0"/>
          </a:p>
          <a:p>
            <a:endParaRPr lang="es-AR" dirty="0"/>
          </a:p>
        </p:txBody>
      </p:sp>
    </p:spTree>
    <p:extLst>
      <p:ext uri="{BB962C8B-B14F-4D97-AF65-F5344CB8AC3E}">
        <p14:creationId xmlns:p14="http://schemas.microsoft.com/office/powerpoint/2010/main" val="3102027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48314"/>
            <a:ext cx="2448272" cy="6761371"/>
          </a:xfrm>
        </p:spPr>
      </p:pic>
      <p:sp>
        <p:nvSpPr>
          <p:cNvPr id="7" name="6 Marcador de texto"/>
          <p:cNvSpPr>
            <a:spLocks noGrp="1"/>
          </p:cNvSpPr>
          <p:nvPr>
            <p:ph type="body" sz="half" idx="2"/>
          </p:nvPr>
        </p:nvSpPr>
        <p:spPr>
          <a:xfrm>
            <a:off x="3125984" y="748700"/>
            <a:ext cx="5478464" cy="5632628"/>
          </a:xfrm>
        </p:spPr>
        <p:txBody>
          <a:bodyPr>
            <a:normAutofit/>
          </a:bodyPr>
          <a:lstStyle/>
          <a:p>
            <a:pPr algn="just">
              <a:lnSpc>
                <a:spcPct val="150000"/>
              </a:lnSpc>
            </a:pPr>
            <a:r>
              <a:rPr lang="es-MX" sz="2000" dirty="0">
                <a:effectLst/>
              </a:rPr>
              <a:t>VAMOS A OBSERVAR Y EVALUAR:</a:t>
            </a:r>
            <a:endParaRPr lang="es-AR" sz="2000" dirty="0">
              <a:effectLst/>
            </a:endParaRPr>
          </a:p>
          <a:p>
            <a:pPr algn="just">
              <a:lnSpc>
                <a:spcPct val="150000"/>
              </a:lnSpc>
            </a:pPr>
            <a:r>
              <a:rPr lang="es-MX" sz="2000" b="1" dirty="0">
                <a:effectLst/>
              </a:rPr>
              <a:t>PLANO FRONTAL (VISTA POSTERIOR)</a:t>
            </a:r>
            <a:endParaRPr lang="es-AR" sz="2000" b="1" dirty="0">
              <a:effectLst/>
            </a:endParaRPr>
          </a:p>
          <a:p>
            <a:pPr lvl="0" algn="just">
              <a:lnSpc>
                <a:spcPct val="150000"/>
              </a:lnSpc>
            </a:pPr>
            <a:r>
              <a:rPr lang="es-AR" sz="2000" dirty="0">
                <a:effectLst/>
              </a:rPr>
              <a:t>1) ACROMION </a:t>
            </a:r>
          </a:p>
          <a:p>
            <a:pPr algn="just">
              <a:lnSpc>
                <a:spcPct val="150000"/>
              </a:lnSpc>
            </a:pPr>
            <a:r>
              <a:rPr lang="es-AR" sz="2000" dirty="0">
                <a:effectLst/>
              </a:rPr>
              <a:t>2) APÓFISIS ESPINOSA C7 </a:t>
            </a:r>
          </a:p>
          <a:p>
            <a:pPr algn="just">
              <a:lnSpc>
                <a:spcPct val="150000"/>
              </a:lnSpc>
            </a:pPr>
            <a:r>
              <a:rPr lang="es-AR" sz="2000" dirty="0">
                <a:effectLst/>
              </a:rPr>
              <a:t>3) ESPINA DE LA ESCÁPULA (BORDE MEDIAL) </a:t>
            </a:r>
          </a:p>
          <a:p>
            <a:pPr algn="just">
              <a:lnSpc>
                <a:spcPct val="150000"/>
              </a:lnSpc>
            </a:pPr>
            <a:r>
              <a:rPr lang="es-AR" sz="2000" dirty="0">
                <a:effectLst/>
              </a:rPr>
              <a:t>4) ANGULO INFERIOR DE LA ESCÁPULA </a:t>
            </a:r>
          </a:p>
          <a:p>
            <a:pPr algn="just">
              <a:lnSpc>
                <a:spcPct val="150000"/>
              </a:lnSpc>
            </a:pPr>
            <a:r>
              <a:rPr lang="es-AR" sz="2000" dirty="0">
                <a:effectLst/>
              </a:rPr>
              <a:t>5) ESPINA ILÍACA POSTERO SUPERIOR (EIPS) </a:t>
            </a:r>
          </a:p>
          <a:p>
            <a:pPr algn="just">
              <a:lnSpc>
                <a:spcPct val="150000"/>
              </a:lnSpc>
            </a:pPr>
            <a:r>
              <a:rPr lang="es-AR" sz="2000" dirty="0">
                <a:effectLst/>
              </a:rPr>
              <a:t>6) PLIEGUES POPLÍTEOS </a:t>
            </a:r>
          </a:p>
          <a:p>
            <a:pPr algn="just">
              <a:lnSpc>
                <a:spcPct val="150000"/>
              </a:lnSpc>
            </a:pPr>
            <a:r>
              <a:rPr lang="es-AR" sz="2000" dirty="0">
                <a:effectLst/>
              </a:rPr>
              <a:t>7) PROCESO ESPINOSO L4 </a:t>
            </a:r>
          </a:p>
          <a:p>
            <a:endParaRPr lang="es-AR" dirty="0"/>
          </a:p>
        </p:txBody>
      </p:sp>
      <p:sp>
        <p:nvSpPr>
          <p:cNvPr id="4" name="1 Título">
            <a:extLst>
              <a:ext uri="{FF2B5EF4-FFF2-40B4-BE49-F238E27FC236}">
                <a16:creationId xmlns:a16="http://schemas.microsoft.com/office/drawing/2014/main" id="{B8902E5E-7D5B-085A-E865-A3DFB17027B8}"/>
              </a:ext>
            </a:extLst>
          </p:cNvPr>
          <p:cNvSpPr>
            <a:spLocks noGrp="1"/>
          </p:cNvSpPr>
          <p:nvPr>
            <p:ph type="title"/>
          </p:nvPr>
        </p:nvSpPr>
        <p:spPr>
          <a:xfrm>
            <a:off x="857250" y="0"/>
            <a:ext cx="7429499" cy="748700"/>
          </a:xfrm>
        </p:spPr>
        <p:txBody>
          <a:bodyPr>
            <a:normAutofit/>
          </a:bodyPr>
          <a:lstStyle/>
          <a:p>
            <a:pPr algn="ctr"/>
            <a:r>
              <a:rPr lang="es-MX" sz="3600" b="1" u="sng" dirty="0">
                <a:effectLst/>
              </a:rPr>
              <a:t>Escoliosis</a:t>
            </a:r>
            <a:endParaRPr lang="es-AR" sz="3600" b="1" u="sng" dirty="0">
              <a:effectLst/>
            </a:endParaRPr>
          </a:p>
        </p:txBody>
      </p:sp>
    </p:spTree>
    <p:extLst>
      <p:ext uri="{BB962C8B-B14F-4D97-AF65-F5344CB8AC3E}">
        <p14:creationId xmlns:p14="http://schemas.microsoft.com/office/powerpoint/2010/main" val="321836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8440" y="3933056"/>
            <a:ext cx="9220879" cy="2924944"/>
          </a:xfrm>
        </p:spPr>
      </p:pic>
      <p:sp>
        <p:nvSpPr>
          <p:cNvPr id="6" name="5 Marcador de texto"/>
          <p:cNvSpPr>
            <a:spLocks noGrp="1"/>
          </p:cNvSpPr>
          <p:nvPr>
            <p:ph type="body" sz="half" idx="2"/>
          </p:nvPr>
        </p:nvSpPr>
        <p:spPr>
          <a:xfrm>
            <a:off x="0" y="0"/>
            <a:ext cx="9000492" cy="4077071"/>
          </a:xfrm>
        </p:spPr>
        <p:txBody>
          <a:bodyPr>
            <a:normAutofit fontScale="92500" lnSpcReduction="20000"/>
          </a:bodyPr>
          <a:lstStyle/>
          <a:p>
            <a:pPr algn="ctr"/>
            <a:r>
              <a:rPr lang="es-AR" sz="1800" b="1" u="sng" dirty="0">
                <a:effectLst/>
              </a:rPr>
              <a:t>TEST DE ADAMS </a:t>
            </a:r>
          </a:p>
          <a:p>
            <a:pPr marL="285750" indent="-285750" algn="just">
              <a:lnSpc>
                <a:spcPct val="150000"/>
              </a:lnSpc>
              <a:buFont typeface="Wingdings" panose="05000000000000000000" pitchFamily="2" charset="2"/>
              <a:buChar char="§"/>
            </a:pPr>
            <a:r>
              <a:rPr lang="es-AR" sz="1700" dirty="0">
                <a:effectLst/>
              </a:rPr>
              <a:t>EL TEST O PRUEBA DE ADAMS ES UNA MANIOBRA DE DIAGNÓSTICO DE FUNCIONALIDAD PARA ESCOLIOSIS DE PREFERENCIA DORSAL. </a:t>
            </a:r>
          </a:p>
          <a:p>
            <a:pPr marL="285750" indent="-285750" algn="just">
              <a:lnSpc>
                <a:spcPct val="150000"/>
              </a:lnSpc>
              <a:buFont typeface="Wingdings" panose="05000000000000000000" pitchFamily="2" charset="2"/>
              <a:buChar char="§"/>
            </a:pPr>
            <a:r>
              <a:rPr lang="es-AR" sz="1700" dirty="0">
                <a:effectLst/>
              </a:rPr>
              <a:t>PARA COMENZAR, EL PACIENTE SE DEBE QUITAR SU CAMISA O BLUSA PARA QUE LA COLUMNA QUEDE VISIBLE, A CONTINUACIÓN REALIZA UNA FLEXIÓN ANTERIOR DE TRONCO CON LOS PIES JUNTOS, DEJANDO COLGAR LOS BRAZOS HACIA ADELANTE Y LAS RODILLAS EN EXTENSIÓN. </a:t>
            </a:r>
          </a:p>
          <a:p>
            <a:pPr marL="285750" indent="-285750" algn="just">
              <a:lnSpc>
                <a:spcPct val="150000"/>
              </a:lnSpc>
              <a:buFont typeface="Wingdings" panose="05000000000000000000" pitchFamily="2" charset="2"/>
              <a:buChar char="§"/>
            </a:pPr>
            <a:r>
              <a:rPr lang="es-AR" sz="1700" dirty="0">
                <a:effectLst/>
              </a:rPr>
              <a:t>EL EXAMINADOR SE COLOCA POR DETRÁS DEL PACIENTE (A MAYOR DISTANCIA SE PODRÁ OBSERVAR CON MAYOR CLARIDAD) EN BUSCA DE LA APARICIÓN DE UNA GIBA EN EL SEGMENTO TORÁCICO, LA MISMA SE PRODUCE DEBIDO A LA ROTACIÓN VERTEBRAL Y POSTERIOR ROTACIÓN DE LA CAJA TORÁCICA, SI ESTO SE HACE EVIDENTE DURANTE LA PRUEBA PODRÍAMOS ESTAR EN PRESENCIA DE UNA ESCOLIOSIS DE TIPO ESTRUCTURAL.</a:t>
            </a:r>
          </a:p>
          <a:p>
            <a:endParaRPr lang="es-AR" dirty="0"/>
          </a:p>
        </p:txBody>
      </p:sp>
    </p:spTree>
    <p:extLst>
      <p:ext uri="{BB962C8B-B14F-4D97-AF65-F5344CB8AC3E}">
        <p14:creationId xmlns:p14="http://schemas.microsoft.com/office/powerpoint/2010/main" val="134309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0" y="3573016"/>
            <a:ext cx="9144000" cy="3271551"/>
          </a:xfrm>
        </p:spPr>
      </p:pic>
      <p:sp>
        <p:nvSpPr>
          <p:cNvPr id="5" name="4 Marcador de texto"/>
          <p:cNvSpPr>
            <a:spLocks noGrp="1"/>
          </p:cNvSpPr>
          <p:nvPr>
            <p:ph type="body" sz="half" idx="2"/>
          </p:nvPr>
        </p:nvSpPr>
        <p:spPr>
          <a:xfrm>
            <a:off x="310766" y="188640"/>
            <a:ext cx="8522468" cy="3541714"/>
          </a:xfrm>
        </p:spPr>
        <p:txBody>
          <a:bodyPr>
            <a:normAutofit/>
          </a:bodyPr>
          <a:lstStyle/>
          <a:p>
            <a:pPr algn="ctr"/>
            <a:r>
              <a:rPr lang="es-AR" sz="2000" b="1" u="sng" dirty="0">
                <a:effectLst/>
              </a:rPr>
              <a:t>ESCOLIOMETRO </a:t>
            </a:r>
          </a:p>
          <a:p>
            <a:pPr marL="285750" indent="-285750" algn="just">
              <a:buFont typeface="Wingdings" panose="05000000000000000000" pitchFamily="2" charset="2"/>
              <a:buChar char="§"/>
            </a:pPr>
            <a:r>
              <a:rPr lang="es-AR" sz="1800" dirty="0">
                <a:effectLst/>
              </a:rPr>
              <a:t>MIDE EL ÁNGULO DE INCLINACIÓN DEL TRONCO (AIT) QUE ES CAUSADO POR LA ROTACIÓN Y LA DEFORMIDAD DE LA CAJA TORÁCICA. ESA ASIMETRÍA DEL TRONCO ESTÁ RELACIONADA CON LA MAGNITUD DE LA CURVA, PERO NO MIDE LA ANGULACIÓN DE LA ESCOLIOSIS. </a:t>
            </a:r>
          </a:p>
          <a:p>
            <a:pPr algn="just"/>
            <a:r>
              <a:rPr lang="es-AR" sz="1800" dirty="0">
                <a:effectLst/>
              </a:rPr>
              <a:t>AIT &gt; 5º SE CONSIDERA POSITIVO </a:t>
            </a:r>
          </a:p>
          <a:p>
            <a:pPr algn="just"/>
            <a:r>
              <a:rPr lang="es-AR" sz="1800" dirty="0">
                <a:effectLst/>
              </a:rPr>
              <a:t>AIT &gt; 10º ÁNGULO DE COBB 15º - 20º</a:t>
            </a:r>
          </a:p>
          <a:p>
            <a:endParaRPr lang="es-AR" dirty="0"/>
          </a:p>
        </p:txBody>
      </p:sp>
    </p:spTree>
    <p:extLst>
      <p:ext uri="{BB962C8B-B14F-4D97-AF65-F5344CB8AC3E}">
        <p14:creationId xmlns:p14="http://schemas.microsoft.com/office/powerpoint/2010/main" val="1343098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endParaRPr lang="es-AR" dirty="0"/>
          </a:p>
          <a:p>
            <a:pPr marL="0" indent="0">
              <a:buNone/>
            </a:pPr>
            <a:endParaRPr lang="es-AR" dirty="0"/>
          </a:p>
        </p:txBody>
      </p:sp>
      <p:sp>
        <p:nvSpPr>
          <p:cNvPr id="4" name="3 Marcador de texto"/>
          <p:cNvSpPr>
            <a:spLocks noGrp="1"/>
          </p:cNvSpPr>
          <p:nvPr>
            <p:ph type="body" sz="half" idx="2"/>
          </p:nvPr>
        </p:nvSpPr>
        <p:spPr>
          <a:xfrm>
            <a:off x="113894" y="0"/>
            <a:ext cx="8864371" cy="4257979"/>
          </a:xfrm>
        </p:spPr>
        <p:txBody>
          <a:bodyPr>
            <a:noAutofit/>
          </a:bodyPr>
          <a:lstStyle/>
          <a:p>
            <a:pPr marL="285750" indent="-285750" algn="just">
              <a:buFont typeface="Wingdings" panose="05000000000000000000" pitchFamily="2" charset="2"/>
              <a:buChar char="§"/>
            </a:pPr>
            <a:r>
              <a:rPr lang="es-AR" dirty="0">
                <a:effectLst/>
              </a:rPr>
              <a:t>EXAMEN FISICO EN ESCOLIOSIS FUNCIONAL PALPACIÓN DE CRESTAS ILÍACAS (DE PIE Y EN SEDESTACIÓN)</a:t>
            </a:r>
          </a:p>
          <a:p>
            <a:pPr marL="285750" indent="-285750" algn="just">
              <a:buFont typeface="Wingdings" panose="05000000000000000000" pitchFamily="2" charset="2"/>
              <a:buChar char="§"/>
            </a:pPr>
            <a:r>
              <a:rPr lang="es-AR" dirty="0">
                <a:effectLst/>
              </a:rPr>
              <a:t>ES UN TEST UTILIZADO PARA VALORAR LA POSIBILIDAD DE QUE EXISTA UN MIEMBRO INFERIOR MÁS CORTO O UNA ALTERACIÓN BIOMECÁNICA EN LA ARTICULACIÓN SACROILÍACA QUE GENERE UNA DISPOSICIÓN ASIMÉTRICA DEL SACRO Y ASÍ PRODUCIR UNA DESVIACIÓN ESCOLIÓTICA DE LA COLUMNA. </a:t>
            </a:r>
          </a:p>
          <a:p>
            <a:pPr marL="285750" indent="-285750" algn="just">
              <a:buFont typeface="Wingdings" panose="05000000000000000000" pitchFamily="2" charset="2"/>
              <a:buChar char="§"/>
            </a:pPr>
            <a:r>
              <a:rPr lang="es-AR" dirty="0">
                <a:effectLst/>
              </a:rPr>
              <a:t>AL PALPAR LAS CRESTAS ILÍACAS CON EL PACIENTE DE PIE PODREMOS ENCONTRAR DOS POSIBILIDADES, QUE AMBAS CRESTAS SE ENCUENTREN A LA MISMA ALTURA O QUE EXISTA UNA ASIMETRÍA, LUEGO SE REALIZA EL MISMO PROCEDIMIENTO CON EL PACIENTE SENTADO, SI LA ASIMETRÍA DESAPARECE DE LA POSICIÓN DE PIE A LA DE SEDESTACIÓN PODREMOS SUPONER QUE ERAN LOS MIEMBROS INFERIORES LOS RESPONSABLES DE ESA SITUACIÓN, PERO SI LA ASIMETRÍA “NO” DESAPARECE PODEMOS CONSIDERAR LA POSIBILIDAD DE QUE EXISTA UNA FIJACIÓN ARTICULAR DE LA ASI. </a:t>
            </a:r>
          </a:p>
          <a:p>
            <a:endParaRPr lang="es-AR" dirty="0"/>
          </a:p>
          <a:p>
            <a:endParaRPr lang="es-AR" dirty="0"/>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408" y="4084805"/>
            <a:ext cx="8317342" cy="2773195"/>
          </a:xfrm>
          <a:prstGeom prst="rect">
            <a:avLst/>
          </a:prstGeom>
        </p:spPr>
      </p:pic>
    </p:spTree>
    <p:extLst>
      <p:ext uri="{BB962C8B-B14F-4D97-AF65-F5344CB8AC3E}">
        <p14:creationId xmlns:p14="http://schemas.microsoft.com/office/powerpoint/2010/main" val="37844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634533"/>
            <a:ext cx="8640960" cy="3223467"/>
          </a:xfrm>
        </p:spPr>
      </p:pic>
      <p:sp>
        <p:nvSpPr>
          <p:cNvPr id="4" name="3 Marcador de texto"/>
          <p:cNvSpPr>
            <a:spLocks noGrp="1"/>
          </p:cNvSpPr>
          <p:nvPr>
            <p:ph type="body" sz="half" idx="2"/>
          </p:nvPr>
        </p:nvSpPr>
        <p:spPr>
          <a:xfrm>
            <a:off x="179512" y="116632"/>
            <a:ext cx="8784976" cy="3541714"/>
          </a:xfrm>
        </p:spPr>
        <p:txBody>
          <a:bodyPr>
            <a:normAutofit fontScale="92500" lnSpcReduction="10000"/>
          </a:bodyPr>
          <a:lstStyle/>
          <a:p>
            <a:pPr algn="ctr">
              <a:lnSpc>
                <a:spcPct val="150000"/>
              </a:lnSpc>
            </a:pPr>
            <a:r>
              <a:rPr lang="es-AR" sz="2100" b="1" u="sng" dirty="0">
                <a:effectLst/>
              </a:rPr>
              <a:t>TEST DE PIEDALLU DINÁMICO </a:t>
            </a:r>
          </a:p>
          <a:p>
            <a:pPr marL="285750" indent="-285750" algn="just">
              <a:lnSpc>
                <a:spcPct val="150000"/>
              </a:lnSpc>
              <a:buFont typeface="Wingdings" panose="05000000000000000000" pitchFamily="2" charset="2"/>
              <a:buChar char="§"/>
            </a:pPr>
            <a:r>
              <a:rPr lang="es-AR" sz="1800" dirty="0">
                <a:effectLst/>
              </a:rPr>
              <a:t>ESTE TEST ES UTILIZADO PARA DETERMINAR SI EXISTE UNA FIJACIÓN ARTICULAR Y DE QUÉ LADO SE ASIENTA. LA MANIOBRA CONSISTE EN PALPAR LAS EIPS CON EL PACIENTE DE PIE, A CONTINUACIÓN EL PACIENTE REALIZA UNA FLEXIÓN ANTERIOR DEL TRONCO DIRIGIENDO LAS MANOS HACIA EL PISO, EN ESTE MOMENTO SE OBSERVA EL CONTACTO REALIZADO SOBRE LAS EIPS Y SI UNO DE ELLOS SE ELEVA MÁS QUE EL CONTRA LATERAL ES INDICATIVO DE QUE LA ASI DE ESE LADO SE ENCUENTRA FIJA, ES DECIR EL ILÍACO SE ENCUENTRA FIJO AL SACRO Y ES ELEVADO DEBIDO A QUE EL MISMO LO ARRASTRA DURANTE EL MOVIMIENTO. SI ESTE TEST ES NEGATIVO SE SUGIERE REALIZAR EL TEST DE MEDICIÓN ESTIMATIVA DE MMII.</a:t>
            </a:r>
          </a:p>
          <a:p>
            <a:endParaRPr lang="es-AR" dirty="0"/>
          </a:p>
        </p:txBody>
      </p:sp>
    </p:spTree>
    <p:extLst>
      <p:ext uri="{BB962C8B-B14F-4D97-AF65-F5344CB8AC3E}">
        <p14:creationId xmlns:p14="http://schemas.microsoft.com/office/powerpoint/2010/main" val="278778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3429000"/>
            <a:ext cx="7992888" cy="3312368"/>
          </a:xfrm>
        </p:spPr>
      </p:pic>
      <p:sp>
        <p:nvSpPr>
          <p:cNvPr id="4" name="3 Marcador de texto"/>
          <p:cNvSpPr>
            <a:spLocks noGrp="1"/>
          </p:cNvSpPr>
          <p:nvPr>
            <p:ph type="body" sz="half" idx="2"/>
          </p:nvPr>
        </p:nvSpPr>
        <p:spPr>
          <a:xfrm>
            <a:off x="251520" y="116632"/>
            <a:ext cx="8640960" cy="3312368"/>
          </a:xfrm>
        </p:spPr>
        <p:txBody>
          <a:bodyPr>
            <a:normAutofit/>
          </a:bodyPr>
          <a:lstStyle/>
          <a:p>
            <a:pPr algn="ctr">
              <a:lnSpc>
                <a:spcPct val="150000"/>
              </a:lnSpc>
            </a:pPr>
            <a:r>
              <a:rPr lang="es-AR" sz="1800" b="1" u="sng" dirty="0">
                <a:effectLst/>
              </a:rPr>
              <a:t>MEDICIÓN ESTIMATIVA DE LONGITUD EN MMII</a:t>
            </a:r>
          </a:p>
          <a:p>
            <a:pPr marL="285750" indent="-285750" algn="just">
              <a:lnSpc>
                <a:spcPct val="150000"/>
              </a:lnSpc>
              <a:buFont typeface="Wingdings" panose="05000000000000000000" pitchFamily="2" charset="2"/>
              <a:buChar char="§"/>
            </a:pPr>
            <a:r>
              <a:rPr lang="es-AR" sz="1800" dirty="0">
                <a:effectLst/>
              </a:rPr>
              <a:t>CON UNA CINTA MÉTRICA EFECTUAR LA MEDICIÓN DESDE LA ESPINA ILIACA ANTERO SUPERIOR HASTA EL VÉRTICE DEL MALÉOLO INTERNO O DESDE EL OMBLIGO HACIA EL VÉRTICE DEL MALÉOLO INTERNO PASANDO POR EL BORDE SUPERIOR DE LA RÓTULA.</a:t>
            </a:r>
          </a:p>
          <a:p>
            <a:pPr marL="285750" indent="-285750" algn="just">
              <a:lnSpc>
                <a:spcPct val="150000"/>
              </a:lnSpc>
              <a:buFont typeface="Wingdings" panose="05000000000000000000" pitchFamily="2" charset="2"/>
              <a:buChar char="§"/>
            </a:pPr>
            <a:r>
              <a:rPr lang="es-AR" sz="1800" dirty="0">
                <a:effectLst/>
              </a:rPr>
              <a:t>ES FUNDAMENTAL RECORDAR QUE EL ÚNICO EXAMEN QUE PUEDE CERTIFICAR LA DISMETRÍA DE MMII DE MANERA OBJETIVA ES UN MÉTODO RADIOGRÁFICO QUE SE LLAMA TELEMETRÍA DE MMII.</a:t>
            </a:r>
          </a:p>
          <a:p>
            <a:endParaRPr lang="es-AR" dirty="0"/>
          </a:p>
        </p:txBody>
      </p:sp>
    </p:spTree>
    <p:extLst>
      <p:ext uri="{BB962C8B-B14F-4D97-AF65-F5344CB8AC3E}">
        <p14:creationId xmlns:p14="http://schemas.microsoft.com/office/powerpoint/2010/main" val="3597594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a:xfrm>
            <a:off x="251520" y="332656"/>
            <a:ext cx="8568952" cy="5832648"/>
          </a:xfrm>
        </p:spPr>
        <p:txBody>
          <a:bodyPr>
            <a:normAutofit/>
          </a:bodyPr>
          <a:lstStyle/>
          <a:p>
            <a:pPr algn="ctr">
              <a:lnSpc>
                <a:spcPct val="150000"/>
              </a:lnSpc>
            </a:pPr>
            <a:r>
              <a:rPr lang="es-AR" b="1" u="sng" dirty="0">
                <a:solidFill>
                  <a:schemeClr val="tx1"/>
                </a:solidFill>
                <a:effectLst/>
              </a:rPr>
              <a:t>EXÁMEN RADIOLOGICO </a:t>
            </a:r>
          </a:p>
          <a:p>
            <a:pPr algn="ctr">
              <a:lnSpc>
                <a:spcPct val="150000"/>
              </a:lnSpc>
            </a:pPr>
            <a:r>
              <a:rPr lang="es-AR" b="1" i="1" dirty="0">
                <a:solidFill>
                  <a:schemeClr val="tx1"/>
                </a:solidFill>
                <a:effectLst/>
              </a:rPr>
              <a:t>Una vez efectuado el examen físico del paciente se sugiere complementarlo con información extraída de estudios radiológicos. </a:t>
            </a:r>
          </a:p>
          <a:p>
            <a:pPr marL="342900" indent="-342900" algn="just">
              <a:lnSpc>
                <a:spcPct val="150000"/>
              </a:lnSpc>
              <a:buFont typeface="Wingdings" panose="05000000000000000000" pitchFamily="2" charset="2"/>
              <a:buChar char="Ø"/>
            </a:pPr>
            <a:r>
              <a:rPr lang="es-AR" dirty="0">
                <a:solidFill>
                  <a:schemeClr val="tx1"/>
                </a:solidFill>
                <a:effectLst/>
              </a:rPr>
              <a:t>El </a:t>
            </a:r>
            <a:r>
              <a:rPr lang="es-AR" b="1" i="1" u="sng" dirty="0" err="1">
                <a:solidFill>
                  <a:schemeClr val="tx1"/>
                </a:solidFill>
                <a:effectLst/>
              </a:rPr>
              <a:t>espinograma</a:t>
            </a:r>
            <a:r>
              <a:rPr lang="es-AR" b="1" i="1" u="sng" dirty="0">
                <a:solidFill>
                  <a:schemeClr val="tx1"/>
                </a:solidFill>
                <a:effectLst/>
              </a:rPr>
              <a:t> </a:t>
            </a:r>
            <a:r>
              <a:rPr lang="es-AR" dirty="0">
                <a:solidFill>
                  <a:schemeClr val="tx1"/>
                </a:solidFill>
                <a:effectLst/>
              </a:rPr>
              <a:t>es el “Gold Estándar” para evaluar, clasificar y cuantificar la magnitud de las curva. </a:t>
            </a:r>
          </a:p>
          <a:p>
            <a:pPr algn="ctr">
              <a:lnSpc>
                <a:spcPct val="150000"/>
              </a:lnSpc>
            </a:pPr>
            <a:r>
              <a:rPr lang="es-AR" b="1" i="1" dirty="0">
                <a:solidFill>
                  <a:schemeClr val="tx1"/>
                </a:solidFill>
                <a:effectLst/>
              </a:rPr>
              <a:t>Una curva </a:t>
            </a:r>
            <a:r>
              <a:rPr lang="es-AR" b="1" i="1" dirty="0" err="1">
                <a:solidFill>
                  <a:schemeClr val="tx1"/>
                </a:solidFill>
                <a:effectLst/>
              </a:rPr>
              <a:t>escoliótica</a:t>
            </a:r>
            <a:r>
              <a:rPr lang="es-AR" b="1" i="1" dirty="0">
                <a:solidFill>
                  <a:schemeClr val="tx1"/>
                </a:solidFill>
                <a:effectLst/>
              </a:rPr>
              <a:t> está delimitada por dos vértebras terminales (superior e inferior) y una vértebra apical, la cual marca la mayor rotación de la curva, estas son fundamentales en la medición radiológica</a:t>
            </a:r>
          </a:p>
        </p:txBody>
      </p:sp>
    </p:spTree>
    <p:extLst>
      <p:ext uri="{BB962C8B-B14F-4D97-AF65-F5344CB8AC3E}">
        <p14:creationId xmlns:p14="http://schemas.microsoft.com/office/powerpoint/2010/main" val="271242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9124" y="90454"/>
            <a:ext cx="7429499" cy="818266"/>
          </a:xfrm>
        </p:spPr>
        <p:txBody>
          <a:bodyPr>
            <a:normAutofit/>
          </a:bodyPr>
          <a:lstStyle/>
          <a:p>
            <a:pPr algn="ctr"/>
            <a:r>
              <a:rPr lang="es-MX" b="1" u="sng" dirty="0">
                <a:effectLst/>
              </a:rPr>
              <a:t>Escoliosis. </a:t>
            </a:r>
            <a:r>
              <a:rPr lang="es-MX" b="1" u="sng" dirty="0" err="1">
                <a:effectLst/>
              </a:rPr>
              <a:t>Espinograma</a:t>
            </a:r>
            <a:r>
              <a:rPr lang="es-MX" b="1" u="sng" dirty="0">
                <a:effectLst/>
              </a:rPr>
              <a:t> </a:t>
            </a:r>
            <a:endParaRPr lang="es-AR" b="1" u="sng" dirty="0">
              <a:effectLst/>
            </a:endParaRPr>
          </a:p>
        </p:txBody>
      </p:sp>
      <p:pic>
        <p:nvPicPr>
          <p:cNvPr id="7" name="6 Marcador de contenido"/>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47324" y="1412776"/>
            <a:ext cx="2136387" cy="5120928"/>
          </a:xfrm>
        </p:spPr>
      </p:pic>
      <p:sp>
        <p:nvSpPr>
          <p:cNvPr id="4" name="3 Marcador de texto"/>
          <p:cNvSpPr>
            <a:spLocks noGrp="1"/>
          </p:cNvSpPr>
          <p:nvPr>
            <p:ph sz="half" idx="2"/>
          </p:nvPr>
        </p:nvSpPr>
        <p:spPr/>
        <p:txBody>
          <a:bodyPr>
            <a:normAutofit/>
          </a:bodyPr>
          <a:lstStyle/>
          <a:p>
            <a:pPr marL="0" indent="0">
              <a:buNone/>
            </a:pPr>
            <a:r>
              <a:rPr lang="es-AR" dirty="0"/>
              <a:t>.</a:t>
            </a:r>
          </a:p>
          <a:p>
            <a:endParaRPr lang="es-AR" dirty="0"/>
          </a:p>
        </p:txBody>
      </p:sp>
      <p:pic>
        <p:nvPicPr>
          <p:cNvPr id="8" name="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3988" y="1400673"/>
            <a:ext cx="2355528" cy="5120927"/>
          </a:xfrm>
          <a:prstGeom prst="rect">
            <a:avLst/>
          </a:prstGeom>
        </p:spPr>
      </p:pic>
      <p:pic>
        <p:nvPicPr>
          <p:cNvPr id="10" name="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5057" y="1447076"/>
            <a:ext cx="4648944" cy="4908647"/>
          </a:xfrm>
          <a:prstGeom prst="rect">
            <a:avLst/>
          </a:prstGeom>
        </p:spPr>
      </p:pic>
    </p:spTree>
    <p:extLst>
      <p:ext uri="{BB962C8B-B14F-4D97-AF65-F5344CB8AC3E}">
        <p14:creationId xmlns:p14="http://schemas.microsoft.com/office/powerpoint/2010/main" val="77157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0"/>
            <a:ext cx="7704856" cy="836712"/>
          </a:xfrm>
        </p:spPr>
        <p:txBody>
          <a:bodyPr>
            <a:normAutofit/>
          </a:bodyPr>
          <a:lstStyle/>
          <a:p>
            <a:pPr algn="ctr"/>
            <a:r>
              <a:rPr lang="es-MX" sz="3600" b="1" u="sng" dirty="0">
                <a:effectLst/>
              </a:rPr>
              <a:t>Escoliosis .Examen Radiológico</a:t>
            </a:r>
            <a:endParaRPr lang="es-AR" sz="3600" b="1" u="sng" dirty="0">
              <a:effectLst/>
            </a:endParaRPr>
          </a:p>
        </p:txBody>
      </p:sp>
      <p:pic>
        <p:nvPicPr>
          <p:cNvPr id="6" name="5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564904"/>
            <a:ext cx="9144000" cy="4293096"/>
          </a:xfrm>
        </p:spPr>
      </p:pic>
      <p:sp>
        <p:nvSpPr>
          <p:cNvPr id="5" name="4 Marcador de texto"/>
          <p:cNvSpPr>
            <a:spLocks noGrp="1"/>
          </p:cNvSpPr>
          <p:nvPr>
            <p:ph type="body" sz="half" idx="2"/>
          </p:nvPr>
        </p:nvSpPr>
        <p:spPr>
          <a:xfrm>
            <a:off x="179512" y="836712"/>
            <a:ext cx="8640960" cy="2016224"/>
          </a:xfrm>
        </p:spPr>
        <p:txBody>
          <a:bodyPr>
            <a:normAutofit/>
          </a:bodyPr>
          <a:lstStyle/>
          <a:p>
            <a:pPr algn="ctr"/>
            <a:r>
              <a:rPr lang="es-AR" sz="2000" b="1" dirty="0">
                <a:effectLst/>
              </a:rPr>
              <a:t>MEDICIÓN DE LA CURVA EN GRADOS: </a:t>
            </a:r>
          </a:p>
          <a:p>
            <a:pPr marL="285750" indent="-285750">
              <a:lnSpc>
                <a:spcPct val="150000"/>
              </a:lnSpc>
              <a:buFont typeface="Wingdings" panose="05000000000000000000" pitchFamily="2" charset="2"/>
              <a:buChar char="§"/>
            </a:pPr>
            <a:r>
              <a:rPr lang="es-AR" sz="1800" dirty="0">
                <a:effectLst/>
              </a:rPr>
              <a:t>MÉTODO DE RISSER-FERGUSON Y LIPPMANN COBB</a:t>
            </a:r>
          </a:p>
          <a:p>
            <a:pPr marL="285750" indent="-285750">
              <a:lnSpc>
                <a:spcPct val="150000"/>
              </a:lnSpc>
              <a:buFont typeface="Wingdings" panose="05000000000000000000" pitchFamily="2" charset="2"/>
              <a:buChar char="§"/>
            </a:pPr>
            <a:r>
              <a:rPr lang="es-AR" sz="1800" dirty="0">
                <a:effectLst/>
              </a:rPr>
              <a:t>MEDICIÓN DE LA ROTACIÓN MÉTODO DE COBB-JAMES Y NASH-MOE</a:t>
            </a:r>
          </a:p>
          <a:p>
            <a:endParaRPr lang="es-AR" dirty="0"/>
          </a:p>
          <a:p>
            <a:endParaRPr lang="es-AR" dirty="0"/>
          </a:p>
        </p:txBody>
      </p:sp>
    </p:spTree>
    <p:extLst>
      <p:ext uri="{BB962C8B-B14F-4D97-AF65-F5344CB8AC3E}">
        <p14:creationId xmlns:p14="http://schemas.microsoft.com/office/powerpoint/2010/main" val="64728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429000"/>
            <a:ext cx="9144000" cy="3546583"/>
          </a:xfrm>
        </p:spPr>
      </p:pic>
      <p:sp>
        <p:nvSpPr>
          <p:cNvPr id="4" name="3 Marcador de texto"/>
          <p:cNvSpPr>
            <a:spLocks noGrp="1"/>
          </p:cNvSpPr>
          <p:nvPr>
            <p:ph type="body" sz="half" idx="2"/>
          </p:nvPr>
        </p:nvSpPr>
        <p:spPr>
          <a:xfrm>
            <a:off x="107504" y="188640"/>
            <a:ext cx="8784976" cy="3384376"/>
          </a:xfrm>
        </p:spPr>
        <p:txBody>
          <a:bodyPr>
            <a:normAutofit fontScale="92500"/>
          </a:bodyPr>
          <a:lstStyle/>
          <a:p>
            <a:pPr algn="ctr"/>
            <a:r>
              <a:rPr lang="es-AR" sz="1900" b="1" u="sng" dirty="0">
                <a:effectLst/>
              </a:rPr>
              <a:t>TORSIÓN PÉLVICA O DISMETRÍA DE MMII</a:t>
            </a:r>
          </a:p>
          <a:p>
            <a:pPr marL="342900" indent="-342900" algn="just">
              <a:buFont typeface="Wingdings" panose="05000000000000000000" pitchFamily="2" charset="2"/>
              <a:buChar char="§"/>
            </a:pPr>
            <a:r>
              <a:rPr lang="es-AR" sz="1900" dirty="0">
                <a:effectLst/>
              </a:rPr>
              <a:t>PARA EVIDENCIARLO DURANTE UN EXAMEN RADIOGRÁFICO DEBEMOS TENER EN CUENTA 3 LÍNEAS PARALELAS AL PISO, UNA QUE PASE UNIENDO LA PARTE SUPERIOR DE AMBAS CRESTAS ILÍACAS, OTRA QUE PASA PARALELA AL BORDE SUPERIOR DEL SACRO Y UNA QUE PASE UNIENDO AMBOS TECHOS COTILOIDEOS. </a:t>
            </a:r>
          </a:p>
          <a:p>
            <a:pPr marL="342900" indent="-342900" algn="just">
              <a:buFont typeface="Wingdings" panose="05000000000000000000" pitchFamily="2" charset="2"/>
              <a:buChar char="§"/>
            </a:pPr>
            <a:r>
              <a:rPr lang="es-AR" sz="1900" dirty="0">
                <a:effectLst/>
              </a:rPr>
              <a:t>EN LA IMAGEN A ENCONTRAMOS UNA RX NORMAL, LO QUE NOS INDICA LA PRESENCIA DE UNA ESCOLIOSIS IDIOPÁTICA Y EN LA IMAGEN B PODREMOS OBSERVAR ALTERACIONES TANTO EN LA TORSIÓN PÉLVICA COMO EN LA LONGITUD DE MMII, LO QUE NOS DA LA IDEA DE ESTAR EN PRESENCIA DE UNA ESCOLIOSIS FUNCIONAL.</a:t>
            </a:r>
          </a:p>
          <a:p>
            <a:endParaRPr lang="es-AR" dirty="0"/>
          </a:p>
        </p:txBody>
      </p:sp>
    </p:spTree>
    <p:extLst>
      <p:ext uri="{BB962C8B-B14F-4D97-AF65-F5344CB8AC3E}">
        <p14:creationId xmlns:p14="http://schemas.microsoft.com/office/powerpoint/2010/main" val="290773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0"/>
            <a:ext cx="7429499" cy="739285"/>
          </a:xfrm>
        </p:spPr>
        <p:txBody>
          <a:bodyPr/>
          <a:lstStyle/>
          <a:p>
            <a:pPr algn="ctr"/>
            <a:r>
              <a:rPr lang="es-MX" b="1" u="sng" dirty="0">
                <a:effectLst/>
              </a:rPr>
              <a:t>Escoliosis</a:t>
            </a:r>
            <a:endParaRPr lang="es-AR" b="1" u="sng" dirty="0">
              <a:effectLst/>
            </a:endParaRPr>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32560" y="711703"/>
            <a:ext cx="2611441" cy="5792652"/>
          </a:xfrm>
        </p:spPr>
      </p:pic>
      <p:sp>
        <p:nvSpPr>
          <p:cNvPr id="7" name="6 CuadroTexto"/>
          <p:cNvSpPr txBox="1"/>
          <p:nvPr/>
        </p:nvSpPr>
        <p:spPr>
          <a:xfrm>
            <a:off x="228700" y="908720"/>
            <a:ext cx="6303860" cy="5724644"/>
          </a:xfrm>
          <a:prstGeom prst="rect">
            <a:avLst/>
          </a:prstGeom>
          <a:noFill/>
        </p:spPr>
        <p:txBody>
          <a:bodyPr wrap="square" rtlCol="0">
            <a:spAutoFit/>
          </a:bodyPr>
          <a:lstStyle/>
          <a:p>
            <a:pPr algn="ctr"/>
            <a:r>
              <a:rPr lang="es-MX" sz="2400" b="1" u="sng" dirty="0"/>
              <a:t>DEFINICIÓN Y GENERALIDADES</a:t>
            </a:r>
          </a:p>
          <a:p>
            <a:pPr algn="ctr"/>
            <a:endParaRPr lang="es-MX" sz="2400" b="1" u="sng" dirty="0"/>
          </a:p>
          <a:p>
            <a:pPr marL="285750" indent="-285750" algn="just">
              <a:lnSpc>
                <a:spcPct val="150000"/>
              </a:lnSpc>
              <a:buFont typeface="Wingdings" panose="05000000000000000000" pitchFamily="2" charset="2"/>
              <a:buChar char="§"/>
              <a:tabLst>
                <a:tab pos="2065338" algn="l"/>
              </a:tabLst>
            </a:pPr>
            <a:r>
              <a:rPr lang="es-MX" sz="2000" dirty="0"/>
              <a:t>ES UNA DEFORMACIÓN MORFOLÓGICA TRIDIMENSIONAL DE LA COLUMNA VERTEBRAL.</a:t>
            </a:r>
          </a:p>
          <a:p>
            <a:pPr marL="285750" indent="-285750" algn="just">
              <a:lnSpc>
                <a:spcPct val="150000"/>
              </a:lnSpc>
              <a:buFont typeface="Wingdings" panose="05000000000000000000" pitchFamily="2" charset="2"/>
              <a:buChar char="§"/>
              <a:tabLst>
                <a:tab pos="2065338" algn="l"/>
              </a:tabLst>
            </a:pPr>
            <a:r>
              <a:rPr lang="es-MX" sz="2000" dirty="0"/>
              <a:t>EN LA ESCOLIOSIS CARACTERÍSTICA:  LAS VÉRTEBRAS SE INCLINAN EN EL PLANO FRONTAL, GIRAN EN EL PLANO AXIAL Y SE COLOCAN EN PÓSTEROFLEXIÓN EN EL PLANO SAGITAL.</a:t>
            </a:r>
          </a:p>
          <a:p>
            <a:pPr marL="285750" indent="-285750" algn="just">
              <a:lnSpc>
                <a:spcPct val="150000"/>
              </a:lnSpc>
              <a:buFont typeface="Wingdings" panose="05000000000000000000" pitchFamily="2" charset="2"/>
              <a:buChar char="§"/>
              <a:tabLst>
                <a:tab pos="2065338" algn="l"/>
              </a:tabLst>
            </a:pPr>
            <a:r>
              <a:rPr lang="es-MX" sz="2000" dirty="0"/>
              <a:t>LAS ESCOLIOSIS SE DEFINEN POR SU CONVEXIDAD. UNA E DORSAL DERECHA LUMBAR IZQUIERDA. PRESENTA  UNA CONVEXIDAD DORSAL EN LA DERECHA Y  LUMBAR EN LA IZQUIERDA.</a:t>
            </a:r>
          </a:p>
          <a:p>
            <a:endParaRPr lang="es-AR" dirty="0"/>
          </a:p>
        </p:txBody>
      </p:sp>
    </p:spTree>
    <p:extLst>
      <p:ext uri="{BB962C8B-B14F-4D97-AF65-F5344CB8AC3E}">
        <p14:creationId xmlns:p14="http://schemas.microsoft.com/office/powerpoint/2010/main" val="316059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47664" y="3452896"/>
            <a:ext cx="6494727" cy="3405104"/>
          </a:xfrm>
        </p:spPr>
      </p:pic>
      <p:sp>
        <p:nvSpPr>
          <p:cNvPr id="4" name="3 Marcador de texto"/>
          <p:cNvSpPr>
            <a:spLocks noGrp="1"/>
          </p:cNvSpPr>
          <p:nvPr>
            <p:ph type="body" sz="half" idx="2"/>
          </p:nvPr>
        </p:nvSpPr>
        <p:spPr>
          <a:xfrm>
            <a:off x="251520" y="188640"/>
            <a:ext cx="8712968" cy="3541714"/>
          </a:xfrm>
        </p:spPr>
        <p:txBody>
          <a:bodyPr>
            <a:normAutofit/>
          </a:bodyPr>
          <a:lstStyle/>
          <a:p>
            <a:pPr algn="ctr"/>
            <a:r>
              <a:rPr lang="es-AR" sz="1800" b="1" u="sng" dirty="0">
                <a:effectLst/>
              </a:rPr>
              <a:t>MÉTODO DE RISSER </a:t>
            </a:r>
          </a:p>
          <a:p>
            <a:pPr marL="285750" indent="-285750" algn="just">
              <a:buFont typeface="Wingdings" panose="05000000000000000000" pitchFamily="2" charset="2"/>
              <a:buChar char="§"/>
            </a:pPr>
            <a:r>
              <a:rPr lang="es-AR" sz="1800" dirty="0">
                <a:effectLst/>
              </a:rPr>
              <a:t>UTILIZADO PARA EVALUAR LA MADUREZ ÓSEA, DETERMINA LA POSIBILIDAD DE PROGRESIÓN DE LA CURVA. </a:t>
            </a:r>
          </a:p>
          <a:p>
            <a:pPr marL="285750" indent="-285750" algn="just">
              <a:buFont typeface="Wingdings" panose="05000000000000000000" pitchFamily="2" charset="2"/>
              <a:buChar char="§"/>
            </a:pPr>
            <a:r>
              <a:rPr lang="es-AR" sz="1800" dirty="0">
                <a:effectLst/>
              </a:rPr>
              <a:t>CONSISTE EN UNA RADIOGRAFÍA FRONTAL DE PELVIS DONDE SE EVALÚA LA OSIFICACIÓN DE LAS CRESTAS ILÍACAS, YA QUE EL TIEMPO DE OSIFICACIÓN DE LA COLUMNA VERTEBRAL COINCIDE CON LA DE LAS CRESTAS ILIACAS, LA OSIFICACIÓN DE LA CRESTA ILIACA SE INICIA DE ADELANTE HACIA ATRÁS, ES DECIR, DE LA ESPINA ILIACA ANTERO SUPERIOR A LA ESPINA ILIACA POSTERO SUPERIOR, SE DIVIDE LA CRESTA ILIACA EN CUATRO CUARTOS Y SE CLASIFICA.</a:t>
            </a:r>
          </a:p>
          <a:p>
            <a:endParaRPr lang="es-AR" dirty="0"/>
          </a:p>
        </p:txBody>
      </p:sp>
    </p:spTree>
    <p:extLst>
      <p:ext uri="{BB962C8B-B14F-4D97-AF65-F5344CB8AC3E}">
        <p14:creationId xmlns:p14="http://schemas.microsoft.com/office/powerpoint/2010/main" val="2615233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31668"/>
            <a:ext cx="8784976" cy="6637691"/>
          </a:xfrm>
        </p:spPr>
        <p:txBody>
          <a:bodyPr>
            <a:noAutofit/>
          </a:bodyPr>
          <a:lstStyle/>
          <a:p>
            <a:pPr marL="0" indent="0" algn="ctr">
              <a:buNone/>
            </a:pPr>
            <a:r>
              <a:rPr lang="es-AR" sz="2000" b="1" u="sng" dirty="0">
                <a:effectLst/>
              </a:rPr>
              <a:t>TRATAMIENTO MÉDICO </a:t>
            </a:r>
          </a:p>
          <a:p>
            <a:pPr>
              <a:buFont typeface="Wingdings" panose="05000000000000000000" pitchFamily="2" charset="2"/>
              <a:buChar char="Ø"/>
            </a:pPr>
            <a:r>
              <a:rPr lang="es-AR" sz="1600" dirty="0">
                <a:effectLst/>
              </a:rPr>
              <a:t>DEBIDO A QUE NO EXISTE UN MÉTODO CONFIABLE PARA PREDECIR CON PRECISIÓN QUE CURVAS SON LAS QUE PRESENTARÁN LA PROGRESIÓN, LA EVALUACIÓN CONTANTE CONSTITUYE EL PRINCIPAL TRATAMIENTO DE LAS MISMAS.</a:t>
            </a:r>
          </a:p>
          <a:p>
            <a:pPr>
              <a:buFont typeface="Wingdings" panose="05000000000000000000" pitchFamily="2" charset="2"/>
              <a:buChar char="Ø"/>
            </a:pPr>
            <a:r>
              <a:rPr lang="es-AR" sz="1600" dirty="0">
                <a:effectLst/>
              </a:rPr>
              <a:t>EN GENERAL LOS PACIENTES JÓVENES CON CURVAS LEVES PUEDEN SER EVALUADOS CADA 6 A 12 MESES, LOS ADOLESCENTES CON GRADOS MAYORES DE CURVATURA DEBEN SER EXAMINADOS CADA 3 A 4 MESES. </a:t>
            </a:r>
          </a:p>
          <a:p>
            <a:pPr>
              <a:buFont typeface="Wingdings" panose="05000000000000000000" pitchFamily="2" charset="2"/>
              <a:buChar char="Ø"/>
            </a:pPr>
            <a:r>
              <a:rPr lang="es-AR" sz="1600" dirty="0">
                <a:effectLst/>
              </a:rPr>
              <a:t>LAS PRINCIPALES INDICACIONES PARA LA INTERVENCIÓN QUIRÚRGICA SON: </a:t>
            </a:r>
          </a:p>
          <a:p>
            <a:pPr marL="0" indent="0">
              <a:buNone/>
            </a:pPr>
            <a:r>
              <a:rPr lang="es-AR" sz="1600" dirty="0">
                <a:effectLst/>
              </a:rPr>
              <a:t>1) PROGRESIÓN IMPLACABLE DE LA CURVA. </a:t>
            </a:r>
          </a:p>
          <a:p>
            <a:pPr marL="0" indent="0">
              <a:buNone/>
            </a:pPr>
            <a:r>
              <a:rPr lang="es-AR" sz="1600" dirty="0">
                <a:effectLst/>
              </a:rPr>
              <a:t>2) PROGRESIÓN DE LA CURVA A PESAR DEL USO DE CORSÉ. </a:t>
            </a:r>
          </a:p>
          <a:p>
            <a:pPr marL="0" indent="0">
              <a:buNone/>
            </a:pPr>
            <a:r>
              <a:rPr lang="es-AR" sz="1600" dirty="0">
                <a:effectLst/>
              </a:rPr>
              <a:t>3) IMPOSIBILIDAD QUE EL PACIENTE ABANDONE EL CORSÉ. 4) DOLOR LUMBAR Y TORÁCICO SIGNIFICATIVO. </a:t>
            </a:r>
          </a:p>
          <a:p>
            <a:pPr marL="0" indent="0">
              <a:buNone/>
            </a:pPr>
            <a:r>
              <a:rPr lang="es-AR" sz="1600" dirty="0">
                <a:effectLst/>
              </a:rPr>
              <a:t>5) CIFOSIS TORÁCICA PROGRESIVA. </a:t>
            </a:r>
          </a:p>
          <a:p>
            <a:pPr marL="0" indent="0">
              <a:buNone/>
            </a:pPr>
            <a:r>
              <a:rPr lang="es-AR" sz="1600" dirty="0">
                <a:effectLst/>
              </a:rPr>
              <a:t>6) PÉRDIDA PROGRESIVA DE LA FUNCIÓN PULMONAR. </a:t>
            </a:r>
          </a:p>
          <a:p>
            <a:pPr marL="0" indent="0">
              <a:buNone/>
            </a:pPr>
            <a:r>
              <a:rPr lang="es-AR" sz="1600" dirty="0">
                <a:effectLst/>
              </a:rPr>
              <a:t>7) INCAPACIDAD EMOCIONAL O PSICOLÓGICA DE ACEPTAR UN CORSÉ. </a:t>
            </a:r>
          </a:p>
          <a:p>
            <a:pPr marL="0" indent="0">
              <a:buNone/>
            </a:pPr>
            <a:r>
              <a:rPr lang="es-AR" sz="1600" dirty="0">
                <a:effectLst/>
              </a:rPr>
              <a:t>8) ALTERACIONES ESTÉTICAS GRAVES EN LOS HOMBROS Y EL TRONCO. </a:t>
            </a:r>
          </a:p>
          <a:p>
            <a:pPr marL="0" indent="0">
              <a:buNone/>
            </a:pPr>
            <a:r>
              <a:rPr lang="es-AR" sz="1600" dirty="0">
                <a:effectLst/>
              </a:rPr>
              <a:t>9) CURVAS MAYORES A 40°, RÍGIDAS Y DE RISSER 4. </a:t>
            </a:r>
          </a:p>
          <a:p>
            <a:pPr marL="0" indent="0">
              <a:buNone/>
            </a:pPr>
            <a:endParaRPr lang="es-AR" sz="1600" dirty="0">
              <a:effectLst/>
            </a:endParaRPr>
          </a:p>
          <a:p>
            <a:pPr marL="0" indent="0">
              <a:buNone/>
            </a:pPr>
            <a:endParaRPr lang="es-AR" dirty="0"/>
          </a:p>
        </p:txBody>
      </p:sp>
    </p:spTree>
    <p:extLst>
      <p:ext uri="{BB962C8B-B14F-4D97-AF65-F5344CB8AC3E}">
        <p14:creationId xmlns:p14="http://schemas.microsoft.com/office/powerpoint/2010/main" val="304542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38BF7B-0DB0-8A3A-0725-86395FEC546F}"/>
              </a:ext>
            </a:extLst>
          </p:cNvPr>
          <p:cNvSpPr>
            <a:spLocks noGrp="1"/>
          </p:cNvSpPr>
          <p:nvPr>
            <p:ph idx="1"/>
          </p:nvPr>
        </p:nvSpPr>
        <p:spPr>
          <a:xfrm>
            <a:off x="179512" y="476672"/>
            <a:ext cx="8784976" cy="5170513"/>
          </a:xfrm>
        </p:spPr>
        <p:txBody>
          <a:bodyPr>
            <a:noAutofit/>
          </a:bodyPr>
          <a:lstStyle/>
          <a:p>
            <a:pPr marL="0" indent="0" algn="ctr">
              <a:buNone/>
            </a:pPr>
            <a:r>
              <a:rPr lang="es-AR" sz="2000" b="1" u="sng" dirty="0">
                <a:effectLst/>
              </a:rPr>
              <a:t>TRATAMIENTO MÉDICO </a:t>
            </a:r>
          </a:p>
          <a:p>
            <a:pPr marL="0" indent="0" algn="just">
              <a:buNone/>
            </a:pPr>
            <a:r>
              <a:rPr lang="es-AR" sz="1900" b="1" i="1" dirty="0">
                <a:effectLst/>
              </a:rPr>
              <a:t>A TENER EN CUENTA</a:t>
            </a:r>
          </a:p>
          <a:p>
            <a:pPr marL="0" indent="0" algn="just">
              <a:buNone/>
            </a:pPr>
            <a:r>
              <a:rPr lang="es-AR" sz="1900" dirty="0">
                <a:effectLst/>
              </a:rPr>
              <a:t>1) CURVAS &lt; DE 25º SE REALIZA SOLO OBSERVACIÓN EN NIÑOS EN CRECIMIENTO Y &lt; DE 40º EN PERSONAS CON CRECIMIENTO ÓSEO TERMINADO.</a:t>
            </a:r>
          </a:p>
          <a:p>
            <a:pPr marL="0" indent="0" algn="just">
              <a:buNone/>
            </a:pPr>
            <a:r>
              <a:rPr lang="es-AR" sz="1900" dirty="0">
                <a:effectLst/>
              </a:rPr>
              <a:t> 2) UTILIZACIÓN DE CORSÉ EN CURVAS DE 25º A 40º.</a:t>
            </a:r>
          </a:p>
          <a:p>
            <a:pPr marL="0" indent="0" algn="just">
              <a:buNone/>
            </a:pPr>
            <a:r>
              <a:rPr lang="es-AR" sz="1900" dirty="0">
                <a:effectLst/>
              </a:rPr>
              <a:t> 3) SOLO SE REALIZARÁ CIRUGÍA DE FIJACIÓN ESPINAL CON O SIN FUSIÓN VERTEBRAL EN CURVAS &gt; DE 45º.</a:t>
            </a:r>
          </a:p>
          <a:p>
            <a:pPr marL="0" indent="0" algn="just">
              <a:buNone/>
            </a:pPr>
            <a:r>
              <a:rPr lang="es-AR" sz="1900" b="1" i="1" dirty="0">
                <a:effectLst/>
              </a:rPr>
              <a:t> COMPLICACIONES CARDIORESPIRATORIAS </a:t>
            </a:r>
          </a:p>
          <a:p>
            <a:pPr marL="514350" indent="-514350" algn="just">
              <a:buAutoNum type="arabicParenR"/>
            </a:pPr>
            <a:r>
              <a:rPr lang="es-AR" sz="1900" dirty="0">
                <a:effectLst/>
              </a:rPr>
              <a:t>CURVAS DE 110º GENERAN FALLA RESPIRATORIA Y EL RIESGO DE MUERTE. </a:t>
            </a:r>
          </a:p>
          <a:p>
            <a:pPr marL="514350" indent="-514350" algn="just">
              <a:buAutoNum type="arabicParenR"/>
            </a:pPr>
            <a:r>
              <a:rPr lang="es-AR" sz="1900" dirty="0">
                <a:effectLst/>
              </a:rPr>
              <a:t>CURVAS &gt; A 80° GENERAN DIFICULTADES PARA VENTILAR A PARTIR DE LOS 42 AÑOS. </a:t>
            </a:r>
          </a:p>
          <a:p>
            <a:pPr marL="0" indent="0">
              <a:buNone/>
            </a:pPr>
            <a:endParaRPr lang="es-AR" dirty="0"/>
          </a:p>
        </p:txBody>
      </p:sp>
    </p:spTree>
    <p:extLst>
      <p:ext uri="{BB962C8B-B14F-4D97-AF65-F5344CB8AC3E}">
        <p14:creationId xmlns:p14="http://schemas.microsoft.com/office/powerpoint/2010/main" val="164239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77D9A28-9AE2-877F-E747-92C0CAC78A50}"/>
              </a:ext>
            </a:extLst>
          </p:cNvPr>
          <p:cNvSpPr>
            <a:spLocks noGrp="1"/>
          </p:cNvSpPr>
          <p:nvPr>
            <p:ph idx="1"/>
          </p:nvPr>
        </p:nvSpPr>
        <p:spPr>
          <a:xfrm>
            <a:off x="143508" y="0"/>
            <a:ext cx="8856984" cy="6858000"/>
          </a:xfrm>
        </p:spPr>
        <p:txBody>
          <a:bodyPr>
            <a:normAutofit fontScale="62500" lnSpcReduction="20000"/>
          </a:bodyPr>
          <a:lstStyle/>
          <a:p>
            <a:pPr marL="0" indent="0" algn="ctr">
              <a:buNone/>
            </a:pPr>
            <a:r>
              <a:rPr lang="es-AR" sz="3000" b="1" u="sng" dirty="0">
                <a:effectLst/>
              </a:rPr>
              <a:t>TRATAMIENTO MÉDICO </a:t>
            </a:r>
          </a:p>
          <a:p>
            <a:pPr marL="0" indent="0" algn="just">
              <a:lnSpc>
                <a:spcPct val="150000"/>
              </a:lnSpc>
              <a:buNone/>
            </a:pPr>
            <a:r>
              <a:rPr lang="es-AR" sz="2400" b="1" i="1" dirty="0">
                <a:effectLst/>
              </a:rPr>
              <a:t>OBJETIVO DE LA CIRUGÍA </a:t>
            </a:r>
          </a:p>
          <a:p>
            <a:pPr algn="just">
              <a:lnSpc>
                <a:spcPct val="150000"/>
              </a:lnSpc>
              <a:buFont typeface="Wingdings" panose="05000000000000000000" pitchFamily="2" charset="2"/>
              <a:buChar char="§"/>
            </a:pPr>
            <a:r>
              <a:rPr lang="es-AR" sz="2400" dirty="0">
                <a:effectLst/>
              </a:rPr>
              <a:t>DETENER LA PROGRESIÓN DE LA CURVA. </a:t>
            </a:r>
          </a:p>
          <a:p>
            <a:pPr algn="just">
              <a:lnSpc>
                <a:spcPct val="150000"/>
              </a:lnSpc>
              <a:buFont typeface="Wingdings" panose="05000000000000000000" pitchFamily="2" charset="2"/>
              <a:buChar char="§"/>
            </a:pPr>
            <a:r>
              <a:rPr lang="es-AR" sz="2400" dirty="0">
                <a:effectLst/>
              </a:rPr>
              <a:t>¿POR QUÉ LA INDICACIÓN QUIRÚRGICA? PORQUE LAS CURVAS &gt; A 50º PROGRESAN HACIA LA DEFORMIDAD DE LA SIGUIENTE MANERA. </a:t>
            </a:r>
          </a:p>
          <a:p>
            <a:pPr marL="457200" indent="-457200" algn="just">
              <a:lnSpc>
                <a:spcPct val="150000"/>
              </a:lnSpc>
              <a:buAutoNum type="arabicParenR"/>
            </a:pPr>
            <a:r>
              <a:rPr lang="es-AR" sz="2400" dirty="0">
                <a:effectLst/>
              </a:rPr>
              <a:t>CURVAS ENTRE 50º Y 75º PROGRESAN 30° EN 40 AÑOS.</a:t>
            </a:r>
          </a:p>
          <a:p>
            <a:pPr marL="457200" indent="-457200" algn="just">
              <a:lnSpc>
                <a:spcPct val="150000"/>
              </a:lnSpc>
              <a:buAutoNum type="arabicParenR"/>
            </a:pPr>
            <a:r>
              <a:rPr lang="es-AR" sz="2400" dirty="0">
                <a:effectLst/>
              </a:rPr>
              <a:t>CURVAS &gt; A 55º PROGRESAS 0,5° POR AÑO. 3) CURVAS &gt; A 60,5° PROGRESAN 24° EN 50 AÑOS. </a:t>
            </a:r>
          </a:p>
          <a:p>
            <a:pPr marL="0" indent="0" algn="just">
              <a:lnSpc>
                <a:spcPct val="150000"/>
              </a:lnSpc>
              <a:buNone/>
            </a:pPr>
            <a:r>
              <a:rPr lang="es-AR" sz="2400" b="1" i="1" dirty="0">
                <a:effectLst/>
              </a:rPr>
              <a:t>COMPLICACIONES POSTQUIRÚRGICAS </a:t>
            </a:r>
          </a:p>
          <a:p>
            <a:pPr marL="457200" indent="-457200" algn="just">
              <a:lnSpc>
                <a:spcPct val="150000"/>
              </a:lnSpc>
              <a:buAutoNum type="arabicParenR"/>
            </a:pPr>
            <a:r>
              <a:rPr lang="es-AR" sz="2400" dirty="0">
                <a:effectLst/>
              </a:rPr>
              <a:t>48 DE 88 PACIENTES OPERADOS TIENEN COMPLICACIONES.</a:t>
            </a:r>
          </a:p>
          <a:p>
            <a:pPr marL="457200" indent="-457200" algn="just">
              <a:lnSpc>
                <a:spcPct val="150000"/>
              </a:lnSpc>
              <a:buAutoNum type="arabicParenR"/>
            </a:pPr>
            <a:r>
              <a:rPr lang="es-AR" sz="2400" dirty="0">
                <a:effectLst/>
              </a:rPr>
              <a:t>EL 54% DE COMPLICACIONES POST QUIRÚRGICAS.</a:t>
            </a:r>
          </a:p>
          <a:p>
            <a:pPr marL="457200" indent="-457200" algn="just">
              <a:lnSpc>
                <a:spcPct val="150000"/>
              </a:lnSpc>
              <a:buAutoNum type="arabicParenR"/>
            </a:pPr>
            <a:r>
              <a:rPr lang="es-AR" sz="2400" dirty="0">
                <a:effectLst/>
              </a:rPr>
              <a:t>EL 26% DE LOS PACIENTES REOPERADOS.</a:t>
            </a:r>
          </a:p>
          <a:p>
            <a:pPr marL="457200" indent="-457200" algn="just">
              <a:lnSpc>
                <a:spcPct val="150000"/>
              </a:lnSpc>
              <a:buAutoNum type="arabicParenR"/>
            </a:pPr>
            <a:r>
              <a:rPr lang="es-AR" sz="2400" dirty="0">
                <a:effectLst/>
              </a:rPr>
              <a:t>PSEUDOARTROSIS </a:t>
            </a:r>
          </a:p>
          <a:p>
            <a:pPr marL="457200" indent="-457200" algn="just">
              <a:lnSpc>
                <a:spcPct val="150000"/>
              </a:lnSpc>
              <a:buAutoNum type="arabicParenR"/>
            </a:pPr>
            <a:r>
              <a:rPr lang="es-AR" sz="2400" dirty="0">
                <a:effectLst/>
              </a:rPr>
              <a:t> INFECCIÓNES PROFUNDAS DE LA PIEL.</a:t>
            </a:r>
          </a:p>
          <a:p>
            <a:pPr marL="457200" indent="-457200" algn="just">
              <a:lnSpc>
                <a:spcPct val="150000"/>
              </a:lnSpc>
              <a:buAutoNum type="arabicParenR"/>
            </a:pPr>
            <a:r>
              <a:rPr lang="es-AR" sz="2400" dirty="0">
                <a:effectLst/>
              </a:rPr>
              <a:t> DEFECTOS EN LA INSTRUMENTACIÓN.</a:t>
            </a:r>
          </a:p>
          <a:p>
            <a:pPr marL="457200" indent="-457200" algn="just">
              <a:lnSpc>
                <a:spcPct val="150000"/>
              </a:lnSpc>
              <a:buAutoNum type="arabicParenR"/>
            </a:pPr>
            <a:r>
              <a:rPr lang="es-AR" sz="2400" dirty="0">
                <a:effectLst/>
              </a:rPr>
              <a:t> DOLOR POST QUIRÚRGICO.</a:t>
            </a:r>
          </a:p>
          <a:p>
            <a:pPr marL="457200" indent="-457200" algn="just">
              <a:lnSpc>
                <a:spcPct val="150000"/>
              </a:lnSpc>
              <a:buAutoNum type="arabicParenR"/>
            </a:pPr>
            <a:r>
              <a:rPr lang="es-AR" sz="2400" dirty="0">
                <a:effectLst/>
              </a:rPr>
              <a:t>FRACTURA DE LA VÉRTEBRA DISTAL A LA CIRUGÍA.</a:t>
            </a:r>
          </a:p>
          <a:p>
            <a:pPr marL="0" indent="0">
              <a:buNone/>
            </a:pPr>
            <a:endParaRPr lang="es-AR" dirty="0"/>
          </a:p>
        </p:txBody>
      </p:sp>
    </p:spTree>
    <p:extLst>
      <p:ext uri="{BB962C8B-B14F-4D97-AF65-F5344CB8AC3E}">
        <p14:creationId xmlns:p14="http://schemas.microsoft.com/office/powerpoint/2010/main" val="304819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856060" y="0"/>
            <a:ext cx="7429499" cy="836712"/>
          </a:xfrm>
        </p:spPr>
        <p:txBody>
          <a:bodyPr>
            <a:normAutofit fontScale="90000"/>
          </a:bodyPr>
          <a:lstStyle/>
          <a:p>
            <a:pPr algn="ctr"/>
            <a:r>
              <a:rPr lang="es-AR" b="1" u="sng" dirty="0">
                <a:effectLst/>
              </a:rPr>
              <a:t>CORSÉ </a:t>
            </a:r>
            <a:br>
              <a:rPr lang="es-AR" dirty="0"/>
            </a:br>
            <a:endParaRPr lang="es-AR" dirty="0"/>
          </a:p>
        </p:txBody>
      </p:sp>
      <p:sp>
        <p:nvSpPr>
          <p:cNvPr id="3" name="2 Marcador de contenido"/>
          <p:cNvSpPr>
            <a:spLocks noGrp="1"/>
          </p:cNvSpPr>
          <p:nvPr>
            <p:ph idx="1"/>
          </p:nvPr>
        </p:nvSpPr>
        <p:spPr>
          <a:xfrm>
            <a:off x="179512" y="418356"/>
            <a:ext cx="8784976" cy="5170513"/>
          </a:xfrm>
        </p:spPr>
        <p:txBody>
          <a:bodyPr>
            <a:noAutofit/>
          </a:bodyPr>
          <a:lstStyle/>
          <a:p>
            <a:pPr lvl="0" algn="just">
              <a:lnSpc>
                <a:spcPct val="160000"/>
              </a:lnSpc>
              <a:buFont typeface="Wingdings" panose="05000000000000000000" pitchFamily="2" charset="2"/>
              <a:buChar char="q"/>
            </a:pPr>
            <a:r>
              <a:rPr lang="es-AR" sz="1900" dirty="0">
                <a:effectLst/>
              </a:rPr>
              <a:t>SE RECOMIENDA SU USO EN CURVAS DE 20º (+-) 5º CON POSIBILIDAD DE PROGRESIÓN. </a:t>
            </a:r>
          </a:p>
          <a:p>
            <a:pPr lvl="0" algn="just">
              <a:lnSpc>
                <a:spcPct val="160000"/>
              </a:lnSpc>
              <a:buFont typeface="Wingdings" panose="05000000000000000000" pitchFamily="2" charset="2"/>
              <a:buChar char="q"/>
            </a:pPr>
            <a:r>
              <a:rPr lang="es-AR" sz="1900" dirty="0">
                <a:effectLst/>
              </a:rPr>
              <a:t>SE RECOMIENDA EL USO DE CORSÉ COMO PRIMER MEDIDA PARA FRENAR EL DESARROLLO DE LAS CURVAS EN LA ESCOLIOSIS INFANTIL Y JUVENIL. </a:t>
            </a:r>
          </a:p>
          <a:p>
            <a:pPr lvl="0" algn="just">
              <a:lnSpc>
                <a:spcPct val="160000"/>
              </a:lnSpc>
              <a:buFont typeface="Wingdings" panose="05000000000000000000" pitchFamily="2" charset="2"/>
              <a:buChar char="q"/>
            </a:pPr>
            <a:r>
              <a:rPr lang="es-AR" sz="1900" dirty="0">
                <a:effectLst/>
              </a:rPr>
              <a:t>NO ES RECOMENDABLE EL USO DEL CORSÉ EN CURVAS DE 15º (+-) 5º.</a:t>
            </a:r>
          </a:p>
          <a:p>
            <a:pPr lvl="0" algn="just">
              <a:lnSpc>
                <a:spcPct val="160000"/>
              </a:lnSpc>
              <a:buFont typeface="Wingdings" panose="05000000000000000000" pitchFamily="2" charset="2"/>
              <a:buChar char="q"/>
            </a:pPr>
            <a:r>
              <a:rPr lang="es-AR" sz="1900" dirty="0">
                <a:effectLst/>
              </a:rPr>
              <a:t>EL CORSÉ UTILIZADO TIENE QUE SER EL QUE MÁS CONOZCA EL EQUIPO TERAPÉUTICO, PUES NO HAY CONSENSO SOBRE LA EFECTIVIDAD DE UNO SOBRE OTRO. E) EL CORSÉ TIENE QUE SER UTILIZADO AL MENOS 18HS DIARIAS HASTA LA FINALIZACIÓN DEL CRECIMIENTO ÓSEO, LUEGO DEL CUAL SE IRÁ REDUCIENDO SU UTILIZACIÓN.</a:t>
            </a:r>
          </a:p>
          <a:p>
            <a:pPr lvl="0" algn="just">
              <a:lnSpc>
                <a:spcPct val="160000"/>
              </a:lnSpc>
              <a:buFont typeface="Wingdings" panose="05000000000000000000" pitchFamily="2" charset="2"/>
              <a:buChar char="q"/>
            </a:pPr>
            <a:r>
              <a:rPr lang="es-AR" sz="1900" dirty="0">
                <a:effectLst/>
              </a:rPr>
              <a:t>SE RECOMIENDO RX CON CORSÉ PARA ASEGURAR LA FUNCIÓN CORRECTIVA.</a:t>
            </a:r>
          </a:p>
          <a:p>
            <a:pPr lvl="0" algn="just">
              <a:lnSpc>
                <a:spcPct val="160000"/>
              </a:lnSpc>
              <a:buFont typeface="Wingdings" panose="05000000000000000000" pitchFamily="2" charset="2"/>
              <a:buChar char="q"/>
            </a:pPr>
            <a:r>
              <a:rPr lang="es-AR" sz="1900" dirty="0">
                <a:effectLst/>
              </a:rPr>
              <a:t>SE RECOMIENDA QUE LA FABRICACIÓN SEA PERSONALIZADA. </a:t>
            </a:r>
          </a:p>
          <a:p>
            <a:pPr marL="0" indent="0">
              <a:buNone/>
            </a:pPr>
            <a:r>
              <a:rPr lang="es-AR" dirty="0"/>
              <a:t> </a:t>
            </a:r>
          </a:p>
          <a:p>
            <a:endParaRPr lang="es-AR" dirty="0"/>
          </a:p>
        </p:txBody>
      </p:sp>
    </p:spTree>
    <p:extLst>
      <p:ext uri="{BB962C8B-B14F-4D97-AF65-F5344CB8AC3E}">
        <p14:creationId xmlns:p14="http://schemas.microsoft.com/office/powerpoint/2010/main" val="4293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260648"/>
            <a:ext cx="8928992" cy="950167"/>
          </a:xfrm>
        </p:spPr>
        <p:txBody>
          <a:bodyPr>
            <a:normAutofit fontScale="90000"/>
          </a:bodyPr>
          <a:lstStyle/>
          <a:p>
            <a:pPr algn="ctr"/>
            <a:r>
              <a:rPr lang="es-AR" b="1" u="sng" dirty="0">
                <a:effectLst/>
              </a:rPr>
              <a:t>TRATAMIENTO KINÉSICO </a:t>
            </a:r>
            <a:br>
              <a:rPr lang="es-AR" b="1" u="sng" dirty="0">
                <a:effectLst/>
              </a:rPr>
            </a:br>
            <a:r>
              <a:rPr lang="es-AR" b="1" u="sng" dirty="0">
                <a:effectLst/>
              </a:rPr>
              <a:t>(ejercicios funcionales) </a:t>
            </a:r>
            <a:br>
              <a:rPr lang="es-AR" dirty="0"/>
            </a:br>
            <a:endParaRPr lang="es-AR" dirty="0"/>
          </a:p>
        </p:txBody>
      </p:sp>
      <p:sp>
        <p:nvSpPr>
          <p:cNvPr id="3" name="2 Marcador de contenido"/>
          <p:cNvSpPr>
            <a:spLocks noGrp="1"/>
          </p:cNvSpPr>
          <p:nvPr>
            <p:ph idx="1"/>
          </p:nvPr>
        </p:nvSpPr>
        <p:spPr>
          <a:xfrm>
            <a:off x="136084" y="908720"/>
            <a:ext cx="8900412" cy="5949280"/>
          </a:xfrm>
        </p:spPr>
        <p:txBody>
          <a:bodyPr>
            <a:normAutofit fontScale="85000" lnSpcReduction="20000"/>
          </a:bodyPr>
          <a:lstStyle/>
          <a:p>
            <a:pPr algn="just">
              <a:lnSpc>
                <a:spcPct val="170000"/>
              </a:lnSpc>
              <a:buFont typeface="Wingdings" panose="05000000000000000000" pitchFamily="2" charset="2"/>
              <a:buChar char="Ø"/>
            </a:pPr>
            <a:r>
              <a:rPr lang="es-AR" dirty="0">
                <a:effectLst/>
              </a:rPr>
              <a:t>EL EJERCICIO TERAPÉUTICO DEBE SER ANALIZADO EN RELACIÓN CON LA ANATOMÍA, CON LA FISIOLOGÍA Y CON SUS EFECTOS ESPECÍFICOS, TODOS LOS EJERCICIOS ACTIVOS DEBEN SER PLANEADOS TENIENDO EN MENTE SU OBJETIVO TERAPÉUTICO Y LLEVÁNDOLOS A CABO EXACTAMENTE COMO HA SIDO PRESCRITO.</a:t>
            </a:r>
          </a:p>
          <a:p>
            <a:pPr algn="just">
              <a:lnSpc>
                <a:spcPct val="170000"/>
              </a:lnSpc>
              <a:buFont typeface="Wingdings" panose="05000000000000000000" pitchFamily="2" charset="2"/>
              <a:buChar char="Ø"/>
            </a:pPr>
            <a:r>
              <a:rPr lang="es-AR" dirty="0">
                <a:effectLst/>
              </a:rPr>
              <a:t>LA FINALIDAD DE LOS EJERCICIOS TERAPÉUTICOS NO SERÁ EL DE DESARROLLAR FUERZAS MUSCULARES QUE “ENDERECEN” LAS CURVAS, SINO EL SELECCIONAR UNA POSICIÓN INICIAL QUE LAS HAGA DESAPARECER. </a:t>
            </a:r>
          </a:p>
          <a:p>
            <a:pPr algn="just">
              <a:lnSpc>
                <a:spcPct val="170000"/>
              </a:lnSpc>
              <a:buFont typeface="Wingdings" panose="05000000000000000000" pitchFamily="2" charset="2"/>
              <a:buChar char="Ø"/>
            </a:pPr>
            <a:r>
              <a:rPr lang="es-AR" dirty="0">
                <a:effectLst/>
              </a:rPr>
              <a:t>EL OBJETIVO SERÁ EVITAR LA REAPARICIÓN DE LA DESVIACIÓN EN LA POSICIÓN DE PIÉ POR MEDIO DE UNA REEDUCACIÓN PROGRESIVA DE LOS MECANISMOS AUTOMÁTICOS Y REFLEJOS QUE MANTIENEN LA ALINEACIÓN NORMAL DE LA COLUMNA BAJO LAS CONDICIONES HABITUALES DE LA VIDA DIARIA. </a:t>
            </a:r>
          </a:p>
        </p:txBody>
      </p:sp>
    </p:spTree>
    <p:extLst>
      <p:ext uri="{BB962C8B-B14F-4D97-AF65-F5344CB8AC3E}">
        <p14:creationId xmlns:p14="http://schemas.microsoft.com/office/powerpoint/2010/main" val="82520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C99D5A4-77BC-0DFD-416A-8342D230E7F6}"/>
              </a:ext>
            </a:extLst>
          </p:cNvPr>
          <p:cNvSpPr>
            <a:spLocks noGrp="1"/>
          </p:cNvSpPr>
          <p:nvPr>
            <p:ph idx="1"/>
          </p:nvPr>
        </p:nvSpPr>
        <p:spPr>
          <a:xfrm>
            <a:off x="179512" y="980728"/>
            <a:ext cx="8784976" cy="5616624"/>
          </a:xfrm>
        </p:spPr>
        <p:txBody>
          <a:bodyPr>
            <a:normAutofit fontScale="85000" lnSpcReduction="10000"/>
          </a:bodyPr>
          <a:lstStyle/>
          <a:p>
            <a:pPr algn="just">
              <a:buFont typeface="Wingdings" panose="05000000000000000000" pitchFamily="2" charset="2"/>
              <a:buChar char="Ø"/>
            </a:pPr>
            <a:r>
              <a:rPr lang="es-AR" dirty="0">
                <a:effectLst/>
              </a:rPr>
              <a:t>LOS EJERCICIOS SON DE DOS CLASES: SEGMENTARIOS Y DE DEAMBULACIÓN GENERAL.</a:t>
            </a:r>
          </a:p>
          <a:p>
            <a:pPr algn="just">
              <a:buFont typeface="Wingdings" panose="05000000000000000000" pitchFamily="2" charset="2"/>
              <a:buChar char="§"/>
            </a:pPr>
            <a:r>
              <a:rPr lang="es-AR" dirty="0">
                <a:effectLst/>
              </a:rPr>
              <a:t>EJERCICIOS SEGMENTARIOS: TODOS COMIENZAN DESDE UNA POSICIÓN INICIAL CON LA COLUMNA VERTEBRAL ERECTA, ESTAS POSICIONES SON:</a:t>
            </a:r>
          </a:p>
          <a:p>
            <a:pPr lvl="1" algn="just">
              <a:buFont typeface="Courier New" panose="02070309020205020404" pitchFamily="49" charset="0"/>
              <a:buChar char="o"/>
            </a:pPr>
            <a:r>
              <a:rPr lang="es-AR" dirty="0">
                <a:effectLst/>
              </a:rPr>
              <a:t>DECÚBITO DORSAL.</a:t>
            </a:r>
          </a:p>
          <a:p>
            <a:pPr lvl="1" algn="just">
              <a:buFont typeface="Courier New" panose="02070309020205020404" pitchFamily="49" charset="0"/>
              <a:buChar char="o"/>
            </a:pPr>
            <a:r>
              <a:rPr lang="es-AR" dirty="0">
                <a:effectLst/>
              </a:rPr>
              <a:t>DECÚBITO VENTRAL.</a:t>
            </a:r>
          </a:p>
          <a:p>
            <a:pPr lvl="1" algn="just">
              <a:buFont typeface="Courier New" panose="02070309020205020404" pitchFamily="49" charset="0"/>
              <a:buChar char="o"/>
            </a:pPr>
            <a:r>
              <a:rPr lang="es-AR" dirty="0">
                <a:effectLst/>
              </a:rPr>
              <a:t>CUADRUPEDIA HORIZONTAL. </a:t>
            </a:r>
          </a:p>
          <a:p>
            <a:pPr algn="just">
              <a:buFont typeface="Wingdings" panose="05000000000000000000" pitchFamily="2" charset="2"/>
              <a:buChar char="§"/>
            </a:pPr>
            <a:r>
              <a:rPr lang="es-AR" dirty="0">
                <a:effectLst/>
              </a:rPr>
              <a:t>PARTIENDO DE ESTAS POSICIONES INICIALES SE LLEVAN A CABO LAS FASES DE EJECUCIÓN, POSICIÓN FINAL Y REPOSO FISIOLÓGICO.</a:t>
            </a:r>
          </a:p>
          <a:p>
            <a:pPr algn="just">
              <a:buFont typeface="Wingdings" panose="05000000000000000000" pitchFamily="2" charset="2"/>
              <a:buChar char="§"/>
            </a:pPr>
            <a:r>
              <a:rPr lang="es-AR" dirty="0">
                <a:effectLst/>
              </a:rPr>
              <a:t>EL HECHO DE ACTIVAR EL SENTIDO MUSCULAR Y CIERTAS SENSACIONES CINESTÉSICAS DARÁ CONCIENCIA AL PACIENTE DE LA POSICIÓN QUE OCUPAN LOS DIFERENTES SEGMENTOS DE NUESTRO CUERPO EN EL ESPACIO TANTO EN REPOSO COMO EN LA EJECUCIÓN Y GRADUALMENTE EL PACIENTE COMENZARÁ A DESARROLLAR UN AUTOMATISMO CORRECTOR. </a:t>
            </a:r>
          </a:p>
          <a:p>
            <a:pPr marL="0" indent="0">
              <a:buNone/>
            </a:pPr>
            <a:endParaRPr lang="es-AR" dirty="0"/>
          </a:p>
        </p:txBody>
      </p:sp>
      <p:sp>
        <p:nvSpPr>
          <p:cNvPr id="4" name="1 Título">
            <a:extLst>
              <a:ext uri="{FF2B5EF4-FFF2-40B4-BE49-F238E27FC236}">
                <a16:creationId xmlns:a16="http://schemas.microsoft.com/office/drawing/2014/main" id="{244CE623-5FE2-7B3C-7DA8-2441A1674D43}"/>
              </a:ext>
            </a:extLst>
          </p:cNvPr>
          <p:cNvSpPr>
            <a:spLocks noGrp="1"/>
          </p:cNvSpPr>
          <p:nvPr>
            <p:ph type="title"/>
          </p:nvPr>
        </p:nvSpPr>
        <p:spPr>
          <a:xfrm>
            <a:off x="833519" y="116632"/>
            <a:ext cx="7429500" cy="1065543"/>
          </a:xfrm>
        </p:spPr>
        <p:txBody>
          <a:bodyPr>
            <a:normAutofit fontScale="90000"/>
          </a:bodyPr>
          <a:lstStyle/>
          <a:p>
            <a:pPr algn="ctr"/>
            <a:r>
              <a:rPr lang="es-AR" b="1" u="sng" dirty="0">
                <a:effectLst/>
              </a:rPr>
              <a:t>TRATAMIENTO KINÉSICO </a:t>
            </a:r>
            <a:br>
              <a:rPr lang="es-AR" b="1" u="sng" dirty="0">
                <a:effectLst/>
              </a:rPr>
            </a:br>
            <a:r>
              <a:rPr lang="es-AR" b="1" u="sng" dirty="0">
                <a:effectLst/>
              </a:rPr>
              <a:t>(ejercicios funcionales) </a:t>
            </a:r>
            <a:br>
              <a:rPr lang="es-AR" dirty="0"/>
            </a:br>
            <a:endParaRPr lang="es-AR" dirty="0"/>
          </a:p>
        </p:txBody>
      </p:sp>
    </p:spTree>
    <p:extLst>
      <p:ext uri="{BB962C8B-B14F-4D97-AF65-F5344CB8AC3E}">
        <p14:creationId xmlns:p14="http://schemas.microsoft.com/office/powerpoint/2010/main" val="32893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type="body" sz="half" idx="2"/>
          </p:nvPr>
        </p:nvSpPr>
        <p:spPr>
          <a:xfrm>
            <a:off x="184111" y="809328"/>
            <a:ext cx="8775778" cy="6048672"/>
          </a:xfrm>
        </p:spPr>
        <p:txBody>
          <a:bodyPr>
            <a:normAutofit/>
          </a:bodyPr>
          <a:lstStyle/>
          <a:p>
            <a:pPr marL="342900" indent="-342900" algn="just">
              <a:lnSpc>
                <a:spcPct val="150000"/>
              </a:lnSpc>
              <a:buFont typeface="+mj-lt"/>
              <a:buAutoNum type="arabicPeriod"/>
            </a:pPr>
            <a:r>
              <a:rPr lang="es-AR" dirty="0">
                <a:effectLst/>
              </a:rPr>
              <a:t>EL PRIMER EJERCICIO SE REALIZARÁ A MODO DE EJEMPLO EN DECÚBITO SUPINO PARA LUEGO TRASPASARLO A LAS OTRAS POSICIONES, CONSISTE EN ENSEÑAR AL PACIENTE A COLOCAR LOS SEGMENTOS DE SU CUERPO SIMÉTRICAMENTE EN UNA LÍNEA RECTA, O SEA CABEZA, CUELLO, TRONCO Y EXTREMIDADES INFERIORES EN UNA LÍNEA PARALELA A LA RECTA QUE TRAZAMOS EN EL PISO. LA POSICIÓN DEBE SER REALIZADA CON EL PACIENTE CON LOS OJOS ABIERTOS PARA CORREGIR CUALQUIER ERROR DE POSICIÓN Y LUEGO CERRARLOS, PARA DESPERTAR LA CONCIENCIA DE SENSACIONES PROFUNDAS (PROPIOCEPCIÓN), EL KINESIÓLOGO AYUDARÁ A CORREGIR LA POSICIÓN A PARTIR DE INDICACIONES VERBALES, PALPACIONES Y MANIOBRAS PASIVAS APLICADAS AL PACIENTE.</a:t>
            </a:r>
          </a:p>
          <a:p>
            <a:pPr marL="342900" indent="-342900" algn="just">
              <a:lnSpc>
                <a:spcPct val="150000"/>
              </a:lnSpc>
              <a:buFont typeface="+mj-lt"/>
              <a:buAutoNum type="arabicPeriod"/>
            </a:pPr>
            <a:r>
              <a:rPr lang="es-AR" dirty="0">
                <a:effectLst/>
              </a:rPr>
              <a:t>EL SEGUNDO ES UN EJERCICIO EN DONDE SE LE PIDE AL PACIENTE LA REGULACIÓN DE LAS FUNCIONES TÓNICAS, O SEA, LA RELAJACIÓN COMPLETA DEL PACIENTE CON SUS SEGMENTOS ALINEADOS. </a:t>
            </a:r>
          </a:p>
          <a:p>
            <a:pPr marL="342900" indent="-342900" algn="just">
              <a:lnSpc>
                <a:spcPct val="150000"/>
              </a:lnSpc>
              <a:buFont typeface="+mj-lt"/>
              <a:buAutoNum type="arabicPeriod"/>
            </a:pPr>
            <a:r>
              <a:rPr lang="es-AR" dirty="0">
                <a:effectLst/>
              </a:rPr>
              <a:t>UNA VEZ OBTENIDO LO ANTERIOR SE LE INDICA AL PACIENTE QUE “PONGA” RÍGIDO TODOS SUS SEGMENTOS DEL CUERPO SIN ALTERAR LA POSICIÓN DE ALINEACIÓN, SE MANTENDRÁ PROGRESIVAMENTE POR PERÍODOS MÁS LARGOS.</a:t>
            </a:r>
          </a:p>
          <a:p>
            <a:endParaRPr lang="es-AR" dirty="0"/>
          </a:p>
        </p:txBody>
      </p:sp>
      <p:sp>
        <p:nvSpPr>
          <p:cNvPr id="5" name="1 Título">
            <a:extLst>
              <a:ext uri="{FF2B5EF4-FFF2-40B4-BE49-F238E27FC236}">
                <a16:creationId xmlns:a16="http://schemas.microsoft.com/office/drawing/2014/main" id="{D1979093-C174-FFED-CEA1-0C1A20B94250}"/>
              </a:ext>
            </a:extLst>
          </p:cNvPr>
          <p:cNvSpPr>
            <a:spLocks noGrp="1"/>
          </p:cNvSpPr>
          <p:nvPr>
            <p:ph type="title"/>
          </p:nvPr>
        </p:nvSpPr>
        <p:spPr>
          <a:xfrm>
            <a:off x="857250" y="276556"/>
            <a:ext cx="7429500" cy="1065543"/>
          </a:xfrm>
        </p:spPr>
        <p:txBody>
          <a:bodyPr>
            <a:normAutofit fontScale="90000"/>
          </a:bodyPr>
          <a:lstStyle/>
          <a:p>
            <a:pPr algn="ctr"/>
            <a:r>
              <a:rPr lang="es-AR" b="1" u="sng" dirty="0">
                <a:effectLst/>
              </a:rPr>
              <a:t>TRATAMIENTO KINÉSICO </a:t>
            </a:r>
            <a:br>
              <a:rPr lang="es-AR" b="1" u="sng" dirty="0">
                <a:effectLst/>
              </a:rPr>
            </a:br>
            <a:r>
              <a:rPr lang="es-AR" b="1" u="sng" dirty="0">
                <a:effectLst/>
              </a:rPr>
              <a:t>(ejercicios funcionales) </a:t>
            </a:r>
            <a:br>
              <a:rPr lang="es-AR" dirty="0"/>
            </a:br>
            <a:endParaRPr lang="es-AR" dirty="0"/>
          </a:p>
        </p:txBody>
      </p:sp>
    </p:spTree>
    <p:extLst>
      <p:ext uri="{BB962C8B-B14F-4D97-AF65-F5344CB8AC3E}">
        <p14:creationId xmlns:p14="http://schemas.microsoft.com/office/powerpoint/2010/main" val="359057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3508" y="764704"/>
            <a:ext cx="8856984" cy="6093296"/>
          </a:xfrm>
        </p:spPr>
        <p:txBody>
          <a:bodyPr wrap="square">
            <a:noAutofit/>
          </a:bodyPr>
          <a:lstStyle/>
          <a:p>
            <a:pPr marL="0" indent="0" algn="just">
              <a:lnSpc>
                <a:spcPct val="150000"/>
              </a:lnSpc>
              <a:buNone/>
            </a:pPr>
            <a:r>
              <a:rPr lang="es-AR" sz="1700" dirty="0">
                <a:effectLst/>
              </a:rPr>
              <a:t>4. SEGUIDAMENTE SE INDICARÁ LA MOVILIZACIÓN ACTIVA DE LAS EXTREMIDADES SUPERIORES E INFERIORES, MIENTRAS QUE LOS SEGMENTOS CABEZA, CUELLO Y TRONCO PERMANEZCAN EN LÍNEA RECTA, PERO SE INTERRUMPIRÁ TAN PRONTO PIERDA LA ALINEACIÓN. COMENZAMOS MOVILIZANDO EL SEGMENTO DISTAL DE LAS EXTREMIDADES Y PROGRESAMOS HASTA LA MOVILIZACIÓN DE LA EXTREMIDAD PROXIMAL DE LOS SEGMENTOS MÁS PESADOS.</a:t>
            </a:r>
          </a:p>
          <a:p>
            <a:pPr marL="0" indent="0" algn="just">
              <a:lnSpc>
                <a:spcPct val="150000"/>
              </a:lnSpc>
              <a:buNone/>
            </a:pPr>
            <a:r>
              <a:rPr lang="es-AR" sz="1700" dirty="0">
                <a:effectLst/>
              </a:rPr>
              <a:t>ESTO REQUIERE UNA INTENSIFICACIÓN DEL ESFUERZO ESTÁTICO DE LA COLUMNA PARA MANTENER LA ALINEACIÓN CORRECTA DE LOS SEGMENTOS EN EL CURSO DE LOS MOVIMIENTOS O DISTANCIA.</a:t>
            </a:r>
          </a:p>
          <a:p>
            <a:pPr marL="0" indent="0" algn="just">
              <a:lnSpc>
                <a:spcPct val="150000"/>
              </a:lnSpc>
              <a:buNone/>
            </a:pPr>
            <a:r>
              <a:rPr lang="es-AR" sz="1700" dirty="0">
                <a:effectLst/>
              </a:rPr>
              <a:t> 5. DESPUÉS DE ESTA PREPARACIÓN DE ESFUERZOS PROGRESIVOS DE REGULACIÓN TÓNICA Y EJERCICIOS ESTÁTICOS PODEMOS EMPEZAR CON LA EJECUCIÓN Y REPETICIÓN DE LA HIPEREXTENSIÓN DEL TRONCO, QUE CONSISTE EN COLOCAR CABEZA, CUELLO, TRONCO Y EXTREMIDADES EN LÍNEA RECTA, LOS MIEMBROS SUPERIORES EN POSICIÓN OBLICUA EN DIRECCIÓN A LOS PIES CON LAS PALMAS DE LAS MANOS HACIA ARRIBA, A CONTINUACIÓN SE ADOPTA LA POSICIÓN ARQUEADA DE LA ESPALDA TOCANDO EL SUELO CON LA NUCA Y EL SACRO. </a:t>
            </a:r>
          </a:p>
          <a:p>
            <a:endParaRPr lang="es-AR" dirty="0"/>
          </a:p>
        </p:txBody>
      </p:sp>
      <p:sp>
        <p:nvSpPr>
          <p:cNvPr id="4" name="1 Título">
            <a:extLst>
              <a:ext uri="{FF2B5EF4-FFF2-40B4-BE49-F238E27FC236}">
                <a16:creationId xmlns:a16="http://schemas.microsoft.com/office/drawing/2014/main" id="{D4444B80-9EBC-FB80-D91C-B15B69DD09C9}"/>
              </a:ext>
            </a:extLst>
          </p:cNvPr>
          <p:cNvSpPr>
            <a:spLocks noGrp="1"/>
          </p:cNvSpPr>
          <p:nvPr>
            <p:ph type="title"/>
          </p:nvPr>
        </p:nvSpPr>
        <p:spPr>
          <a:xfrm>
            <a:off x="857250" y="116632"/>
            <a:ext cx="7429500" cy="1052736"/>
          </a:xfrm>
        </p:spPr>
        <p:txBody>
          <a:bodyPr>
            <a:normAutofit fontScale="90000"/>
          </a:bodyPr>
          <a:lstStyle/>
          <a:p>
            <a:pPr algn="ctr"/>
            <a:r>
              <a:rPr lang="es-AR" b="1" u="sng" dirty="0">
                <a:effectLst/>
              </a:rPr>
              <a:t>TRATAMIENTO KINÉSICO </a:t>
            </a:r>
            <a:br>
              <a:rPr lang="es-AR" b="1" u="sng" dirty="0">
                <a:effectLst/>
              </a:rPr>
            </a:br>
            <a:r>
              <a:rPr lang="es-AR" b="1" u="sng" dirty="0">
                <a:effectLst/>
              </a:rPr>
              <a:t>(ejercicios funcionales) </a:t>
            </a:r>
            <a:br>
              <a:rPr lang="es-AR" dirty="0"/>
            </a:br>
            <a:endParaRPr lang="es-AR" dirty="0"/>
          </a:p>
        </p:txBody>
      </p:sp>
    </p:spTree>
    <p:extLst>
      <p:ext uri="{BB962C8B-B14F-4D97-AF65-F5344CB8AC3E}">
        <p14:creationId xmlns:p14="http://schemas.microsoft.com/office/powerpoint/2010/main" val="1558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110C65C2-4F9C-84D7-AED2-D198A4C12144}"/>
              </a:ext>
            </a:extLst>
          </p:cNvPr>
          <p:cNvSpPr txBox="1"/>
          <p:nvPr/>
        </p:nvSpPr>
        <p:spPr>
          <a:xfrm>
            <a:off x="215516" y="1293030"/>
            <a:ext cx="8712968" cy="4271939"/>
          </a:xfrm>
          <a:prstGeom prst="rect">
            <a:avLst/>
          </a:prstGeom>
          <a:noFill/>
        </p:spPr>
        <p:txBody>
          <a:bodyPr wrap="square">
            <a:spAutoFit/>
          </a:bodyPr>
          <a:lstStyle/>
          <a:p>
            <a:pPr marL="0" indent="0" algn="just">
              <a:lnSpc>
                <a:spcPct val="170000"/>
              </a:lnSpc>
              <a:buNone/>
            </a:pPr>
            <a:r>
              <a:rPr lang="es-AR" dirty="0"/>
              <a:t>6. </a:t>
            </a:r>
            <a:r>
              <a:rPr lang="es-AR" sz="1800" dirty="0">
                <a:effectLst/>
              </a:rPr>
              <a:t>LA POSICIÓN FINAL DEL EJERCICIO CONSISTE EN EL ESTIRAMIENTO LONGITUDINAL DE LA COLUMNA, DONDE SE COLOCAN LOS BRAZOS SOBRE LA CABEZA Y PARALELOS ENTRE SÍ, CON LA CABEZA, CUELLO, TRONCO Y EXTREMIDADES ENTRE ELLOS EN LÍNEA RECTA, PIES EN FLEXIÓN DORSAL Y SIMULTÁNEAMENTE SE EMPUJA CON AMBOS BRAZOS SOBRE LA CABEZA MIENTRAS SE FUERZA LA FLEXIÓN DORSAL DE LOS PIES MANTENIENDO ESTA POSICIÓN POR SEGUNDOS. </a:t>
            </a:r>
          </a:p>
          <a:p>
            <a:pPr marL="0" indent="0" algn="just">
              <a:lnSpc>
                <a:spcPct val="170000"/>
              </a:lnSpc>
              <a:buNone/>
            </a:pPr>
            <a:r>
              <a:rPr lang="es-AR" dirty="0"/>
              <a:t>7. </a:t>
            </a:r>
            <a:r>
              <a:rPr lang="es-AR" sz="1800" dirty="0">
                <a:effectLst/>
              </a:rPr>
              <a:t>A CONTINUACIÓN SE ADOPTA LA SITUACIÓN DE REPOSO, RESPIRACIÓN Y RETORNO A LA POSICIÓN INICIAL, PARA LUEGO VOLVER A REPETIR LA SECUENCIA DE PASOS. </a:t>
            </a:r>
          </a:p>
          <a:p>
            <a:pPr marL="0" indent="0" algn="just">
              <a:lnSpc>
                <a:spcPct val="170000"/>
              </a:lnSpc>
              <a:buNone/>
            </a:pPr>
            <a:r>
              <a:rPr lang="es-MX" dirty="0">
                <a:effectLst/>
              </a:rPr>
              <a:t>	</a:t>
            </a:r>
            <a:endParaRPr lang="es-AR" dirty="0">
              <a:effectLst/>
            </a:endParaRPr>
          </a:p>
        </p:txBody>
      </p:sp>
      <p:sp>
        <p:nvSpPr>
          <p:cNvPr id="6" name="1 Título">
            <a:extLst>
              <a:ext uri="{FF2B5EF4-FFF2-40B4-BE49-F238E27FC236}">
                <a16:creationId xmlns:a16="http://schemas.microsoft.com/office/drawing/2014/main" id="{8589E508-47C9-F183-435E-3F4A4565A3C4}"/>
              </a:ext>
            </a:extLst>
          </p:cNvPr>
          <p:cNvSpPr>
            <a:spLocks noGrp="1"/>
          </p:cNvSpPr>
          <p:nvPr>
            <p:ph type="title"/>
          </p:nvPr>
        </p:nvSpPr>
        <p:spPr>
          <a:xfrm>
            <a:off x="857250" y="144016"/>
            <a:ext cx="7429500" cy="1052736"/>
          </a:xfrm>
        </p:spPr>
        <p:txBody>
          <a:bodyPr>
            <a:normAutofit fontScale="90000"/>
          </a:bodyPr>
          <a:lstStyle/>
          <a:p>
            <a:pPr algn="ctr"/>
            <a:r>
              <a:rPr lang="es-AR" b="1" u="sng" dirty="0">
                <a:effectLst/>
              </a:rPr>
              <a:t>TRATAMIENTO KINÉSICO </a:t>
            </a:r>
            <a:br>
              <a:rPr lang="es-AR" b="1" u="sng" dirty="0">
                <a:effectLst/>
              </a:rPr>
            </a:br>
            <a:r>
              <a:rPr lang="es-AR" b="1" u="sng" dirty="0">
                <a:effectLst/>
              </a:rPr>
              <a:t>(ejercicios funcionales) </a:t>
            </a:r>
            <a:br>
              <a:rPr lang="es-AR" dirty="0"/>
            </a:br>
            <a:endParaRPr lang="es-AR" dirty="0"/>
          </a:p>
        </p:txBody>
      </p:sp>
    </p:spTree>
    <p:extLst>
      <p:ext uri="{BB962C8B-B14F-4D97-AF65-F5344CB8AC3E}">
        <p14:creationId xmlns:p14="http://schemas.microsoft.com/office/powerpoint/2010/main" val="14976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346008-98E8-B246-B0F4-99C2AEB7A8F5}"/>
              </a:ext>
            </a:extLst>
          </p:cNvPr>
          <p:cNvSpPr>
            <a:spLocks noGrp="1"/>
          </p:cNvSpPr>
          <p:nvPr>
            <p:ph idx="1"/>
          </p:nvPr>
        </p:nvSpPr>
        <p:spPr>
          <a:xfrm>
            <a:off x="287524" y="764705"/>
            <a:ext cx="8748972" cy="5688632"/>
          </a:xfrm>
        </p:spPr>
        <p:txBody>
          <a:bodyPr>
            <a:normAutofit fontScale="77500" lnSpcReduction="20000"/>
          </a:bodyPr>
          <a:lstStyle/>
          <a:p>
            <a:pPr marL="0" indent="0" algn="ctr">
              <a:lnSpc>
                <a:spcPct val="170000"/>
              </a:lnSpc>
              <a:buNone/>
              <a:tabLst>
                <a:tab pos="2065338" algn="l"/>
              </a:tabLst>
            </a:pPr>
            <a:r>
              <a:rPr lang="es-MX" sz="2400" b="1" u="sng" dirty="0">
                <a:effectLst/>
              </a:rPr>
              <a:t>DEFINICIÓN Y GENERALIDADES</a:t>
            </a:r>
            <a:endParaRPr lang="es-MX" sz="2400" dirty="0">
              <a:effectLst/>
            </a:endParaRPr>
          </a:p>
          <a:p>
            <a:pPr marL="285750" indent="-285750">
              <a:lnSpc>
                <a:spcPct val="170000"/>
              </a:lnSpc>
              <a:buFont typeface="Wingdings" panose="05000000000000000000" pitchFamily="2" charset="2"/>
              <a:buChar char="§"/>
              <a:tabLst>
                <a:tab pos="2065338" algn="l"/>
              </a:tabLst>
            </a:pPr>
            <a:r>
              <a:rPr lang="es-MX" sz="2400" dirty="0">
                <a:effectLst/>
              </a:rPr>
              <a:t>PARA CADA CURVA : </a:t>
            </a:r>
          </a:p>
          <a:p>
            <a:pPr marL="0" indent="0" algn="just">
              <a:lnSpc>
                <a:spcPct val="170000"/>
              </a:lnSpc>
              <a:buNone/>
              <a:tabLst>
                <a:tab pos="2065338" algn="l"/>
              </a:tabLst>
            </a:pPr>
            <a:r>
              <a:rPr lang="es-MX" sz="2400" b="1" i="1" u="sng" dirty="0">
                <a:effectLst/>
              </a:rPr>
              <a:t>LAS VÉRTEBRAS MÁS INCLINADAS </a:t>
            </a:r>
            <a:r>
              <a:rPr lang="es-MX" sz="2400" dirty="0">
                <a:effectLst/>
              </a:rPr>
              <a:t>: SE LLAMAN VÉRTEBRAS LIMITE.</a:t>
            </a:r>
          </a:p>
          <a:p>
            <a:pPr marL="0" indent="0" algn="just">
              <a:lnSpc>
                <a:spcPct val="170000"/>
              </a:lnSpc>
              <a:buNone/>
              <a:tabLst>
                <a:tab pos="2065338" algn="l"/>
              </a:tabLst>
            </a:pPr>
            <a:r>
              <a:rPr lang="es-MX" sz="2400" b="1" i="1" u="sng" dirty="0">
                <a:effectLst/>
              </a:rPr>
              <a:t>LA UBICADA EN LA MITAD DE LA CURVA</a:t>
            </a:r>
            <a:r>
              <a:rPr lang="es-MX" sz="2400" dirty="0">
                <a:effectLst/>
              </a:rPr>
              <a:t>: SE LLAMA VERTEBRA APICAL, ES LA V MÁS DESVIADA LATERALMENTE, A SU ALTURA SE ENCUENTRA LA MAYOR ROTACIÓN.</a:t>
            </a:r>
          </a:p>
          <a:p>
            <a:pPr algn="just">
              <a:lnSpc>
                <a:spcPct val="170000"/>
              </a:lnSpc>
              <a:buFont typeface="Wingdings" panose="05000000000000000000" pitchFamily="2" charset="2"/>
              <a:buChar char="§"/>
              <a:tabLst>
                <a:tab pos="2065338" algn="l"/>
              </a:tabLst>
            </a:pPr>
            <a:r>
              <a:rPr lang="es-MX" sz="2400" dirty="0">
                <a:effectLst/>
              </a:rPr>
              <a:t>ES UNA ENTIDAD PATOLÓGICA MUY FRECUENTE, QUE AFECTA DEL 2 AL 10% DE LA POBLACIÓN ADULTA.</a:t>
            </a:r>
          </a:p>
          <a:p>
            <a:pPr algn="just">
              <a:lnSpc>
                <a:spcPct val="170000"/>
              </a:lnSpc>
              <a:buFont typeface="Wingdings" panose="05000000000000000000" pitchFamily="2" charset="2"/>
              <a:buChar char="§"/>
              <a:tabLst>
                <a:tab pos="2065338" algn="l"/>
              </a:tabLst>
            </a:pPr>
            <a:r>
              <a:rPr lang="es-MX" sz="2400" dirty="0">
                <a:effectLst/>
              </a:rPr>
              <a:t>SE ESTIMA QUE EN UN 80 % DE LOS CASOS SU ETIOLOGÍA ES DESCONOCIDA Y AFECTA MÁS AL SEXO FEMENINO.</a:t>
            </a:r>
          </a:p>
          <a:p>
            <a:pPr algn="just">
              <a:lnSpc>
                <a:spcPct val="170000"/>
              </a:lnSpc>
              <a:buFont typeface="Wingdings" panose="05000000000000000000" pitchFamily="2" charset="2"/>
              <a:buChar char="§"/>
              <a:tabLst>
                <a:tab pos="2065338" algn="l"/>
              </a:tabLst>
            </a:pPr>
            <a:r>
              <a:rPr lang="es-MX" sz="2400" dirty="0">
                <a:effectLst/>
              </a:rPr>
              <a:t>ES PROGRESIVA DURANTE EL CRECIMIENTO Y EN EL HOMBRE ES POTENCIALMENTE MAS AGRESIVA.</a:t>
            </a:r>
          </a:p>
          <a:p>
            <a:endParaRPr lang="es-MX" dirty="0"/>
          </a:p>
          <a:p>
            <a:endParaRPr lang="es-MX" dirty="0"/>
          </a:p>
          <a:p>
            <a:endParaRPr lang="es-MX" dirty="0"/>
          </a:p>
          <a:p>
            <a:endParaRPr lang="es-MX" dirty="0"/>
          </a:p>
          <a:p>
            <a:pPr marL="0" indent="0">
              <a:buNone/>
            </a:pPr>
            <a:endParaRPr lang="es-AR" dirty="0"/>
          </a:p>
        </p:txBody>
      </p:sp>
      <p:sp>
        <p:nvSpPr>
          <p:cNvPr id="4" name="1 Título">
            <a:extLst>
              <a:ext uri="{FF2B5EF4-FFF2-40B4-BE49-F238E27FC236}">
                <a16:creationId xmlns:a16="http://schemas.microsoft.com/office/drawing/2014/main" id="{3D03B369-523B-A53D-1BF1-E672ADEEB1E7}"/>
              </a:ext>
            </a:extLst>
          </p:cNvPr>
          <p:cNvSpPr>
            <a:spLocks noGrp="1"/>
          </p:cNvSpPr>
          <p:nvPr>
            <p:ph type="title"/>
          </p:nvPr>
        </p:nvSpPr>
        <p:spPr>
          <a:xfrm>
            <a:off x="873419" y="1"/>
            <a:ext cx="7429500" cy="764704"/>
          </a:xfrm>
        </p:spPr>
        <p:txBody>
          <a:bodyPr/>
          <a:lstStyle/>
          <a:p>
            <a:pPr algn="ctr"/>
            <a:r>
              <a:rPr lang="es-MX" b="1" u="sng" dirty="0">
                <a:effectLst/>
              </a:rPr>
              <a:t>Escoliosis</a:t>
            </a:r>
            <a:endParaRPr lang="es-AR" b="1" u="sng" dirty="0">
              <a:effectLst/>
            </a:endParaRPr>
          </a:p>
        </p:txBody>
      </p:sp>
    </p:spTree>
    <p:extLst>
      <p:ext uri="{BB962C8B-B14F-4D97-AF65-F5344CB8AC3E}">
        <p14:creationId xmlns:p14="http://schemas.microsoft.com/office/powerpoint/2010/main" val="72621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9C0068E-6672-E63F-4883-05D18D58BC4F}"/>
              </a:ext>
            </a:extLst>
          </p:cNvPr>
          <p:cNvSpPr>
            <a:spLocks noGrp="1"/>
          </p:cNvSpPr>
          <p:nvPr>
            <p:ph idx="1"/>
          </p:nvPr>
        </p:nvSpPr>
        <p:spPr/>
        <p:txBody>
          <a:bodyPr/>
          <a:lstStyle/>
          <a:p>
            <a:endParaRPr lang="es-AR"/>
          </a:p>
        </p:txBody>
      </p:sp>
      <p:pic>
        <p:nvPicPr>
          <p:cNvPr id="4" name="6 Marcador de contenido">
            <a:extLst>
              <a:ext uri="{FF2B5EF4-FFF2-40B4-BE49-F238E27FC236}">
                <a16:creationId xmlns:a16="http://schemas.microsoft.com/office/drawing/2014/main" id="{E4AB0831-215C-BEB6-8EF2-3B583CE06E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0" y="1068971"/>
            <a:ext cx="9144000" cy="5391271"/>
          </a:xfrm>
          <a:prstGeom prst="rect">
            <a:avLst/>
          </a:prstGeom>
        </p:spPr>
      </p:pic>
      <p:sp>
        <p:nvSpPr>
          <p:cNvPr id="5" name="1 Título">
            <a:extLst>
              <a:ext uri="{FF2B5EF4-FFF2-40B4-BE49-F238E27FC236}">
                <a16:creationId xmlns:a16="http://schemas.microsoft.com/office/drawing/2014/main" id="{AFB4F200-D6ED-08DC-F3E7-0DFBF6B9EBE1}"/>
              </a:ext>
            </a:extLst>
          </p:cNvPr>
          <p:cNvSpPr>
            <a:spLocks noGrp="1"/>
          </p:cNvSpPr>
          <p:nvPr>
            <p:ph type="title"/>
          </p:nvPr>
        </p:nvSpPr>
        <p:spPr>
          <a:xfrm>
            <a:off x="857250" y="104655"/>
            <a:ext cx="7429500" cy="1477963"/>
          </a:xfrm>
        </p:spPr>
        <p:txBody>
          <a:bodyPr>
            <a:normAutofit fontScale="90000"/>
          </a:bodyPr>
          <a:lstStyle/>
          <a:p>
            <a:pPr algn="ctr"/>
            <a:r>
              <a:rPr lang="es-AR" b="1" u="sng" dirty="0">
                <a:effectLst/>
              </a:rPr>
              <a:t>TRATAMIENTO KINÉSICO </a:t>
            </a:r>
            <a:br>
              <a:rPr lang="es-AR" b="1" u="sng" dirty="0">
                <a:effectLst/>
              </a:rPr>
            </a:br>
            <a:r>
              <a:rPr lang="es-AR" b="1" u="sng" dirty="0">
                <a:effectLst/>
              </a:rPr>
              <a:t>(ejercicios funcionales) </a:t>
            </a:r>
            <a:br>
              <a:rPr lang="es-AR" dirty="0"/>
            </a:br>
            <a:endParaRPr lang="es-AR" dirty="0"/>
          </a:p>
        </p:txBody>
      </p:sp>
    </p:spTree>
    <p:extLst>
      <p:ext uri="{BB962C8B-B14F-4D97-AF65-F5344CB8AC3E}">
        <p14:creationId xmlns:p14="http://schemas.microsoft.com/office/powerpoint/2010/main" val="81320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8820" y="908720"/>
            <a:ext cx="8856984" cy="5949280"/>
          </a:xfrm>
        </p:spPr>
        <p:txBody>
          <a:bodyPr>
            <a:noAutofit/>
          </a:bodyPr>
          <a:lstStyle/>
          <a:p>
            <a:pPr marL="0" indent="0" algn="ctr">
              <a:lnSpc>
                <a:spcPct val="170000"/>
              </a:lnSpc>
              <a:buNone/>
            </a:pPr>
            <a:r>
              <a:rPr lang="es-MX" sz="2000" b="1" u="sng" dirty="0">
                <a:effectLst/>
              </a:rPr>
              <a:t>POSICIÓN EN DECÚBITO PRONO </a:t>
            </a:r>
          </a:p>
          <a:p>
            <a:pPr marL="0" indent="0" algn="just">
              <a:lnSpc>
                <a:spcPct val="100000"/>
              </a:lnSpc>
              <a:buNone/>
            </a:pPr>
            <a:r>
              <a:rPr lang="es-MX" sz="1800" dirty="0">
                <a:effectLst/>
              </a:rPr>
              <a:t>PI: DECÚBITO PRONO CON CABEZA Y CUELLO EN LÍNEA RECTA, FRENTE APOYADA EN AMBAS MANOS COLOCADAS UNA SOBRE OTRA, TRONCO Y EXTREMIDADES INFERIORES ALINEADAS. </a:t>
            </a:r>
          </a:p>
          <a:p>
            <a:pPr marL="0" indent="0" algn="just">
              <a:lnSpc>
                <a:spcPct val="100000"/>
              </a:lnSpc>
              <a:buNone/>
            </a:pPr>
            <a:r>
              <a:rPr lang="es-MX" sz="1800" dirty="0">
                <a:effectLst/>
              </a:rPr>
              <a:t>E: QUÍTESE LA FRENTE DEL APOYO EN LAS MANOS LEVANTANDO LA CABEZA SIN EXTENDER EL CUELLO HACIA ATRÁS. </a:t>
            </a:r>
          </a:p>
          <a:p>
            <a:pPr marL="0" indent="0" algn="just">
              <a:lnSpc>
                <a:spcPct val="100000"/>
              </a:lnSpc>
              <a:buNone/>
            </a:pPr>
            <a:r>
              <a:rPr lang="es-MX" sz="1800" dirty="0">
                <a:effectLst/>
              </a:rPr>
              <a:t>PF: EXTENSIÓN DE LA PORCIÓN DORSAL ALTA. MANTENIENDO LA ALINEACIÓN DEL CUERPO SE INDICAN LA SECUENCIA DE PASO QUE UTILIZAMOS EN LA POSICIÓN DE DECÚBITO SUPINO, ESTA POSICIÓN INCIDIRÁ FUNDAMENTALMENTE EN LA MUSCULATURA POSTERIOR DEL CUELLO. </a:t>
            </a:r>
          </a:p>
          <a:p>
            <a:pPr marL="0" indent="0" algn="ctr">
              <a:lnSpc>
                <a:spcPct val="100000"/>
              </a:lnSpc>
              <a:buNone/>
            </a:pPr>
            <a:r>
              <a:rPr lang="es-MX" sz="1800" b="1" i="1" dirty="0">
                <a:effectLst/>
              </a:rPr>
              <a:t>PARA REALIZAR EL TRABAJO MÁS ESPECÍFICO SOBRE LA MUSCULATURA LUMBAR, LA ELEVACIÓN ES DE LOS MIEMBROS INFERIORES DE MANERA SEPARADA O AL MISMO TIEMPO. LA FINALIZACIÓN DEL EJERCICIO LUEGO DE LA PROGRESIÓN SE REALIZARA COMBINANDO LAS DOS ANTERIORES, EXTENSORES DE CUELLO Y DORSALES AL TIEMPO QUE ELEVAMOS LOS MIEMBROS INFERIORES PARA INCIDIR SOBRE LOS LUMBARES. TAMBIÉN OBTENDREMOS BUENOS ESTÍMULOS SI AÑADIMOS A LOS EJERCICIOS ANTERIORES MOVIMIENTOS ACTIVOS DE LOS MIEMBROS SUPERIORES E INFERIORES.</a:t>
            </a:r>
            <a:endParaRPr lang="es-AR" sz="1800" b="1" i="1" dirty="0">
              <a:effectLst/>
            </a:endParaRPr>
          </a:p>
        </p:txBody>
      </p:sp>
      <p:sp>
        <p:nvSpPr>
          <p:cNvPr id="4" name="1 Título">
            <a:extLst>
              <a:ext uri="{FF2B5EF4-FFF2-40B4-BE49-F238E27FC236}">
                <a16:creationId xmlns:a16="http://schemas.microsoft.com/office/drawing/2014/main" id="{DCE09084-9274-EDE2-B39E-7129CD9DA047}"/>
              </a:ext>
            </a:extLst>
          </p:cNvPr>
          <p:cNvSpPr>
            <a:spLocks noGrp="1"/>
          </p:cNvSpPr>
          <p:nvPr>
            <p:ph type="title"/>
          </p:nvPr>
        </p:nvSpPr>
        <p:spPr>
          <a:xfrm>
            <a:off x="872562" y="188640"/>
            <a:ext cx="7429500" cy="892715"/>
          </a:xfrm>
        </p:spPr>
        <p:txBody>
          <a:bodyPr>
            <a:normAutofit fontScale="90000"/>
          </a:bodyPr>
          <a:lstStyle/>
          <a:p>
            <a:pPr algn="ctr"/>
            <a:r>
              <a:rPr lang="es-AR" b="1" u="sng" dirty="0">
                <a:effectLst/>
              </a:rPr>
              <a:t>TRATAMIENTO KINÉSICO </a:t>
            </a:r>
            <a:br>
              <a:rPr lang="es-AR" b="1" u="sng" dirty="0">
                <a:effectLst/>
              </a:rPr>
            </a:br>
            <a:r>
              <a:rPr lang="es-AR" b="1" u="sng" dirty="0">
                <a:effectLst/>
              </a:rPr>
              <a:t>(ejercicios funcionales) </a:t>
            </a:r>
            <a:br>
              <a:rPr lang="es-AR" dirty="0"/>
            </a:br>
            <a:endParaRPr lang="es-AR" dirty="0"/>
          </a:p>
        </p:txBody>
      </p:sp>
    </p:spTree>
    <p:extLst>
      <p:ext uri="{BB962C8B-B14F-4D97-AF65-F5344CB8AC3E}">
        <p14:creationId xmlns:p14="http://schemas.microsoft.com/office/powerpoint/2010/main" val="2222768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8283" y="4916"/>
            <a:ext cx="7429499" cy="739285"/>
          </a:xfrm>
        </p:spPr>
        <p:txBody>
          <a:bodyPr/>
          <a:lstStyle/>
          <a:p>
            <a:r>
              <a:rPr lang="es-MX" b="1" u="sng" dirty="0">
                <a:effectLst/>
              </a:rPr>
              <a:t>Ejercicios en decúbito prono</a:t>
            </a:r>
            <a:endParaRPr lang="es-AR" b="1" u="sng" dirty="0">
              <a:effectLst/>
            </a:endParaRPr>
          </a:p>
        </p:txBody>
      </p:sp>
      <p:pic>
        <p:nvPicPr>
          <p:cNvPr id="4" name="3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620688"/>
            <a:ext cx="8352928" cy="6232395"/>
          </a:xfrm>
        </p:spPr>
      </p:pic>
    </p:spTree>
    <p:extLst>
      <p:ext uri="{BB962C8B-B14F-4D97-AF65-F5344CB8AC3E}">
        <p14:creationId xmlns:p14="http://schemas.microsoft.com/office/powerpoint/2010/main" val="3906717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texto"/>
          <p:cNvSpPr>
            <a:spLocks noGrp="1"/>
          </p:cNvSpPr>
          <p:nvPr>
            <p:ph idx="1"/>
          </p:nvPr>
        </p:nvSpPr>
        <p:spPr>
          <a:xfrm>
            <a:off x="179512" y="908720"/>
            <a:ext cx="8784976" cy="5739756"/>
          </a:xfrm>
        </p:spPr>
        <p:txBody>
          <a:bodyPr>
            <a:normAutofit/>
          </a:bodyPr>
          <a:lstStyle/>
          <a:p>
            <a:pPr algn="just">
              <a:lnSpc>
                <a:spcPct val="150000"/>
              </a:lnSpc>
              <a:buFont typeface="Wingdings" panose="05000000000000000000" pitchFamily="2" charset="2"/>
              <a:buChar char="Ø"/>
            </a:pPr>
            <a:r>
              <a:rPr lang="es-MX" sz="1900" dirty="0">
                <a:effectLst/>
              </a:rPr>
              <a:t>TAMBIÉN PODREMOS REALIZAR LA ALTERNANCIA EN LOS MOVIMIENTOS DE LOS MIEMBROS SUPERIORES E INFERIORES. POSICIÓN DE CUADRUPEDIA HORIZONTAL (POSICIÓN DESCRITA POR KLAPP) </a:t>
            </a:r>
          </a:p>
          <a:p>
            <a:pPr algn="just">
              <a:lnSpc>
                <a:spcPct val="150000"/>
              </a:lnSpc>
              <a:buFont typeface="Wingdings" panose="05000000000000000000" pitchFamily="2" charset="2"/>
              <a:buChar char="Ø"/>
            </a:pPr>
            <a:r>
              <a:rPr lang="es-MX" sz="1900" dirty="0">
                <a:effectLst/>
              </a:rPr>
              <a:t>LOS EJERCICIOS DE KLAP (DR CIRUJANO ALEMAN )SE FUNDAMENTAN EN LA MOVILIZACIÓN DE LA COLUMNA VERTEBRAL A PARTIR  DE LA CUADRUPEDIA. ESTOS EJERCICIOS TRABAJAN ESTIRANDO EL LADO CÓNCAVO DE LA CURVA Y FORTALECIENDO EL LADO CONVEXO.</a:t>
            </a:r>
          </a:p>
          <a:p>
            <a:pPr algn="just">
              <a:lnSpc>
                <a:spcPct val="150000"/>
              </a:lnSpc>
              <a:buFont typeface="Wingdings" panose="05000000000000000000" pitchFamily="2" charset="2"/>
              <a:buChar char="Ø"/>
            </a:pPr>
            <a:r>
              <a:rPr lang="es-MX" sz="1900" dirty="0">
                <a:effectLst/>
              </a:rPr>
              <a:t>PP: PACIENTE EN CUADRUPEDIA HORIZONTAL. E: AHUECAR LA ESPALDA ELEVANDO LA CABEZA (POSICIÓN LORDÓTICA). PF: MANTENER ESTA POSICIÓN POR ALGUNOS SEGUNDOS Y REPETIR LA SECUENCIA. PP. POSICIÓN DE CUADRUPEDIA. E: TÍRESE EL ABDOMEN HACIA ADENTRO MIENTRAS QUE LA CABEZA SE INCLINA HACIA ABAJO (POSICIÓN CIFÓTICA).</a:t>
            </a:r>
            <a:endParaRPr lang="es-AR" sz="1900" dirty="0">
              <a:effectLst/>
            </a:endParaRPr>
          </a:p>
        </p:txBody>
      </p:sp>
      <p:sp>
        <p:nvSpPr>
          <p:cNvPr id="2" name="1 Título">
            <a:extLst>
              <a:ext uri="{FF2B5EF4-FFF2-40B4-BE49-F238E27FC236}">
                <a16:creationId xmlns:a16="http://schemas.microsoft.com/office/drawing/2014/main" id="{C3A4CFFA-87F3-36CD-A5FA-B0EA75D68618}"/>
              </a:ext>
            </a:extLst>
          </p:cNvPr>
          <p:cNvSpPr>
            <a:spLocks noGrp="1"/>
          </p:cNvSpPr>
          <p:nvPr>
            <p:ph type="title"/>
          </p:nvPr>
        </p:nvSpPr>
        <p:spPr>
          <a:xfrm>
            <a:off x="856059" y="209524"/>
            <a:ext cx="7429500" cy="857275"/>
          </a:xfrm>
        </p:spPr>
        <p:txBody>
          <a:bodyPr>
            <a:normAutofit fontScale="90000"/>
          </a:bodyPr>
          <a:lstStyle/>
          <a:p>
            <a:pPr algn="ctr"/>
            <a:r>
              <a:rPr lang="es-AR" b="1" u="sng" dirty="0">
                <a:effectLst/>
              </a:rPr>
              <a:t>TRATAMIENTO KINÉSICO </a:t>
            </a:r>
            <a:br>
              <a:rPr lang="es-AR" b="1" u="sng" dirty="0">
                <a:effectLst/>
              </a:rPr>
            </a:br>
            <a:r>
              <a:rPr lang="es-AR" b="1" u="sng" dirty="0">
                <a:effectLst/>
              </a:rPr>
              <a:t>(ejercicios funcionales) </a:t>
            </a:r>
            <a:br>
              <a:rPr lang="es-AR" dirty="0"/>
            </a:br>
            <a:endParaRPr lang="es-AR" dirty="0"/>
          </a:p>
        </p:txBody>
      </p:sp>
    </p:spTree>
    <p:extLst>
      <p:ext uri="{BB962C8B-B14F-4D97-AF65-F5344CB8AC3E}">
        <p14:creationId xmlns:p14="http://schemas.microsoft.com/office/powerpoint/2010/main" val="29817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57250" y="188640"/>
            <a:ext cx="7429499" cy="542466"/>
          </a:xfrm>
        </p:spPr>
        <p:txBody>
          <a:bodyPr>
            <a:normAutofit fontScale="90000"/>
          </a:bodyPr>
          <a:lstStyle/>
          <a:p>
            <a:pPr algn="ctr"/>
            <a:r>
              <a:rPr lang="es-MX" b="1" u="sng" dirty="0">
                <a:effectLst/>
              </a:rPr>
              <a:t>En </a:t>
            </a:r>
            <a:r>
              <a:rPr lang="es-MX" b="1" u="sng" dirty="0" err="1">
                <a:effectLst/>
              </a:rPr>
              <a:t>Cuadrupedia</a:t>
            </a:r>
            <a:endParaRPr lang="es-AR" b="1" u="sng" dirty="0">
              <a:effectLst/>
            </a:endParaRPr>
          </a:p>
        </p:txBody>
      </p:sp>
      <p:pic>
        <p:nvPicPr>
          <p:cNvPr id="7" name="6 Marcador de contenido"/>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852" y="731106"/>
            <a:ext cx="5166453" cy="3479843"/>
          </a:xfrm>
        </p:spPr>
      </p:pic>
      <p:pic>
        <p:nvPicPr>
          <p:cNvPr id="8" name="7 Marcador de contenido"/>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510012" y="3302439"/>
            <a:ext cx="5633988" cy="3562975"/>
          </a:xfrm>
        </p:spPr>
      </p:pic>
    </p:spTree>
    <p:extLst>
      <p:ext uri="{BB962C8B-B14F-4D97-AF65-F5344CB8AC3E}">
        <p14:creationId xmlns:p14="http://schemas.microsoft.com/office/powerpoint/2010/main" val="3096243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5" y="692695"/>
            <a:ext cx="9151215" cy="6165303"/>
          </a:xfrm>
        </p:spPr>
      </p:pic>
      <p:sp>
        <p:nvSpPr>
          <p:cNvPr id="3" name="3 Título">
            <a:extLst>
              <a:ext uri="{FF2B5EF4-FFF2-40B4-BE49-F238E27FC236}">
                <a16:creationId xmlns:a16="http://schemas.microsoft.com/office/drawing/2014/main" id="{40FBDF4D-AF1B-4226-BC0B-5C33395F93DD}"/>
              </a:ext>
            </a:extLst>
          </p:cNvPr>
          <p:cNvSpPr>
            <a:spLocks noGrp="1"/>
          </p:cNvSpPr>
          <p:nvPr>
            <p:ph type="title"/>
          </p:nvPr>
        </p:nvSpPr>
        <p:spPr>
          <a:xfrm>
            <a:off x="1043608" y="1"/>
            <a:ext cx="7429500" cy="908720"/>
          </a:xfrm>
        </p:spPr>
        <p:txBody>
          <a:bodyPr>
            <a:normAutofit/>
          </a:bodyPr>
          <a:lstStyle/>
          <a:p>
            <a:pPr algn="ctr"/>
            <a:r>
              <a:rPr lang="es-MX" b="1" u="sng" dirty="0">
                <a:effectLst/>
              </a:rPr>
              <a:t>En </a:t>
            </a:r>
            <a:r>
              <a:rPr lang="es-MX" b="1" u="sng" dirty="0" err="1">
                <a:effectLst/>
              </a:rPr>
              <a:t>Cuadrupedia</a:t>
            </a:r>
            <a:endParaRPr lang="es-AR" b="1" u="sng" dirty="0">
              <a:effectLst/>
            </a:endParaRPr>
          </a:p>
        </p:txBody>
      </p:sp>
    </p:spTree>
    <p:extLst>
      <p:ext uri="{BB962C8B-B14F-4D97-AF65-F5344CB8AC3E}">
        <p14:creationId xmlns:p14="http://schemas.microsoft.com/office/powerpoint/2010/main" val="3653161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idx="1"/>
          </p:nvPr>
        </p:nvSpPr>
        <p:spPr>
          <a:xfrm>
            <a:off x="0" y="908720"/>
            <a:ext cx="9036496" cy="5949280"/>
          </a:xfrm>
        </p:spPr>
        <p:txBody>
          <a:bodyPr>
            <a:noAutofit/>
          </a:bodyPr>
          <a:lstStyle/>
          <a:p>
            <a:pPr algn="just">
              <a:lnSpc>
                <a:spcPct val="170000"/>
              </a:lnSpc>
              <a:buFont typeface="Wingdings" panose="05000000000000000000" pitchFamily="2" charset="2"/>
              <a:buChar char="Ø"/>
            </a:pPr>
            <a:r>
              <a:rPr lang="es-AR" sz="1500" dirty="0">
                <a:effectLst/>
              </a:rPr>
              <a:t>EXISTEN UNA SERIE DE EJERCICIOS CONSTRUIDOS SOBRE LA BASE DE LOS ANTERIORES QUE POSEEN UNA INDICACIÓN ESPECIAL Y APUNTAN A TRABAJAR CON MÁS ESPECIFICIDAD SOBRE LA CURVA, TENIENDO EN CUENTA SU INCLINACIÓN Y LAS VÉRTEBRAS QUE PRESENTEN MAYOR ROTACIÓN (VÉRTEBRA APICAL).</a:t>
            </a:r>
          </a:p>
          <a:p>
            <a:pPr algn="just">
              <a:lnSpc>
                <a:spcPct val="170000"/>
              </a:lnSpc>
              <a:buFont typeface="Wingdings" panose="05000000000000000000" pitchFamily="2" charset="2"/>
              <a:buChar char="Ø"/>
            </a:pPr>
            <a:r>
              <a:rPr lang="es-AR" sz="1500" dirty="0">
                <a:effectLst/>
              </a:rPr>
              <a:t>KLAPP DETERMINÓ MEDIANTE ESTUDIOS RADIOLÓGICOS QUE SOBRE LA BASE DE LA POSICIÓN CUADRÚPEDA PODÍAMOS INCIDIR UN DETERMINADO SEGMENTO VERTEBRAL DE FORMA MÁS ESPECÍFICA, SI MODIFICAMOS LA POSICIÓN DEL TRONCO EN EL ESPACIO Y ÉSTA DEBERÍA COINCIDIR CON LA QUE PRESENTA MAYOR ROTACIÓN EN LA CURVA. ÉSTA VÉRTEBRA SUELE COINCIDIR CON LA APICAL CUANDO REALIZAMOS LOS ESTUDIOS RADIOLÓGICOS, POR EJEMPLO SABEMOS QUE LA POSICIÓN EN CUADRUPEDIA CON EL TRONCO PARALELO AL PISO AL REALIZAR LA MARCHA CRUZADA O LA MARCHA DE CABALLO, LA CURVA TOMA COMO PUNTO DE INFLEXIÓN DE LA CURVA EN LA VÉRTEBRA D7, EL HECHO DE MODIFICAR LA POSICIÓN O SEA QUE SEA MÁS BAJA O ALTA DETERMINARÁ INCIDIR EN VÉRTEBRAS MÁS ALTAS O BAJAS RESPECTIVAMENTE. POR TANTO SI ADOPTAMOS UNA POSICIÓN “BAJA”, TÓRAX APOYADO EN EL PISO ESTAMOS INCIDIENDO SOBRE LA VÉRTEBRA D3 APROXIMADAMENTE, EL SIGUIENTE CUADRO ESTIPULA DE ACUERDO A LA POSICIÓN DEL CUERPO EN LAS VÉRTEBRAS QUE INCIDIMOS DEPENDIENDO DE LA POSICIÓN.</a:t>
            </a:r>
          </a:p>
          <a:p>
            <a:endParaRPr lang="es-AR" dirty="0"/>
          </a:p>
        </p:txBody>
      </p:sp>
      <p:sp>
        <p:nvSpPr>
          <p:cNvPr id="2" name="1 Título">
            <a:extLst>
              <a:ext uri="{FF2B5EF4-FFF2-40B4-BE49-F238E27FC236}">
                <a16:creationId xmlns:a16="http://schemas.microsoft.com/office/drawing/2014/main" id="{EE609F59-C607-C453-2FA9-A61FC32D574D}"/>
              </a:ext>
            </a:extLst>
          </p:cNvPr>
          <p:cNvSpPr>
            <a:spLocks noGrp="1"/>
          </p:cNvSpPr>
          <p:nvPr>
            <p:ph type="title"/>
          </p:nvPr>
        </p:nvSpPr>
        <p:spPr>
          <a:xfrm>
            <a:off x="965540" y="188640"/>
            <a:ext cx="7429500" cy="1066799"/>
          </a:xfrm>
        </p:spPr>
        <p:txBody>
          <a:bodyPr>
            <a:normAutofit fontScale="90000"/>
          </a:bodyPr>
          <a:lstStyle/>
          <a:p>
            <a:pPr algn="ctr"/>
            <a:r>
              <a:rPr lang="es-AR" b="1" u="sng" dirty="0">
                <a:effectLst/>
              </a:rPr>
              <a:t>TRATAMIENTO KINÉSICO </a:t>
            </a:r>
            <a:br>
              <a:rPr lang="es-AR" b="1" u="sng" dirty="0">
                <a:effectLst/>
              </a:rPr>
            </a:br>
            <a:r>
              <a:rPr lang="es-AR" b="1" u="sng" dirty="0">
                <a:effectLst/>
              </a:rPr>
              <a:t>(ejercicios funcionales) </a:t>
            </a:r>
            <a:br>
              <a:rPr lang="es-AR" dirty="0"/>
            </a:br>
            <a:endParaRPr lang="es-AR" dirty="0"/>
          </a:p>
        </p:txBody>
      </p:sp>
    </p:spTree>
    <p:extLst>
      <p:ext uri="{BB962C8B-B14F-4D97-AF65-F5344CB8AC3E}">
        <p14:creationId xmlns:p14="http://schemas.microsoft.com/office/powerpoint/2010/main" val="367882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01266" y="2990"/>
            <a:ext cx="7429499" cy="794258"/>
          </a:xfrm>
        </p:spPr>
        <p:txBody>
          <a:bodyPr/>
          <a:lstStyle/>
          <a:p>
            <a:pPr algn="ctr"/>
            <a:r>
              <a:rPr lang="es-MX" b="1" u="sng" dirty="0">
                <a:effectLst/>
              </a:rPr>
              <a:t>Ejercicios de </a:t>
            </a:r>
            <a:r>
              <a:rPr lang="es-MX" b="1" u="sng" dirty="0" err="1">
                <a:effectLst/>
              </a:rPr>
              <a:t>Klapp</a:t>
            </a:r>
            <a:endParaRPr lang="es-AR" b="1" u="sng" dirty="0">
              <a:effectLst/>
            </a:endParaRP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706" y="692695"/>
            <a:ext cx="9037294" cy="6209197"/>
          </a:xfrm>
          <a:prstGeom prst="rect">
            <a:avLst/>
          </a:prstGeom>
        </p:spPr>
      </p:pic>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1266" y="1988840"/>
            <a:ext cx="7445162" cy="2366433"/>
          </a:xfrm>
        </p:spPr>
      </p:pic>
    </p:spTree>
    <p:extLst>
      <p:ext uri="{BB962C8B-B14F-4D97-AF65-F5344CB8AC3E}">
        <p14:creationId xmlns:p14="http://schemas.microsoft.com/office/powerpoint/2010/main" val="200723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Casos Clínicos</a:t>
            </a:r>
            <a:endParaRPr lang="es-AR" dirty="0"/>
          </a:p>
        </p:txBody>
      </p:sp>
      <p:sp>
        <p:nvSpPr>
          <p:cNvPr id="3" name="2 Marcador de contenido"/>
          <p:cNvSpPr>
            <a:spLocks noGrp="1"/>
          </p:cNvSpPr>
          <p:nvPr>
            <p:ph idx="1"/>
          </p:nvPr>
        </p:nvSpPr>
        <p:spPr/>
        <p:txBody>
          <a:bodyPr/>
          <a:lstStyle/>
          <a:p>
            <a:endParaRPr lang="es-AR"/>
          </a:p>
        </p:txBody>
      </p:sp>
    </p:spTree>
    <p:extLst>
      <p:ext uri="{BB962C8B-B14F-4D97-AF65-F5344CB8AC3E}">
        <p14:creationId xmlns:p14="http://schemas.microsoft.com/office/powerpoint/2010/main" val="3864075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Bibliografía</a:t>
            </a:r>
            <a:endParaRPr lang="es-AR" dirty="0"/>
          </a:p>
        </p:txBody>
      </p:sp>
      <p:sp>
        <p:nvSpPr>
          <p:cNvPr id="3" name="2 Marcador de contenido"/>
          <p:cNvSpPr>
            <a:spLocks noGrp="1"/>
          </p:cNvSpPr>
          <p:nvPr>
            <p:ph idx="1"/>
          </p:nvPr>
        </p:nvSpPr>
        <p:spPr/>
        <p:txBody>
          <a:bodyPr>
            <a:normAutofit fontScale="70000" lnSpcReduction="20000"/>
          </a:bodyPr>
          <a:lstStyle/>
          <a:p>
            <a:pPr marL="514350" lvl="0" indent="-514350">
              <a:buFont typeface="+mj-lt"/>
              <a:buAutoNum type="arabicPeriod"/>
            </a:pPr>
            <a:r>
              <a:rPr lang="es-AR" dirty="0"/>
              <a:t>SOUCHARD </a:t>
            </a:r>
            <a:r>
              <a:rPr lang="es-AR" dirty="0" err="1"/>
              <a:t>Philippe</a:t>
            </a:r>
            <a:r>
              <a:rPr lang="es-AR" dirty="0"/>
              <a:t>. OLLIER Marc. Escoliosis su tratamiento en fisioterapia y ortopedia.</a:t>
            </a:r>
          </a:p>
          <a:p>
            <a:pPr marL="514350" lvl="0" indent="-514350">
              <a:buFont typeface="+mj-lt"/>
              <a:buAutoNum type="arabicPeriod"/>
            </a:pPr>
            <a:r>
              <a:rPr lang="es-AR" dirty="0"/>
              <a:t>P. </a:t>
            </a:r>
            <a:r>
              <a:rPr lang="es-AR" dirty="0" err="1"/>
              <a:t>Phan</a:t>
            </a:r>
            <a:r>
              <a:rPr lang="es-AR" dirty="0"/>
              <a:t>, N. </a:t>
            </a:r>
            <a:r>
              <a:rPr lang="es-AR" dirty="0" err="1"/>
              <a:t>Mezghani</a:t>
            </a:r>
            <a:r>
              <a:rPr lang="es-AR" dirty="0"/>
              <a:t>, C.E. </a:t>
            </a:r>
            <a:r>
              <a:rPr lang="es-AR" dirty="0" err="1"/>
              <a:t>Aubin</a:t>
            </a:r>
            <a:r>
              <a:rPr lang="es-AR" dirty="0"/>
              <a:t>, J.A. de Guise </a:t>
            </a:r>
            <a:r>
              <a:rPr lang="es-AR" dirty="0" err="1"/>
              <a:t>andH</a:t>
            </a:r>
            <a:r>
              <a:rPr lang="es-AR" dirty="0"/>
              <a:t>. </a:t>
            </a:r>
            <a:r>
              <a:rPr lang="es-AR" dirty="0" err="1"/>
              <a:t>Labelle</a:t>
            </a:r>
            <a:r>
              <a:rPr lang="es-AR" dirty="0"/>
              <a:t>. </a:t>
            </a:r>
            <a:r>
              <a:rPr lang="es-AR" dirty="0" err="1"/>
              <a:t>Computer</a:t>
            </a:r>
            <a:r>
              <a:rPr lang="es-AR" dirty="0"/>
              <a:t> </a:t>
            </a:r>
            <a:r>
              <a:rPr lang="es-AR" dirty="0" err="1"/>
              <a:t>algorithms</a:t>
            </a:r>
            <a:r>
              <a:rPr lang="es-AR" dirty="0"/>
              <a:t> and </a:t>
            </a:r>
            <a:r>
              <a:rPr lang="es-AR" dirty="0" err="1"/>
              <a:t>applications</a:t>
            </a:r>
            <a:r>
              <a:rPr lang="es-AR" dirty="0"/>
              <a:t> </a:t>
            </a:r>
            <a:r>
              <a:rPr lang="es-AR" dirty="0" err="1"/>
              <a:t>used</a:t>
            </a:r>
            <a:r>
              <a:rPr lang="es-AR" dirty="0"/>
              <a:t> </a:t>
            </a:r>
            <a:r>
              <a:rPr lang="es-AR" dirty="0" err="1"/>
              <a:t>to</a:t>
            </a:r>
            <a:r>
              <a:rPr lang="es-AR" dirty="0"/>
              <a:t> </a:t>
            </a:r>
            <a:r>
              <a:rPr lang="es-AR" dirty="0" err="1"/>
              <a:t>assist</a:t>
            </a:r>
            <a:r>
              <a:rPr lang="es-AR" dirty="0"/>
              <a:t> </a:t>
            </a:r>
            <a:r>
              <a:rPr lang="es-AR" dirty="0" err="1"/>
              <a:t>the</a:t>
            </a:r>
            <a:r>
              <a:rPr lang="es-AR" dirty="0"/>
              <a:t> </a:t>
            </a:r>
            <a:r>
              <a:rPr lang="es-AR" dirty="0" err="1"/>
              <a:t>evaluation</a:t>
            </a:r>
            <a:r>
              <a:rPr lang="es-AR" dirty="0"/>
              <a:t> and </a:t>
            </a:r>
            <a:r>
              <a:rPr lang="es-AR" dirty="0" err="1"/>
              <a:t>treatment</a:t>
            </a:r>
            <a:r>
              <a:rPr lang="es-AR" dirty="0"/>
              <a:t> of </a:t>
            </a:r>
            <a:r>
              <a:rPr lang="es-AR" dirty="0" err="1"/>
              <a:t>adolescent</a:t>
            </a:r>
            <a:r>
              <a:rPr lang="es-AR" dirty="0"/>
              <a:t> </a:t>
            </a:r>
            <a:r>
              <a:rPr lang="es-AR" dirty="0" err="1"/>
              <a:t>idiopathicscoliosis</a:t>
            </a:r>
            <a:r>
              <a:rPr lang="es-AR" dirty="0"/>
              <a:t>: a </a:t>
            </a:r>
            <a:r>
              <a:rPr lang="es-AR" dirty="0" err="1"/>
              <a:t>review</a:t>
            </a:r>
            <a:r>
              <a:rPr lang="es-AR" dirty="0"/>
              <a:t> of </a:t>
            </a:r>
            <a:r>
              <a:rPr lang="es-AR" dirty="0" err="1"/>
              <a:t>published</a:t>
            </a:r>
            <a:r>
              <a:rPr lang="es-AR" dirty="0"/>
              <a:t> </a:t>
            </a:r>
            <a:r>
              <a:rPr lang="es-AR" dirty="0" err="1"/>
              <a:t>articles</a:t>
            </a:r>
            <a:r>
              <a:rPr lang="es-AR" dirty="0"/>
              <a:t> 2000–2009. </a:t>
            </a:r>
            <a:r>
              <a:rPr lang="es-AR" dirty="0" err="1"/>
              <a:t>Eur</a:t>
            </a:r>
            <a:r>
              <a:rPr lang="es-AR" dirty="0"/>
              <a:t> </a:t>
            </a:r>
            <a:r>
              <a:rPr lang="es-AR" dirty="0" err="1"/>
              <a:t>Spine</a:t>
            </a:r>
            <a:r>
              <a:rPr lang="es-AR" dirty="0"/>
              <a:t> J (2011) 20:1058–1068.</a:t>
            </a:r>
          </a:p>
          <a:p>
            <a:pPr marL="514350" lvl="0" indent="-514350">
              <a:buFont typeface="+mj-lt"/>
              <a:buAutoNum type="arabicPeriod"/>
            </a:pPr>
            <a:r>
              <a:rPr lang="es-AR" dirty="0"/>
              <a:t>K.F. Gorman, C. </a:t>
            </a:r>
            <a:r>
              <a:rPr lang="es-AR" dirty="0" err="1"/>
              <a:t>Julien</a:t>
            </a:r>
            <a:r>
              <a:rPr lang="es-AR" dirty="0"/>
              <a:t> and A. </a:t>
            </a:r>
            <a:r>
              <a:rPr lang="es-AR" dirty="0" err="1"/>
              <a:t>Moreau</a:t>
            </a:r>
            <a:r>
              <a:rPr lang="es-AR" dirty="0"/>
              <a:t>. </a:t>
            </a:r>
            <a:r>
              <a:rPr lang="es-AR" dirty="0" err="1"/>
              <a:t>The</a:t>
            </a:r>
            <a:r>
              <a:rPr lang="es-AR" dirty="0"/>
              <a:t> </a:t>
            </a:r>
            <a:r>
              <a:rPr lang="es-AR" dirty="0" err="1"/>
              <a:t>genetic</a:t>
            </a:r>
            <a:r>
              <a:rPr lang="es-AR" dirty="0"/>
              <a:t> </a:t>
            </a:r>
            <a:r>
              <a:rPr lang="es-AR" dirty="0" err="1"/>
              <a:t>epidemiology</a:t>
            </a:r>
            <a:r>
              <a:rPr lang="es-AR" dirty="0"/>
              <a:t> of </a:t>
            </a:r>
            <a:r>
              <a:rPr lang="es-AR" dirty="0" err="1"/>
              <a:t>idiopathic</a:t>
            </a:r>
            <a:r>
              <a:rPr lang="es-AR" dirty="0"/>
              <a:t> </a:t>
            </a:r>
            <a:r>
              <a:rPr lang="es-AR" dirty="0" err="1"/>
              <a:t>scoliosis</a:t>
            </a:r>
            <a:r>
              <a:rPr lang="es-AR" dirty="0"/>
              <a:t>. </a:t>
            </a:r>
            <a:r>
              <a:rPr lang="es-AR" dirty="0" err="1"/>
              <a:t>Eur</a:t>
            </a:r>
            <a:r>
              <a:rPr lang="es-AR" dirty="0"/>
              <a:t> </a:t>
            </a:r>
            <a:r>
              <a:rPr lang="es-AR" dirty="0" err="1"/>
              <a:t>Spine</a:t>
            </a:r>
            <a:r>
              <a:rPr lang="es-AR" dirty="0"/>
              <a:t> J (2012) 21:1905–1919.</a:t>
            </a:r>
          </a:p>
          <a:p>
            <a:pPr marL="514350" lvl="0" indent="-514350">
              <a:buFont typeface="+mj-lt"/>
              <a:buAutoNum type="arabicPeriod"/>
            </a:pPr>
            <a:r>
              <a:rPr lang="es-AR" dirty="0"/>
              <a:t>R. </a:t>
            </a:r>
            <a:r>
              <a:rPr lang="es-AR" dirty="0" err="1"/>
              <a:t>Dayer</a:t>
            </a:r>
            <a:r>
              <a:rPr lang="es-AR" dirty="0"/>
              <a:t>, T. </a:t>
            </a:r>
            <a:r>
              <a:rPr lang="es-AR" dirty="0" err="1"/>
              <a:t>Haumont</a:t>
            </a:r>
            <a:r>
              <a:rPr lang="es-AR" dirty="0"/>
              <a:t>, W. </a:t>
            </a:r>
            <a:r>
              <a:rPr lang="es-AR" dirty="0" err="1"/>
              <a:t>Belaieff</a:t>
            </a:r>
            <a:r>
              <a:rPr lang="es-AR" dirty="0"/>
              <a:t> and P. </a:t>
            </a:r>
            <a:r>
              <a:rPr lang="es-AR" dirty="0" err="1"/>
              <a:t>Lascombes</a:t>
            </a:r>
            <a:r>
              <a:rPr lang="es-AR" dirty="0"/>
              <a:t>. </a:t>
            </a:r>
            <a:r>
              <a:rPr lang="es-AR" dirty="0" err="1"/>
              <a:t>Idiopathic</a:t>
            </a:r>
            <a:r>
              <a:rPr lang="es-AR" dirty="0"/>
              <a:t> </a:t>
            </a:r>
            <a:r>
              <a:rPr lang="es-AR" dirty="0" err="1"/>
              <a:t>scoliosis</a:t>
            </a:r>
            <a:r>
              <a:rPr lang="es-AR" dirty="0"/>
              <a:t>: </a:t>
            </a:r>
            <a:r>
              <a:rPr lang="es-AR" dirty="0" err="1"/>
              <a:t>etiological</a:t>
            </a:r>
            <a:r>
              <a:rPr lang="es-AR" dirty="0"/>
              <a:t> </a:t>
            </a:r>
            <a:r>
              <a:rPr lang="es-AR" dirty="0" err="1"/>
              <a:t>concepts</a:t>
            </a:r>
            <a:r>
              <a:rPr lang="es-AR" dirty="0"/>
              <a:t> and </a:t>
            </a:r>
            <a:r>
              <a:rPr lang="es-AR" dirty="0" err="1"/>
              <a:t>hypotheses</a:t>
            </a:r>
            <a:r>
              <a:rPr lang="es-AR" dirty="0"/>
              <a:t>. J </a:t>
            </a:r>
            <a:r>
              <a:rPr lang="es-AR" dirty="0" err="1"/>
              <a:t>Child</a:t>
            </a:r>
            <a:r>
              <a:rPr lang="es-AR" dirty="0"/>
              <a:t> </a:t>
            </a:r>
            <a:r>
              <a:rPr lang="es-AR" dirty="0" err="1"/>
              <a:t>Orthop</a:t>
            </a:r>
            <a:r>
              <a:rPr lang="es-AR" dirty="0"/>
              <a:t> (2013) 7:11–16.</a:t>
            </a:r>
          </a:p>
          <a:p>
            <a:pPr marL="0" lvl="0" indent="0">
              <a:buNone/>
            </a:pPr>
            <a:r>
              <a:rPr lang="es-AR" dirty="0"/>
              <a:t> </a:t>
            </a:r>
          </a:p>
          <a:p>
            <a:endParaRPr lang="es-AR" dirty="0"/>
          </a:p>
        </p:txBody>
      </p:sp>
    </p:spTree>
    <p:extLst>
      <p:ext uri="{BB962C8B-B14F-4D97-AF65-F5344CB8AC3E}">
        <p14:creationId xmlns:p14="http://schemas.microsoft.com/office/powerpoint/2010/main" val="1405964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885537" y="0"/>
            <a:ext cx="7429499" cy="764704"/>
          </a:xfrm>
        </p:spPr>
        <p:txBody>
          <a:bodyPr/>
          <a:lstStyle/>
          <a:p>
            <a:pPr algn="ctr"/>
            <a:r>
              <a:rPr lang="es-MX" b="1" u="sng" dirty="0">
                <a:effectLst/>
              </a:rPr>
              <a:t>Escoliosis</a:t>
            </a:r>
            <a:endParaRPr lang="es-AR" b="1" u="sng" dirty="0">
              <a:effectLst/>
            </a:endParaRPr>
          </a:p>
        </p:txBody>
      </p:sp>
      <p:sp>
        <p:nvSpPr>
          <p:cNvPr id="5" name="4 Marcador de contenido"/>
          <p:cNvSpPr>
            <a:spLocks noGrp="1"/>
          </p:cNvSpPr>
          <p:nvPr>
            <p:ph idx="1"/>
          </p:nvPr>
        </p:nvSpPr>
        <p:spPr>
          <a:xfrm>
            <a:off x="339114" y="620688"/>
            <a:ext cx="7934935" cy="1774845"/>
          </a:xfrm>
        </p:spPr>
        <p:txBody>
          <a:bodyPr>
            <a:spAutoFit/>
          </a:bodyPr>
          <a:lstStyle/>
          <a:p>
            <a:pPr marL="0" indent="0">
              <a:buNone/>
            </a:pPr>
            <a:r>
              <a:rPr lang="es-MX" sz="1600" dirty="0"/>
              <a:t> </a:t>
            </a:r>
            <a:endParaRPr lang="es-AR" sz="1600" dirty="0"/>
          </a:p>
          <a:p>
            <a:pPr marL="0" indent="0">
              <a:buNone/>
            </a:pPr>
            <a:r>
              <a:rPr lang="es-MX" sz="1600" dirty="0"/>
              <a:t> </a:t>
            </a:r>
            <a:endParaRPr lang="es-AR" sz="1600" dirty="0"/>
          </a:p>
          <a:p>
            <a:pPr marL="0" indent="0">
              <a:buNone/>
            </a:pPr>
            <a:r>
              <a:rPr lang="es-MX" sz="1600" dirty="0"/>
              <a:t> </a:t>
            </a:r>
            <a:endParaRPr lang="es-AR" sz="1600" dirty="0"/>
          </a:p>
          <a:p>
            <a:endParaRPr lang="es-AR" dirty="0"/>
          </a:p>
        </p:txBody>
      </p:sp>
      <p:graphicFrame>
        <p:nvGraphicFramePr>
          <p:cNvPr id="2" name="Tabla 2">
            <a:extLst>
              <a:ext uri="{FF2B5EF4-FFF2-40B4-BE49-F238E27FC236}">
                <a16:creationId xmlns:a16="http://schemas.microsoft.com/office/drawing/2014/main" id="{3686E1EB-02E9-E64E-5351-F027EF1466D9}"/>
              </a:ext>
            </a:extLst>
          </p:cNvPr>
          <p:cNvGraphicFramePr>
            <a:graphicFrameLocks noGrp="1"/>
          </p:cNvGraphicFramePr>
          <p:nvPr>
            <p:extLst>
              <p:ext uri="{D42A27DB-BD31-4B8C-83A1-F6EECF244321}">
                <p14:modId xmlns:p14="http://schemas.microsoft.com/office/powerpoint/2010/main" val="51459897"/>
              </p:ext>
            </p:extLst>
          </p:nvPr>
        </p:nvGraphicFramePr>
        <p:xfrm>
          <a:off x="107504" y="620688"/>
          <a:ext cx="8928992" cy="6022848"/>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1803264817"/>
                    </a:ext>
                  </a:extLst>
                </a:gridCol>
                <a:gridCol w="4464496">
                  <a:extLst>
                    <a:ext uri="{9D8B030D-6E8A-4147-A177-3AD203B41FA5}">
                      <a16:colId xmlns:a16="http://schemas.microsoft.com/office/drawing/2014/main" val="3621528266"/>
                    </a:ext>
                  </a:extLst>
                </a:gridCol>
              </a:tblGrid>
              <a:tr h="16280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2000" u="sng" dirty="0"/>
                        <a:t>ETIOLOGÍA:</a:t>
                      </a:r>
                    </a:p>
                  </a:txBody>
                  <a:tcPr/>
                </a:tc>
                <a:tc hMerge="1">
                  <a:txBody>
                    <a:bodyPr/>
                    <a:lstStyle/>
                    <a:p>
                      <a:endParaRPr lang="es-AR" dirty="0"/>
                    </a:p>
                  </a:txBody>
                  <a:tcPr/>
                </a:tc>
                <a:extLst>
                  <a:ext uri="{0D108BD9-81ED-4DB2-BD59-A6C34878D82A}">
                    <a16:rowId xmlns:a16="http://schemas.microsoft.com/office/drawing/2014/main" val="62967879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8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8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8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dirty="0"/>
                        <a:t>CONGÉNITAS</a:t>
                      </a:r>
                    </a:p>
                    <a:p>
                      <a:pPr algn="ctr"/>
                      <a:endParaRPr lang="es-AR" b="1" dirty="0"/>
                    </a:p>
                  </a:txBody>
                  <a:tcPr/>
                </a:tc>
                <a:tc>
                  <a:txBody>
                    <a:bodyPr/>
                    <a:lstStyle/>
                    <a:p>
                      <a:pPr marL="514350" lvl="0" indent="-514350" algn="just">
                        <a:lnSpc>
                          <a:spcPct val="150000"/>
                        </a:lnSpc>
                        <a:buFont typeface="+mj-lt"/>
                        <a:buAutoNum type="alphaUcPeriod"/>
                      </a:pPr>
                      <a:r>
                        <a:rPr lang="es-MX" sz="1800" dirty="0"/>
                        <a:t>DEFECTOS ANATÓMICOS</a:t>
                      </a:r>
                    </a:p>
                    <a:p>
                      <a:pPr marL="514350" lvl="0" indent="-514350" algn="just">
                        <a:lnSpc>
                          <a:spcPct val="150000"/>
                        </a:lnSpc>
                        <a:buFont typeface="+mj-lt"/>
                        <a:buAutoNum type="alphaUcPeriod"/>
                      </a:pPr>
                      <a:r>
                        <a:rPr lang="es-MX" sz="1800" dirty="0"/>
                        <a:t>AFECCIONES NUEROLÓGICAS (NEUROPATÍAS)</a:t>
                      </a:r>
                      <a:endParaRPr lang="es-AR" sz="1800" dirty="0"/>
                    </a:p>
                    <a:p>
                      <a:pPr marL="514350" lvl="0" indent="-514350" algn="just">
                        <a:lnSpc>
                          <a:spcPct val="150000"/>
                        </a:lnSpc>
                        <a:buFont typeface="+mj-lt"/>
                        <a:buAutoNum type="alphaUcPeriod"/>
                      </a:pPr>
                      <a:r>
                        <a:rPr lang="es-MX" sz="1800" dirty="0"/>
                        <a:t>AFECCIONES MUSCULARES (MIOPATÍAS)</a:t>
                      </a:r>
                      <a:endParaRPr lang="es-AR" sz="1800" dirty="0"/>
                    </a:p>
                    <a:p>
                      <a:pPr marL="514350" lvl="0" indent="-514350" algn="just">
                        <a:lnSpc>
                          <a:spcPct val="150000"/>
                        </a:lnSpc>
                        <a:buFont typeface="+mj-lt"/>
                        <a:buAutoNum type="alphaUcPeriod"/>
                      </a:pPr>
                      <a:r>
                        <a:rPr lang="es-MX" sz="1800" dirty="0"/>
                        <a:t>NEUROFIBROMATOSIS</a:t>
                      </a:r>
                      <a:endParaRPr lang="es-AR" sz="1800" dirty="0"/>
                    </a:p>
                    <a:p>
                      <a:pPr marL="514350" lvl="0" indent="-514350" algn="just">
                        <a:lnSpc>
                          <a:spcPct val="150000"/>
                        </a:lnSpc>
                        <a:buFont typeface="+mj-lt"/>
                        <a:buAutoNum type="alphaUcPeriod"/>
                      </a:pPr>
                      <a:r>
                        <a:rPr lang="es-MX" sz="1800" dirty="0"/>
                        <a:t>MESENQUIMATOSIS</a:t>
                      </a:r>
                      <a:endParaRPr lang="es-AR" sz="1800" dirty="0"/>
                    </a:p>
                  </a:txBody>
                  <a:tcPr/>
                </a:tc>
                <a:extLst>
                  <a:ext uri="{0D108BD9-81ED-4DB2-BD59-A6C34878D82A}">
                    <a16:rowId xmlns:a16="http://schemas.microsoft.com/office/drawing/2014/main" val="30973885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8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dirty="0"/>
                        <a:t>IDIOPÁTICAS (ETIOLOGÍA DESCONOCIDA) </a:t>
                      </a:r>
                      <a:endParaRPr lang="es-AR" sz="1800" b="1" dirty="0"/>
                    </a:p>
                    <a:p>
                      <a:pPr algn="ctr"/>
                      <a:endParaRPr lang="es-AR" b="1" dirty="0"/>
                    </a:p>
                  </a:txBody>
                  <a:tcPr/>
                </a:tc>
                <a:tc>
                  <a:txBody>
                    <a:bodyPr/>
                    <a:lstStyle/>
                    <a:p>
                      <a:pPr marL="514350" lvl="0" indent="-514350">
                        <a:lnSpc>
                          <a:spcPct val="150000"/>
                        </a:lnSpc>
                        <a:buFont typeface="+mj-lt"/>
                        <a:buAutoNum type="alphaUcPeriod"/>
                      </a:pPr>
                      <a:r>
                        <a:rPr lang="es-MX" sz="1800" dirty="0"/>
                        <a:t>INFANTIL</a:t>
                      </a:r>
                      <a:endParaRPr lang="es-AR" sz="1800" dirty="0"/>
                    </a:p>
                    <a:p>
                      <a:pPr marL="514350" lvl="0" indent="-514350">
                        <a:lnSpc>
                          <a:spcPct val="150000"/>
                        </a:lnSpc>
                        <a:buFont typeface="+mj-lt"/>
                        <a:buAutoNum type="alphaUcPeriod"/>
                      </a:pPr>
                      <a:r>
                        <a:rPr lang="es-MX" sz="1800" dirty="0"/>
                        <a:t>JUVENIL</a:t>
                      </a:r>
                      <a:endParaRPr lang="es-AR" sz="1800" dirty="0"/>
                    </a:p>
                    <a:p>
                      <a:pPr marL="514350" lvl="0" indent="-514350">
                        <a:lnSpc>
                          <a:spcPct val="150000"/>
                        </a:lnSpc>
                        <a:buFont typeface="+mj-lt"/>
                        <a:buAutoNum type="alphaUcPeriod"/>
                      </a:pPr>
                      <a:r>
                        <a:rPr lang="es-MX" sz="1800" dirty="0"/>
                        <a:t>ADOLESCENTE</a:t>
                      </a:r>
                      <a:endParaRPr lang="es-AR" sz="1800" dirty="0"/>
                    </a:p>
                  </a:txBody>
                  <a:tcPr/>
                </a:tc>
                <a:extLst>
                  <a:ext uri="{0D108BD9-81ED-4DB2-BD59-A6C34878D82A}">
                    <a16:rowId xmlns:a16="http://schemas.microsoft.com/office/drawing/2014/main" val="368860089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8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dirty="0"/>
                        <a:t>TRAUMÁTICAS</a:t>
                      </a:r>
                      <a:endParaRPr lang="es-AR" sz="1800" b="1" dirty="0"/>
                    </a:p>
                    <a:p>
                      <a:pPr algn="ctr"/>
                      <a:endParaRPr lang="es-AR" b="1" dirty="0"/>
                    </a:p>
                  </a:txBody>
                  <a:tcPr/>
                </a:tc>
                <a:tc>
                  <a:txBody>
                    <a:bodyPr/>
                    <a:lstStyle/>
                    <a:p>
                      <a:pPr marL="514350" lvl="0" indent="-514350">
                        <a:lnSpc>
                          <a:spcPct val="150000"/>
                        </a:lnSpc>
                        <a:buFont typeface="+mj-lt"/>
                        <a:buAutoNum type="alphaUcPeriod"/>
                      </a:pPr>
                      <a:r>
                        <a:rPr lang="es-MX" sz="1800" dirty="0"/>
                        <a:t>INTERVENCIONES QUIRÚRGICAS</a:t>
                      </a:r>
                      <a:endParaRPr lang="es-AR" sz="1800" dirty="0"/>
                    </a:p>
                    <a:p>
                      <a:pPr marL="514350" lvl="0" indent="-514350">
                        <a:lnSpc>
                          <a:spcPct val="150000"/>
                        </a:lnSpc>
                        <a:buFont typeface="+mj-lt"/>
                        <a:buAutoNum type="alphaUcPeriod"/>
                      </a:pPr>
                      <a:r>
                        <a:rPr lang="es-MX" sz="1800" dirty="0"/>
                        <a:t>FRACTURAS</a:t>
                      </a:r>
                      <a:endParaRPr lang="es-AR" sz="1800" dirty="0"/>
                    </a:p>
                  </a:txBody>
                  <a:tcPr/>
                </a:tc>
                <a:extLst>
                  <a:ext uri="{0D108BD9-81ED-4DB2-BD59-A6C34878D82A}">
                    <a16:rowId xmlns:a16="http://schemas.microsoft.com/office/drawing/2014/main" val="85228218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MX" sz="18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MX" sz="1800" b="1" dirty="0"/>
                        <a:t>ESTÁTICAS O FUNCIONALES</a:t>
                      </a:r>
                      <a:endParaRPr lang="es-AR" sz="1800" b="1" dirty="0"/>
                    </a:p>
                    <a:p>
                      <a:pPr algn="ctr"/>
                      <a:endParaRPr lang="es-AR" b="1" dirty="0"/>
                    </a:p>
                  </a:txBody>
                  <a:tcPr/>
                </a:tc>
                <a:tc>
                  <a:txBody>
                    <a:bodyPr/>
                    <a:lstStyle/>
                    <a:p>
                      <a:pPr marL="514350" lvl="0" indent="-514350">
                        <a:lnSpc>
                          <a:spcPct val="150000"/>
                        </a:lnSpc>
                        <a:buFont typeface="+mj-lt"/>
                        <a:buAutoNum type="alphaUcPeriod"/>
                      </a:pPr>
                      <a:r>
                        <a:rPr lang="es-MX" sz="1800" dirty="0"/>
                        <a:t>ASIMETRÍAS DE LA PELVIS</a:t>
                      </a:r>
                      <a:endParaRPr lang="es-AR" sz="1800" dirty="0"/>
                    </a:p>
                    <a:p>
                      <a:pPr marL="514350" lvl="0" indent="-514350">
                        <a:lnSpc>
                          <a:spcPct val="150000"/>
                        </a:lnSpc>
                        <a:buFont typeface="+mj-lt"/>
                        <a:buAutoNum type="alphaUcPeriod"/>
                      </a:pPr>
                      <a:r>
                        <a:rPr lang="es-MX" sz="1800" dirty="0"/>
                        <a:t>DISMETRÍAS DE MIEMBROS INFERIORES</a:t>
                      </a:r>
                    </a:p>
                  </a:txBody>
                  <a:tcPr/>
                </a:tc>
                <a:extLst>
                  <a:ext uri="{0D108BD9-81ED-4DB2-BD59-A6C34878D82A}">
                    <a16:rowId xmlns:a16="http://schemas.microsoft.com/office/drawing/2014/main" val="1616960745"/>
                  </a:ext>
                </a:extLst>
              </a:tr>
            </a:tbl>
          </a:graphicData>
        </a:graphic>
      </p:graphicFrame>
    </p:spTree>
    <p:extLst>
      <p:ext uri="{BB962C8B-B14F-4D97-AF65-F5344CB8AC3E}">
        <p14:creationId xmlns:p14="http://schemas.microsoft.com/office/powerpoint/2010/main" val="268988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1282" y="0"/>
            <a:ext cx="7429499" cy="764704"/>
          </a:xfrm>
        </p:spPr>
        <p:txBody>
          <a:bodyPr/>
          <a:lstStyle/>
          <a:p>
            <a:pPr algn="ctr"/>
            <a:r>
              <a:rPr lang="es-MX" b="1" u="sng" dirty="0">
                <a:effectLst/>
              </a:rPr>
              <a:t>Escoliosis</a:t>
            </a:r>
            <a:endParaRPr lang="es-AR" b="1" u="sng" dirty="0">
              <a:effectLst/>
            </a:endParaRPr>
          </a:p>
        </p:txBody>
      </p:sp>
      <p:sp>
        <p:nvSpPr>
          <p:cNvPr id="3" name="2 Marcador de contenido"/>
          <p:cNvSpPr>
            <a:spLocks noGrp="1"/>
          </p:cNvSpPr>
          <p:nvPr>
            <p:ph idx="1"/>
          </p:nvPr>
        </p:nvSpPr>
        <p:spPr>
          <a:xfrm>
            <a:off x="251520" y="620688"/>
            <a:ext cx="8712968" cy="6196568"/>
          </a:xfrm>
        </p:spPr>
        <p:txBody>
          <a:bodyPr>
            <a:spAutoFit/>
          </a:bodyPr>
          <a:lstStyle/>
          <a:p>
            <a:pPr algn="just">
              <a:lnSpc>
                <a:spcPct val="170000"/>
              </a:lnSpc>
              <a:buFont typeface="Wingdings" panose="05000000000000000000" pitchFamily="2" charset="2"/>
              <a:buChar char="Ø"/>
            </a:pPr>
            <a:r>
              <a:rPr lang="es-MX" sz="1800" dirty="0">
                <a:effectLst/>
              </a:rPr>
              <a:t>PARA HACER MÁS FÁCIL LA CLASIFICACIÓN LO PODEMOS HACER SEGÚN LA ESTRUCTURA EN FUNCIONAL O ESTRUCTURAL.</a:t>
            </a:r>
          </a:p>
          <a:p>
            <a:pPr algn="just">
              <a:lnSpc>
                <a:spcPct val="170000"/>
              </a:lnSpc>
              <a:buFont typeface="Wingdings" panose="05000000000000000000" pitchFamily="2" charset="2"/>
              <a:buChar char="§"/>
            </a:pPr>
            <a:r>
              <a:rPr lang="es-MX" sz="1800" b="1" u="sng" dirty="0">
                <a:effectLst/>
              </a:rPr>
              <a:t>FUNCIONAL</a:t>
            </a:r>
            <a:r>
              <a:rPr lang="es-MX" sz="1800" dirty="0">
                <a:effectLst/>
              </a:rPr>
              <a:t>: LA DESVIACIÓN ES TEMPORAL Y REDUCIBLE POR MEDIO DE UNA MOVILIZACIÓN PASIVA O DESAPARECER ESPONTÁNEAMENTE EN CIERTAS POSICIONES.</a:t>
            </a:r>
            <a:endParaRPr lang="es-AR" sz="1800" dirty="0">
              <a:effectLst/>
            </a:endParaRPr>
          </a:p>
          <a:p>
            <a:pPr algn="just">
              <a:lnSpc>
                <a:spcPct val="170000"/>
              </a:lnSpc>
              <a:buFont typeface="Wingdings" panose="05000000000000000000" pitchFamily="2" charset="2"/>
              <a:buChar char="§"/>
            </a:pPr>
            <a:r>
              <a:rPr lang="es-MX" sz="1800" b="1" u="sng" dirty="0">
                <a:effectLst/>
              </a:rPr>
              <a:t>ESTRUCTURAL O IDIOPÁTICA</a:t>
            </a:r>
            <a:r>
              <a:rPr lang="es-MX" sz="1800" dirty="0">
                <a:effectLst/>
              </a:rPr>
              <a:t>: LA DESVIACIÓN PERSISTE AUNQUE INTENTEMOS REDUCIRLA PASIVAMENTE Y HASTA PUEDE EXAGERARSE EN EL CURSO DE TALES MANIOBRAS, YA QUE POSEE UN ORIGEN ÓSEO.</a:t>
            </a:r>
            <a:endParaRPr lang="es-AR" sz="1800" dirty="0">
              <a:effectLst/>
            </a:endParaRPr>
          </a:p>
          <a:p>
            <a:pPr marL="0" indent="0" algn="ctr">
              <a:lnSpc>
                <a:spcPct val="170000"/>
              </a:lnSpc>
              <a:buNone/>
            </a:pPr>
            <a:r>
              <a:rPr lang="es-MX" sz="1800" b="1" i="1" dirty="0">
                <a:effectLst/>
              </a:rPr>
              <a:t>“ESCOLIOSIS FUNCIONAL ES TAMBIÉN LLAMADA ACTITUD ESCOLIÓTICA YA QUE ES UNA CUVARTURA QUE PRODUCE LA COLUMNA PARA MANTENER EL EQUILIBRIO DEL CUERPO. EN ESTOS CASOS NO EXISTE UNA DEFORMIDAD REAL SINO UNA COMPENSACIÓN DEBIDO A TRASTORNOS EN LA PELVIS O EN MIEMBROS INFERIORES.”</a:t>
            </a:r>
            <a:endParaRPr lang="es-AR" sz="1800" b="1" i="1" dirty="0">
              <a:effectLst/>
            </a:endParaRPr>
          </a:p>
          <a:p>
            <a:pPr marL="0" indent="0">
              <a:buNone/>
            </a:pPr>
            <a:endParaRPr lang="es-AR" dirty="0"/>
          </a:p>
        </p:txBody>
      </p:sp>
    </p:spTree>
    <p:extLst>
      <p:ext uri="{BB962C8B-B14F-4D97-AF65-F5344CB8AC3E}">
        <p14:creationId xmlns:p14="http://schemas.microsoft.com/office/powerpoint/2010/main" val="103462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6059" y="0"/>
            <a:ext cx="7429499" cy="764704"/>
          </a:xfrm>
        </p:spPr>
        <p:txBody>
          <a:bodyPr/>
          <a:lstStyle/>
          <a:p>
            <a:pPr algn="ctr"/>
            <a:r>
              <a:rPr lang="es-MX" b="1" u="sng" dirty="0">
                <a:effectLst/>
              </a:rPr>
              <a:t>Escoliosis</a:t>
            </a:r>
            <a:endParaRPr lang="es-AR" b="1" u="sng" dirty="0">
              <a:effectLst/>
            </a:endParaRPr>
          </a:p>
        </p:txBody>
      </p:sp>
      <p:sp>
        <p:nvSpPr>
          <p:cNvPr id="3" name="2 Marcador de contenido"/>
          <p:cNvSpPr>
            <a:spLocks noGrp="1"/>
          </p:cNvSpPr>
          <p:nvPr>
            <p:ph idx="1"/>
          </p:nvPr>
        </p:nvSpPr>
        <p:spPr>
          <a:xfrm>
            <a:off x="323528" y="620688"/>
            <a:ext cx="8568952" cy="6351482"/>
          </a:xfrm>
        </p:spPr>
        <p:txBody>
          <a:bodyPr>
            <a:spAutoFit/>
          </a:bodyPr>
          <a:lstStyle/>
          <a:p>
            <a:pPr algn="just">
              <a:lnSpc>
                <a:spcPct val="150000"/>
              </a:lnSpc>
              <a:buFont typeface="Wingdings" panose="05000000000000000000" pitchFamily="2" charset="2"/>
              <a:buChar char="Ø"/>
            </a:pPr>
            <a:r>
              <a:rPr lang="es-MX" sz="2000" b="1" u="sng" dirty="0">
                <a:effectLst/>
              </a:rPr>
              <a:t>ESCOLIOSIS IDIOPATICA</a:t>
            </a:r>
            <a:r>
              <a:rPr lang="es-MX" sz="1800" dirty="0">
                <a:effectLst/>
              </a:rPr>
              <a:t>: </a:t>
            </a:r>
            <a:r>
              <a:rPr lang="es-MX" sz="2000" dirty="0">
                <a:effectLst/>
              </a:rPr>
              <a:t>ES UNA DEFORMIDAD DE LA COLUMNA VERTEBRAL EN UN NIÑO SANO SIN QUE PUEDA ESTABLECERSE UNA CAUSA QUE LA PRODUZCA.</a:t>
            </a:r>
            <a:endParaRPr lang="es-AR" sz="2000" dirty="0">
              <a:effectLst/>
            </a:endParaRPr>
          </a:p>
          <a:p>
            <a:pPr algn="just">
              <a:lnSpc>
                <a:spcPct val="150000"/>
              </a:lnSpc>
              <a:buFont typeface="Wingdings" panose="05000000000000000000" pitchFamily="2" charset="2"/>
              <a:buChar char="§"/>
            </a:pPr>
            <a:r>
              <a:rPr lang="es-MX" sz="2000" dirty="0">
                <a:effectLst/>
              </a:rPr>
              <a:t>SI MIRAMOS UNA RADIOGRAFÍA DEL NIÑO VISTO DE FRENTE, LA DESVIACIÓN REAL ES TRIDIMENSIONAL Y EXISTE UNA ROTACIÓN IMPORTANTE DE LAS VÉRTEBRAS  QUE ESTÁN  SITUADAS EN LA ZONA DE LA CURVA.</a:t>
            </a:r>
            <a:endParaRPr lang="es-AR" sz="2000" dirty="0">
              <a:effectLst/>
            </a:endParaRPr>
          </a:p>
          <a:p>
            <a:pPr algn="just">
              <a:lnSpc>
                <a:spcPct val="150000"/>
              </a:lnSpc>
              <a:buFont typeface="Wingdings" panose="05000000000000000000" pitchFamily="2" charset="2"/>
              <a:buChar char="§"/>
            </a:pPr>
            <a:r>
              <a:rPr lang="es-MX" sz="2000" dirty="0">
                <a:effectLst/>
              </a:rPr>
              <a:t>SE CLASIFICAN SEGÚN LA EDAD DE APARICIÓN EN TRES GRUPOS : </a:t>
            </a:r>
          </a:p>
          <a:p>
            <a:pPr algn="just">
              <a:lnSpc>
                <a:spcPct val="150000"/>
              </a:lnSpc>
              <a:buFont typeface="Wingdings" panose="05000000000000000000" pitchFamily="2" charset="2"/>
              <a:buChar char="ü"/>
            </a:pPr>
            <a:r>
              <a:rPr lang="es-MX" sz="2000" dirty="0">
                <a:effectLst/>
              </a:rPr>
              <a:t>INFANTIL (ANTES DE LOS 3 AÑOS DE VIDA, ESPECIALMENTE ANTES DE LOS 6 MESES);  </a:t>
            </a:r>
          </a:p>
          <a:p>
            <a:pPr algn="just">
              <a:lnSpc>
                <a:spcPct val="150000"/>
              </a:lnSpc>
              <a:buFont typeface="Wingdings" panose="05000000000000000000" pitchFamily="2" charset="2"/>
              <a:buChar char="ü"/>
            </a:pPr>
            <a:r>
              <a:rPr lang="es-MX" sz="2000" dirty="0">
                <a:effectLst/>
              </a:rPr>
              <a:t>JUVENIL  (SI SE DESCUBRE ENTRE LOS 3 Y 10 AÑOS); </a:t>
            </a:r>
          </a:p>
          <a:p>
            <a:pPr algn="just">
              <a:lnSpc>
                <a:spcPct val="150000"/>
              </a:lnSpc>
              <a:buFont typeface="Wingdings" panose="05000000000000000000" pitchFamily="2" charset="2"/>
              <a:buChar char="ü"/>
            </a:pPr>
            <a:r>
              <a:rPr lang="es-MX" sz="2000" dirty="0">
                <a:effectLst/>
              </a:rPr>
              <a:t>DEL ADOLESCENTE (DESPUÉS DE LOS 10 AÑOS).</a:t>
            </a:r>
            <a:endParaRPr lang="es-AR" sz="2000" dirty="0">
              <a:effectLst/>
            </a:endParaRPr>
          </a:p>
          <a:p>
            <a:pPr marL="0" indent="0">
              <a:buNone/>
            </a:pPr>
            <a:endParaRPr lang="es-AR" dirty="0"/>
          </a:p>
        </p:txBody>
      </p:sp>
    </p:spTree>
    <p:extLst>
      <p:ext uri="{BB962C8B-B14F-4D97-AF65-F5344CB8AC3E}">
        <p14:creationId xmlns:p14="http://schemas.microsoft.com/office/powerpoint/2010/main" val="311868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1733A6-B0BE-FF6A-C467-8440EAC31FCE}"/>
              </a:ext>
            </a:extLst>
          </p:cNvPr>
          <p:cNvSpPr>
            <a:spLocks noGrp="1"/>
          </p:cNvSpPr>
          <p:nvPr>
            <p:ph idx="1"/>
          </p:nvPr>
        </p:nvSpPr>
        <p:spPr>
          <a:xfrm>
            <a:off x="251520" y="692696"/>
            <a:ext cx="8784976" cy="6149299"/>
          </a:xfrm>
        </p:spPr>
        <p:txBody>
          <a:bodyPr>
            <a:normAutofit fontScale="92500" lnSpcReduction="10000"/>
          </a:bodyPr>
          <a:lstStyle/>
          <a:p>
            <a:pPr algn="just">
              <a:buFont typeface="Wingdings" panose="05000000000000000000" pitchFamily="2" charset="2"/>
              <a:buChar char="Ø"/>
            </a:pPr>
            <a:r>
              <a:rPr lang="es-MX" sz="2400" dirty="0">
                <a:effectLst/>
              </a:rPr>
              <a:t>EL TÉRMINO </a:t>
            </a:r>
            <a:r>
              <a:rPr lang="es-MX" sz="2400" b="1" dirty="0">
                <a:effectLst/>
              </a:rPr>
              <a:t>IDIOPÁTICA</a:t>
            </a:r>
            <a:r>
              <a:rPr lang="es-MX" sz="2400" dirty="0">
                <a:effectLst/>
              </a:rPr>
              <a:t> SIGNIFICA QUE NO SE HA ENCONTRADO UNA CAUSA QUE LA PROVOQUE, SIN EMBARGO, HAY DOS FACTORES QUE INFLUYEN DE  MANERA DECISIVA EN EL DESARROLLO DE LA DEFORMIDAD:</a:t>
            </a:r>
            <a:endParaRPr lang="es-AR" sz="2400" dirty="0">
              <a:effectLst/>
            </a:endParaRPr>
          </a:p>
          <a:p>
            <a:pPr algn="just">
              <a:buFont typeface="Wingdings" panose="05000000000000000000" pitchFamily="2" charset="2"/>
              <a:buChar char="§"/>
            </a:pPr>
            <a:r>
              <a:rPr lang="es-MX" sz="2400" b="1" dirty="0">
                <a:effectLst/>
              </a:rPr>
              <a:t>PREDISPOSICIÓN GENÉTICA (43 Y 80%)</a:t>
            </a:r>
            <a:r>
              <a:rPr lang="es-MX" sz="2400" dirty="0">
                <a:effectLst/>
              </a:rPr>
              <a:t>: </a:t>
            </a:r>
          </a:p>
          <a:p>
            <a:pPr marL="0" indent="0" algn="just">
              <a:buNone/>
            </a:pPr>
            <a:r>
              <a:rPr lang="es-MX" sz="2400" dirty="0">
                <a:effectLst/>
              </a:rPr>
              <a:t>FACTORES DE LOS TEJIDOS Y METABÓLICOS: </a:t>
            </a:r>
            <a:endParaRPr lang="es-AR" sz="2400" dirty="0">
              <a:effectLst/>
            </a:endParaRPr>
          </a:p>
          <a:p>
            <a:pPr lvl="1" algn="just">
              <a:buFont typeface="Wingdings" panose="05000000000000000000" pitchFamily="2" charset="2"/>
              <a:buChar char="ü"/>
            </a:pPr>
            <a:r>
              <a:rPr lang="es-MX" dirty="0">
                <a:effectLst/>
              </a:rPr>
              <a:t>ANOMALÍAS EN EL COLÁGENO (EJ HIPERLAXITUD)</a:t>
            </a:r>
            <a:endParaRPr lang="es-AR" dirty="0">
              <a:effectLst/>
            </a:endParaRPr>
          </a:p>
          <a:p>
            <a:pPr lvl="1" algn="just">
              <a:buFont typeface="Wingdings" panose="05000000000000000000" pitchFamily="2" charset="2"/>
              <a:buChar char="ü"/>
            </a:pPr>
            <a:r>
              <a:rPr lang="es-MX" dirty="0">
                <a:effectLst/>
              </a:rPr>
              <a:t>ANOMALÍAS EN EL METABOLISMO DE LOS MUCOPOLISACARIDOS (VERTEBRA Y DISCO)</a:t>
            </a:r>
            <a:endParaRPr lang="es-AR" dirty="0">
              <a:effectLst/>
            </a:endParaRPr>
          </a:p>
          <a:p>
            <a:pPr lvl="1" algn="just">
              <a:buFont typeface="Wingdings" panose="05000000000000000000" pitchFamily="2" charset="2"/>
              <a:buChar char="ü"/>
            </a:pPr>
            <a:r>
              <a:rPr lang="es-MX" dirty="0">
                <a:effectLst/>
              </a:rPr>
              <a:t>ALTERACIONES ENZIMÁTICAS MUSCULARES.</a:t>
            </a:r>
            <a:endParaRPr lang="es-AR" dirty="0">
              <a:effectLst/>
            </a:endParaRPr>
          </a:p>
          <a:p>
            <a:pPr algn="just">
              <a:buFont typeface="Wingdings" panose="05000000000000000000" pitchFamily="2" charset="2"/>
              <a:buChar char="§"/>
            </a:pPr>
            <a:r>
              <a:rPr lang="es-MX" sz="2400" b="1" dirty="0">
                <a:effectLst/>
              </a:rPr>
              <a:t>FACTORES DEL CRECIMIENTO</a:t>
            </a:r>
            <a:r>
              <a:rPr lang="es-MX" sz="2400" dirty="0">
                <a:effectLst/>
              </a:rPr>
              <a:t>: </a:t>
            </a:r>
          </a:p>
          <a:p>
            <a:pPr marL="0" indent="0" algn="just">
              <a:buNone/>
            </a:pPr>
            <a:r>
              <a:rPr lang="es-MX" sz="2400" dirty="0">
                <a:effectLst/>
              </a:rPr>
              <a:t>FACTORES NEUROLÓGICOS: </a:t>
            </a:r>
          </a:p>
          <a:p>
            <a:pPr lvl="1" algn="just">
              <a:buFont typeface="Wingdings" panose="05000000000000000000" pitchFamily="2" charset="2"/>
              <a:buChar char="ü"/>
            </a:pPr>
            <a:r>
              <a:rPr lang="es-MX" dirty="0">
                <a:effectLst/>
              </a:rPr>
              <a:t>DESARROLLO ANORMAL DEL SISTEMA VESTIBULAR,</a:t>
            </a:r>
          </a:p>
          <a:p>
            <a:pPr lvl="1" algn="just">
              <a:buFont typeface="Wingdings" panose="05000000000000000000" pitchFamily="2" charset="2"/>
              <a:buChar char="ü"/>
            </a:pPr>
            <a:r>
              <a:rPr lang="es-MX" dirty="0">
                <a:effectLst/>
              </a:rPr>
              <a:t> IRREGULARIDADES DEL SISTEMA DEL SISTEMA OCULOMOTOR  Y DE LOS PROPIOCEPTORES.</a:t>
            </a:r>
            <a:endParaRPr lang="es-AR" dirty="0">
              <a:effectLst/>
            </a:endParaRPr>
          </a:p>
          <a:p>
            <a:pPr marL="0" indent="0">
              <a:buNone/>
            </a:pPr>
            <a:endParaRPr lang="es-AR" dirty="0"/>
          </a:p>
        </p:txBody>
      </p:sp>
      <p:sp>
        <p:nvSpPr>
          <p:cNvPr id="4" name="1 Título">
            <a:extLst>
              <a:ext uri="{FF2B5EF4-FFF2-40B4-BE49-F238E27FC236}">
                <a16:creationId xmlns:a16="http://schemas.microsoft.com/office/drawing/2014/main" id="{E6A26F42-BBE0-003D-3EFA-0EA05A7916D7}"/>
              </a:ext>
            </a:extLst>
          </p:cNvPr>
          <p:cNvSpPr>
            <a:spLocks noGrp="1"/>
          </p:cNvSpPr>
          <p:nvPr>
            <p:ph type="title"/>
          </p:nvPr>
        </p:nvSpPr>
        <p:spPr>
          <a:xfrm>
            <a:off x="857814" y="16005"/>
            <a:ext cx="7429500" cy="892716"/>
          </a:xfrm>
        </p:spPr>
        <p:txBody>
          <a:bodyPr/>
          <a:lstStyle/>
          <a:p>
            <a:pPr algn="ctr"/>
            <a:r>
              <a:rPr lang="es-MX" b="1" u="sng" dirty="0">
                <a:effectLst/>
              </a:rPr>
              <a:t>Escoliosis</a:t>
            </a:r>
            <a:endParaRPr lang="es-AR" b="1" u="sng" dirty="0">
              <a:effectLst/>
            </a:endParaRPr>
          </a:p>
        </p:txBody>
      </p:sp>
    </p:spTree>
    <p:extLst>
      <p:ext uri="{BB962C8B-B14F-4D97-AF65-F5344CB8AC3E}">
        <p14:creationId xmlns:p14="http://schemas.microsoft.com/office/powerpoint/2010/main" val="382896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6060" y="16005"/>
            <a:ext cx="7429499" cy="748700"/>
          </a:xfrm>
        </p:spPr>
        <p:txBody>
          <a:bodyPr/>
          <a:lstStyle/>
          <a:p>
            <a:pPr algn="ctr"/>
            <a:r>
              <a:rPr lang="es-MX" b="1" u="sng" dirty="0">
                <a:effectLst/>
              </a:rPr>
              <a:t>Escoliosis</a:t>
            </a:r>
            <a:endParaRPr lang="es-AR" b="1" u="sng" dirty="0">
              <a:effectLst/>
            </a:endParaRPr>
          </a:p>
        </p:txBody>
      </p:sp>
      <p:sp>
        <p:nvSpPr>
          <p:cNvPr id="3" name="2 Marcador de contenido"/>
          <p:cNvSpPr>
            <a:spLocks noGrp="1"/>
          </p:cNvSpPr>
          <p:nvPr>
            <p:ph idx="1"/>
          </p:nvPr>
        </p:nvSpPr>
        <p:spPr>
          <a:xfrm>
            <a:off x="251520" y="764704"/>
            <a:ext cx="8784976" cy="5688631"/>
          </a:xfrm>
        </p:spPr>
        <p:txBody>
          <a:bodyPr>
            <a:normAutofit fontScale="92500" lnSpcReduction="10000"/>
          </a:bodyPr>
          <a:lstStyle/>
          <a:p>
            <a:pPr marL="0" indent="0" algn="just">
              <a:buNone/>
            </a:pPr>
            <a:r>
              <a:rPr lang="es-MX" sz="2600" b="1" u="sng" dirty="0">
                <a:effectLst/>
              </a:rPr>
              <a:t>EVALUACIÓN KINÉSICA</a:t>
            </a:r>
            <a:endParaRPr lang="es-AR" sz="2600" b="1" u="sng" dirty="0">
              <a:effectLst/>
            </a:endParaRPr>
          </a:p>
          <a:p>
            <a:pPr marL="0" indent="0">
              <a:lnSpc>
                <a:spcPct val="160000"/>
              </a:lnSpc>
              <a:buNone/>
            </a:pPr>
            <a:r>
              <a:rPr lang="es-MX" sz="2600" b="1" i="1" dirty="0">
                <a:effectLst/>
              </a:rPr>
              <a:t>INTERROGATORIO</a:t>
            </a:r>
            <a:r>
              <a:rPr lang="es-MX" sz="2600" dirty="0">
                <a:effectLst/>
              </a:rPr>
              <a:t>: </a:t>
            </a:r>
          </a:p>
          <a:p>
            <a:pPr>
              <a:lnSpc>
                <a:spcPct val="160000"/>
              </a:lnSpc>
              <a:buFont typeface="Wingdings" panose="05000000000000000000" pitchFamily="2" charset="2"/>
              <a:buChar char="ü"/>
            </a:pPr>
            <a:r>
              <a:rPr lang="es-MX" sz="2600" dirty="0">
                <a:effectLst/>
              </a:rPr>
              <a:t>NOMBRE, EDAD, ACTIVIDAD LABORAL, ACTIVIDAD DEPORTIVA.</a:t>
            </a:r>
          </a:p>
          <a:p>
            <a:pPr>
              <a:lnSpc>
                <a:spcPct val="160000"/>
              </a:lnSpc>
              <a:buFont typeface="Wingdings" panose="05000000000000000000" pitchFamily="2" charset="2"/>
              <a:buChar char="ü"/>
            </a:pPr>
            <a:r>
              <a:rPr lang="es-MX" sz="2600" dirty="0">
                <a:effectLst/>
              </a:rPr>
              <a:t>MOTIVO DE CONSULTA</a:t>
            </a:r>
          </a:p>
          <a:p>
            <a:pPr>
              <a:lnSpc>
                <a:spcPct val="160000"/>
              </a:lnSpc>
              <a:buFont typeface="Wingdings" panose="05000000000000000000" pitchFamily="2" charset="2"/>
              <a:buChar char="ü"/>
            </a:pPr>
            <a:r>
              <a:rPr lang="es-MX" sz="2600" dirty="0">
                <a:effectLst/>
              </a:rPr>
              <a:t>ANTECEDENTES: ESCOLIOSIS EN LA FAMILIA?; CÓMO NACIÓ? (CESÁREA O PARTO VAGINAL).</a:t>
            </a:r>
          </a:p>
          <a:p>
            <a:pPr>
              <a:lnSpc>
                <a:spcPct val="160000"/>
              </a:lnSpc>
              <a:buFont typeface="Wingdings" panose="05000000000000000000" pitchFamily="2" charset="2"/>
              <a:buChar char="ü"/>
            </a:pPr>
            <a:r>
              <a:rPr lang="es-MX" sz="2600" dirty="0">
                <a:effectLst/>
              </a:rPr>
              <a:t>USA LENTES?, ORTODONCIAS O ALGÚN TRATAMIENTO EN BOCA CON ORTOPEDIA?, PLANTILLAS?.</a:t>
            </a:r>
          </a:p>
          <a:p>
            <a:pPr>
              <a:lnSpc>
                <a:spcPct val="160000"/>
              </a:lnSpc>
              <a:buFont typeface="Wingdings" panose="05000000000000000000" pitchFamily="2" charset="2"/>
              <a:buChar char="ü"/>
            </a:pPr>
            <a:r>
              <a:rPr lang="es-MX" sz="2600" dirty="0">
                <a:effectLst/>
              </a:rPr>
              <a:t>CIRUGÍAS?</a:t>
            </a:r>
            <a:endParaRPr lang="es-AR" sz="2600" dirty="0">
              <a:effectLst/>
            </a:endParaRPr>
          </a:p>
          <a:p>
            <a:pPr marL="0" indent="0">
              <a:buNone/>
            </a:pPr>
            <a:endParaRPr lang="es-MX" dirty="0"/>
          </a:p>
          <a:p>
            <a:pPr marL="0" indent="0">
              <a:buNone/>
            </a:pPr>
            <a:endParaRPr lang="es-AR" dirty="0"/>
          </a:p>
        </p:txBody>
      </p:sp>
    </p:spTree>
    <p:extLst>
      <p:ext uri="{BB962C8B-B14F-4D97-AF65-F5344CB8AC3E}">
        <p14:creationId xmlns:p14="http://schemas.microsoft.com/office/powerpoint/2010/main" val="274233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987824" y="764706"/>
            <a:ext cx="5832648" cy="5990620"/>
          </a:xfrm>
        </p:spPr>
        <p:txBody>
          <a:bodyPr>
            <a:normAutofit fontScale="55000" lnSpcReduction="20000"/>
          </a:bodyPr>
          <a:lstStyle/>
          <a:p>
            <a:pPr marL="0" indent="0" algn="just">
              <a:lnSpc>
                <a:spcPct val="170000"/>
              </a:lnSpc>
              <a:buNone/>
            </a:pPr>
            <a:r>
              <a:rPr lang="es-AR" dirty="0"/>
              <a:t> </a:t>
            </a:r>
            <a:r>
              <a:rPr lang="es-AR" sz="3300" b="1" dirty="0">
                <a:effectLst/>
              </a:rPr>
              <a:t>PLANO FRONTAL (VISTA ANTERIOR) </a:t>
            </a:r>
            <a:r>
              <a:rPr lang="es-AR" sz="3300" dirty="0">
                <a:effectLst/>
              </a:rPr>
              <a:t>“PIES EN ÁNGULO A 30° APROXIMADAMENTE”</a:t>
            </a:r>
          </a:p>
          <a:p>
            <a:pPr marL="0" indent="0" algn="just">
              <a:lnSpc>
                <a:spcPct val="170000"/>
              </a:lnSpc>
              <a:buNone/>
            </a:pPr>
            <a:r>
              <a:rPr lang="es-AR" sz="3300" dirty="0">
                <a:effectLst/>
              </a:rPr>
              <a:t>1) ALTURA DEL PABELLÓN AURICULAR</a:t>
            </a:r>
          </a:p>
          <a:p>
            <a:pPr marL="0" indent="0" algn="just">
              <a:lnSpc>
                <a:spcPct val="170000"/>
              </a:lnSpc>
              <a:buNone/>
            </a:pPr>
            <a:r>
              <a:rPr lang="es-AR" sz="3300" dirty="0">
                <a:effectLst/>
              </a:rPr>
              <a:t>2) ANGULO DE LA TALLA </a:t>
            </a:r>
          </a:p>
          <a:p>
            <a:pPr marL="0" indent="0" algn="just">
              <a:lnSpc>
                <a:spcPct val="170000"/>
              </a:lnSpc>
              <a:buNone/>
            </a:pPr>
            <a:r>
              <a:rPr lang="es-AR" sz="3300" dirty="0">
                <a:effectLst/>
              </a:rPr>
              <a:t>3) SIMETRÍA DE CLAVÍCULAS </a:t>
            </a:r>
          </a:p>
          <a:p>
            <a:pPr marL="0" indent="0" algn="just">
              <a:lnSpc>
                <a:spcPct val="170000"/>
              </a:lnSpc>
              <a:buNone/>
            </a:pPr>
            <a:r>
              <a:rPr lang="es-AR" sz="3300" dirty="0">
                <a:effectLst/>
              </a:rPr>
              <a:t>4) CRESTAS ILÍACAS </a:t>
            </a:r>
          </a:p>
          <a:p>
            <a:pPr marL="0" indent="0" algn="just">
              <a:lnSpc>
                <a:spcPct val="170000"/>
              </a:lnSpc>
              <a:buNone/>
            </a:pPr>
            <a:r>
              <a:rPr lang="es-AR" sz="3300" dirty="0">
                <a:effectLst/>
              </a:rPr>
              <a:t>5) ESPINA ILÍACA ANTERO SUPERIOR (EIAS) </a:t>
            </a:r>
          </a:p>
          <a:p>
            <a:pPr marL="0" indent="0" algn="just">
              <a:lnSpc>
                <a:spcPct val="170000"/>
              </a:lnSpc>
              <a:buNone/>
            </a:pPr>
            <a:r>
              <a:rPr lang="es-AR" sz="3300" dirty="0">
                <a:effectLst/>
              </a:rPr>
              <a:t>6) SÍNFISIS PÚBICA </a:t>
            </a:r>
          </a:p>
          <a:p>
            <a:pPr marL="0" indent="0" algn="just">
              <a:lnSpc>
                <a:spcPct val="170000"/>
              </a:lnSpc>
              <a:buNone/>
            </a:pPr>
            <a:r>
              <a:rPr lang="es-AR" sz="3300" dirty="0">
                <a:effectLst/>
              </a:rPr>
              <a:t>7) RODILLAS MEDIR LA DISTANCIA DE CADA UNO DE ESTOS PUNTOS AL PISO Y LA MISMA SE REALIZARA EN “CM” PARA OBSERVAR ASIMETRÍAS Y QUE LAS MISMAS BRINDEN CIERTO GRADO DE OBJETIVIDAD A NUESTRA EVALUACIÓN.</a:t>
            </a:r>
          </a:p>
          <a:p>
            <a:pPr marL="0" indent="0">
              <a:buNone/>
            </a:pPr>
            <a:endParaRPr lang="es-AR"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83083"/>
            <a:ext cx="2705804" cy="6672243"/>
          </a:xfrm>
          <a:prstGeom prst="rect">
            <a:avLst/>
          </a:prstGeom>
        </p:spPr>
      </p:pic>
      <p:sp>
        <p:nvSpPr>
          <p:cNvPr id="8" name="1 Título">
            <a:extLst>
              <a:ext uri="{FF2B5EF4-FFF2-40B4-BE49-F238E27FC236}">
                <a16:creationId xmlns:a16="http://schemas.microsoft.com/office/drawing/2014/main" id="{8F18A1B7-95CF-0D4B-6126-F84910548024}"/>
              </a:ext>
            </a:extLst>
          </p:cNvPr>
          <p:cNvSpPr>
            <a:spLocks noGrp="1"/>
          </p:cNvSpPr>
          <p:nvPr>
            <p:ph type="title"/>
          </p:nvPr>
        </p:nvSpPr>
        <p:spPr>
          <a:xfrm>
            <a:off x="856060" y="16005"/>
            <a:ext cx="7429499" cy="748700"/>
          </a:xfrm>
        </p:spPr>
        <p:txBody>
          <a:bodyPr>
            <a:normAutofit/>
          </a:bodyPr>
          <a:lstStyle/>
          <a:p>
            <a:pPr algn="ctr"/>
            <a:r>
              <a:rPr lang="es-MX" sz="3600" b="1" u="sng" dirty="0">
                <a:effectLst/>
              </a:rPr>
              <a:t>Escoliosis</a:t>
            </a:r>
            <a:endParaRPr lang="es-AR" sz="3600" b="1" u="sng" dirty="0">
              <a:effectLst/>
            </a:endParaRPr>
          </a:p>
        </p:txBody>
      </p:sp>
    </p:spTree>
    <p:extLst>
      <p:ext uri="{BB962C8B-B14F-4D97-AF65-F5344CB8AC3E}">
        <p14:creationId xmlns:p14="http://schemas.microsoft.com/office/powerpoint/2010/main" val="417384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TM04033919[[fn=Circuito]]</Template>
  <TotalTime>5693</TotalTime>
  <Words>3519</Words>
  <Application>Microsoft Office PowerPoint</Application>
  <PresentationFormat>Presentación en pantalla (4:3)</PresentationFormat>
  <Paragraphs>226</Paragraphs>
  <Slides>39</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39</vt:i4>
      </vt:variant>
    </vt:vector>
  </HeadingPairs>
  <TitlesOfParts>
    <vt:vector size="45" baseType="lpstr">
      <vt:lpstr>Arial</vt:lpstr>
      <vt:lpstr>Calibri</vt:lpstr>
      <vt:lpstr>Courier New</vt:lpstr>
      <vt:lpstr>Tw Cen MT</vt:lpstr>
      <vt:lpstr>Wingdings</vt:lpstr>
      <vt:lpstr>Circuito</vt:lpstr>
      <vt:lpstr>CLINICA MéDICA KINEFISIÁTRICA</vt:lpstr>
      <vt:lpstr>Escoliosis</vt:lpstr>
      <vt:lpstr>Escoliosis</vt:lpstr>
      <vt:lpstr>Escoliosis</vt:lpstr>
      <vt:lpstr>Escoliosis</vt:lpstr>
      <vt:lpstr>Escoliosis</vt:lpstr>
      <vt:lpstr>Escoliosis</vt:lpstr>
      <vt:lpstr>Escoliosis</vt:lpstr>
      <vt:lpstr>Escoliosis</vt:lpstr>
      <vt:lpstr>Escoliosis</vt:lpstr>
      <vt:lpstr>Presentación de PowerPoint</vt:lpstr>
      <vt:lpstr>Presentación de PowerPoint</vt:lpstr>
      <vt:lpstr>Presentación de PowerPoint</vt:lpstr>
      <vt:lpstr>Presentación de PowerPoint</vt:lpstr>
      <vt:lpstr>Presentación de PowerPoint</vt:lpstr>
      <vt:lpstr>Presentación de PowerPoint</vt:lpstr>
      <vt:lpstr>Escoliosis. Espinograma </vt:lpstr>
      <vt:lpstr>Escoliosis .Examen Radiológico</vt:lpstr>
      <vt:lpstr>Presentación de PowerPoint</vt:lpstr>
      <vt:lpstr>Presentación de PowerPoint</vt:lpstr>
      <vt:lpstr>Presentación de PowerPoint</vt:lpstr>
      <vt:lpstr>Presentación de PowerPoint</vt:lpstr>
      <vt:lpstr>Presentación de PowerPoint</vt:lpstr>
      <vt:lpstr>CORSÉ  </vt:lpstr>
      <vt:lpstr>TRATAMIENTO KINÉSICO  (ejercicios funcionales)  </vt:lpstr>
      <vt:lpstr>TRATAMIENTO KINÉSICO  (ejercicios funcionales)  </vt:lpstr>
      <vt:lpstr>TRATAMIENTO KINÉSICO  (ejercicios funcionales)  </vt:lpstr>
      <vt:lpstr>TRATAMIENTO KINÉSICO  (ejercicios funcionales)  </vt:lpstr>
      <vt:lpstr>TRATAMIENTO KINÉSICO  (ejercicios funcionales)  </vt:lpstr>
      <vt:lpstr>TRATAMIENTO KINÉSICO  (ejercicios funcionales)  </vt:lpstr>
      <vt:lpstr>TRATAMIENTO KINÉSICO  (ejercicios funcionales)  </vt:lpstr>
      <vt:lpstr>Ejercicios en decúbito prono</vt:lpstr>
      <vt:lpstr>TRATAMIENTO KINÉSICO  (ejercicios funcionales)  </vt:lpstr>
      <vt:lpstr>En Cuadrupedia</vt:lpstr>
      <vt:lpstr>En Cuadrupedia</vt:lpstr>
      <vt:lpstr>TRATAMIENTO KINÉSICO  (ejercicios funcionales)  </vt:lpstr>
      <vt:lpstr>Ejercicios de Klapp</vt:lpstr>
      <vt:lpstr>Casos Clínicos</vt:lpstr>
      <vt:lpstr>Bibliografía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Gomez Bausela Nazarena</cp:lastModifiedBy>
  <cp:revision>36</cp:revision>
  <dcterms:created xsi:type="dcterms:W3CDTF">2022-08-11T11:31:48Z</dcterms:created>
  <dcterms:modified xsi:type="dcterms:W3CDTF">2025-03-27T14:07:18Z</dcterms:modified>
</cp:coreProperties>
</file>