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454" r:id="rId2"/>
    <p:sldId id="468" r:id="rId3"/>
    <p:sldId id="469" r:id="rId4"/>
    <p:sldId id="470" r:id="rId5"/>
    <p:sldId id="455" r:id="rId6"/>
    <p:sldId id="399" r:id="rId7"/>
    <p:sldId id="401" r:id="rId8"/>
    <p:sldId id="404" r:id="rId9"/>
    <p:sldId id="426" r:id="rId10"/>
    <p:sldId id="458" r:id="rId11"/>
    <p:sldId id="473" r:id="rId12"/>
    <p:sldId id="472" r:id="rId13"/>
    <p:sldId id="474" r:id="rId14"/>
    <p:sldId id="464" r:id="rId15"/>
    <p:sldId id="415" r:id="rId16"/>
    <p:sldId id="462" r:id="rId17"/>
    <p:sldId id="475" r:id="rId18"/>
    <p:sldId id="471" r:id="rId19"/>
    <p:sldId id="435" r:id="rId20"/>
    <p:sldId id="436" r:id="rId21"/>
    <p:sldId id="438" r:id="rId22"/>
    <p:sldId id="439" r:id="rId23"/>
    <p:sldId id="362" r:id="rId24"/>
    <p:sldId id="442" r:id="rId25"/>
    <p:sldId id="444" r:id="rId26"/>
    <p:sldId id="427" r:id="rId27"/>
    <p:sldId id="443" r:id="rId28"/>
    <p:sldId id="365" r:id="rId29"/>
    <p:sldId id="452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9DC"/>
    <a:srgbClr val="19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1D630-E232-4B58-8854-8C07DA119A52}" type="datetimeFigureOut">
              <a:rPr lang="es-AR" smtClean="0"/>
              <a:t>18/06/2025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644B-9824-4B9A-8FB5-CF76C91F48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675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7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760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216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75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3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93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218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6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29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pt-BR"/>
              <a:t>INSTALACIONES II                                                             Mgter Arq. Marta Gomez</a:t>
            </a:r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31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s-AR" alt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es-AR"/>
              <a:t>INSTALACIONES II                                                             Mgter Arq. Marta Gomez</a:t>
            </a:r>
            <a:endParaRPr lang="es-AR" alt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B86130A-5E70-4658-B6FF-F44ED1FE3E4F}" type="slidenum">
              <a:rPr lang="es-AR" altLang="es-AR" smtClean="0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4414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530226"/>
            <a:ext cx="1285875" cy="1223963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ángulo 1"/>
          <p:cNvSpPr>
            <a:spLocks noChangeArrowheads="1"/>
          </p:cNvSpPr>
          <p:nvPr/>
        </p:nvSpPr>
        <p:spPr bwMode="auto">
          <a:xfrm>
            <a:off x="2927350" y="1946276"/>
            <a:ext cx="5976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000" b="1" dirty="0"/>
              <a:t>Universidad Católica de Santa Fe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sz="2000" b="1" dirty="0"/>
              <a:t>Facultad de Arquitectura y Diseño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sz="2000" b="1" dirty="0"/>
              <a:t>Sede Santos Mártires Posadas Misiones</a:t>
            </a:r>
          </a:p>
        </p:txBody>
      </p:sp>
      <p:sp>
        <p:nvSpPr>
          <p:cNvPr id="4100" name="Rectángulo 2"/>
          <p:cNvSpPr>
            <a:spLocks noChangeArrowheads="1"/>
          </p:cNvSpPr>
          <p:nvPr/>
        </p:nvSpPr>
        <p:spPr bwMode="auto">
          <a:xfrm>
            <a:off x="3556298" y="3244850"/>
            <a:ext cx="5079404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000" b="1" dirty="0">
                <a:latin typeface="Arial Black" panose="020B0A04020102020204" pitchFamily="34" charset="0"/>
              </a:rPr>
              <a:t>CÁTEDRA: INSTALACIONES II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20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sz="2000" b="1" dirty="0">
                <a:latin typeface="Arial Black" panose="020B0A04020102020204" pitchFamily="34" charset="0"/>
              </a:rPr>
              <a:t>ACUSTICA ARQUITECTONICA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20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20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20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sz="1400" b="1" dirty="0">
                <a:latin typeface="Arial Black" panose="020B0A04020102020204" pitchFamily="34" charset="0"/>
              </a:rPr>
              <a:t>DOCENTES: </a:t>
            </a:r>
            <a:r>
              <a:rPr lang="es-AR" sz="1400" b="1" dirty="0" err="1">
                <a:latin typeface="Arial Black" panose="020B0A04020102020204" pitchFamily="34" charset="0"/>
              </a:rPr>
              <a:t>Arqtos</a:t>
            </a:r>
            <a:r>
              <a:rPr lang="es-AR" sz="1400" b="1" dirty="0">
                <a:latin typeface="Arial Black" panose="020B0A04020102020204" pitchFamily="34" charset="0"/>
              </a:rPr>
              <a:t> Ávila </a:t>
            </a:r>
            <a:r>
              <a:rPr lang="es-AR" sz="1400" b="1" dirty="0" err="1">
                <a:latin typeface="Arial Black" panose="020B0A04020102020204" pitchFamily="34" charset="0"/>
              </a:rPr>
              <a:t>Dario</a:t>
            </a:r>
            <a:r>
              <a:rPr lang="es-AR" sz="1400" b="1" dirty="0">
                <a:latin typeface="Arial Black" panose="020B0A04020102020204" pitchFamily="34" charset="0"/>
              </a:rPr>
              <a:t> – Cáceres Ricardo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14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14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AR" sz="14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AR" sz="1400" b="1" dirty="0">
                <a:latin typeface="Arial Black" panose="020B0A04020102020204" pitchFamily="34" charset="0"/>
              </a:rPr>
              <a:t>2025</a:t>
            </a:r>
            <a:endParaRPr lang="es-ES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7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Marcador de número de diapositiva 2">
            <a:extLst>
              <a:ext uri="{FF2B5EF4-FFF2-40B4-BE49-F238E27FC236}">
                <a16:creationId xmlns:a16="http://schemas.microsoft.com/office/drawing/2014/main" id="{8F334279-1418-4761-998C-528550B0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56CFDE8-0889-4379-B28F-443B0FC5621A}" type="slidenum">
              <a:rPr lang="es-AR" altLang="es-AR">
                <a:latin typeface="Arial" panose="020B0604020202020204" pitchFamily="34" charset="0"/>
              </a:rPr>
              <a:pPr/>
              <a:t>10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CA64DB02-1ED4-4318-AB11-84351B8A337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5986" y="26173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AR" sz="2400" b="1" dirty="0">
                <a:solidFill>
                  <a:srgbClr val="FFC000"/>
                </a:solidFill>
              </a:rPr>
              <a:t>Soportes desde el cielorraso, debajo de la losa…..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1404730"/>
            <a:ext cx="2512789" cy="18478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69" y="1404730"/>
            <a:ext cx="6168982" cy="42439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5" y="3585319"/>
            <a:ext cx="2614837" cy="20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438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1F947-A8D0-41AA-9476-AAE51793872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BE8167-B619-CCC2-C870-91CA4939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20" y="4938712"/>
            <a:ext cx="2857500" cy="1600200"/>
          </a:xfrm>
          <a:prstGeom prst="rect">
            <a:avLst/>
          </a:prstGeom>
        </p:spPr>
      </p:pic>
      <p:pic>
        <p:nvPicPr>
          <p:cNvPr id="7" name="Imagen 6" descr="Imagen que contiene tabla, puesto, tablero&#10;&#10;Descripción generada automáticamente">
            <a:extLst>
              <a:ext uri="{FF2B5EF4-FFF2-40B4-BE49-F238E27FC236}">
                <a16:creationId xmlns:a16="http://schemas.microsoft.com/office/drawing/2014/main" id="{9A4BC3C9-A12A-33B5-7BD1-F8198F562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05" y="4938712"/>
            <a:ext cx="2857500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DA8799-1AE6-0466-003A-AF8C13F30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02" y="362779"/>
            <a:ext cx="5659371" cy="4514267"/>
          </a:xfrm>
          <a:prstGeom prst="rect">
            <a:avLst/>
          </a:prstGeom>
        </p:spPr>
      </p:pic>
      <p:pic>
        <p:nvPicPr>
          <p:cNvPr id="10" name="Imagen 9" descr="Imagen que contiene interior, persona, tabla, hombre&#10;&#10;Descripción generada automáticamente">
            <a:extLst>
              <a:ext uri="{FF2B5EF4-FFF2-40B4-BE49-F238E27FC236}">
                <a16:creationId xmlns:a16="http://schemas.microsoft.com/office/drawing/2014/main" id="{4A103811-F33F-E4FC-D0A9-13B62F094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7" y="319088"/>
            <a:ext cx="4674953" cy="2797180"/>
          </a:xfrm>
          <a:prstGeom prst="rect">
            <a:avLst/>
          </a:prstGeom>
        </p:spPr>
      </p:pic>
      <p:pic>
        <p:nvPicPr>
          <p:cNvPr id="12" name="Imagen 11" descr="Imagen que contiene interior, microondas, horno, pequeño&#10;&#10;Descripción generada automáticamente">
            <a:extLst>
              <a:ext uri="{FF2B5EF4-FFF2-40B4-BE49-F238E27FC236}">
                <a16:creationId xmlns:a16="http://schemas.microsoft.com/office/drawing/2014/main" id="{995D9797-EF3A-C63A-78B1-4FA60D981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7" y="3222717"/>
            <a:ext cx="4482177" cy="34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025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1F947-A8D0-41AA-9476-AAE51793872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92352ECB-F88F-CEBC-EA45-88F957E4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3" y="376029"/>
            <a:ext cx="6633127" cy="3052971"/>
          </a:xfrm>
          <a:prstGeom prst="rect">
            <a:avLst/>
          </a:prstGeom>
        </p:spPr>
      </p:pic>
      <p:pic>
        <p:nvPicPr>
          <p:cNvPr id="7" name="Imagen 6" descr="Un cuarto con una ventana&#10;&#10;Descripción generada automáticamente">
            <a:extLst>
              <a:ext uri="{FF2B5EF4-FFF2-40B4-BE49-F238E27FC236}">
                <a16:creationId xmlns:a16="http://schemas.microsoft.com/office/drawing/2014/main" id="{57D1076F-15C4-AC79-9609-068BA32AA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7" y="376030"/>
            <a:ext cx="3020568" cy="2011680"/>
          </a:xfrm>
          <a:prstGeom prst="rect">
            <a:avLst/>
          </a:prstGeom>
        </p:spPr>
      </p:pic>
      <p:pic>
        <p:nvPicPr>
          <p:cNvPr id="9" name="Imagen 8" descr="Un luz de freno en frente de una ventana&#10;&#10;Descripción generada automáticamente con confianza baja">
            <a:extLst>
              <a:ext uri="{FF2B5EF4-FFF2-40B4-BE49-F238E27FC236}">
                <a16:creationId xmlns:a16="http://schemas.microsoft.com/office/drawing/2014/main" id="{BA4C9CB0-9BA5-4F58-34B0-0CEEF525B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7" y="2488368"/>
            <a:ext cx="2153285" cy="2143125"/>
          </a:xfrm>
          <a:prstGeom prst="rect">
            <a:avLst/>
          </a:prstGeom>
        </p:spPr>
      </p:pic>
      <p:pic>
        <p:nvPicPr>
          <p:cNvPr id="11" name="Imagen 10" descr="Dibujo de ingeniería&#10;&#10;Descripción generada automáticamente con confianza media">
            <a:extLst>
              <a:ext uri="{FF2B5EF4-FFF2-40B4-BE49-F238E27FC236}">
                <a16:creationId xmlns:a16="http://schemas.microsoft.com/office/drawing/2014/main" id="{BF61FB6B-58C3-3B1B-FDFE-AFF4EC1DF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44" y="4761185"/>
            <a:ext cx="3000375" cy="1524000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341DF74F-4BDA-095B-DB7F-53BD7A155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3" y="3559931"/>
            <a:ext cx="6633127" cy="30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9884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1F947-A8D0-41AA-9476-AAE51793872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400"/>
          </a:p>
        </p:txBody>
      </p:sp>
      <p:pic>
        <p:nvPicPr>
          <p:cNvPr id="78851" name="Picture 5" descr="Aislamiento acústico en los sistemas de Philip Newell | AUDIOF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304924"/>
            <a:ext cx="5679583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islamiento acústico en los sistemas de Philip Newell | AUDIOF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1304924"/>
            <a:ext cx="5640947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9093" y="552650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AR" sz="2400" b="1" dirty="0">
                <a:solidFill>
                  <a:srgbClr val="FFC000"/>
                </a:solidFill>
              </a:rPr>
              <a:t>En envolventes verticales (paredes)…..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28124289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9F5D4E-5BD7-4DF8-BEAD-A0669D14E70E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400"/>
          </a:p>
        </p:txBody>
      </p:sp>
      <p:pic>
        <p:nvPicPr>
          <p:cNvPr id="80899" name="Picture 2" descr="Material aislante termico: Tipos de aislantes acus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2" y="333375"/>
            <a:ext cx="3313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Sist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46" y="317499"/>
            <a:ext cx="32670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6" descr="aislamiento acús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2" y="2760664"/>
            <a:ext cx="456565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8" descr="Lana mine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760664"/>
            <a:ext cx="283368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islamiento Acústico - Acústica Sansegu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187160"/>
            <a:ext cx="2296061" cy="227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8718997" y="1048879"/>
            <a:ext cx="2292439" cy="25477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1A3F7EB5-82B8-61E4-A047-49D36D955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46" y="4518991"/>
            <a:ext cx="2847975" cy="2202484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4740116-B446-F84B-D28F-E3E8EDC16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05" y="3675521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405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Marcador de número de diapositiva 2">
            <a:extLst>
              <a:ext uri="{FF2B5EF4-FFF2-40B4-BE49-F238E27FC236}">
                <a16:creationId xmlns:a16="http://schemas.microsoft.com/office/drawing/2014/main" id="{8F334279-1418-4761-998C-528550B0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56CFDE8-0889-4379-B28F-443B0FC5621A}" type="slidenum">
              <a:rPr lang="es-AR" altLang="es-AR">
                <a:latin typeface="Arial" panose="020B0604020202020204" pitchFamily="34" charset="0"/>
              </a:rPr>
              <a:pPr/>
              <a:t>15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33691" y="270456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Bases </a:t>
            </a:r>
            <a:r>
              <a:rPr lang="es-AR" altLang="es-AR" sz="2400" b="1" dirty="0" err="1">
                <a:solidFill>
                  <a:srgbClr val="FFC000"/>
                </a:solidFill>
                <a:latin typeface="Arial" panose="020B0604020202020204" pitchFamily="34" charset="0"/>
              </a:rPr>
              <a:t>antivibratorias</a:t>
            </a:r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….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1" y="929730"/>
            <a:ext cx="4082603" cy="27045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0" y="3876129"/>
            <a:ext cx="2847975" cy="2084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33" y="270456"/>
            <a:ext cx="4254119" cy="425411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44340" y="5448568"/>
            <a:ext cx="6919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</a:rPr>
              <a:t>Los aisladores de vibraciones son </a:t>
            </a:r>
            <a:r>
              <a:rPr lang="es-AR" b="1" dirty="0">
                <a:latin typeface="arial" panose="020B0604020202020204" pitchFamily="34" charset="0"/>
              </a:rPr>
              <a:t>soportes</a:t>
            </a:r>
            <a:r>
              <a:rPr lang="es-AR" dirty="0">
                <a:latin typeface="arial" panose="020B0604020202020204" pitchFamily="34" charset="0"/>
              </a:rPr>
              <a:t> elásticos que tiene como funcionalidad reducir tanto las vibraciones ambientales que llegan a la máquina como las que genera ella misma.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77" y="275422"/>
            <a:ext cx="2209800" cy="20764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92" y="2513425"/>
            <a:ext cx="2256385" cy="27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061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1F947-A8D0-41AA-9476-AAE51793872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400"/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1ADDAACE-56B6-ED6D-E08C-1A506F88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12" y="2729947"/>
            <a:ext cx="3175723" cy="38454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D66B26-70BB-2536-41F0-DBC75E37C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70" y="2729947"/>
            <a:ext cx="3175723" cy="3845409"/>
          </a:xfrm>
          <a:prstGeom prst="rect">
            <a:avLst/>
          </a:prstGeom>
        </p:spPr>
      </p:pic>
      <p:pic>
        <p:nvPicPr>
          <p:cNvPr id="1026" name="Picture 2" descr="ACUSTIK – Desagües Premium – Reemplazá el Hierro Fundido">
            <a:extLst>
              <a:ext uri="{FF2B5EF4-FFF2-40B4-BE49-F238E27FC236}">
                <a16:creationId xmlns:a16="http://schemas.microsoft.com/office/drawing/2014/main" id="{99EA3C1E-EA9E-027B-F09E-0420EB74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4233862"/>
            <a:ext cx="2962274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D11795-D3AD-E306-7C02-BD809E2DC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4" y="2253077"/>
            <a:ext cx="2133600" cy="1868555"/>
          </a:xfrm>
          <a:prstGeom prst="rect">
            <a:avLst/>
          </a:prstGeom>
        </p:spPr>
      </p:pic>
      <p:pic>
        <p:nvPicPr>
          <p:cNvPr id="13" name="Imagen 1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D57BCCE4-CCDA-AA66-E21B-4C4AA0362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4" y="216797"/>
            <a:ext cx="2381250" cy="1924050"/>
          </a:xfrm>
          <a:prstGeom prst="rect">
            <a:avLst/>
          </a:prstGeom>
        </p:spPr>
      </p:pic>
      <p:pic>
        <p:nvPicPr>
          <p:cNvPr id="15" name="Imagen 14" descr="Imagen que contiene sartén&#10;&#10;Descripción generada automáticamente">
            <a:extLst>
              <a:ext uri="{FF2B5EF4-FFF2-40B4-BE49-F238E27FC236}">
                <a16:creationId xmlns:a16="http://schemas.microsoft.com/office/drawing/2014/main" id="{9EF44BDA-93B6-306C-A220-F1AD6E659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77" y="216798"/>
            <a:ext cx="2327619" cy="2327619"/>
          </a:xfrm>
          <a:prstGeom prst="rect">
            <a:avLst/>
          </a:prstGeom>
        </p:spPr>
      </p:pic>
      <p:pic>
        <p:nvPicPr>
          <p:cNvPr id="17" name="Imagen 1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A5EF2C9-51AE-B53F-E4DD-F0EDF064E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85" y="216797"/>
            <a:ext cx="2977598" cy="23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16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1F947-A8D0-41AA-9476-AAE51793872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400"/>
          </a:p>
        </p:txBody>
      </p:sp>
      <p:pic>
        <p:nvPicPr>
          <p:cNvPr id="3" name="Imagen 2" descr="Imagen que contiene ladrillo&#10;&#10;Descripción generada automáticamente">
            <a:extLst>
              <a:ext uri="{FF2B5EF4-FFF2-40B4-BE49-F238E27FC236}">
                <a16:creationId xmlns:a16="http://schemas.microsoft.com/office/drawing/2014/main" id="{ABDB6ED5-9C00-B148-829C-632D0BFF5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" y="358140"/>
            <a:ext cx="5817355" cy="2848886"/>
          </a:xfrm>
          <a:prstGeom prst="rect">
            <a:avLst/>
          </a:prstGeom>
        </p:spPr>
      </p:pic>
      <p:pic>
        <p:nvPicPr>
          <p:cNvPr id="1026" name="Picture 2" descr="La importancia del aislamiento acustico en los huecos de los ascensores |  BMI España">
            <a:extLst>
              <a:ext uri="{FF2B5EF4-FFF2-40B4-BE49-F238E27FC236}">
                <a16:creationId xmlns:a16="http://schemas.microsoft.com/office/drawing/2014/main" id="{B0907062-0D3B-59D3-8689-1862B4DC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5" y="3481387"/>
            <a:ext cx="8763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90C0B0-9E7A-D7FF-F47A-090CCB37D497}"/>
              </a:ext>
            </a:extLst>
          </p:cNvPr>
          <p:cNvSpPr/>
          <p:nvPr/>
        </p:nvSpPr>
        <p:spPr>
          <a:xfrm>
            <a:off x="5235644" y="202494"/>
            <a:ext cx="5512905" cy="112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1.   Mampostería con revoque</a:t>
            </a:r>
          </a:p>
          <a:p>
            <a:r>
              <a:rPr lang="es-ES" dirty="0"/>
              <a:t>2.   Adhesivo acústico</a:t>
            </a:r>
          </a:p>
          <a:p>
            <a:r>
              <a:rPr lang="es-ES" dirty="0"/>
              <a:t>3.   Panel multicapa resonante para bajas frecuencias</a:t>
            </a:r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6" name="Imagen 5" descr="Imagen que contiene edificio, persona, ladrillo, hombre&#10;&#10;Descripción generada automáticamente">
            <a:extLst>
              <a:ext uri="{FF2B5EF4-FFF2-40B4-BE49-F238E27FC236}">
                <a16:creationId xmlns:a16="http://schemas.microsoft.com/office/drawing/2014/main" id="{9AAC4222-6333-EA70-EAAD-2353AFFC0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35" y="1514475"/>
            <a:ext cx="3314700" cy="52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90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8EDA06-9288-4E1C-A9AC-FB0919F9B292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2" y="1246135"/>
            <a:ext cx="3296993" cy="36060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0542" y="629923"/>
            <a:ext cx="4657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AR" sz="2400" b="1" dirty="0">
                <a:solidFill>
                  <a:srgbClr val="FFC000"/>
                </a:solidFill>
              </a:rPr>
              <a:t>Uso de cajas de insonorización…..</a:t>
            </a:r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0" y="322284"/>
            <a:ext cx="4662153" cy="4133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62" y="2408349"/>
            <a:ext cx="3234911" cy="43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555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Marcador de número de diapositiva 2">
            <a:extLst>
              <a:ext uri="{FF2B5EF4-FFF2-40B4-BE49-F238E27FC236}">
                <a16:creationId xmlns:a16="http://schemas.microsoft.com/office/drawing/2014/main" id="{278BE2A6-4CEC-48D4-957B-05BC3A9D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72D55DB-4F30-4A48-8432-08939173997A}" type="slidenum">
              <a:rPr lang="es-AR" altLang="es-AR">
                <a:latin typeface="Arial" panose="020B0604020202020204" pitchFamily="34" charset="0"/>
              </a:rPr>
              <a:pPr/>
              <a:t>19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06851" name="Text Box 1026">
            <a:extLst>
              <a:ext uri="{FF2B5EF4-FFF2-40B4-BE49-F238E27FC236}">
                <a16:creationId xmlns:a16="http://schemas.microsoft.com/office/drawing/2014/main" id="{3FE3FF8B-E7FD-4F6F-996B-F8E8E06D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6" y="723039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/>
            <a:endParaRPr lang="es-AR" altLang="es-AR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45961" y="651557"/>
            <a:ext cx="7177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EL CONTROL DEL RUIDO EXTERIOR…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5" y="1230870"/>
            <a:ext cx="8074025" cy="53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226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Marcador de número de diapositiva 2">
            <a:extLst>
              <a:ext uri="{FF2B5EF4-FFF2-40B4-BE49-F238E27FC236}">
                <a16:creationId xmlns:a16="http://schemas.microsoft.com/office/drawing/2014/main" id="{8F334279-1418-4761-998C-528550B0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56CFDE8-0889-4379-B28F-443B0FC5621A}" type="slidenum">
              <a:rPr lang="es-AR" altLang="es-AR">
                <a:latin typeface="Arial" panose="020B0604020202020204" pitchFamily="34" charset="0"/>
              </a:rPr>
              <a:pPr/>
              <a:t>2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CA64DB02-1ED4-4318-AB11-84351B8A337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5986" y="26173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AR" sz="2400" b="1" dirty="0">
                <a:solidFill>
                  <a:srgbClr val="FFC000"/>
                </a:solidFill>
              </a:rPr>
              <a:t>PROPAGACION DEL SONIDO / RUIDOS INTERIORES</a:t>
            </a:r>
          </a:p>
        </p:txBody>
      </p:sp>
      <p:pic>
        <p:nvPicPr>
          <p:cNvPr id="23565" name="Picture 13" descr="Resultado de imagen para ruidos exteriores soluciones acusticas">
            <a:extLst>
              <a:ext uri="{FF2B5EF4-FFF2-40B4-BE49-F238E27FC236}">
                <a16:creationId xmlns:a16="http://schemas.microsoft.com/office/drawing/2014/main" id="{835B5C09-3F1C-4395-833E-F027A3C7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6" y="1404730"/>
            <a:ext cx="6072223" cy="45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06784" y="1751727"/>
            <a:ext cx="4131325" cy="2329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/>
              <a:t>Vías de comunicación del ruido:</a:t>
            </a:r>
          </a:p>
          <a:p>
            <a:endParaRPr lang="es-AR" b="1" dirty="0"/>
          </a:p>
          <a:p>
            <a:pPr marL="285750" indent="-285750">
              <a:buFontTx/>
              <a:buChar char="-"/>
            </a:pPr>
            <a:r>
              <a:rPr lang="es-AR" dirty="0"/>
              <a:t>Cerramientos </a:t>
            </a:r>
            <a:r>
              <a:rPr lang="es-AR" dirty="0" err="1"/>
              <a:t>int</a:t>
            </a:r>
            <a:r>
              <a:rPr lang="es-AR" dirty="0"/>
              <a:t>. / ext.</a:t>
            </a:r>
          </a:p>
          <a:p>
            <a:pPr marL="285750" indent="-285750">
              <a:buFontTx/>
              <a:buChar char="-"/>
            </a:pPr>
            <a:r>
              <a:rPr lang="es-AR" dirty="0"/>
              <a:t>Losas entrepisos / azoteas</a:t>
            </a:r>
          </a:p>
          <a:p>
            <a:pPr marL="285750" indent="-285750">
              <a:buFontTx/>
              <a:buChar char="-"/>
            </a:pPr>
            <a:r>
              <a:rPr lang="es-AR" dirty="0"/>
              <a:t>Unión carpinterías y mamposterías</a:t>
            </a:r>
          </a:p>
          <a:p>
            <a:pPr marL="285750" indent="-285750">
              <a:buFontTx/>
              <a:buChar char="-"/>
            </a:pPr>
            <a:r>
              <a:rPr lang="es-AR" dirty="0"/>
              <a:t>Ductos de instalaciones</a:t>
            </a:r>
          </a:p>
          <a:p>
            <a:pPr marL="285750" indent="-285750">
              <a:buFontTx/>
              <a:buChar char="-"/>
            </a:pPr>
            <a:r>
              <a:rPr lang="es-AR" dirty="0"/>
              <a:t>Cajas de escaleras / ascensores</a:t>
            </a:r>
            <a:endParaRPr lang="es-ES" dirty="0"/>
          </a:p>
        </p:txBody>
      </p:sp>
      <p:pic>
        <p:nvPicPr>
          <p:cNvPr id="7" name="Picture 4" descr="Imagen relacionada">
            <a:extLst>
              <a:ext uri="{FF2B5EF4-FFF2-40B4-BE49-F238E27FC236}">
                <a16:creationId xmlns:a16="http://schemas.microsoft.com/office/drawing/2014/main" id="{B9811078-2B50-4666-9ECF-D3D93330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70" y="4223485"/>
            <a:ext cx="6101151" cy="24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enómenos ondulatorios: características, tipos, ejemplos - Lif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261730"/>
            <a:ext cx="3296992" cy="164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58012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Marcador de número de diapositiva 2">
            <a:extLst>
              <a:ext uri="{FF2B5EF4-FFF2-40B4-BE49-F238E27FC236}">
                <a16:creationId xmlns:a16="http://schemas.microsoft.com/office/drawing/2014/main" id="{BED0C6F8-7B73-410D-B1E5-B6766B65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A1ABCAA-D651-4D99-90D5-8667DCD6636E}" type="slidenum">
              <a:rPr lang="es-AR" altLang="es-AR">
                <a:latin typeface="Arial" panose="020B0604020202020204" pitchFamily="34" charset="0"/>
              </a:rPr>
              <a:pPr/>
              <a:t>20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07875" name="Text Box 1026">
            <a:extLst>
              <a:ext uri="{FF2B5EF4-FFF2-40B4-BE49-F238E27FC236}">
                <a16:creationId xmlns:a16="http://schemas.microsoft.com/office/drawing/2014/main" id="{B3FC871E-4F9E-4E36-9FC4-826D211F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70" y="524815"/>
            <a:ext cx="79248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</a:pPr>
            <a:endParaRPr lang="es-AR" altLang="es-AR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2122" y="524815"/>
            <a:ext cx="11526593" cy="406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b="1" dirty="0">
                <a:solidFill>
                  <a:srgbClr val="FFC000"/>
                </a:solidFill>
              </a:rPr>
              <a:t>Posibles respuestas a una problemática agobiante y creciente en países desarrollados y en vías de desarrollo….</a:t>
            </a:r>
          </a:p>
          <a:p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Planificación urbana del crecimiento de la ciudad.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Identificación de fuentes contaminantes de ruidos urbanos.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Estudio de circulaciones de vías publicas.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Estudio de las topografías del lugar.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Uso de tecnologías aplicadas a su atenuación en edificaciones nuevas y existentes.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2400" dirty="0"/>
              <a:t>Exigencias de las normativas vigentes.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83928822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Marcador de número de diapositiva 2">
            <a:extLst>
              <a:ext uri="{FF2B5EF4-FFF2-40B4-BE49-F238E27FC236}">
                <a16:creationId xmlns:a16="http://schemas.microsoft.com/office/drawing/2014/main" id="{52AAA98D-8465-4CA4-AB59-AF11D66F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1DFAE02A-E3B4-4088-AA23-6E766FABDE46}" type="slidenum">
              <a:rPr lang="es-AR" altLang="es-AR">
                <a:latin typeface="Arial" panose="020B0604020202020204" pitchFamily="34" charset="0"/>
              </a:rPr>
              <a:pPr/>
              <a:t>21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09923" name="Text Box 1028">
            <a:extLst>
              <a:ext uri="{FF2B5EF4-FFF2-40B4-BE49-F238E27FC236}">
                <a16:creationId xmlns:a16="http://schemas.microsoft.com/office/drawing/2014/main" id="{6375548B-4461-41AB-9BE3-26C1A9AB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AR" sz="2400">
              <a:latin typeface="Times New Roman" panose="02020603050405020304" pitchFamily="18" charset="0"/>
            </a:endParaRPr>
          </a:p>
        </p:txBody>
      </p:sp>
      <p:graphicFrame>
        <p:nvGraphicFramePr>
          <p:cNvPr id="209924" name="Object 1029">
            <a:extLst>
              <a:ext uri="{FF2B5EF4-FFF2-40B4-BE49-F238E27FC236}">
                <a16:creationId xmlns:a16="http://schemas.microsoft.com/office/drawing/2014/main" id="{C7C71BED-1D30-4DD3-9799-04226DBF6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7900"/>
              </p:ext>
            </p:extLst>
          </p:nvPr>
        </p:nvGraphicFramePr>
        <p:xfrm>
          <a:off x="2286000" y="1248178"/>
          <a:ext cx="75438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3497850" imgH="1249613" progId="Paint.Picture">
                  <p:embed/>
                </p:oleObj>
              </mc:Choice>
              <mc:Fallback>
                <p:oleObj name="Imagen de mapa de bits" r:id="rId2" imgW="3497850" imgH="1249613" progId="Paint.Picture">
                  <p:embed/>
                  <p:pic>
                    <p:nvPicPr>
                      <p:cNvPr id="209924" name="Object 1029">
                        <a:extLst>
                          <a:ext uri="{FF2B5EF4-FFF2-40B4-BE49-F238E27FC236}">
                            <a16:creationId xmlns:a16="http://schemas.microsoft.com/office/drawing/2014/main" id="{C7C71BED-1D30-4DD3-9799-04226DBF6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48178"/>
                        <a:ext cx="7543800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5" name="Text Box 1030">
            <a:extLst>
              <a:ext uri="{FF2B5EF4-FFF2-40B4-BE49-F238E27FC236}">
                <a16:creationId xmlns:a16="http://schemas.microsoft.com/office/drawing/2014/main" id="{82107261-F2B1-48BD-8C79-5B79BEED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1"/>
            <a:ext cx="8686800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s-AR" altLang="es-AR" sz="2400">
                <a:latin typeface="Arial" panose="020B0604020202020204" pitchFamily="34" charset="0"/>
              </a:rPr>
              <a:t>a- unión de calle con vía principal</a:t>
            </a:r>
          </a:p>
          <a:p>
            <a:pPr lvl="2">
              <a:lnSpc>
                <a:spcPct val="120000"/>
              </a:lnSpc>
            </a:pPr>
            <a:r>
              <a:rPr lang="es-AR" altLang="es-AR" sz="2400">
                <a:latin typeface="Arial" panose="020B0604020202020204" pitchFamily="34" charset="0"/>
              </a:rPr>
              <a:t>b- Reducción de intersecciones. Una sup. de 8 ha con 24 cruces reducidas a 4 cruces.-</a:t>
            </a:r>
          </a:p>
          <a:p>
            <a:pPr lvl="2"/>
            <a:endParaRPr lang="es-AR" altLang="es-AR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_tradnl" altLang="es-AR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3844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Marcador de número de diapositiva 2">
            <a:extLst>
              <a:ext uri="{FF2B5EF4-FFF2-40B4-BE49-F238E27FC236}">
                <a16:creationId xmlns:a16="http://schemas.microsoft.com/office/drawing/2014/main" id="{C3149389-880A-46BA-8670-5C5C5892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F507792-63C4-4A0A-8CC4-0F93EE417D10}" type="slidenum">
              <a:rPr lang="es-AR" altLang="es-AR">
                <a:latin typeface="Arial" panose="020B0604020202020204" pitchFamily="34" charset="0"/>
              </a:rPr>
              <a:pPr/>
              <a:t>22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10947" name="Text Box 1026">
            <a:extLst>
              <a:ext uri="{FF2B5EF4-FFF2-40B4-BE49-F238E27FC236}">
                <a16:creationId xmlns:a16="http://schemas.microsoft.com/office/drawing/2014/main" id="{60618E58-D0C1-4ABE-BC06-8891C52A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3349" y="399246"/>
            <a:ext cx="81534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 algn="just">
              <a:lnSpc>
                <a:spcPct val="14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Otra forma de reducir el ruido de tránsito, es por medio de viaductos donde la distancia a las viviendas se determina en función de la pantalla artificial formada por el terreno.-</a:t>
            </a:r>
          </a:p>
          <a:p>
            <a:pPr algn="just">
              <a:spcBef>
                <a:spcPct val="50000"/>
              </a:spcBef>
            </a:pPr>
            <a:endParaRPr lang="es-ES_tradnl" altLang="es-AR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10948" name="Object 1027">
            <a:extLst>
              <a:ext uri="{FF2B5EF4-FFF2-40B4-BE49-F238E27FC236}">
                <a16:creationId xmlns:a16="http://schemas.microsoft.com/office/drawing/2014/main" id="{FD36AD66-0D05-445B-A9D3-70ED1FEB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9698"/>
              </p:ext>
            </p:extLst>
          </p:nvPr>
        </p:nvGraphicFramePr>
        <p:xfrm>
          <a:off x="509789" y="1997299"/>
          <a:ext cx="82296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4038610" imgH="700870" progId="Paint.Picture">
                  <p:embed/>
                </p:oleObj>
              </mc:Choice>
              <mc:Fallback>
                <p:oleObj name="Imagen de mapa de bits" r:id="rId2" imgW="4038610" imgH="700870" progId="Paint.Picture">
                  <p:embed/>
                  <p:pic>
                    <p:nvPicPr>
                      <p:cNvPr id="210948" name="Object 1027">
                        <a:extLst>
                          <a:ext uri="{FF2B5EF4-FFF2-40B4-BE49-F238E27FC236}">
                            <a16:creationId xmlns:a16="http://schemas.microsoft.com/office/drawing/2014/main" id="{FD36AD66-0D05-445B-A9D3-70ED1FEB7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89" y="1997299"/>
                        <a:ext cx="82296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-503349" y="395978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lnSpc>
                <a:spcPct val="13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La ubicación correcta de zonas ruidosas como en el caso de fábricas, en terrenos accidentados, contribuye a obtener la disminución de ruidos en las zonas de viviendas.</a:t>
            </a:r>
          </a:p>
        </p:txBody>
      </p:sp>
      <p:graphicFrame>
        <p:nvGraphicFramePr>
          <p:cNvPr id="6" name="Object 1027">
            <a:extLst>
              <a:ext uri="{FF2B5EF4-FFF2-40B4-BE49-F238E27FC236}">
                <a16:creationId xmlns:a16="http://schemas.microsoft.com/office/drawing/2014/main" id="{2F134264-C325-4428-8ACE-A5AABCF98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34137"/>
              </p:ext>
            </p:extLst>
          </p:nvPr>
        </p:nvGraphicFramePr>
        <p:xfrm>
          <a:off x="5820177" y="3987800"/>
          <a:ext cx="50292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4" imgW="3238218" imgH="1699301" progId="Paint.Picture">
                  <p:embed/>
                </p:oleObj>
              </mc:Choice>
              <mc:Fallback>
                <p:oleObj name="Imagen de mapa de bits" r:id="rId4" imgW="3238218" imgH="16993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177" y="3987800"/>
                        <a:ext cx="5029200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52967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Marcador de número de diapositiva 2">
            <a:extLst>
              <a:ext uri="{FF2B5EF4-FFF2-40B4-BE49-F238E27FC236}">
                <a16:creationId xmlns:a16="http://schemas.microsoft.com/office/drawing/2014/main" id="{739115AF-F198-4018-9B9C-C8A9F857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DE8AD87-1C15-4931-8F23-91842F5DBAE7}" type="slidenum">
              <a:rPr lang="es-AR" altLang="es-AR">
                <a:latin typeface="Arial" panose="020B0604020202020204" pitchFamily="34" charset="0"/>
              </a:rPr>
              <a:pPr/>
              <a:t>23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50883" name="Text Box 3">
            <a:extLst>
              <a:ext uri="{FF2B5EF4-FFF2-40B4-BE49-F238E27FC236}">
                <a16:creationId xmlns:a16="http://schemas.microsoft.com/office/drawing/2014/main" id="{18C794B5-EE6D-4057-A2F9-CAF766FC1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522" y="2985052"/>
            <a:ext cx="6467061" cy="33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</a:rPr>
              <a:t>El ruido de tránsito en calles angostas con edificios paralelos a la misma, causa grandes molestias para la mayoría de los habitantes.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</a:rPr>
              <a:t>Calles más anchas, eventualmente con vegetación interpuesta entre las calles y los edificios, pueden reducir sustancialmente el ruido de tránsito</a:t>
            </a:r>
            <a:endParaRPr lang="es-ES_tradnl" altLang="es-AR" sz="2400" dirty="0">
              <a:latin typeface="Arial" panose="020B0604020202020204" pitchFamily="34" charset="0"/>
            </a:endParaRPr>
          </a:p>
        </p:txBody>
      </p:sp>
      <p:graphicFrame>
        <p:nvGraphicFramePr>
          <p:cNvPr id="250884" name="Object 4">
            <a:extLst>
              <a:ext uri="{FF2B5EF4-FFF2-40B4-BE49-F238E27FC236}">
                <a16:creationId xmlns:a16="http://schemas.microsoft.com/office/drawing/2014/main" id="{01A4F937-03CD-487E-9C7D-254E7E2F2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49067"/>
              </p:ext>
            </p:extLst>
          </p:nvPr>
        </p:nvGraphicFramePr>
        <p:xfrm>
          <a:off x="5453272" y="1237047"/>
          <a:ext cx="6115876" cy="139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3375484" imgH="769616" progId="Paint.Picture">
                  <p:embed/>
                </p:oleObj>
              </mc:Choice>
              <mc:Fallback>
                <p:oleObj name="Imagen de mapa de bits" r:id="rId2" imgW="3375484" imgH="769616" progId="Paint.Picture">
                  <p:embed/>
                  <p:pic>
                    <p:nvPicPr>
                      <p:cNvPr id="250884" name="Object 4">
                        <a:extLst>
                          <a:ext uri="{FF2B5EF4-FFF2-40B4-BE49-F238E27FC236}">
                            <a16:creationId xmlns:a16="http://schemas.microsoft.com/office/drawing/2014/main" id="{01A4F937-03CD-487E-9C7D-254E7E2F2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272" y="1237047"/>
                        <a:ext cx="6115876" cy="139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7" name="Picture 19" descr="Imagen relacionada">
            <a:extLst>
              <a:ext uri="{FF2B5EF4-FFF2-40B4-BE49-F238E27FC236}">
                <a16:creationId xmlns:a16="http://schemas.microsoft.com/office/drawing/2014/main" id="{FFCB9FFD-927B-4118-BA98-00CE3BF2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1" y="379761"/>
            <a:ext cx="4846983" cy="22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Imagen relacionada">
            <a:extLst>
              <a:ext uri="{FF2B5EF4-FFF2-40B4-BE49-F238E27FC236}">
                <a16:creationId xmlns:a16="http://schemas.microsoft.com/office/drawing/2014/main" id="{B825F317-820B-48CB-B1D6-8D555663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2985053"/>
            <a:ext cx="3193776" cy="34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10549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Marcador de número de diapositiva 2">
            <a:extLst>
              <a:ext uri="{FF2B5EF4-FFF2-40B4-BE49-F238E27FC236}">
                <a16:creationId xmlns:a16="http://schemas.microsoft.com/office/drawing/2014/main" id="{B43B0998-1B1F-45A8-8895-1300AD11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24378D6-C270-42EC-8E32-A7B514589456}" type="slidenum">
              <a:rPr lang="es-AR" altLang="es-AR">
                <a:latin typeface="Arial" panose="020B0604020202020204" pitchFamily="34" charset="0"/>
              </a:rPr>
              <a:pPr/>
              <a:t>24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14019" name="Text Box 1026">
            <a:extLst>
              <a:ext uri="{FF2B5EF4-FFF2-40B4-BE49-F238E27FC236}">
                <a16:creationId xmlns:a16="http://schemas.microsoft.com/office/drawing/2014/main" id="{B991EB0A-8B8D-407E-827C-2C61F38C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12" y="527062"/>
            <a:ext cx="8077200" cy="58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AR" altLang="es-AR" sz="2800" dirty="0">
                <a:latin typeface="Arial" panose="020B0604020202020204" pitchFamily="34" charset="0"/>
              </a:rPr>
              <a:t>Una fuente sonora puntual con un nivel de ruido de 90 </a:t>
            </a:r>
            <a:r>
              <a:rPr lang="es-AR" altLang="es-AR" sz="2800" dirty="0" err="1">
                <a:latin typeface="Arial" panose="020B0604020202020204" pitchFamily="34" charset="0"/>
              </a:rPr>
              <a:t>db</a:t>
            </a:r>
            <a:r>
              <a:rPr lang="es-AR" altLang="es-AR" sz="2800" dirty="0">
                <a:latin typeface="Arial" panose="020B0604020202020204" pitchFamily="34" charset="0"/>
              </a:rPr>
              <a:t>(vía transitada) a 5m, tendrá un nivel de ruido de 84 </a:t>
            </a:r>
            <a:r>
              <a:rPr lang="es-AR" altLang="es-AR" sz="2800" dirty="0" err="1">
                <a:latin typeface="Arial" panose="020B0604020202020204" pitchFamily="34" charset="0"/>
              </a:rPr>
              <a:t>db</a:t>
            </a:r>
            <a:r>
              <a:rPr lang="es-AR" altLang="es-AR" sz="2800" dirty="0">
                <a:latin typeface="Arial" panose="020B0604020202020204" pitchFamily="34" charset="0"/>
              </a:rPr>
              <a:t>…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AR" altLang="es-AR" sz="2800" dirty="0">
                <a:latin typeface="Arial" panose="020B0604020202020204" pitchFamily="34" charset="0"/>
              </a:rPr>
              <a:t> a 10 m de distancia, de 78 </a:t>
            </a:r>
            <a:r>
              <a:rPr lang="es-AR" altLang="es-AR" sz="2800" dirty="0" err="1">
                <a:latin typeface="Arial" panose="020B0604020202020204" pitchFamily="34" charset="0"/>
              </a:rPr>
              <a:t>db</a:t>
            </a:r>
            <a:r>
              <a:rPr lang="es-AR" altLang="es-AR" sz="2800" dirty="0">
                <a:latin typeface="Arial" panose="020B0604020202020204" pitchFamily="34" charset="0"/>
              </a:rPr>
              <a:t>…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AR" altLang="es-AR" sz="2800" dirty="0">
                <a:latin typeface="Arial" panose="020B0604020202020204" pitchFamily="34" charset="0"/>
              </a:rPr>
              <a:t> a 20 m, de 72 </a:t>
            </a:r>
            <a:r>
              <a:rPr lang="es-AR" altLang="es-AR" sz="2800" dirty="0" err="1">
                <a:latin typeface="Arial" panose="020B0604020202020204" pitchFamily="34" charset="0"/>
              </a:rPr>
              <a:t>db</a:t>
            </a:r>
            <a:r>
              <a:rPr lang="es-AR" altLang="es-AR" sz="2800" dirty="0">
                <a:latin typeface="Arial" panose="020B0604020202020204" pitchFamily="34" charset="0"/>
              </a:rPr>
              <a:t>…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AR" altLang="es-AR" sz="2800" dirty="0">
                <a:latin typeface="Arial" panose="020B0604020202020204" pitchFamily="34" charset="0"/>
              </a:rPr>
              <a:t> a 40m, de 66 </a:t>
            </a:r>
            <a:r>
              <a:rPr lang="es-AR" altLang="es-AR" sz="2800" dirty="0" err="1">
                <a:latin typeface="Arial" panose="020B0604020202020204" pitchFamily="34" charset="0"/>
              </a:rPr>
              <a:t>db</a:t>
            </a:r>
            <a:endParaRPr lang="es-AR" altLang="es-AR" sz="2800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AR" altLang="es-AR" sz="2800" dirty="0">
                <a:latin typeface="Arial" panose="020B0604020202020204" pitchFamily="34" charset="0"/>
              </a:rPr>
              <a:t>(ley de distancia….) 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AR" altLang="es-AR" sz="2000" b="1" dirty="0">
                <a:solidFill>
                  <a:srgbClr val="00B0F0"/>
                </a:solidFill>
                <a:latin typeface="Arial" panose="020B0604020202020204" pitchFamily="34" charset="0"/>
              </a:rPr>
              <a:t>Cada vez que se duplica la distancia, el nivel de ruidos disminuye en 6db.</a:t>
            </a:r>
            <a:endParaRPr lang="es-ES_tradnl" altLang="es-AR" sz="20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02057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Marcador de número de diapositiva 2">
            <a:extLst>
              <a:ext uri="{FF2B5EF4-FFF2-40B4-BE49-F238E27FC236}">
                <a16:creationId xmlns:a16="http://schemas.microsoft.com/office/drawing/2014/main" id="{F2B6C71B-C67A-4AFC-84D9-3588F98E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5F05FC4-CD20-471B-A4C3-1B96FF9CDB5A}" type="slidenum">
              <a:rPr lang="es-AR" altLang="es-AR">
                <a:latin typeface="Arial" panose="020B0604020202020204" pitchFamily="34" charset="0"/>
              </a:rPr>
              <a:pPr/>
              <a:t>25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16067" name="Text Box 1026">
            <a:extLst>
              <a:ext uri="{FF2B5EF4-FFF2-40B4-BE49-F238E27FC236}">
                <a16:creationId xmlns:a16="http://schemas.microsoft.com/office/drawing/2014/main" id="{9D7A8A64-8F3B-4AC1-BC74-2B9F367A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70" y="979990"/>
            <a:ext cx="975176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La vegetación juega un papel esencial en la propagación de los sonidos a lo largo de las superficies terrestre, ya que ayuda a absorberlo y a disiparlo.</a:t>
            </a:r>
          </a:p>
          <a:p>
            <a:pPr lvl="2">
              <a:lnSpc>
                <a:spcPct val="120000"/>
              </a:lnSpc>
            </a:pPr>
            <a:endParaRPr lang="es-AR" altLang="es-AR" sz="2000" dirty="0"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El tipo y la extensión de la vegetación a emplear dependen del área de frecuencia donde el ruido es más indeseable, las plantaciones de árboles brinda amortiguación en el caso de frecuencias bajas, la hierba y los arbustos amortiguan altas frecuencias, la vegetación ideal para éste fin debe ser de hojas perennes.</a:t>
            </a: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47161" y="4165478"/>
            <a:ext cx="878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AR" altLang="es-AR" sz="2000" dirty="0">
                <a:latin typeface="Arial" panose="020B0604020202020204" pitchFamily="34" charset="0"/>
              </a:rPr>
              <a:t>La disminución del ruido obtenido por pantallas vegetales puede estimarse en 5 </a:t>
            </a:r>
            <a:r>
              <a:rPr lang="es-AR" altLang="es-AR" sz="2000" dirty="0" err="1">
                <a:latin typeface="Arial" panose="020B0604020202020204" pitchFamily="34" charset="0"/>
              </a:rPr>
              <a:t>db</a:t>
            </a:r>
            <a:r>
              <a:rPr lang="es-AR" altLang="es-AR" sz="2000" dirty="0">
                <a:latin typeface="Arial" panose="020B0604020202020204" pitchFamily="34" charset="0"/>
              </a:rPr>
              <a:t>, valor que está lejos de ser despreciable</a:t>
            </a:r>
            <a:endParaRPr lang="es-ES_tradnl" altLang="es-A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2383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Rectangle 1525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0" y="4090151"/>
            <a:ext cx="3371946" cy="1999753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586" name="Picture 10" descr="Resultado de imagen para ruidos exteriores soluciones acusticas">
            <a:extLst>
              <a:ext uri="{FF2B5EF4-FFF2-40B4-BE49-F238E27FC236}">
                <a16:creationId xmlns:a16="http://schemas.microsoft.com/office/drawing/2014/main" id="{7D71A315-187C-43D3-ACB8-F8B5534B5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17449" b="-3"/>
          <a:stretch/>
        </p:blipFill>
        <p:spPr bwMode="auto">
          <a:xfrm>
            <a:off x="5120640" y="758952"/>
            <a:ext cx="3362833" cy="3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Imagen relacionada">
            <a:extLst>
              <a:ext uri="{FF2B5EF4-FFF2-40B4-BE49-F238E27FC236}">
                <a16:creationId xmlns:a16="http://schemas.microsoft.com/office/drawing/2014/main" id="{8224FD04-C69D-40AD-A524-5443F4D25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10797" b="2"/>
          <a:stretch/>
        </p:blipFill>
        <p:spPr bwMode="auto">
          <a:xfrm>
            <a:off x="8647719" y="2729566"/>
            <a:ext cx="2840191" cy="33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diccion-aislamiento-y-acondicionamientos-acusticos">
            <a:extLst>
              <a:ext uri="{FF2B5EF4-FFF2-40B4-BE49-F238E27FC236}">
                <a16:creationId xmlns:a16="http://schemas.microsoft.com/office/drawing/2014/main" id="{9D0440F0-EB99-4239-8B36-9C33BF665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-4" b="-4"/>
          <a:stretch/>
        </p:blipFill>
        <p:spPr bwMode="auto">
          <a:xfrm>
            <a:off x="8638608" y="758952"/>
            <a:ext cx="2849303" cy="18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2" name="Picture 6" descr="Imagen relacionada">
            <a:extLst>
              <a:ext uri="{FF2B5EF4-FFF2-40B4-BE49-F238E27FC236}">
                <a16:creationId xmlns:a16="http://schemas.microsoft.com/office/drawing/2014/main" id="{971A8B00-08B4-4C19-9BDC-4123DF564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737" b="5"/>
          <a:stretch/>
        </p:blipFill>
        <p:spPr bwMode="auto">
          <a:xfrm>
            <a:off x="5120640" y="4090151"/>
            <a:ext cx="3371946" cy="1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para ruidos exteriores soluciones acusticas">
            <a:extLst>
              <a:ext uri="{FF2B5EF4-FFF2-40B4-BE49-F238E27FC236}">
                <a16:creationId xmlns:a16="http://schemas.microsoft.com/office/drawing/2014/main" id="{D86FA2E9-7E74-46F4-9B91-3C34CFCC38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FF1170-A9A8-4CE0-B763-8C717B3E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AD4A967-5786-4632-A050-AE15A4BB4C94}" type="slidenum">
              <a:rPr lang="en-US" smtClean="0"/>
              <a:pPr defTabSz="457200"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2E0898-7ECF-40FC-AB6B-C153B87A96C8}"/>
              </a:ext>
            </a:extLst>
          </p:cNvPr>
          <p:cNvSpPr txBox="1"/>
          <p:nvPr/>
        </p:nvSpPr>
        <p:spPr>
          <a:xfrm>
            <a:off x="490985" y="1298448"/>
            <a:ext cx="3837552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900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7" y="3809998"/>
            <a:ext cx="3810000" cy="28404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9" y="533400"/>
            <a:ext cx="52636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4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Marcador de número de diapositiva 2">
            <a:extLst>
              <a:ext uri="{FF2B5EF4-FFF2-40B4-BE49-F238E27FC236}">
                <a16:creationId xmlns:a16="http://schemas.microsoft.com/office/drawing/2014/main" id="{9803E626-3421-4F1E-AF16-ED621F3A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D4E0477-9088-4587-9433-EBB27EC35AAB}" type="slidenum">
              <a:rPr lang="es-AR" altLang="es-AR">
                <a:latin typeface="Arial" panose="020B0604020202020204" pitchFamily="34" charset="0"/>
              </a:rPr>
              <a:pPr/>
              <a:t>27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15043" name="Text Box 2">
            <a:extLst>
              <a:ext uri="{FF2B5EF4-FFF2-40B4-BE49-F238E27FC236}">
                <a16:creationId xmlns:a16="http://schemas.microsoft.com/office/drawing/2014/main" id="{C38222E1-7246-4DAA-9E47-C3BB8067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30000"/>
              </a:lnSpc>
            </a:pPr>
            <a:r>
              <a:rPr lang="es-AR" altLang="es-AR" sz="2400" dirty="0">
                <a:latin typeface="Arial" panose="020B0604020202020204" pitchFamily="34" charset="0"/>
              </a:rPr>
              <a:t>Como es sabido… </a:t>
            </a:r>
            <a:r>
              <a:rPr lang="es-AR" altLang="es-AR" sz="24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el sonido se percibe mejor con viento a favor que con viento en contra. </a:t>
            </a:r>
          </a:p>
          <a:p>
            <a:pPr lvl="2">
              <a:lnSpc>
                <a:spcPct val="130000"/>
              </a:lnSpc>
            </a:pPr>
            <a:endParaRPr lang="es-AR" altLang="es-AR" sz="2400" dirty="0">
              <a:latin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s-AR" altLang="es-AR" sz="2400" dirty="0">
                <a:latin typeface="Arial" panose="020B0604020202020204" pitchFamily="34" charset="0"/>
              </a:rPr>
              <a:t>La causa de ello es que… </a:t>
            </a:r>
            <a:r>
              <a:rPr lang="es-AR" altLang="es-AR" sz="24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con el viento a favor las ondas sonoras se desvían hacia abajo, hacia el suelo, y hacia arriba en casos de viento en contra. </a:t>
            </a:r>
          </a:p>
          <a:p>
            <a:pPr lvl="2">
              <a:lnSpc>
                <a:spcPct val="130000"/>
              </a:lnSpc>
            </a:pPr>
            <a:endParaRPr lang="es-AR" altLang="es-AR" sz="2400" dirty="0">
              <a:latin typeface="Arial" panose="020B060402020202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s-AR" altLang="es-AR" sz="2400" dirty="0">
                <a:latin typeface="Arial" panose="020B0604020202020204" pitchFamily="34" charset="0"/>
              </a:rPr>
              <a:t>La dirección del viento dominante, por ello, tiene importancia al proyectarse edificios altos.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38646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Marcador de número de diapositiva 2">
            <a:extLst>
              <a:ext uri="{FF2B5EF4-FFF2-40B4-BE49-F238E27FC236}">
                <a16:creationId xmlns:a16="http://schemas.microsoft.com/office/drawing/2014/main" id="{33C5B39F-D9C1-479F-9D67-A08EC66C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33B8DF7-D8F6-4D8F-B839-F4ABB313AA3F}" type="slidenum">
              <a:rPr lang="es-AR" altLang="es-AR">
                <a:latin typeface="Arial" panose="020B0604020202020204" pitchFamily="34" charset="0"/>
              </a:rPr>
              <a:pPr/>
              <a:t>28</a:t>
            </a:fld>
            <a:endParaRPr lang="es-AR" altLang="es-AR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028" y="316210"/>
            <a:ext cx="2562062" cy="32634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233" y="3546537"/>
            <a:ext cx="4437857" cy="31749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0" y="316210"/>
            <a:ext cx="3626868" cy="4034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451" y="3712475"/>
            <a:ext cx="2973822" cy="3009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16" y="316210"/>
            <a:ext cx="2582866" cy="38276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16" y="3655925"/>
            <a:ext cx="2151849" cy="31221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0457" y="316210"/>
            <a:ext cx="2601532" cy="233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Ver la atenuación y el control acústico en los balcones….a través del tratamiento de los cielorrasos, barandas y piel de vidrio.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544671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Marcador de número de diapositiva 2">
            <a:extLst>
              <a:ext uri="{FF2B5EF4-FFF2-40B4-BE49-F238E27FC236}">
                <a16:creationId xmlns:a16="http://schemas.microsoft.com/office/drawing/2014/main" id="{3612E84B-D2C1-48FB-9C22-3A190FEA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1E4E93-1786-4B94-8188-BE19DBB06DBD}" type="slidenum">
              <a:rPr lang="es-AR" altLang="es-AR">
                <a:latin typeface="Arial" panose="020B0604020202020204" pitchFamily="34" charset="0"/>
              </a:rPr>
              <a:pPr/>
              <a:t>29</a:t>
            </a:fld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30B181-86EA-D0DD-CBD7-7C4BAED03653}"/>
              </a:ext>
            </a:extLst>
          </p:cNvPr>
          <p:cNvSpPr txBox="1"/>
          <p:nvPr/>
        </p:nvSpPr>
        <p:spPr>
          <a:xfrm>
            <a:off x="486074" y="335845"/>
            <a:ext cx="11219851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Normativa Nacional (Ley de Higiene y Seguridad en el Trabajo) 19.587/72:</a:t>
            </a:r>
          </a:p>
          <a:p>
            <a:pPr algn="l"/>
            <a:r>
              <a:rPr lang="es-AR" sz="1600" dirty="0">
                <a:latin typeface="Google Sans"/>
              </a:rPr>
              <a:t>Hace referencia a la salud y prevención de los trabajadores frente a riesgos laborables.</a:t>
            </a:r>
          </a:p>
          <a:p>
            <a:pPr algn="l"/>
            <a:endParaRPr lang="es-AR" sz="1600" i="0" dirty="0">
              <a:effectLst/>
              <a:latin typeface="Google Sans"/>
            </a:endParaRPr>
          </a:p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Decreto 351/79:</a:t>
            </a:r>
            <a:endParaRPr lang="es-AR" sz="1600" b="0" i="0" dirty="0">
              <a:solidFill>
                <a:srgbClr val="FFC000"/>
              </a:solidFill>
              <a:effectLst/>
              <a:latin typeface="Google Sans"/>
            </a:endParaRPr>
          </a:p>
          <a:p>
            <a:pPr algn="just"/>
            <a:r>
              <a:rPr lang="es-AR" sz="1600" b="0" i="0" dirty="0">
                <a:effectLst/>
                <a:latin typeface="Google Sans"/>
              </a:rPr>
              <a:t>Este decreto reglamentario de la Ley 19.587/72, en su Anexo V, detalla los límites máximos permisibles de ruido en el ámbito laboral y las medidas de protección auditiva necesarias. </a:t>
            </a:r>
          </a:p>
          <a:p>
            <a:pPr algn="l"/>
            <a:endParaRPr lang="es-AR" i="0" dirty="0">
              <a:effectLst/>
              <a:latin typeface="Google Sans"/>
            </a:endParaRPr>
          </a:p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Ley 24.557/95:</a:t>
            </a:r>
          </a:p>
          <a:p>
            <a:pPr algn="just"/>
            <a:r>
              <a:rPr lang="es-AR" sz="1600" b="0" i="0" dirty="0">
                <a:effectLst/>
                <a:latin typeface="Google Sans"/>
              </a:rPr>
              <a:t>La Ley de Riesgos del Trabajo y sus decretos complementarios también contemplan la problemática del ruido y establecen mecanismos para la prevención y reparación de daños relacionados con la exposición al ruido en el trabajo. </a:t>
            </a:r>
          </a:p>
          <a:p>
            <a:pPr algn="just"/>
            <a:endParaRPr lang="es-AR" dirty="0">
              <a:latin typeface="Google Sans"/>
            </a:endParaRPr>
          </a:p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Ley 1540:</a:t>
            </a:r>
            <a:endParaRPr lang="es-AR" sz="1600" b="0" i="0" dirty="0">
              <a:solidFill>
                <a:srgbClr val="FFC000"/>
              </a:solidFill>
              <a:effectLst/>
              <a:latin typeface="Google Sans"/>
            </a:endParaRPr>
          </a:p>
          <a:p>
            <a:pPr algn="l"/>
            <a:r>
              <a:rPr lang="es-AR" sz="1600" b="0" i="0" dirty="0">
                <a:effectLst/>
                <a:latin typeface="Google Sans"/>
              </a:rPr>
              <a:t>Esta ley, sancionada en la Ciudad de Buenos Aires, se enfoca en la prevención y control de la contaminación acústica en el ámbito urbano. </a:t>
            </a:r>
          </a:p>
          <a:p>
            <a:pPr algn="just"/>
            <a:endParaRPr lang="es-AR" sz="1600" b="0" i="0" dirty="0">
              <a:effectLst/>
              <a:latin typeface="Google Sans"/>
            </a:endParaRPr>
          </a:p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Resolución N°2/2021-APRA:</a:t>
            </a:r>
            <a:endParaRPr lang="es-AR" sz="1600" b="0" i="0" dirty="0">
              <a:solidFill>
                <a:srgbClr val="FFC000"/>
              </a:solidFill>
              <a:effectLst/>
              <a:latin typeface="Google Sans"/>
            </a:endParaRPr>
          </a:p>
          <a:p>
            <a:pPr algn="l"/>
            <a:r>
              <a:rPr lang="es-AR" sz="1600" b="0" i="0" dirty="0">
                <a:effectLst/>
                <a:latin typeface="Google Sans"/>
              </a:rPr>
              <a:t>Esta resolución de la Agencia de Protección Ambiental de la Ciudad de Buenos Aires actualiza aspectos de la normativa sobre contaminación acústica, incluyendo el mapa de áreas de sensibilidad acústica y la regulación de actividades potencialmente contaminantes por ruido.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AR" dirty="0">
              <a:latin typeface="Google Sans"/>
            </a:endParaRPr>
          </a:p>
          <a:p>
            <a:pPr algn="l"/>
            <a:r>
              <a:rPr lang="es-AR" sz="1600" b="1" i="0" dirty="0">
                <a:solidFill>
                  <a:srgbClr val="FFC000"/>
                </a:solidFill>
                <a:effectLst/>
                <a:latin typeface="Google Sans"/>
              </a:rPr>
              <a:t>Norma IRAM 4062:</a:t>
            </a:r>
            <a:endParaRPr lang="es-AR" sz="1600" b="0" i="0" dirty="0">
              <a:solidFill>
                <a:srgbClr val="FFC000"/>
              </a:solidFill>
              <a:effectLst/>
              <a:latin typeface="Google Sans"/>
            </a:endParaRPr>
          </a:p>
          <a:p>
            <a:pPr algn="l"/>
            <a:r>
              <a:rPr lang="es-AR" sz="1600" b="0" i="0" dirty="0">
                <a:effectLst/>
                <a:latin typeface="Google Sans"/>
              </a:rPr>
              <a:t>Esta norma argentina define los ruidos molestos al vecindario, estableciendo criterios para determinar si un ruido es molesto en función de su intensidad, duración y características.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AR" b="0" i="0" dirty="0">
              <a:effectLst/>
              <a:latin typeface="Google Sans"/>
            </a:endParaRPr>
          </a:p>
          <a:p>
            <a:pPr algn="l"/>
            <a:endParaRPr lang="es-AR" i="0" dirty="0"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18520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22308E-226F-4CF8-B07F-D885F1E1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3</a:t>
            </a:fld>
            <a:endParaRPr lang="es-AR" dirty="0"/>
          </a:p>
        </p:txBody>
      </p:sp>
      <p:pic>
        <p:nvPicPr>
          <p:cNvPr id="151558" name="Picture 6" descr="Resultado de imagen para puentes acusticos">
            <a:extLst>
              <a:ext uri="{FF2B5EF4-FFF2-40B4-BE49-F238E27FC236}">
                <a16:creationId xmlns:a16="http://schemas.microsoft.com/office/drawing/2014/main" id="{15EE7EE2-2FE9-4F11-A9FE-6EBBE53D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8" y="423654"/>
            <a:ext cx="5755720" cy="61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69062" y="184124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AR" sz="1600" b="1" dirty="0">
              <a:latin typeface="arial" panose="020B0604020202020204" pitchFamily="34" charset="0"/>
            </a:endParaRPr>
          </a:p>
          <a:p>
            <a:pPr algn="just"/>
            <a:endParaRPr lang="es-AR" sz="1600" b="1" dirty="0">
              <a:latin typeface="arial" panose="020B0604020202020204" pitchFamily="34" charset="0"/>
            </a:endParaRPr>
          </a:p>
          <a:p>
            <a:pPr algn="just"/>
            <a:r>
              <a:rPr lang="es-AR" sz="1600" b="1" dirty="0">
                <a:latin typeface="arial" panose="020B0604020202020204" pitchFamily="34" charset="0"/>
              </a:rPr>
              <a:t>El </a:t>
            </a:r>
            <a:r>
              <a:rPr lang="es-AR" sz="1600" b="1" dirty="0">
                <a:solidFill>
                  <a:srgbClr val="00B0F0"/>
                </a:solidFill>
                <a:latin typeface="arial" panose="020B0604020202020204" pitchFamily="34" charset="0"/>
              </a:rPr>
              <a:t>puente acústico, </a:t>
            </a:r>
            <a:r>
              <a:rPr lang="es-AR" sz="1600" b="1" dirty="0">
                <a:latin typeface="arial" panose="020B0604020202020204" pitchFamily="34" charset="0"/>
              </a:rPr>
              <a:t>permite el paso del sonido de una superficie a otra;</a:t>
            </a:r>
          </a:p>
          <a:p>
            <a:pPr algn="just"/>
            <a:r>
              <a:rPr lang="es-AR" sz="1600" b="1" dirty="0">
                <a:latin typeface="arial" panose="020B0604020202020204" pitchFamily="34" charset="0"/>
              </a:rPr>
              <a:t>Al haber discontinuidad hay un debilitamiento acústico que deberá revisarse…..con lo cual se esta en presencia de una discontinuidad constructiva mal resuelta.</a:t>
            </a:r>
          </a:p>
          <a:p>
            <a:pPr algn="just"/>
            <a:endParaRPr lang="es-AR" sz="1600" b="1" dirty="0">
              <a:latin typeface="arial" panose="020B0604020202020204" pitchFamily="34" charset="0"/>
            </a:endParaRPr>
          </a:p>
          <a:p>
            <a:pPr algn="just"/>
            <a:r>
              <a:rPr lang="es-AR" sz="1600" b="1" dirty="0">
                <a:latin typeface="arial" panose="020B0604020202020204" pitchFamily="34" charset="0"/>
              </a:rPr>
              <a:t>Lugares posibles de patologías:</a:t>
            </a:r>
          </a:p>
          <a:p>
            <a:pPr algn="just"/>
            <a:endParaRPr lang="es-AR" sz="1600" b="1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Unión de paredes con columnas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Unión de paredes con carpinterías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Unión de tabiques livianos con el solado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Unión de tabiques livianos con el cielorraso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Bajas prestaciones en carpinterías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Malas resoluciones en ductos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Unión de paredes con el cielorraso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</a:rPr>
              <a:t>Malas resoluciones de instalaciones colgantes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</a:endParaRPr>
          </a:p>
          <a:p>
            <a:pPr algn="just"/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128789" y="733421"/>
            <a:ext cx="6684135" cy="708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b="1" dirty="0">
                <a:solidFill>
                  <a:srgbClr val="FFC000"/>
                </a:solidFill>
              </a:rPr>
              <a:t>El concepto de discontinuidad en la envolvente….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09937" y="270457"/>
            <a:ext cx="4584881" cy="1944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/>
              <a:t>No existe, al menos en la práctica edilicia habitual, una envolvente continua uniforme y homogénea con una misma resolución y comportamiento en toda su </a:t>
            </a:r>
            <a:r>
              <a:rPr lang="es-ES" sz="1400" b="1" dirty="0"/>
              <a:t>extensión.</a:t>
            </a:r>
          </a:p>
          <a:p>
            <a:endParaRPr lang="es-ES" sz="1400" b="1" dirty="0"/>
          </a:p>
          <a:p>
            <a:r>
              <a:rPr lang="es-ES" sz="1400" b="1" dirty="0"/>
              <a:t>Ver la transferencia de energía a </a:t>
            </a:r>
            <a:r>
              <a:rPr lang="es-AR" sz="1400" b="1" dirty="0"/>
              <a:t>través de la envolvente de un edificio es evaluar el estudio de sus </a:t>
            </a:r>
            <a:r>
              <a:rPr lang="es-ES" sz="1400" b="1" dirty="0"/>
              <a:t>discontinuidades.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6954592" y="914400"/>
            <a:ext cx="437881" cy="527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DBA418-ABEF-43D1-A9C9-0DC9F960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4</a:t>
            </a:fld>
            <a:endParaRPr lang="es-AR" dirty="0"/>
          </a:p>
        </p:txBody>
      </p:sp>
      <p:pic>
        <p:nvPicPr>
          <p:cNvPr id="156674" name="Picture 2" descr="Resultado de imagen para ruidos exteriores soluciones acusticas">
            <a:extLst>
              <a:ext uri="{FF2B5EF4-FFF2-40B4-BE49-F238E27FC236}">
                <a16:creationId xmlns:a16="http://schemas.microsoft.com/office/drawing/2014/main" id="{E5889D4A-36ED-4503-AABA-DBE90785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7" y="379113"/>
            <a:ext cx="4871919" cy="29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6" name="Picture 4" descr="Imagen relacionada">
            <a:extLst>
              <a:ext uri="{FF2B5EF4-FFF2-40B4-BE49-F238E27FC236}">
                <a16:creationId xmlns:a16="http://schemas.microsoft.com/office/drawing/2014/main" id="{09E00883-980B-4C3C-9958-032528A6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7" y="3479709"/>
            <a:ext cx="4871919" cy="30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715919" y="379113"/>
            <a:ext cx="5851792" cy="513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/>
              <a:t>Vías de propagación del ruido…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7183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Marcador de número de diapositiva 2">
            <a:extLst>
              <a:ext uri="{FF2B5EF4-FFF2-40B4-BE49-F238E27FC236}">
                <a16:creationId xmlns:a16="http://schemas.microsoft.com/office/drawing/2014/main" id="{A6217CB2-3757-461A-8F22-B4AA1FD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B82B978-CD3A-4C96-A2BC-B4711DD24489}" type="slidenum">
              <a:rPr lang="es-AR" altLang="es-AR">
                <a:latin typeface="Arial" panose="020B0604020202020204" pitchFamily="34" charset="0"/>
              </a:rPr>
              <a:pPr/>
              <a:t>5</a:t>
            </a:fld>
            <a:endParaRPr lang="es-AR" altLang="es-AR" dirty="0">
              <a:latin typeface="Arial" panose="020B0604020202020204" pitchFamily="34" charset="0"/>
            </a:endParaRPr>
          </a:p>
        </p:txBody>
      </p:sp>
      <p:sp>
        <p:nvSpPr>
          <p:cNvPr id="244739" name="Text Box 2">
            <a:extLst>
              <a:ext uri="{FF2B5EF4-FFF2-40B4-BE49-F238E27FC236}">
                <a16:creationId xmlns:a16="http://schemas.microsoft.com/office/drawing/2014/main" id="{FC8A74F4-ABB6-48D8-8560-2498EA4E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0534" y="0"/>
            <a:ext cx="12272447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/>
            <a:endParaRPr lang="es-AR" altLang="es-AR" sz="2400" b="1" i="1" dirty="0">
              <a:latin typeface="Arial" panose="020B0604020202020204" pitchFamily="34" charset="0"/>
            </a:endParaRPr>
          </a:p>
          <a:p>
            <a:pPr lvl="2"/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EL CONTROL DEL RUIDO INTERIOR…</a:t>
            </a:r>
          </a:p>
          <a:p>
            <a:pPr lvl="2"/>
            <a:endParaRPr lang="es-AR" altLang="es-AR" sz="2000" dirty="0">
              <a:latin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Los ruidos interiores son tan molestos como los exteriores, se identifican ruidos de trasmisión aérea y ruidos de trasmisión mecánica…</a:t>
            </a:r>
          </a:p>
          <a:p>
            <a:pPr lvl="2">
              <a:lnSpc>
                <a:spcPct val="110000"/>
              </a:lnSpc>
            </a:pPr>
            <a:endParaRPr lang="es-AR" altLang="es-AR" sz="2000" dirty="0">
              <a:latin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 ..ruidos instalaciones sanitarias (ductos descargas /montantes / bombas..)</a:t>
            </a: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 ..equipos aire acondicionados..</a:t>
            </a: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 ..ruidos en cajas ascensores…</a:t>
            </a: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 ..ruidos en los pasillos….</a:t>
            </a: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Los sonidos aéreos son originados por una fuente emisora y el aire como medio emisor</a:t>
            </a: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propaga a los elementos constructivos del local, los cuales puestos en  vibración transmiten sonidos aéreos a las habitaciones colindantes.</a:t>
            </a:r>
          </a:p>
          <a:p>
            <a:pPr lvl="2">
              <a:lnSpc>
                <a:spcPct val="120000"/>
              </a:lnSpc>
            </a:pPr>
            <a:endParaRPr lang="es-AR" altLang="es-AR" sz="2000" dirty="0"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También tenemos los ruidos de impactos /golpes </a:t>
            </a: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..losas de azoteas..</a:t>
            </a: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..losas de entrepisos..</a:t>
            </a:r>
          </a:p>
          <a:p>
            <a:pPr lvl="2">
              <a:lnSpc>
                <a:spcPct val="120000"/>
              </a:lnSpc>
            </a:pPr>
            <a:r>
              <a:rPr lang="es-AR" altLang="es-AR" sz="2000" dirty="0">
                <a:solidFill>
                  <a:srgbClr val="00B0F0"/>
                </a:solidFill>
                <a:latin typeface="Arial" panose="020B0604020202020204" pitchFamily="34" charset="0"/>
              </a:rPr>
              <a:t>      ..cerramientos verticales..</a:t>
            </a:r>
            <a:endParaRPr lang="es-ES_tradnl" altLang="es-AR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5872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Marcador de número de diapositiva 2">
            <a:extLst>
              <a:ext uri="{FF2B5EF4-FFF2-40B4-BE49-F238E27FC236}">
                <a16:creationId xmlns:a16="http://schemas.microsoft.com/office/drawing/2014/main" id="{47AE6845-C926-49C8-9A3A-698B1CA2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23127EA-3DA8-4895-912A-B56013E99CB6}" type="slidenum">
              <a:rPr lang="es-AR" altLang="es-AR">
                <a:latin typeface="Arial" panose="020B0604020202020204" pitchFamily="34" charset="0"/>
              </a:rPr>
              <a:pPr/>
              <a:t>6</a:t>
            </a:fld>
            <a:endParaRPr lang="es-AR" altLang="es-AR" dirty="0">
              <a:latin typeface="Arial" panose="020B0604020202020204" pitchFamily="34" charset="0"/>
            </a:endParaRPr>
          </a:p>
        </p:txBody>
      </p:sp>
      <p:sp>
        <p:nvSpPr>
          <p:cNvPr id="198659" name="Text Box 2">
            <a:extLst>
              <a:ext uri="{FF2B5EF4-FFF2-40B4-BE49-F238E27FC236}">
                <a16:creationId xmlns:a16="http://schemas.microsoft.com/office/drawing/2014/main" id="{C44F4242-F608-4B0F-97B1-8D5708E1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4935" y="538371"/>
            <a:ext cx="862574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/>
            <a:r>
              <a:rPr lang="es-AR" altLang="es-AR" sz="24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AISLAMIENTO CONTRA RUIDOS DE IMPACTO….</a:t>
            </a:r>
          </a:p>
          <a:p>
            <a:pPr lvl="2"/>
            <a:endParaRPr lang="es-AR" altLang="es-AR" sz="2400" b="1" i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2"/>
            <a:r>
              <a:rPr lang="es-AR" altLang="es-A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Soporte elástico flotantes….</a:t>
            </a:r>
          </a:p>
          <a:p>
            <a:pPr lvl="2"/>
            <a:endParaRPr lang="es-AR" altLang="es-AR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C4EC3884-2ABC-4C2B-96DA-37F98359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4935" y="1873956"/>
            <a:ext cx="121073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Estos soportes son respuestas a los ruidos de impactos que se dan sobre las losas de azoteas o losas de entrepisos.</a:t>
            </a:r>
          </a:p>
          <a:p>
            <a:pPr lvl="2">
              <a:lnSpc>
                <a:spcPct val="110000"/>
              </a:lnSpc>
            </a:pPr>
            <a:r>
              <a:rPr lang="es-AR" altLang="es-AR" sz="2000" dirty="0">
                <a:latin typeface="Arial" panose="020B0604020202020204" pitchFamily="34" charset="0"/>
              </a:rPr>
              <a:t>Estos planos aislantes que reposan sobre la estructura, deben estar ubicados entre la estructura  / sustrato y los </a:t>
            </a:r>
            <a:r>
              <a:rPr lang="es-AR" altLang="es-AR" sz="2000" dirty="0" err="1">
                <a:latin typeface="Arial" panose="020B0604020202020204" pitchFamily="34" charset="0"/>
              </a:rPr>
              <a:t>contrapisos</a:t>
            </a:r>
            <a:r>
              <a:rPr lang="es-AR" altLang="es-AR" sz="2000" dirty="0">
                <a:latin typeface="Arial" panose="020B0604020202020204" pitchFamily="34" charset="0"/>
              </a:rPr>
              <a:t> de los solados…</a:t>
            </a:r>
          </a:p>
          <a:p>
            <a:pPr lvl="2"/>
            <a:endParaRPr lang="es-AR" altLang="es-AR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s-ES_tradnl" altLang="es-AR" sz="2000" dirty="0">
              <a:latin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524935" y="3793452"/>
            <a:ext cx="8500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0000"/>
              </a:lnSpc>
            </a:pPr>
            <a:r>
              <a:rPr lang="es-AR" altLang="es-AR" sz="2000" dirty="0">
                <a:solidFill>
                  <a:srgbClr val="19D2D7"/>
                </a:solidFill>
                <a:latin typeface="Arial" panose="020B0604020202020204" pitchFamily="34" charset="0"/>
              </a:rPr>
              <a:t>Se distribuye sobre la losa un (soporte elástico) que permite absorber las presiones acústicas de los ruidos aéreos y de impacto……evitando y disminuyendo su incidencia sobre los planos inferiores.</a:t>
            </a:r>
          </a:p>
          <a:p>
            <a:pPr lvl="2"/>
            <a:r>
              <a:rPr lang="es-AR" altLang="es-AR" sz="2400" dirty="0">
                <a:solidFill>
                  <a:srgbClr val="19D2D7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5729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Marcador de número de diapositiva 2">
            <a:extLst>
              <a:ext uri="{FF2B5EF4-FFF2-40B4-BE49-F238E27FC236}">
                <a16:creationId xmlns:a16="http://schemas.microsoft.com/office/drawing/2014/main" id="{91F4C6EB-456B-43BD-B454-622DB500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C9475DF-1254-435F-9813-A7FBD16AAD49}" type="slidenum">
              <a:rPr lang="es-AR" altLang="es-AR">
                <a:latin typeface="Arial" panose="020B0604020202020204" pitchFamily="34" charset="0"/>
              </a:rPr>
              <a:pPr/>
              <a:t>7</a:t>
            </a:fld>
            <a:endParaRPr lang="es-AR" altLang="es-AR" dirty="0">
              <a:latin typeface="Arial" panose="020B0604020202020204" pitchFamily="34" charset="0"/>
            </a:endParaRPr>
          </a:p>
        </p:txBody>
      </p:sp>
      <p:graphicFrame>
        <p:nvGraphicFramePr>
          <p:cNvPr id="200707" name="Object 2">
            <a:extLst>
              <a:ext uri="{FF2B5EF4-FFF2-40B4-BE49-F238E27FC236}">
                <a16:creationId xmlns:a16="http://schemas.microsoft.com/office/drawing/2014/main" id="{5323129E-32D1-451B-A08E-A42819B17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70837"/>
              </p:ext>
            </p:extLst>
          </p:nvPr>
        </p:nvGraphicFramePr>
        <p:xfrm>
          <a:off x="726195" y="582059"/>
          <a:ext cx="4648200" cy="315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2872547" imgH="1683934" progId="Paint.Picture">
                  <p:embed/>
                </p:oleObj>
              </mc:Choice>
              <mc:Fallback>
                <p:oleObj name="Imagen de mapa de bits" r:id="rId2" imgW="2872547" imgH="1683934" progId="Paint.Picture">
                  <p:embed/>
                  <p:pic>
                    <p:nvPicPr>
                      <p:cNvPr id="200707" name="Object 2">
                        <a:extLst>
                          <a:ext uri="{FF2B5EF4-FFF2-40B4-BE49-F238E27FC236}">
                            <a16:creationId xmlns:a16="http://schemas.microsoft.com/office/drawing/2014/main" id="{5323129E-32D1-451B-A08E-A42819B17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95" y="582059"/>
                        <a:ext cx="4648200" cy="3152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8" name="Text Box 3">
            <a:extLst>
              <a:ext uri="{FF2B5EF4-FFF2-40B4-BE49-F238E27FC236}">
                <a16:creationId xmlns:a16="http://schemas.microsoft.com/office/drawing/2014/main" id="{9155027D-F5B1-470D-B0A2-140745AD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369" y="347320"/>
            <a:ext cx="696266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endParaRPr lang="es-AR" altLang="es-AR" sz="1600" dirty="0"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1- Revoque del muro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2- Zócalo fijado al muro, sin tocar el solado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3- Solado de terminación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4- H° liviano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5- </a:t>
            </a:r>
            <a:r>
              <a:rPr lang="es-AR" altLang="es-AR" sz="1600" dirty="0" err="1">
                <a:latin typeface="Arial" panose="020B0604020202020204" pitchFamily="34" charset="0"/>
              </a:rPr>
              <a:t>Contrapiso</a:t>
            </a:r>
            <a:r>
              <a:rPr lang="es-AR" altLang="es-AR" sz="1600" dirty="0">
                <a:latin typeface="Arial" panose="020B0604020202020204" pitchFamily="34" charset="0"/>
              </a:rPr>
              <a:t> liviano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6 / 7 Banda aislante (debe cubrir todo el espesor del sistema hasta el zócalo)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8- Cañería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9- Losa estructural</a:t>
            </a:r>
          </a:p>
          <a:p>
            <a:pPr lvl="2">
              <a:lnSpc>
                <a:spcPct val="120000"/>
              </a:lnSpc>
            </a:pPr>
            <a:endParaRPr lang="es-AR" altLang="es-AR" sz="1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s-ES_tradnl" altLang="es-AR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B7DE4E9-7168-402E-BFE3-1070C78DB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32272"/>
              </p:ext>
            </p:extLst>
          </p:nvPr>
        </p:nvGraphicFramePr>
        <p:xfrm>
          <a:off x="748225" y="3895727"/>
          <a:ext cx="46482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4" imgW="2248049" imgH="1249613" progId="Paint.Picture">
                  <p:embed/>
                </p:oleObj>
              </mc:Choice>
              <mc:Fallback>
                <p:oleObj name="Imagen de mapa de bits" r:id="rId4" imgW="2248049" imgH="124961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25" y="3895727"/>
                        <a:ext cx="46482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4814368" y="3969457"/>
            <a:ext cx="646690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1- Placa de fibra de maderas apoyada sobre mampostería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2- Zócalo de cerámica y solado fijado con pegamento…….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3- Capa de arena gruesa (6 a 8 cm)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4- Cañerías.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5- </a:t>
            </a:r>
            <a:r>
              <a:rPr lang="es-AR" altLang="es-AR" sz="1600" dirty="0" err="1">
                <a:latin typeface="Arial" panose="020B0604020202020204" pitchFamily="34" charset="0"/>
              </a:rPr>
              <a:t>Contrapiso</a:t>
            </a:r>
            <a:r>
              <a:rPr lang="es-AR" altLang="es-AR" sz="1600" dirty="0">
                <a:latin typeface="Arial" panose="020B0604020202020204" pitchFamily="34" charset="0"/>
              </a:rPr>
              <a:t> y carpeta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6- Losa estructural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4021157" y="1288973"/>
            <a:ext cx="528809" cy="19279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450814" y="1013552"/>
            <a:ext cx="253388" cy="275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597446" y="5045725"/>
            <a:ext cx="3536414" cy="11017"/>
          </a:xfrm>
          <a:prstGeom prst="line">
            <a:avLst/>
          </a:prstGeom>
          <a:ln w="762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4175393" y="4572000"/>
            <a:ext cx="88135" cy="4847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4549966" y="4572000"/>
            <a:ext cx="154236" cy="17843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071022" y="420266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77508" y="4251977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5702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Marcador de número de diapositiva 2">
            <a:extLst>
              <a:ext uri="{FF2B5EF4-FFF2-40B4-BE49-F238E27FC236}">
                <a16:creationId xmlns:a16="http://schemas.microsoft.com/office/drawing/2014/main" id="{AB71207C-3A1C-455D-A619-2859B0FB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8F3FE5C-BF13-441B-9F16-4DF1CA6B3FFF}" type="slidenum">
              <a:rPr lang="es-AR" altLang="es-AR">
                <a:latin typeface="Arial" panose="020B0604020202020204" pitchFamily="34" charset="0"/>
              </a:rPr>
              <a:pPr/>
              <a:t>8</a:t>
            </a:fld>
            <a:endParaRPr lang="es-AR" altLang="es-AR">
              <a:latin typeface="Arial" panose="020B0604020202020204" pitchFamily="34" charset="0"/>
            </a:endParaRPr>
          </a:p>
        </p:txBody>
      </p:sp>
      <p:graphicFrame>
        <p:nvGraphicFramePr>
          <p:cNvPr id="203779" name="Object 2">
            <a:extLst>
              <a:ext uri="{FF2B5EF4-FFF2-40B4-BE49-F238E27FC236}">
                <a16:creationId xmlns:a16="http://schemas.microsoft.com/office/drawing/2014/main" id="{52F11F1D-11B5-4FF1-8B91-79D08A766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8062"/>
              </p:ext>
            </p:extLst>
          </p:nvPr>
        </p:nvGraphicFramePr>
        <p:xfrm>
          <a:off x="692225" y="457313"/>
          <a:ext cx="4610559" cy="291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2346979" imgH="1798037" progId="Paint.Picture">
                  <p:embed/>
                </p:oleObj>
              </mc:Choice>
              <mc:Fallback>
                <p:oleObj name="Imagen de mapa de bits" r:id="rId2" imgW="2346979" imgH="1798037" progId="Paint.Picture">
                  <p:embed/>
                  <p:pic>
                    <p:nvPicPr>
                      <p:cNvPr id="203779" name="Object 2">
                        <a:extLst>
                          <a:ext uri="{FF2B5EF4-FFF2-40B4-BE49-F238E27FC236}">
                            <a16:creationId xmlns:a16="http://schemas.microsoft.com/office/drawing/2014/main" id="{52F11F1D-11B5-4FF1-8B91-79D08A766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25" y="457313"/>
                        <a:ext cx="4610559" cy="291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0" name="Text Box 3">
            <a:extLst>
              <a:ext uri="{FF2B5EF4-FFF2-40B4-BE49-F238E27FC236}">
                <a16:creationId xmlns:a16="http://schemas.microsoft.com/office/drawing/2014/main" id="{8BF51F8E-B29F-41A5-990C-AEB21E7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635306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1- Solado de parquet colocado con alquitrán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2- Placas espuma rígida poliuretano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3- Placas de aglomerado de madera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4- Tiras de caucho espesor 10 mm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5- Soporte aislante de aglomerado sobre la mampostería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6- Bastidor del zócalo, fijado al piso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7- Zócalo de aglomerado.</a:t>
            </a:r>
          </a:p>
          <a:p>
            <a:pPr lvl="2">
              <a:lnSpc>
                <a:spcPct val="120000"/>
              </a:lnSpc>
            </a:pPr>
            <a:r>
              <a:rPr lang="es-AR" altLang="es-AR" sz="1600" dirty="0">
                <a:latin typeface="Arial" panose="020B0604020202020204" pitchFamily="34" charset="0"/>
              </a:rPr>
              <a:t>8- Revoque del muro.</a:t>
            </a:r>
          </a:p>
          <a:p>
            <a:pPr>
              <a:spcBef>
                <a:spcPct val="50000"/>
              </a:spcBef>
            </a:pPr>
            <a:endParaRPr lang="es-ES_tradnl" altLang="es-AR" sz="1600" dirty="0">
              <a:latin typeface="Times New Roman" panose="0202060305040502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4230477" y="1266940"/>
            <a:ext cx="407624" cy="166354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598546" y="101764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88125" y="4244616"/>
            <a:ext cx="9749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AR" altLang="es-AR" dirty="0">
                <a:solidFill>
                  <a:srgbClr val="14C9DC"/>
                </a:solidFill>
                <a:latin typeface="Arial" panose="020B0604020202020204" pitchFamily="34" charset="0"/>
              </a:rPr>
              <a:t>…”La eficacia del aislamiento depende ante todo de la prudente elección de las características de la losa, del soporte elástico y del </a:t>
            </a:r>
            <a:r>
              <a:rPr lang="es-AR" altLang="es-AR" dirty="0" err="1">
                <a:solidFill>
                  <a:srgbClr val="14C9DC"/>
                </a:solidFill>
                <a:latin typeface="Arial" panose="020B0604020202020204" pitchFamily="34" charset="0"/>
              </a:rPr>
              <a:t>contrapiso</a:t>
            </a:r>
            <a:r>
              <a:rPr lang="es-AR" altLang="es-AR" dirty="0">
                <a:solidFill>
                  <a:srgbClr val="14C9DC"/>
                </a:solidFill>
                <a:latin typeface="Arial" panose="020B0604020202020204" pitchFamily="34" charset="0"/>
              </a:rPr>
              <a:t>… para ruidos aéreos es indispensable que la independencia acústica de éste elemento intermediario revista tales condiciones, que la losa pueda considerarse como independiente del edificio”… </a:t>
            </a:r>
            <a:endParaRPr lang="es-ES_tradnl" altLang="es-AR" dirty="0">
              <a:solidFill>
                <a:srgbClr val="14C9D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0451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22308E-226F-4CF8-B07F-D885F1E1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A967-5786-4632-A050-AE15A4BB4C94}" type="slidenum">
              <a:rPr lang="es-AR" smtClean="0"/>
              <a:t>9</a:t>
            </a:fld>
            <a:endParaRPr lang="es-AR" dirty="0"/>
          </a:p>
        </p:txBody>
      </p:sp>
      <p:pic>
        <p:nvPicPr>
          <p:cNvPr id="163842" name="Picture 2" descr="https://portal.danosa.com/media/SOL-DETALLE_DIBUJO+SUF11+L1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9" y="796086"/>
            <a:ext cx="5627708" cy="57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657046" y="1787604"/>
            <a:ext cx="3977089" cy="47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Referencias</a:t>
            </a:r>
          </a:p>
          <a:p>
            <a:endParaRPr lang="es-AR" dirty="0"/>
          </a:p>
          <a:p>
            <a:r>
              <a:rPr lang="es-AR" dirty="0"/>
              <a:t>1. Estructura hormigón</a:t>
            </a:r>
          </a:p>
          <a:p>
            <a:r>
              <a:rPr lang="es-AR" dirty="0"/>
              <a:t>2. Fieltro flotante de caucho</a:t>
            </a:r>
          </a:p>
          <a:p>
            <a:r>
              <a:rPr lang="es-AR" dirty="0"/>
              <a:t>3. </a:t>
            </a:r>
            <a:r>
              <a:rPr lang="es-AR" dirty="0" err="1"/>
              <a:t>Contrapiso</a:t>
            </a:r>
            <a:r>
              <a:rPr lang="es-AR" dirty="0"/>
              <a:t> hormigón pobre</a:t>
            </a:r>
          </a:p>
          <a:p>
            <a:r>
              <a:rPr lang="es-AR" dirty="0"/>
              <a:t>4. Solape </a:t>
            </a:r>
            <a:r>
              <a:rPr lang="es-AR" dirty="0" err="1"/>
              <a:t>angulo</a:t>
            </a:r>
            <a:r>
              <a:rPr lang="es-AR" dirty="0"/>
              <a:t> separador de caucho</a:t>
            </a:r>
          </a:p>
          <a:p>
            <a:r>
              <a:rPr lang="es-AR" dirty="0"/>
              <a:t>5. Solape de unión de caucho</a:t>
            </a:r>
          </a:p>
          <a:p>
            <a:r>
              <a:rPr lang="es-AR" dirty="0"/>
              <a:t>6. Film aislante </a:t>
            </a:r>
            <a:r>
              <a:rPr lang="es-AR" dirty="0" err="1"/>
              <a:t>fonac</a:t>
            </a:r>
            <a:endParaRPr lang="es-AR" dirty="0"/>
          </a:p>
          <a:p>
            <a:r>
              <a:rPr lang="es-AR" dirty="0"/>
              <a:t>7. Solado de madera sobre bastidores.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27" y="3541690"/>
            <a:ext cx="5102510" cy="29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853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1461</Words>
  <Application>Microsoft Office PowerPoint</Application>
  <PresentationFormat>Panorámica</PresentationFormat>
  <Paragraphs>187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Arial</vt:lpstr>
      <vt:lpstr>Arial Black</vt:lpstr>
      <vt:lpstr>Calibri</vt:lpstr>
      <vt:lpstr>Corbel</vt:lpstr>
      <vt:lpstr>Google Sans</vt:lpstr>
      <vt:lpstr>Times New Roman</vt:lpstr>
      <vt:lpstr>Wingdings</vt:lpstr>
      <vt:lpstr>Wingdings 2</vt:lpstr>
      <vt:lpstr>Marco</vt:lpstr>
      <vt:lpstr>Imagen de mapa de bits</vt:lpstr>
      <vt:lpstr>Presentación de PowerPoint</vt:lpstr>
      <vt:lpstr>PROPAGACION DEL SONIDO / RUIDOS INTERIORES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Soportes desde el cielorraso, debajo de la losa…..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 Qué es la acústica arquitectónica?.</dc:title>
  <dc:creator>Martita</dc:creator>
  <cp:lastModifiedBy>Caceres Ricardo</cp:lastModifiedBy>
  <cp:revision>91</cp:revision>
  <dcterms:created xsi:type="dcterms:W3CDTF">2017-07-30T21:52:15Z</dcterms:created>
  <dcterms:modified xsi:type="dcterms:W3CDTF">2025-06-18T06:53:14Z</dcterms:modified>
</cp:coreProperties>
</file>