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306" r:id="rId4"/>
    <p:sldId id="308" r:id="rId5"/>
    <p:sldId id="309" r:id="rId6"/>
    <p:sldId id="319" r:id="rId7"/>
    <p:sldId id="310" r:id="rId8"/>
    <p:sldId id="312" r:id="rId9"/>
    <p:sldId id="311" r:id="rId10"/>
    <p:sldId id="313" r:id="rId11"/>
    <p:sldId id="314" r:id="rId12"/>
    <p:sldId id="315" r:id="rId13"/>
    <p:sldId id="320" r:id="rId14"/>
    <p:sldId id="290" r:id="rId15"/>
    <p:sldId id="316" r:id="rId16"/>
    <p:sldId id="317" r:id="rId17"/>
    <p:sldId id="321" r:id="rId18"/>
    <p:sldId id="318" r:id="rId19"/>
    <p:sldId id="307" r:id="rId20"/>
    <p:sldId id="322" r:id="rId21"/>
    <p:sldId id="323" r:id="rId22"/>
    <p:sldId id="324" r:id="rId23"/>
    <p:sldId id="325" r:id="rId24"/>
    <p:sldId id="326" r:id="rId25"/>
    <p:sldId id="327" r:id="rId26"/>
    <p:sldId id="328" r:id="rId27"/>
    <p:sldId id="329" r:id="rId28"/>
    <p:sldId id="330" r:id="rId29"/>
    <p:sldId id="331" r:id="rId30"/>
    <p:sldId id="332" r:id="rId31"/>
    <p:sldId id="333" r:id="rId32"/>
    <p:sldId id="334" r:id="rId33"/>
    <p:sldId id="335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8F163E4-7E1D-4D63-B0E4-CBEFC5485017}">
          <p14:sldIdLst>
            <p14:sldId id="256"/>
            <p14:sldId id="257"/>
            <p14:sldId id="306"/>
            <p14:sldId id="308"/>
            <p14:sldId id="309"/>
            <p14:sldId id="319"/>
            <p14:sldId id="310"/>
            <p14:sldId id="312"/>
            <p14:sldId id="311"/>
            <p14:sldId id="313"/>
            <p14:sldId id="314"/>
            <p14:sldId id="315"/>
            <p14:sldId id="320"/>
            <p14:sldId id="290"/>
            <p14:sldId id="316"/>
            <p14:sldId id="317"/>
            <p14:sldId id="321"/>
            <p14:sldId id="318"/>
            <p14:sldId id="307"/>
            <p14:sldId id="322"/>
            <p14:sldId id="323"/>
            <p14:sldId id="324"/>
            <p14:sldId id="325"/>
            <p14:sldId id="326"/>
            <p14:sldId id="327"/>
            <p14:sldId id="328"/>
            <p14:sldId id="329"/>
            <p14:sldId id="330"/>
            <p14:sldId id="331"/>
            <p14:sldId id="332"/>
            <p14:sldId id="333"/>
            <p14:sldId id="334"/>
            <p14:sldId id="33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1DD61B0-9546-6C8D-9568-2A69AFF51044}" name="SCHIMPF BERNHARDT LUCAS BENJAMIN" initials="LS" userId="S::lucas.schimpfbernhardt@ucsf.edu.ar::b9ebff43-c38d-4a29-a6c0-bb98eaf35e1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83" autoAdjust="0"/>
    <p:restoredTop sz="88378" autoAdjust="0"/>
  </p:normalViewPr>
  <p:slideViewPr>
    <p:cSldViewPr snapToGrid="0">
      <p:cViewPr varScale="1">
        <p:scale>
          <a:sx n="98" d="100"/>
          <a:sy n="98" d="100"/>
        </p:scale>
        <p:origin x="82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056C9-3231-4052-B03E-3AE1C06E362A}" type="datetimeFigureOut">
              <a:rPr lang="es-AR" smtClean="0"/>
              <a:t>23/10/2025</a:t>
            </a:fld>
            <a:endParaRPr lang="es-A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92ED52-9ED7-45F5-AC42-7ABA11E2C45C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70436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92ED52-9ED7-45F5-AC42-7ABA11E2C45C}" type="slidenum">
              <a:rPr lang="es-AR" smtClean="0"/>
              <a:t>2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680365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846D0B-E1B6-68DA-3CF0-721A1236D5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FA4AA2-A972-25E9-D4C6-3356EA4A8D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4F3818-8288-632E-CD17-768808CC13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dirty="0"/>
              <a:t>https://www.instagram.com/reel/DPwCPEtkeBN/?utm_source=ig_web_copy_link Anodizado de cobre para placa de serigrafia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8540C6-C8F7-7A4D-594D-A1CFE613F0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92ED52-9ED7-45F5-AC42-7ABA11E2C45C}" type="slidenum">
              <a:rPr lang="es-AR" smtClean="0"/>
              <a:t>11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721843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CC6195-6490-A3CD-9586-AF8CB6AAEC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F88C5C-42AD-EE4A-2906-B354DB9A8E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826261-2736-4D05-9CF4-A4FAB7EAEC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dirty="0"/>
              <a:t>https://www.youtube.com/watch?v=WkPx</a:t>
            </a:r>
          </a:p>
          <a:p>
            <a:r>
              <a:rPr lang="es-AR" dirty="0"/>
              <a:t>https://www.facebook.com/watch/?v=543043390543376gfIa_6g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36A080-4779-A0AC-C88B-5CB3975EA1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92ED52-9ED7-45F5-AC42-7ABA11E2C45C}" type="slidenum">
              <a:rPr lang="es-AR" smtClean="0"/>
              <a:t>12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682925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4AFD7-0F44-4B59-407D-E98FDAA4F2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056B49-CA67-2AF0-DF54-0FB853F244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B0FBF2-C54B-6FB3-0549-6ABDACB293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dirty="0"/>
              <a:t>https://www.youtube.com/watch?v=WkPxgfIa_6g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CC5813-1293-F4F3-8BA6-C3BA147867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92ED52-9ED7-45F5-AC42-7ABA11E2C45C}" type="slidenum">
              <a:rPr lang="es-AR" smtClean="0"/>
              <a:t>13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575191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D187E3-EC7E-381D-E083-EAC5C636D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0725CA-134B-78F2-AAAB-9182A963C4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89D55F-B090-F518-BB3C-237B25993A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28BF63-FD24-308D-E81C-0D2CE13307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92ED52-9ED7-45F5-AC42-7ABA11E2C45C}" type="slidenum">
              <a:rPr lang="es-AR" smtClean="0"/>
              <a:t>15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681106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A9016E-DD87-CDC8-DD1A-92691766E4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63381B-7D74-06E5-6ACE-797BD2D4C9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ADFEE3-41F0-EA9B-9FA7-E8E7A3EBA4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dirty="0"/>
              <a:t>https://www.youtube.com/watch?v=cROlTLATd20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FEFBEC-C266-AB2F-41E0-DBEA040C82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92ED52-9ED7-45F5-AC42-7ABA11E2C45C}" type="slidenum">
              <a:rPr lang="es-AR" smtClean="0"/>
              <a:t>17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63126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5A917F-E8FE-3BBC-9E6D-C552C979D7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80C211-9D2A-5199-C059-C33CD49949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9D5FBD-A1DD-04E8-C420-92A1CEC319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B83856-578D-DCA3-0D03-74B9F912B9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92ED52-9ED7-45F5-AC42-7ABA11E2C45C}" type="slidenum">
              <a:rPr lang="es-AR" smtClean="0"/>
              <a:t>18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616235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5CBAC5-D9D7-890B-2CCD-F019909D11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204FA8-8216-5F61-D4C1-597C5B484D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B89290-E96A-E7EF-F069-FB3B44404B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65BAF6-6F52-9C8B-7E5A-986C660F7B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92ED52-9ED7-45F5-AC42-7ABA11E2C45C}" type="slidenum">
              <a:rPr lang="es-AR" smtClean="0"/>
              <a:t>19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161851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3B3306-1DA5-3FE2-2810-8D8543D8D4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54D0FB-7EAA-C42A-28F7-D5DC1DDFCE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598B54-AC0E-320F-A29E-CC9B6D3381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dirty="0"/>
              <a:t>https://www.youtube.com/watch?v=IPUlCYsPN9U </a:t>
            </a:r>
            <a:r>
              <a:rPr lang="es-AR" dirty="0" err="1"/>
              <a:t>Proyeccion</a:t>
            </a:r>
            <a:r>
              <a:rPr lang="es-AR" dirty="0"/>
              <a:t> de agua con abrasivo</a:t>
            </a:r>
          </a:p>
          <a:p>
            <a:r>
              <a:rPr lang="es-AR" dirty="0"/>
              <a:t>https://www.youtube.com/watch?v=TsQxxOx2IaU </a:t>
            </a:r>
            <a:r>
              <a:rPr lang="es-AR" dirty="0" err="1"/>
              <a:t>Granalladora</a:t>
            </a:r>
            <a:endParaRPr lang="es-AR" dirty="0"/>
          </a:p>
          <a:p>
            <a:r>
              <a:rPr lang="es-AR" dirty="0"/>
              <a:t>https://www.doblamos.com/proceso-de-granallado/</a:t>
            </a:r>
          </a:p>
          <a:p>
            <a:r>
              <a:rPr lang="es-AR" dirty="0"/>
              <a:t>https://www.youtube.com/watch?v=vUOAWvVcGms</a:t>
            </a:r>
          </a:p>
          <a:p>
            <a:r>
              <a:rPr lang="es-AR" dirty="0"/>
              <a:t>https://www.youtube.com/watch?v=QyJIXtW6EqY ultrasonido </a:t>
            </a:r>
          </a:p>
          <a:p>
            <a:endParaRPr lang="es-A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6C5615-6431-7BD1-A3E3-691EA8898A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92ED52-9ED7-45F5-AC42-7ABA11E2C45C}" type="slidenum">
              <a:rPr lang="es-AR" smtClean="0"/>
              <a:t>20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623791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9B336E-D23C-BDAB-8545-710E62B69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938022-21F7-39B1-75F8-FC3ACBD1DE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C51D63-2366-6DA1-9751-D70F5E5F5E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dirty="0"/>
              <a:t>https://www.you</a:t>
            </a:r>
          </a:p>
          <a:p>
            <a:r>
              <a:rPr lang="es-AR" dirty="0"/>
              <a:t>https://kyzen.com/industrias-y-aplicaciones/metal-mecanica/?lang=estube.com/watch?v=XtXXoOHIwBo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1A979B-9A87-387F-1291-B966A6AC71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92ED52-9ED7-45F5-AC42-7ABA11E2C45C}" type="slidenum">
              <a:rPr lang="es-AR" smtClean="0"/>
              <a:t>21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875011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21EDC0-1546-E3B7-8421-F53CEBAE60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3B7A58-65A6-484D-C48C-BFB13C1DAF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4F7127-17E0-038D-B94C-80BA79B9A4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dirty="0"/>
              <a:t>https://www.youtube.com/watch?v=Awgxa3Sko-U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2BF9B6-EEEF-DE71-F3AD-7A9C91E955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92ED52-9ED7-45F5-AC42-7ABA11E2C45C}" type="slidenum">
              <a:rPr lang="es-AR" smtClean="0"/>
              <a:t>22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47948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4FDD2B-A030-194D-32D7-8CEF12FD5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CDF105-B145-8D26-2483-8F4DEBCDBC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E335D0-77DA-EC62-EEBF-85522D2BC0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dirty="0"/>
              <a:t>https://www.youtube.com/watch?v=frTVDuZs0pM</a:t>
            </a:r>
          </a:p>
          <a:p>
            <a:endParaRPr lang="es-A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4784B8-A9B4-F568-80F8-5D5B039D30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92ED52-9ED7-45F5-AC42-7ABA11E2C45C}" type="slidenum">
              <a:rPr lang="es-AR" smtClean="0"/>
              <a:t>3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956225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92ED52-9ED7-45F5-AC42-7ABA11E2C45C}" type="slidenum">
              <a:rPr lang="es-AR" smtClean="0"/>
              <a:t>24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680365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4FDD2B-A030-194D-32D7-8CEF12FD5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CDF105-B145-8D26-2483-8F4DEBCDBC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E335D0-77DA-EC62-EEBF-85522D2BC0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4784B8-A9B4-F568-80F8-5D5B039D30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92ED52-9ED7-45F5-AC42-7ABA11E2C45C}" type="slidenum">
              <a:rPr lang="es-AR" smtClean="0"/>
              <a:t>25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956225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36F100-C95D-4388-6CD8-821CFE5334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B5A3AF-1240-A62C-9666-FD87897DED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DD815B-01C0-6DB4-006A-5CC6A3F88E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dirty="0"/>
              <a:t>https://www.youtube.com/watch?v=KVnsmjNCT8I preparación cliché </a:t>
            </a:r>
          </a:p>
          <a:p>
            <a:r>
              <a:rPr lang="es-AR" dirty="0"/>
              <a:t>https://www.giftcampaign.es/blog/que-es-la-tampografia/ q es tampografía? </a:t>
            </a:r>
          </a:p>
          <a:p>
            <a:r>
              <a:rPr lang="es-AR" dirty="0"/>
              <a:t>https://www.youtube.com/watch?v=N_NnUKhWD3Q</a:t>
            </a:r>
          </a:p>
          <a:p>
            <a:r>
              <a:rPr lang="es-AR" dirty="0"/>
              <a:t>Shorts: </a:t>
            </a:r>
          </a:p>
          <a:p>
            <a:r>
              <a:rPr lang="es-AR" dirty="0"/>
              <a:t>http://youtube.com/watch?v=t7iwnHbJAj4</a:t>
            </a:r>
          </a:p>
          <a:p>
            <a:r>
              <a:rPr lang="es-AR" dirty="0"/>
              <a:t>https://www.youtube.com/watch?v=725P7h6i7CE</a:t>
            </a:r>
          </a:p>
          <a:p>
            <a:r>
              <a:rPr lang="es-AR" dirty="0"/>
              <a:t>https://www.youtube.com/watch?v=GFrHAhZ8CUs 3 colores 2 caras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DD95C-9C49-F587-9CE5-01D57CCF1C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92ED52-9ED7-45F5-AC42-7ABA11E2C45C}" type="slidenum">
              <a:rPr lang="es-AR" smtClean="0"/>
              <a:t>26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678499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73851D-C2C0-3F4F-2107-7BF695B5FD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D885F4-C643-E2F6-FE75-AB5715B68B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239942-557B-886C-4D04-F9CC2F9508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dirty="0"/>
              <a:t>https://www.youtube.com/watch?v=KVnsmjNCT8I preparación cliché </a:t>
            </a:r>
          </a:p>
          <a:p>
            <a:r>
              <a:rPr lang="es-AR" dirty="0"/>
              <a:t>https://www.giftcampaign.es/blog/que-es-la-tampografia/ q es tampografía? </a:t>
            </a:r>
          </a:p>
          <a:p>
            <a:r>
              <a:rPr lang="es-AR" dirty="0"/>
              <a:t>Shorts: </a:t>
            </a:r>
          </a:p>
          <a:p>
            <a:r>
              <a:rPr lang="es-AR" dirty="0"/>
              <a:t>http://youtube.com/watch?v=t7iwnHbJAj4</a:t>
            </a:r>
          </a:p>
          <a:p>
            <a:r>
              <a:rPr lang="es-AR" dirty="0"/>
              <a:t>https://www.youtube.com/watch?v=725P7h6i7CE</a:t>
            </a:r>
          </a:p>
          <a:p>
            <a:r>
              <a:rPr lang="es-AR" dirty="0"/>
              <a:t>https://www.youtube.com/watch?v=GFrHAhZ8CUs 3 colores 2 caras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C2293C-B956-C62A-A341-1A10EDD00E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92ED52-9ED7-45F5-AC42-7ABA11E2C45C}" type="slidenum">
              <a:rPr lang="es-AR" smtClean="0"/>
              <a:t>27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769147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55F04-F775-D6FC-B2FC-8E839B4AAF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B0C269-BF67-1CFB-31AB-9EF95683B4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9BB74E-2062-169B-F9E9-A7BFD15204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dirty="0"/>
              <a:t>https://www.youtube.com/watch?v=e2dEmzzTjNI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4AF21A-87F1-E184-C5FC-3191524BEF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92ED52-9ED7-45F5-AC42-7ABA11E2C45C}" type="slidenum">
              <a:rPr lang="es-AR" smtClean="0"/>
              <a:t>28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287211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777017-08CB-8321-E9A8-B6DB4E22C6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C6C392-5E3C-4D63-4C68-619FA8EDB7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84C197-F8FA-E997-B96A-5D79DB06B5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dirty="0"/>
              <a:t>https://www.youtube.com/watch?v=e2dEmzzTjNI</a:t>
            </a:r>
          </a:p>
          <a:p>
            <a:r>
              <a:rPr lang="es-AR" dirty="0"/>
              <a:t>https://www.youtube.com/watch?v=4_n7HQhbtZU sobre medias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44F3B3-2BFA-AEF4-707D-6FFB824D76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92ED52-9ED7-45F5-AC42-7ABA11E2C45C}" type="slidenum">
              <a:rPr lang="es-AR" smtClean="0"/>
              <a:t>29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525356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9B7045-A2F0-F1DB-D914-7CEF26E197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CE7CE8-E440-C7E7-FB1C-C6B57C1E45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1922FD-94EE-E1B7-008A-639AEE3575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dirty="0"/>
              <a:t>https://dspace.ups.edu.ec/bitstream/123456789/27713/1/UPS-GT005212.pdf</a:t>
            </a:r>
          </a:p>
          <a:p>
            <a:r>
              <a:rPr lang="es-AR" dirty="0"/>
              <a:t>https://www.youtube.com/watch?v=5L7aMGZ_uGE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57F4AA-C419-6E97-3E04-BBD16B1FAC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92ED52-9ED7-45F5-AC42-7ABA11E2C45C}" type="slidenum">
              <a:rPr lang="es-AR" smtClean="0"/>
              <a:t>30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016887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55F633-1CFD-C3BA-9EF5-5FD51075E0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CE79BF-9D8C-A70E-A8CD-521C7D2C99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9853AA-700B-B22A-D7E8-28736966F8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dirty="0"/>
              <a:t>https://www.ibicrom.es/blog/que-es-y-como-funciona-la-pintura-electrostatica/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DD7068-5709-8673-A246-39D3E718F3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92ED52-9ED7-45F5-AC42-7ABA11E2C45C}" type="slidenum">
              <a:rPr lang="es-AR" smtClean="0"/>
              <a:t>31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191269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6EE63B-C296-716B-3B22-0812E7C6B9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BA2B77-C754-2A25-BD58-D0623B501E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81779E-E638-2E50-C504-5C28299A65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dirty="0"/>
              <a:t>https://www.ibicrom.es/blog/que-es-y-como-funciona-la-pintura-electrostatica/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F492CE-9FE3-08FF-7783-04EE9C95CD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92ED52-9ED7-45F5-AC42-7ABA11E2C45C}" type="slidenum">
              <a:rPr lang="es-AR" smtClean="0"/>
              <a:t>32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382317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FDD5A0-4477-21DE-7E6F-5F03C0AB57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A7DBF0-5CC5-6CF0-A319-23FFD27AA1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18B751-478C-5FBD-4793-50718ED951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dirty="0"/>
              <a:t>https://www.cabycal.com/cataforesis/</a:t>
            </a:r>
          </a:p>
          <a:p>
            <a:r>
              <a:rPr lang="es-AR" dirty="0"/>
              <a:t>https://www.youtube.com/watch?v=SGAWJAQ00fU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380D54-1A1A-D875-3447-0472E0307B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92ED52-9ED7-45F5-AC42-7ABA11E2C45C}" type="slidenum">
              <a:rPr lang="es-AR" smtClean="0"/>
              <a:t>33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60067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32FE50-8665-D184-F3CC-028306BE0C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BF495D-33C2-30F4-86A3-5686897967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B8769E-DCB1-7E41-8AD8-98663C6B6D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dirty="0"/>
              <a:t>https://www.youtube.com/watch?v=hP-IGyDoKU8</a:t>
            </a:r>
          </a:p>
          <a:p>
            <a:endParaRPr lang="es-A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D296E6-5D3F-8809-987F-6914D231D4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92ED52-9ED7-45F5-AC42-7ABA11E2C45C}" type="slidenum">
              <a:rPr lang="es-AR" smtClean="0"/>
              <a:t>4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956668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1B1897-9631-6288-FC17-8E06584685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3A9EEF-E8C2-6A9F-DF67-B64F309A94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7AA5BB-D443-8D7C-6CBB-9E8CE5852D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dirty="0"/>
              <a:t>https://all3dp.com/1/electroplating-3d-prints-all-you-need-to-know/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FF4D6B-F2D5-4CDB-8FFE-373ACDA7EF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92ED52-9ED7-45F5-AC42-7ABA11E2C45C}" type="slidenum">
              <a:rPr lang="es-AR" smtClean="0"/>
              <a:t>5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95506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E53631-AD35-D18B-ED83-C0BA851689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95C2D2-F8D3-A9FD-4C78-609BC60CE4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ADC213-05E8-6D11-9E78-A4322F378E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65A81C-0D21-7AB3-0F47-5ACB5338E0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92ED52-9ED7-45F5-AC42-7ABA11E2C45C}" type="slidenum">
              <a:rPr lang="es-AR" smtClean="0"/>
              <a:t>6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028575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813988-4647-49E7-7887-DA47122E85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011B47-6484-3199-BC14-9161429667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47B883-FDC6-2F9C-D9F3-229CF16201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dirty="0"/>
              <a:t>https://www.youtube.com/watch?v=6-4fUDs3dOM</a:t>
            </a:r>
          </a:p>
          <a:p>
            <a:r>
              <a:rPr lang="es-AR" dirty="0"/>
              <a:t>https://www.youtube.com/watch?v=kSAaYpssHwc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C872C9-3B04-928C-9503-D19073CDF9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92ED52-9ED7-45F5-AC42-7ABA11E2C45C}" type="slidenum">
              <a:rPr lang="es-AR" smtClean="0"/>
              <a:t>7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119649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20B1B6-9133-37AD-0A74-C20E0DB4BC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0D657D-BE2F-E752-2B99-2F0E878E20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67C6D9-DB02-9C95-6C87-29EFDD9FE6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A194FC-43AC-809A-273A-35353366F4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92ED52-9ED7-45F5-AC42-7ABA11E2C45C}" type="slidenum">
              <a:rPr lang="es-AR" smtClean="0"/>
              <a:t>8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659965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D31A63-2301-4C91-1CD4-A8F0872C4E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F28B0F-0F68-DDC1-4B3A-8BA263FD3D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884809-9916-B12A-31F1-FA0C585712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3E103-7350-C0FC-D7EF-156D4A1137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92ED52-9ED7-45F5-AC42-7ABA11E2C45C}" type="slidenum">
              <a:rPr lang="es-AR" smtClean="0"/>
              <a:t>9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575585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BA0523-C318-0862-F35E-DF4F4E206F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E42E07-D9C0-8F7A-82C2-88E50EA2DB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C613E1-1FAB-6ECC-8F64-BE2B467D9F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C7B157-E13B-53BC-5459-19A1CF600B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92ED52-9ED7-45F5-AC42-7ABA11E2C45C}" type="slidenum">
              <a:rPr lang="es-AR" smtClean="0"/>
              <a:t>10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57644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10/23/2025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10/23/2025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10/23/2025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10/23/2025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10/23/2025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10/23/2025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A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10/23/2025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A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10/23/2025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hyperlink" Target="https://www.google.com/search?sca_esv=f0ead55d09cdc2fd&amp;cs=1&amp;sxsrf=AE3TifPb5XRY8wJrd-AGShxpi1T0NqbZcg%3A1761226387821&amp;q=puff&amp;sa=X&amp;ved=2ahUKEwj_r6nJt7qQAxWer5UCHaT4A1YQxccNegQISxAB&amp;mstk=AUtExfA77KjmTb4sSTSdadvasPX2AKP62TdExwJFVOIzX_jNj_HyFo12w-05gfiIU3UGdskrhTxw4XDmxOIC5UyWN9MLg-l3jgJG7gAkfB3s9bMVHlMHBdR5u-So1obKLQ2VYIjyHFL4bZ6b2DlocNED1Syu3pIyD3tlYMf1eSQHOlYHuEp2cgAF8RY34SVox18hAr6-G_xgTTt2cMbcqkaCxMvnYJkAUs1gmzGddxjCf9u9kcDu7rD169JJmJ3l8oXmjk-PwlrtjaJIZIKIpQtEic_P&amp;csui=3" TargetMode="External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bycal.com/productos/sistemas-de-lavado-aspersion-inmersion/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F8F0F29-28CB-E30D-A52A-61DEB9F42000}"/>
              </a:ext>
            </a:extLst>
          </p:cNvPr>
          <p:cNvSpPr txBox="1">
            <a:spLocks/>
          </p:cNvSpPr>
          <p:nvPr/>
        </p:nvSpPr>
        <p:spPr>
          <a:xfrm>
            <a:off x="3128211" y="306770"/>
            <a:ext cx="8749856" cy="14465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7200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8000" b="1"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Tecnología</a:t>
            </a:r>
            <a:endParaRPr lang="es-AR" sz="8000" b="1" dirty="0">
              <a:latin typeface="Cascadia Mono SemiBold" panose="020B0609020000020004" pitchFamily="49" charset="0"/>
              <a:ea typeface="Cascadia Mono SemiBold" panose="020B0609020000020004" pitchFamily="49" charset="0"/>
              <a:cs typeface="Cascadia Mono SemiBold" panose="020B0609020000020004" pitchFamily="49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5F464E-D488-7B31-6EE9-B61CBE03D17E}"/>
              </a:ext>
            </a:extLst>
          </p:cNvPr>
          <p:cNvSpPr txBox="1"/>
          <p:nvPr/>
        </p:nvSpPr>
        <p:spPr>
          <a:xfrm>
            <a:off x="1373389" y="4381406"/>
            <a:ext cx="114921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7200" b="1" dirty="0">
                <a:latin typeface="Arial Black" panose="020B0A04020102020204" pitchFamily="34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DESARROLLO</a:t>
            </a:r>
            <a:endParaRPr lang="es-A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8558DC-11A0-D23C-0DE9-2FB826824A24}"/>
              </a:ext>
            </a:extLst>
          </p:cNvPr>
          <p:cNvSpPr txBox="1"/>
          <p:nvPr/>
        </p:nvSpPr>
        <p:spPr>
          <a:xfrm>
            <a:off x="1373389" y="3271822"/>
            <a:ext cx="742348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7200" b="1" dirty="0">
                <a:latin typeface="Arial" panose="020B0604020202020204" pitchFamily="34" charset="0"/>
                <a:cs typeface="Arial" panose="020B0604020202020204" pitchFamily="34" charset="0"/>
              </a:rPr>
              <a:t>Investigación </a:t>
            </a:r>
            <a:r>
              <a:rPr lang="es-AR" sz="40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es-AR"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9988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FCC921-95B3-325C-495E-6FAF515912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805668E-363C-A5B3-4CA1-6E6D0E2055F3}"/>
              </a:ext>
            </a:extLst>
          </p:cNvPr>
          <p:cNvSpPr txBox="1">
            <a:spLocks/>
          </p:cNvSpPr>
          <p:nvPr/>
        </p:nvSpPr>
        <p:spPr>
          <a:xfrm>
            <a:off x="169445" y="612929"/>
            <a:ext cx="5157134" cy="15687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4000" dirty="0">
                <a:latin typeface="Arial Black" panose="020B0A04020102020204" pitchFamily="34" charset="0"/>
              </a:rPr>
              <a:t>Conversión</a:t>
            </a:r>
            <a:endParaRPr lang="es-AR" sz="1800" dirty="0">
              <a:latin typeface="Arial Black" panose="020B0A04020102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40A3399-7D2C-9492-5F4B-606C677004B1}"/>
              </a:ext>
            </a:extLst>
          </p:cNvPr>
          <p:cNvSpPr txBox="1">
            <a:spLocks/>
          </p:cNvSpPr>
          <p:nvPr/>
        </p:nvSpPr>
        <p:spPr>
          <a:xfrm>
            <a:off x="6096000" y="612929"/>
            <a:ext cx="5157134" cy="6108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2400" b="1" dirty="0"/>
              <a:t>Cualquier metal puede generar dicha capa. </a:t>
            </a:r>
          </a:p>
          <a:p>
            <a:pPr marL="514350" indent="-514350">
              <a:buAutoNum type="arabicParenR"/>
            </a:pPr>
            <a:r>
              <a:rPr lang="es-MX" sz="2000" dirty="0"/>
              <a:t>protección contra la corrosión, </a:t>
            </a:r>
          </a:p>
          <a:p>
            <a:pPr marL="514350" indent="-514350">
              <a:buAutoNum type="arabicParenR"/>
            </a:pPr>
            <a:r>
              <a:rPr lang="es-MX" sz="2000" dirty="0"/>
              <a:t>preparación para pintura, </a:t>
            </a:r>
          </a:p>
          <a:p>
            <a:pPr marL="514350" indent="-514350">
              <a:buAutoNum type="arabicParenR"/>
            </a:pPr>
            <a:r>
              <a:rPr lang="es-MX" sz="2000" dirty="0"/>
              <a:t>reducción del desgaste</a:t>
            </a:r>
          </a:p>
          <a:p>
            <a:pPr marL="514350" indent="-514350">
              <a:buAutoNum type="arabicParenR"/>
            </a:pPr>
            <a:r>
              <a:rPr lang="es-MX" sz="2000" dirty="0"/>
              <a:t>permitir que la superficie contenga mejores lubricantes para procesos de formado metálico, </a:t>
            </a:r>
          </a:p>
          <a:p>
            <a:pPr marL="514350" indent="-514350">
              <a:buAutoNum type="arabicParenR"/>
            </a:pPr>
            <a:r>
              <a:rPr lang="es-MX" sz="2000" dirty="0"/>
              <a:t>aumentar la resistencia eléctrica de la superficie, </a:t>
            </a:r>
          </a:p>
          <a:p>
            <a:pPr marL="514350" indent="-514350">
              <a:buAutoNum type="arabicParenR"/>
            </a:pPr>
            <a:r>
              <a:rPr lang="es-MX" sz="2000" dirty="0"/>
              <a:t>acabado decorativo </a:t>
            </a:r>
          </a:p>
          <a:p>
            <a:pPr marL="514350" indent="-514350">
              <a:buAutoNum type="arabicParenR"/>
            </a:pPr>
            <a:r>
              <a:rPr lang="es-MX" sz="2000" dirty="0"/>
              <a:t>identificación de piezas</a:t>
            </a:r>
          </a:p>
          <a:p>
            <a:endParaRPr lang="es-MX" sz="2400" dirty="0">
              <a:solidFill>
                <a:schemeClr val="tx1"/>
              </a:solidFill>
            </a:endParaRPr>
          </a:p>
          <a:p>
            <a:endParaRPr lang="es-MX" sz="2400" dirty="0">
              <a:solidFill>
                <a:schemeClr val="tx1"/>
              </a:solidFill>
            </a:endParaRPr>
          </a:p>
          <a:p>
            <a:pPr marL="514350" indent="-514350">
              <a:buAutoNum type="arabicParenR"/>
            </a:pPr>
            <a:endParaRPr lang="es-AR" sz="1800" dirty="0">
              <a:solidFill>
                <a:schemeClr val="tx1"/>
              </a:solidFill>
            </a:endParaRP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1D2D11A9-6462-93E5-B073-BEA9F184D8F9}"/>
              </a:ext>
            </a:extLst>
          </p:cNvPr>
          <p:cNvSpPr txBox="1">
            <a:spLocks/>
          </p:cNvSpPr>
          <p:nvPr/>
        </p:nvSpPr>
        <p:spPr>
          <a:xfrm>
            <a:off x="169445" y="1857555"/>
            <a:ext cx="5157134" cy="454793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400" dirty="0"/>
              <a:t>Familia de procesos en los cuales se forma una película delgada de </a:t>
            </a:r>
            <a:r>
              <a:rPr lang="es-MX" sz="2400" b="1" dirty="0"/>
              <a:t>óxido, fosfato </a:t>
            </a:r>
            <a:r>
              <a:rPr lang="es-MX" sz="2400" dirty="0"/>
              <a:t>o</a:t>
            </a:r>
            <a:r>
              <a:rPr lang="es-MX" sz="2400" b="1" dirty="0"/>
              <a:t> cromato</a:t>
            </a:r>
            <a:r>
              <a:rPr lang="es-MX" sz="2400" dirty="0"/>
              <a:t> sobre una superficie metálica mediante reacción química o electroquímica. </a:t>
            </a:r>
          </a:p>
          <a:p>
            <a:r>
              <a:rPr lang="es-MX" sz="2000" dirty="0"/>
              <a:t>INMERSIÖN – ASPERSIÖN</a:t>
            </a:r>
          </a:p>
          <a:p>
            <a:endParaRPr lang="es-MX" sz="2000" dirty="0"/>
          </a:p>
          <a:p>
            <a:r>
              <a:rPr lang="es-MX" sz="2000" dirty="0"/>
              <a:t>Tipos: </a:t>
            </a:r>
          </a:p>
          <a:p>
            <a:r>
              <a:rPr lang="es-MX" sz="2000" b="1" dirty="0"/>
              <a:t>REACCIÖN FOSFÁTICA</a:t>
            </a:r>
          </a:p>
          <a:p>
            <a:r>
              <a:rPr lang="es-AR" sz="2000" b="1" dirty="0"/>
              <a:t>ANODIZADO </a:t>
            </a:r>
          </a:p>
        </p:txBody>
      </p:sp>
    </p:spTree>
    <p:extLst>
      <p:ext uri="{BB962C8B-B14F-4D97-AF65-F5344CB8AC3E}">
        <p14:creationId xmlns:p14="http://schemas.microsoft.com/office/powerpoint/2010/main" val="38052586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B4C90E-831C-DA71-6BC6-F35E4E9E15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54B197-4130-9DD5-2FAC-2F2FD3A4B1A9}"/>
              </a:ext>
            </a:extLst>
          </p:cNvPr>
          <p:cNvSpPr txBox="1">
            <a:spLocks/>
          </p:cNvSpPr>
          <p:nvPr/>
        </p:nvSpPr>
        <p:spPr>
          <a:xfrm>
            <a:off x="338891" y="374644"/>
            <a:ext cx="5157134" cy="15687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4000" dirty="0">
                <a:latin typeface="Arial Black" panose="020B0A04020102020204" pitchFamily="34" charset="0"/>
              </a:rPr>
              <a:t>Conversión</a:t>
            </a:r>
            <a:endParaRPr lang="es-AR" sz="1800" dirty="0">
              <a:latin typeface="Arial Black" panose="020B0A04020102020204" pitchFamily="34" charset="0"/>
            </a:endParaRP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97D73594-3A19-C40B-0F8C-D70005019C7A}"/>
              </a:ext>
            </a:extLst>
          </p:cNvPr>
          <p:cNvSpPr txBox="1">
            <a:spLocks/>
          </p:cNvSpPr>
          <p:nvPr/>
        </p:nvSpPr>
        <p:spPr>
          <a:xfrm>
            <a:off x="169445" y="1697134"/>
            <a:ext cx="5157134" cy="45479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400" dirty="0"/>
              <a:t>Familia de procesos en los cuales se forma una película delgada de </a:t>
            </a:r>
            <a:r>
              <a:rPr lang="es-MX" sz="2400" b="1" dirty="0"/>
              <a:t>óxido, fosfato </a:t>
            </a:r>
            <a:r>
              <a:rPr lang="es-MX" sz="2400" dirty="0"/>
              <a:t>o</a:t>
            </a:r>
            <a:r>
              <a:rPr lang="es-MX" sz="2400" b="1" dirty="0"/>
              <a:t> cromato</a:t>
            </a:r>
            <a:r>
              <a:rPr lang="es-MX" sz="2400" dirty="0"/>
              <a:t> sobre una superficie metálica mediante reacción química o electroquímica. </a:t>
            </a:r>
          </a:p>
          <a:p>
            <a:endParaRPr lang="es-MX" sz="2400" dirty="0"/>
          </a:p>
          <a:p>
            <a:r>
              <a:rPr lang="es-MX" sz="2000" dirty="0"/>
              <a:t>INMERSIÖN – ASPERSIÖN </a:t>
            </a:r>
          </a:p>
          <a:p>
            <a:r>
              <a:rPr lang="es-MX" sz="2000" dirty="0"/>
              <a:t>REACCIÖN FOSFÁTICA</a:t>
            </a:r>
          </a:p>
          <a:p>
            <a:r>
              <a:rPr lang="es-AR" sz="2000" dirty="0"/>
              <a:t>ANODIZADO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30A064-758E-5E92-DFD6-DFAB36E5E1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2331" y="1543752"/>
            <a:ext cx="5301916" cy="5326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B28D4D-73BA-E479-64A0-71E186705D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2220" y="0"/>
            <a:ext cx="2569779" cy="25697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9B9608-771C-DFD3-E4B3-88BACAECEC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2220" y="2563867"/>
            <a:ext cx="2569779" cy="25697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4F557B-E5E3-1BCA-3495-3F9C4E882C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7273" y="0"/>
            <a:ext cx="1938052" cy="19380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EB0AC0-4F06-7D35-084B-868A7ADA9B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7273" y="1938052"/>
            <a:ext cx="3369604" cy="374572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F174901-EE13-73E5-C5D8-A2AA09EE1DF3}"/>
              </a:ext>
            </a:extLst>
          </p:cNvPr>
          <p:cNvSpPr txBox="1"/>
          <p:nvPr/>
        </p:nvSpPr>
        <p:spPr>
          <a:xfrm>
            <a:off x="5527273" y="5875739"/>
            <a:ext cx="33696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2000" dirty="0"/>
              <a:t>Anodizado de cobre para placa de serigrafia</a:t>
            </a:r>
          </a:p>
        </p:txBody>
      </p:sp>
    </p:spTree>
    <p:extLst>
      <p:ext uri="{BB962C8B-B14F-4D97-AF65-F5344CB8AC3E}">
        <p14:creationId xmlns:p14="http://schemas.microsoft.com/office/powerpoint/2010/main" val="29828341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D3C895-91DC-16E5-AE76-B96EE92158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66EFFD6-92C6-AD31-AD07-EE8ADC96DA87}"/>
              </a:ext>
            </a:extLst>
          </p:cNvPr>
          <p:cNvSpPr txBox="1">
            <a:spLocks/>
          </p:cNvSpPr>
          <p:nvPr/>
        </p:nvSpPr>
        <p:spPr>
          <a:xfrm>
            <a:off x="6096000" y="374644"/>
            <a:ext cx="5157134" cy="610871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2400" b="1" dirty="0"/>
              <a:t>ETAPAS</a:t>
            </a:r>
          </a:p>
          <a:p>
            <a:pPr marL="514350" indent="-514350">
              <a:buAutoNum type="arabicParenR"/>
            </a:pPr>
            <a:r>
              <a:rPr lang="es-AR" sz="2400" dirty="0"/>
              <a:t>Vaporización del material</a:t>
            </a:r>
            <a:r>
              <a:rPr lang="es-MX" sz="2400" dirty="0"/>
              <a:t> </a:t>
            </a:r>
          </a:p>
          <a:p>
            <a:pPr marL="514350" indent="-514350">
              <a:buAutoNum type="arabicParenR"/>
            </a:pPr>
            <a:r>
              <a:rPr lang="es-MX" sz="2400" dirty="0"/>
              <a:t>Transporte de </a:t>
            </a:r>
            <a:r>
              <a:rPr lang="es-MX" sz="2400" dirty="0" err="1"/>
              <a:t>particulas</a:t>
            </a:r>
            <a:r>
              <a:rPr lang="es-MX" sz="2400" dirty="0"/>
              <a:t> </a:t>
            </a:r>
          </a:p>
          <a:p>
            <a:pPr marL="514350" indent="-514350">
              <a:buAutoNum type="arabicParenR"/>
            </a:pPr>
            <a:r>
              <a:rPr lang="es-MX" sz="2400" dirty="0"/>
              <a:t>Condensación en el sustrato</a:t>
            </a:r>
          </a:p>
          <a:p>
            <a:endParaRPr lang="es-MX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s-MX" sz="2400" b="1" dirty="0"/>
              <a:t>Aplicaciones</a:t>
            </a:r>
            <a:r>
              <a:rPr lang="es-MX" sz="2400" dirty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sz="2400" dirty="0"/>
              <a:t>Herramientas de corte, para incrementar su resistencia al desgaste.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sz="2400" dirty="0"/>
              <a:t>Lentes ópticos y componentes electrónicos, donde la precisión y el espesor controlado son cruciales.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sz="2400" dirty="0"/>
              <a:t>Cualquier elemento cerámico</a:t>
            </a:r>
          </a:p>
          <a:p>
            <a:pPr>
              <a:buFont typeface="Arial" panose="020B0604020202020204" pitchFamily="34" charset="0"/>
              <a:buChar char="•"/>
            </a:pPr>
            <a:endParaRPr lang="es-MX" sz="2000" dirty="0"/>
          </a:p>
          <a:p>
            <a:endParaRPr lang="es-MX" sz="2400" dirty="0">
              <a:solidFill>
                <a:schemeClr val="tx1"/>
              </a:solidFill>
            </a:endParaRPr>
          </a:p>
          <a:p>
            <a:endParaRPr lang="es-MX" sz="2400" dirty="0">
              <a:solidFill>
                <a:schemeClr val="tx1"/>
              </a:solidFill>
            </a:endParaRPr>
          </a:p>
          <a:p>
            <a:pPr marL="514350" indent="-514350">
              <a:buAutoNum type="arabicParenR"/>
            </a:pPr>
            <a:endParaRPr lang="es-AR" sz="1800" dirty="0">
              <a:solidFill>
                <a:schemeClr val="tx1"/>
              </a:solidFill>
            </a:endParaRP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0A52A092-CBB4-8A3F-2438-EA5700FC01F5}"/>
              </a:ext>
            </a:extLst>
          </p:cNvPr>
          <p:cNvSpPr txBox="1">
            <a:spLocks/>
          </p:cNvSpPr>
          <p:nvPr/>
        </p:nvSpPr>
        <p:spPr>
          <a:xfrm>
            <a:off x="153403" y="2130271"/>
            <a:ext cx="5157134" cy="454793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800" dirty="0"/>
              <a:t>La </a:t>
            </a:r>
            <a:r>
              <a:rPr lang="es-MX" sz="2800" b="1" dirty="0"/>
              <a:t>Deposición Física de Vapor (PVD)</a:t>
            </a:r>
            <a:r>
              <a:rPr lang="es-MX" sz="2800" dirty="0"/>
              <a:t> es un proceso en el cual el material de recubrimiento se convierte en vapor en una cámara de vacío y se deposita sobre la superficie del sustrato.</a:t>
            </a:r>
          </a:p>
          <a:p>
            <a:r>
              <a:rPr lang="es-MX" sz="2800" dirty="0"/>
              <a:t> Este método permite aplicar capas muy delgadas de metales, aleaciones o materiales cerámicos sobre superficies que requieren alta precisión.</a:t>
            </a:r>
            <a:endParaRPr lang="es-MX" sz="2400" dirty="0"/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5CE8CF86-CC49-72D9-9AEE-4A05B0940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217" y="396362"/>
            <a:ext cx="4476973" cy="1594416"/>
          </a:xfrm>
        </p:spPr>
        <p:txBody>
          <a:bodyPr>
            <a:normAutofit fontScale="90000"/>
          </a:bodyPr>
          <a:lstStyle/>
          <a:p>
            <a:r>
              <a:rPr lang="es-AR" sz="4000" b="1" dirty="0">
                <a:solidFill>
                  <a:schemeClr val="tx1"/>
                </a:solidFill>
                <a:latin typeface="Arial Black" panose="020B0A04020102020204" pitchFamily="34" charset="0"/>
              </a:rPr>
              <a:t>DEPOSICIÓN FÍSICA DE VAPOR</a:t>
            </a:r>
          </a:p>
        </p:txBody>
      </p:sp>
    </p:spTree>
    <p:extLst>
      <p:ext uri="{BB962C8B-B14F-4D97-AF65-F5344CB8AC3E}">
        <p14:creationId xmlns:p14="http://schemas.microsoft.com/office/powerpoint/2010/main" val="411864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386DE5-DA8B-6870-AA2F-5C86B57A15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234E9791-2612-F7C7-25C6-8E79B7394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217" y="396362"/>
            <a:ext cx="4476973" cy="1594416"/>
          </a:xfrm>
        </p:spPr>
        <p:txBody>
          <a:bodyPr>
            <a:normAutofit fontScale="90000"/>
          </a:bodyPr>
          <a:lstStyle/>
          <a:p>
            <a:r>
              <a:rPr lang="es-AR" sz="4000" b="1" dirty="0">
                <a:solidFill>
                  <a:schemeClr val="tx1"/>
                </a:solidFill>
                <a:latin typeface="Arial Black" panose="020B0A04020102020204" pitchFamily="34" charset="0"/>
              </a:rPr>
              <a:t>DEPOSICIÓN FÍSICA DE VAPOR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1EF235-2B1F-21D5-7AC6-7FF1C193D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04309"/>
            <a:ext cx="3381847" cy="49536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A4FC6C-EC2C-BE89-B603-7E984CBBFA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1847" y="3466627"/>
            <a:ext cx="3600953" cy="33913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16208C-DECB-2D25-15D9-930B1BD077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2166" y="0"/>
            <a:ext cx="6689834" cy="368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9653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eposición física de fase vapor (PVD) - ATRIA Innovation">
            <a:extLst>
              <a:ext uri="{FF2B5EF4-FFF2-40B4-BE49-F238E27FC236}">
                <a16:creationId xmlns:a16="http://schemas.microsoft.com/office/drawing/2014/main" id="{19E7C0FC-45E9-680F-A2D0-8085BB3A6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50" y="1169840"/>
            <a:ext cx="6128813" cy="348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C7EAF30-2E6E-BAEE-3FB3-E05A9E165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606" y="426889"/>
            <a:ext cx="9601200" cy="1485900"/>
          </a:xfrm>
        </p:spPr>
        <p:txBody>
          <a:bodyPr>
            <a:normAutofit/>
          </a:bodyPr>
          <a:lstStyle/>
          <a:p>
            <a:r>
              <a:rPr lang="es-AR" sz="4000" b="1" dirty="0">
                <a:solidFill>
                  <a:schemeClr val="tx1"/>
                </a:solidFill>
                <a:latin typeface="Arial Black" panose="020B0A04020102020204" pitchFamily="34" charset="0"/>
              </a:rPr>
              <a:t>DEPOSICIÓN FÍSICA DE VAPOR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936A96-08A5-4C5D-1251-DD72B4A3BE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1136" y="3204026"/>
            <a:ext cx="5250344" cy="348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3509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FF8B2A-B396-778C-9056-8762970091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7A9DB1B-9437-B094-D5A4-17DBE2118C54}"/>
              </a:ext>
            </a:extLst>
          </p:cNvPr>
          <p:cNvSpPr txBox="1">
            <a:spLocks/>
          </p:cNvSpPr>
          <p:nvPr/>
        </p:nvSpPr>
        <p:spPr>
          <a:xfrm>
            <a:off x="6096000" y="569496"/>
            <a:ext cx="5157134" cy="610871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800" b="1" dirty="0"/>
              <a:t>Compuestos para recubrimientos: </a:t>
            </a:r>
          </a:p>
          <a:p>
            <a:r>
              <a:rPr lang="es-MX" sz="2800" dirty="0"/>
              <a:t>Óxido de Aluminio (Al2 O3 ), el dióxido de silicio (SiO2 ), el nitruro de silicio (Si3 N4 ), el carburo de titanio (</a:t>
            </a:r>
            <a:r>
              <a:rPr lang="es-MX" sz="2800" dirty="0" err="1"/>
              <a:t>TiC</a:t>
            </a:r>
            <a:r>
              <a:rPr lang="es-MX" sz="2800" dirty="0"/>
              <a:t>) y el nitruro de titanio (</a:t>
            </a:r>
            <a:r>
              <a:rPr lang="es-MX" sz="2800" dirty="0" err="1"/>
              <a:t>TiN</a:t>
            </a:r>
            <a:r>
              <a:rPr lang="es-MX" sz="2800" dirty="0"/>
              <a:t>)</a:t>
            </a:r>
            <a:endParaRPr lang="es-AR" sz="2400" b="1" dirty="0"/>
          </a:p>
          <a:p>
            <a:r>
              <a:rPr lang="es-AR" sz="2400" b="1" dirty="0"/>
              <a:t>ETAPAS</a:t>
            </a:r>
          </a:p>
          <a:p>
            <a:pPr marL="514350" indent="-514350">
              <a:buAutoNum type="arabicParenR"/>
            </a:pPr>
            <a:r>
              <a:rPr lang="es-AR" sz="2400" dirty="0"/>
              <a:t>Preparación del sustrato.</a:t>
            </a:r>
            <a:endParaRPr lang="es-MX" sz="2400" dirty="0"/>
          </a:p>
          <a:p>
            <a:pPr marL="514350" indent="-514350">
              <a:buAutoNum type="arabicParenR"/>
            </a:pPr>
            <a:r>
              <a:rPr lang="es-MX" sz="2400" dirty="0"/>
              <a:t>Introducción de gases reactivos.</a:t>
            </a:r>
          </a:p>
          <a:p>
            <a:pPr marL="514350" indent="-514350">
              <a:buAutoNum type="arabicParenR"/>
            </a:pPr>
            <a:r>
              <a:rPr lang="es-MX" sz="2400" dirty="0"/>
              <a:t>Reacción y deposición.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sz="2400" b="1" dirty="0"/>
              <a:t>Aplicaciones</a:t>
            </a:r>
            <a:r>
              <a:rPr lang="es-MX" sz="2400" dirty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sz="2800" dirty="0"/>
              <a:t>Herramientas de corte, para incrementar su resistencia al desgaste.</a:t>
            </a:r>
            <a:endParaRPr lang="es-AR" sz="1800" dirty="0">
              <a:solidFill>
                <a:schemeClr val="tx1"/>
              </a:solidFill>
            </a:endParaRP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D1C079F5-35A8-83E0-DA1D-51B774A35E8B}"/>
              </a:ext>
            </a:extLst>
          </p:cNvPr>
          <p:cNvSpPr txBox="1">
            <a:spLocks/>
          </p:cNvSpPr>
          <p:nvPr/>
        </p:nvSpPr>
        <p:spPr>
          <a:xfrm>
            <a:off x="153403" y="2130271"/>
            <a:ext cx="5157134" cy="45479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400" dirty="0"/>
              <a:t>Basada en la reacción química de gases en una cámara de reacción, donde los gases se descomponen al contacto con la superficie caliente del sustrato, depositando una película sólida.</a:t>
            </a:r>
          </a:p>
          <a:p>
            <a:r>
              <a:rPr lang="es-MX" sz="2400" dirty="0"/>
              <a:t>Los metales convenientes para recubrimiento mediante CVD incluyen el tungsteno, el molibdeno, el titanio, el vanadio y el tantalio.</a:t>
            </a:r>
            <a:endParaRPr lang="es-MX" sz="2000" dirty="0"/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D58F2026-8773-1325-DB8B-DD670EA12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217" y="396362"/>
            <a:ext cx="4476973" cy="1594416"/>
          </a:xfrm>
        </p:spPr>
        <p:txBody>
          <a:bodyPr>
            <a:normAutofit fontScale="90000"/>
          </a:bodyPr>
          <a:lstStyle/>
          <a:p>
            <a:r>
              <a:rPr lang="es-AR" sz="4000" b="1" dirty="0">
                <a:solidFill>
                  <a:schemeClr val="tx1"/>
                </a:solidFill>
                <a:latin typeface="Arial Black" panose="020B0A04020102020204" pitchFamily="34" charset="0"/>
              </a:rPr>
              <a:t>DEPOSICIÓN QUÍMICA DE VAPOR</a:t>
            </a:r>
          </a:p>
        </p:txBody>
      </p:sp>
    </p:spTree>
    <p:extLst>
      <p:ext uri="{BB962C8B-B14F-4D97-AF65-F5344CB8AC3E}">
        <p14:creationId xmlns:p14="http://schemas.microsoft.com/office/powerpoint/2010/main" val="32030132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5164D7-3736-8DDB-02EE-20D2F7861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D504A1-9663-A99B-5895-B023C761E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606" y="426889"/>
            <a:ext cx="9601200" cy="1485900"/>
          </a:xfrm>
        </p:spPr>
        <p:txBody>
          <a:bodyPr>
            <a:normAutofit/>
          </a:bodyPr>
          <a:lstStyle/>
          <a:p>
            <a:r>
              <a:rPr lang="es-AR" sz="4000" b="1" dirty="0">
                <a:solidFill>
                  <a:schemeClr val="tx1"/>
                </a:solidFill>
                <a:latin typeface="Arial Black" panose="020B0A04020102020204" pitchFamily="34" charset="0"/>
              </a:rPr>
              <a:t>DEPOSICIÓN FÍSICA DE VAPOR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E8322E-D14D-314F-5B88-E77F0A5456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160" y="1592354"/>
            <a:ext cx="5268060" cy="46679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FABC25-6866-BEB7-7825-FE6D32725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3202" y="3554160"/>
            <a:ext cx="6258798" cy="287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3183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AED15-16D0-A93A-2075-AEB372021C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CE07219B-91EF-8321-F4D9-C918E99094A4}"/>
              </a:ext>
            </a:extLst>
          </p:cNvPr>
          <p:cNvSpPr txBox="1">
            <a:spLocks/>
          </p:cNvSpPr>
          <p:nvPr/>
        </p:nvSpPr>
        <p:spPr>
          <a:xfrm>
            <a:off x="189187" y="540863"/>
            <a:ext cx="4211331" cy="20604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200" b="1" dirty="0">
                <a:solidFill>
                  <a:schemeClr val="tx1"/>
                </a:solidFill>
                <a:latin typeface="Arial Black" panose="020B0A04020102020204" pitchFamily="34" charset="0"/>
              </a:rPr>
              <a:t>Enlozado o </a:t>
            </a:r>
            <a:r>
              <a:rPr lang="es-MX" sz="3200" b="1" dirty="0" err="1">
                <a:solidFill>
                  <a:schemeClr val="tx1"/>
                </a:solidFill>
                <a:latin typeface="Arial Black" panose="020B0A04020102020204" pitchFamily="34" charset="0"/>
              </a:rPr>
              <a:t>Porcelanizado</a:t>
            </a:r>
            <a:r>
              <a:rPr lang="es-MX" sz="3200" b="1" dirty="0">
                <a:solidFill>
                  <a:schemeClr val="tx1"/>
                </a:solidFill>
                <a:latin typeface="Arial Black" panose="020B0A04020102020204" pitchFamily="34" charset="0"/>
              </a:rPr>
              <a:t>.</a:t>
            </a:r>
            <a:endParaRPr lang="es-MX" sz="32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endParaRPr lang="es-AR" sz="2700" dirty="0">
              <a:solidFill>
                <a:schemeClr val="tx1"/>
              </a:solidFill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4232D238-33B5-1AAA-7FDD-A32D08F56E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187" y="2645033"/>
            <a:ext cx="5045655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s-MX" sz="2000" b="1" dirty="0"/>
              <a:t>Los esmaltes de porcelana son varios óxidos. 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s-MX" sz="2000" b="1" dirty="0"/>
              <a:t>El es maltado implica la fusión del material de recubrimiento en el sustrato a temperaturas de 425 a 1000 °C (800 a 1800 °F) para licuar los óxidos. 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s-MX" sz="2000" b="1" dirty="0"/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s-MX" sz="2000" b="1" dirty="0"/>
              <a:t>El recubrimiento se puede aplicar por inmersión, rociado o electrodeposición, y los espesores por lo general están en el rango de 0.05 a 0.6 mm</a:t>
            </a:r>
            <a:endParaRPr kumimoji="0" lang="es-AR" altLang="es-AR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D97E5F-3230-6E14-79CD-22416507B40E}"/>
              </a:ext>
            </a:extLst>
          </p:cNvPr>
          <p:cNvSpPr txBox="1"/>
          <p:nvPr/>
        </p:nvSpPr>
        <p:spPr>
          <a:xfrm>
            <a:off x="5742589" y="668960"/>
            <a:ext cx="60933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/>
              <a:t>Los cerámicos, como los óxidos de aluminio y de circo </a:t>
            </a:r>
            <a:r>
              <a:rPr lang="es-MX" dirty="0" err="1"/>
              <a:t>nio</a:t>
            </a:r>
            <a:r>
              <a:rPr lang="es-MX" dirty="0"/>
              <a:t>, se aplican a un sustrato a temperatura ambiente por medio de aglutinantes, des </a:t>
            </a:r>
            <a:r>
              <a:rPr lang="es-MX" dirty="0" err="1"/>
              <a:t>pués</a:t>
            </a:r>
            <a:r>
              <a:rPr lang="es-MX" dirty="0"/>
              <a:t> se cuecen en un horno para fundir el material de recubrimiento.</a:t>
            </a:r>
            <a:endParaRPr lang="es-AR" dirty="0"/>
          </a:p>
        </p:txBody>
      </p:sp>
      <p:pic>
        <p:nvPicPr>
          <p:cNvPr id="3074" name="Picture 2" descr="Servicios de enlozado - Enlozados FAE - Fábrica Argentina de Enlozados -">
            <a:extLst>
              <a:ext uri="{FF2B5EF4-FFF2-40B4-BE49-F238E27FC236}">
                <a16:creationId xmlns:a16="http://schemas.microsoft.com/office/drawing/2014/main" id="{698A0484-A203-AC53-62C3-C4D023C3A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209550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74587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1F7BB2-592C-4604-71A9-1EE3BC1B2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646D57-07C1-E0C0-BE96-3A2FE51173CB}"/>
              </a:ext>
            </a:extLst>
          </p:cNvPr>
          <p:cNvSpPr txBox="1">
            <a:spLocks/>
          </p:cNvSpPr>
          <p:nvPr/>
        </p:nvSpPr>
        <p:spPr>
          <a:xfrm>
            <a:off x="6096000" y="569496"/>
            <a:ext cx="5157134" cy="2638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2800" b="1" dirty="0"/>
              <a:t>Métodos de aplicación:</a:t>
            </a:r>
            <a:endParaRPr lang="es-AR" sz="2400" b="1" dirty="0"/>
          </a:p>
          <a:p>
            <a:pPr marL="514350" indent="-514350">
              <a:buAutoNum type="arabicParenR"/>
            </a:pPr>
            <a:r>
              <a:rPr lang="es-AR" sz="2400" dirty="0" err="1"/>
              <a:t>Asperción</a:t>
            </a:r>
            <a:r>
              <a:rPr lang="es-AR" sz="2400" dirty="0"/>
              <a:t>: mediante aerosoles </a:t>
            </a:r>
            <a:endParaRPr lang="es-MX" sz="2400" dirty="0"/>
          </a:p>
          <a:p>
            <a:pPr marL="514350" indent="-514350">
              <a:buAutoNum type="arabicParenR"/>
            </a:pPr>
            <a:r>
              <a:rPr lang="es-MX" sz="2400" dirty="0"/>
              <a:t>Inmersión: en material ´líquido.</a:t>
            </a:r>
          </a:p>
          <a:p>
            <a:pPr marL="514350" indent="-514350">
              <a:buAutoNum type="arabicParenR"/>
            </a:pPr>
            <a:r>
              <a:rPr lang="es-MX" sz="2400" dirty="0"/>
              <a:t>Recubrimiento por flujo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3EA3C078-E42A-56A3-E6FA-5D07B11B3D25}"/>
              </a:ext>
            </a:extLst>
          </p:cNvPr>
          <p:cNvSpPr txBox="1">
            <a:spLocks/>
          </p:cNvSpPr>
          <p:nvPr/>
        </p:nvSpPr>
        <p:spPr>
          <a:xfrm>
            <a:off x="0" y="1444471"/>
            <a:ext cx="5157134" cy="5192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Compuestos de polímeros aplicados en forma líquida que se curan para formar una capa protectora.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AR" altLang="es-AR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Aglutinantes</a:t>
            </a:r>
            <a:r>
              <a:rPr kumimoji="0" lang="es-AR" altLang="es-A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Polímeros que forman la matriz del recubrimiento.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AR" altLang="es-AR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Diluentes y Solventes</a:t>
            </a:r>
            <a:r>
              <a:rPr kumimoji="0" lang="es-AR" altLang="es-A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Facilitan la aplicación del recubrimiento y su correcta adhesión.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AR" altLang="es-AR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Pigmentos</a:t>
            </a:r>
            <a:r>
              <a:rPr kumimoji="0" lang="es-AR" altLang="es-A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Aportan color y opacidad.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AR" altLang="es-AR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Aditivos</a:t>
            </a:r>
            <a:r>
              <a:rPr kumimoji="0" lang="es-AR" altLang="es-A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Mejoran características específicas como resistencia a la abrasión o al calor. </a:t>
            </a:r>
          </a:p>
          <a:p>
            <a:endParaRPr lang="es-MX" sz="2000" dirty="0"/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DFA928D8-1B8F-8595-1C68-46B304DBE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217" y="396362"/>
            <a:ext cx="4476973" cy="1594416"/>
          </a:xfrm>
        </p:spPr>
        <p:txBody>
          <a:bodyPr>
            <a:normAutofit/>
          </a:bodyPr>
          <a:lstStyle/>
          <a:p>
            <a:r>
              <a:rPr lang="es-AR" sz="3200" b="1" dirty="0">
                <a:solidFill>
                  <a:schemeClr val="tx1"/>
                </a:solidFill>
                <a:latin typeface="Arial Black" panose="020B0A04020102020204" pitchFamily="34" charset="0"/>
              </a:rPr>
              <a:t>RECUBRIMIENTOS</a:t>
            </a:r>
            <a:r>
              <a:rPr lang="es-AR" sz="4000" b="1" dirty="0">
                <a:solidFill>
                  <a:schemeClr val="tx1"/>
                </a:solidFill>
                <a:latin typeface="Arial Black" panose="020B0A04020102020204" pitchFamily="34" charset="0"/>
              </a:rPr>
              <a:t> ORGÁNICOS.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86C4D19-15F0-A019-07AD-270641853C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1556" y="4076312"/>
            <a:ext cx="4001058" cy="2781688"/>
          </a:xfrm>
          <a:prstGeom prst="rect">
            <a:avLst/>
          </a:prstGeom>
        </p:spPr>
      </p:pic>
      <p:pic>
        <p:nvPicPr>
          <p:cNvPr id="5126" name="Picture 6" descr="Recubrimiento con Polímeros – Presto S.R.L.">
            <a:extLst>
              <a:ext uri="{FF2B5EF4-FFF2-40B4-BE49-F238E27FC236}">
                <a16:creationId xmlns:a16="http://schemas.microsoft.com/office/drawing/2014/main" id="{D76F9FA4-4F7D-6938-22DD-EE90172A2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4567" y="3429000"/>
            <a:ext cx="3397722" cy="212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09489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427850-992A-91F2-AED9-1605F773C5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9BD3DED-15AC-25B2-3506-1486C951B084}"/>
              </a:ext>
            </a:extLst>
          </p:cNvPr>
          <p:cNvSpPr txBox="1">
            <a:spLocks/>
          </p:cNvSpPr>
          <p:nvPr/>
        </p:nvSpPr>
        <p:spPr>
          <a:xfrm>
            <a:off x="189187" y="540863"/>
            <a:ext cx="4211331" cy="20604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200" b="1" dirty="0">
                <a:solidFill>
                  <a:schemeClr val="tx1"/>
                </a:solidFill>
                <a:latin typeface="Arial Black" panose="020B0A04020102020204" pitchFamily="34" charset="0"/>
              </a:rPr>
              <a:t>Limpieza y tratamiento de superficies</a:t>
            </a:r>
            <a:endParaRPr lang="es-MX" sz="32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endParaRPr lang="es-AR" sz="2700" dirty="0">
              <a:solidFill>
                <a:schemeClr val="tx1"/>
              </a:solidFill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9E8DA242-F555-6221-D27B-5F116E76E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187" y="2398814"/>
            <a:ext cx="5045655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AR" altLang="es-A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La limpieza y el tratamiento superficial son esenciales para garantizar la </a:t>
            </a:r>
            <a:r>
              <a:rPr kumimoji="0" lang="es-AR" altLang="es-A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adherencia de recubrimientos</a:t>
            </a:r>
            <a:r>
              <a:rPr kumimoji="0" lang="es-AR" altLang="es-A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la </a:t>
            </a:r>
            <a:r>
              <a:rPr kumimoji="0" lang="es-AR" altLang="es-A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resistencia a la corrosión</a:t>
            </a:r>
            <a:r>
              <a:rPr kumimoji="0" lang="es-AR" altLang="es-A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el </a:t>
            </a:r>
            <a:r>
              <a:rPr kumimoji="0" lang="es-AR" altLang="es-A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aspecto estético</a:t>
            </a:r>
            <a:r>
              <a:rPr kumimoji="0" lang="es-AR" altLang="es-A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y la </a:t>
            </a:r>
            <a:r>
              <a:rPr kumimoji="0" lang="es-AR" altLang="es-A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vida útil del producto</a:t>
            </a:r>
            <a:r>
              <a:rPr kumimoji="0" lang="es-AR" altLang="es-A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AR" altLang="es-A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Las superficies limpias mejoran los procesos de </a:t>
            </a:r>
            <a:r>
              <a:rPr kumimoji="0" lang="es-AR" altLang="es-A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pintura, soldadura, galvanoplastia</a:t>
            </a:r>
            <a:r>
              <a:rPr kumimoji="0" lang="es-AR" altLang="es-A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y </a:t>
            </a:r>
            <a:r>
              <a:rPr kumimoji="0" lang="es-AR" altLang="es-A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ensamblado</a:t>
            </a:r>
            <a:r>
              <a:rPr kumimoji="0" lang="es-AR" altLang="es-A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AR" altLang="es-A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La selección del método depende del tipo de contaminante, material, geometría, propósito y consideraciones ambientales.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s-AR" altLang="es-AR" dirty="0">
              <a:latin typeface="Arial" panose="020B0604020202020204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s-AR" altLang="es-A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Tipos: </a:t>
            </a:r>
            <a:r>
              <a:rPr lang="es-AR" dirty="0">
                <a:latin typeface="Arial Black" panose="020B0A04020102020204" pitchFamily="34" charset="0"/>
              </a:rPr>
              <a:t>Limpieza Mecánica vs Limpieza Química</a:t>
            </a:r>
            <a:endParaRPr kumimoji="0" lang="es-AR" altLang="es-A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anose="020B0A04020102020204" pitchFamily="34" charset="0"/>
            </a:endParaRPr>
          </a:p>
        </p:txBody>
      </p:sp>
      <p:pic>
        <p:nvPicPr>
          <p:cNvPr id="2053" name="Picture 5" descr="Integridad de pieza: ¿Concierne a un mecanizador? - Metalmecánica">
            <a:extLst>
              <a:ext uri="{FF2B5EF4-FFF2-40B4-BE49-F238E27FC236}">
                <a16:creationId xmlns:a16="http://schemas.microsoft.com/office/drawing/2014/main" id="{350A8A35-D1FE-555F-6CCD-F4B6AC634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731" y="2981595"/>
            <a:ext cx="4699437" cy="2685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La importancia de una limpieza de piezas adecuada">
            <a:extLst>
              <a:ext uri="{FF2B5EF4-FFF2-40B4-BE49-F238E27FC236}">
                <a16:creationId xmlns:a16="http://schemas.microsoft.com/office/drawing/2014/main" id="{BB10AAAD-E3E4-48A4-F399-09308DA6B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462" y="1"/>
            <a:ext cx="6642538" cy="2981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83415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EAC11757-11D4-AA67-11DA-3A7B6A3F72EC}"/>
              </a:ext>
            </a:extLst>
          </p:cNvPr>
          <p:cNvSpPr txBox="1">
            <a:spLocks/>
          </p:cNvSpPr>
          <p:nvPr/>
        </p:nvSpPr>
        <p:spPr>
          <a:xfrm>
            <a:off x="3467487" y="3068386"/>
            <a:ext cx="7095879" cy="20982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7200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AR" sz="6000" dirty="0">
                <a:latin typeface="Arial" panose="020B06040202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Recubrimientos y deposición</a:t>
            </a:r>
            <a:endParaRPr lang="es-AR" sz="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0274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24F4A2-D2DC-3C04-5248-B67141331B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94FBD2FF-E322-31AD-F18C-9967C98A67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926" y="419069"/>
            <a:ext cx="504565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s-AR" sz="3200" dirty="0">
                <a:latin typeface="Arial Black" panose="020B0A04020102020204" pitchFamily="34" charset="0"/>
              </a:rPr>
              <a:t>Limpieza Mecánica</a:t>
            </a:r>
            <a:endParaRPr kumimoji="0" lang="es-AR" altLang="es-AR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D42EA4-9F2A-17FE-9AEE-80F9A69CC78B}"/>
              </a:ext>
            </a:extLst>
          </p:cNvPr>
          <p:cNvSpPr txBox="1"/>
          <p:nvPr/>
        </p:nvSpPr>
        <p:spPr>
          <a:xfrm>
            <a:off x="120315" y="1273435"/>
            <a:ext cx="4699437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s-MX" sz="2000" b="1" dirty="0"/>
              <a:t>Limpieza Mecánica</a:t>
            </a:r>
          </a:p>
          <a:p>
            <a:pPr>
              <a:buFont typeface="Arial" panose="020B0604020202020204" pitchFamily="34" charset="0"/>
              <a:buChar char="•"/>
            </a:pPr>
            <a:endParaRPr lang="es-MX" sz="20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es-MX" sz="2000" b="1" dirty="0"/>
              <a:t>Acabado a chorro (arenado):</a:t>
            </a:r>
            <a:r>
              <a:rPr lang="es-MX" sz="2000" dirty="0"/>
              <a:t> partículas abrasivas a alta velocidad limpian la superficie.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sz="2000" b="1" dirty="0"/>
              <a:t>Granallado:</a:t>
            </a:r>
            <a:r>
              <a:rPr lang="es-MX" sz="2000" dirty="0"/>
              <a:t> impactos de perdigones metálicos; mejora la resistencia a la fatiga.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sz="2000" b="1" dirty="0"/>
              <a:t>Rotación a tambor y bruñido:</a:t>
            </a:r>
            <a:r>
              <a:rPr lang="es-MX" sz="2000" dirty="0"/>
              <a:t> se usan para limpieza masiva y alisado.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sz="2000" b="1" dirty="0"/>
              <a:t>Limpieza ultrasónica:</a:t>
            </a:r>
            <a:r>
              <a:rPr lang="es-MX" sz="2000" dirty="0"/>
              <a:t> vibraciones de alta frecuencia (20–45 kHz) provocan cavitación que desprende impurezas incluso en geometrías complejas.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4284C8-23C7-1F09-85AB-1E85339E4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4526" y="-128337"/>
            <a:ext cx="4347411" cy="2949397"/>
          </a:xfrm>
          <a:prstGeom prst="rect">
            <a:avLst/>
          </a:prstGeom>
        </p:spPr>
      </p:pic>
      <p:pic>
        <p:nvPicPr>
          <p:cNvPr id="5122" name="Picture 2" descr="Limpieza con Ultrasonido: La Solución Efectiva y Rápida para Tus Objetos -  Upsala Cosmetic">
            <a:extLst>
              <a:ext uri="{FF2B5EF4-FFF2-40B4-BE49-F238E27FC236}">
                <a16:creationId xmlns:a16="http://schemas.microsoft.com/office/drawing/2014/main" id="{DA5A402D-4A27-109B-F50B-1E67239F9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495" y="2821060"/>
            <a:ext cx="3240505" cy="215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B4415D-14D3-AEE7-E277-E6D535DAF4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4776" y="5151744"/>
            <a:ext cx="1706256" cy="17062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B62F04-1D6F-FB4D-133F-9CFCF70409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6084" y="4660639"/>
            <a:ext cx="3405663" cy="2219635"/>
          </a:xfrm>
          <a:prstGeom prst="rect">
            <a:avLst/>
          </a:prstGeom>
        </p:spPr>
      </p:pic>
      <p:pic>
        <p:nvPicPr>
          <p:cNvPr id="1026" name="Picture 2" descr="Qué es el Granallado? Beneficios y Ventajas para los Metales">
            <a:extLst>
              <a:ext uri="{FF2B5EF4-FFF2-40B4-BE49-F238E27FC236}">
                <a16:creationId xmlns:a16="http://schemas.microsoft.com/office/drawing/2014/main" id="{CF8A7636-A96D-D97B-AD70-6138B8B1E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636" y="2871599"/>
            <a:ext cx="3271753" cy="2330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CD3993-7E43-6EB8-D181-B7136F7BAA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0644" y="-120831"/>
            <a:ext cx="3141355" cy="159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2518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E8632B-EBF9-C566-E7FB-943F0EEA79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40057E8C-EA9C-957C-20A1-D085102DFC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676" y="206062"/>
            <a:ext cx="563045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s-AR" sz="3600" dirty="0">
                <a:latin typeface="Arial Black" panose="020B0A04020102020204" pitchFamily="34" charset="0"/>
              </a:rPr>
              <a:t>Limpieza Química</a:t>
            </a:r>
            <a:endParaRPr kumimoji="0" lang="es-AR" altLang="es-AR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anose="020B0A04020102020204" pitchFamily="34" charset="0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98A2A7B4-567E-C0FE-FEBE-56EDEAB01D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888" y="852393"/>
            <a:ext cx="4358707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AR" altLang="es-A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Alcalina:</a:t>
            </a:r>
            <a:r>
              <a:rPr kumimoji="0" lang="es-AR" altLang="es-A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usa NaOH, KOH o carbonatos; muy común en la industria.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AR" altLang="es-A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Electrolítica:</a:t>
            </a:r>
            <a:r>
              <a:rPr kumimoji="0" lang="es-AR" altLang="es-A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corriente eléctrica en solución alcalina genera burbujas que desprenden suciedad.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AR" altLang="es-A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Con emulsión:</a:t>
            </a:r>
            <a:r>
              <a:rPr kumimoji="0" lang="es-AR" altLang="es-A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mezcla aceite–agua con jabones para disolver residuos grasos.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AR" altLang="es-A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Con solventes:</a:t>
            </a:r>
            <a:r>
              <a:rPr kumimoji="0" lang="es-AR" altLang="es-A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tricloroetileno, cloruro de metileno o </a:t>
            </a:r>
            <a:r>
              <a:rPr kumimoji="0" lang="es-AR" altLang="es-AR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percloroetileno</a:t>
            </a:r>
            <a:r>
              <a:rPr kumimoji="0" lang="es-AR" altLang="es-A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; incluye el </a:t>
            </a:r>
            <a:r>
              <a:rPr kumimoji="0" lang="es-AR" altLang="es-A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desengrasado con vapor</a:t>
            </a:r>
            <a:r>
              <a:rPr kumimoji="0" lang="es-AR" altLang="es-A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AR" altLang="es-A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Con ácido:</a:t>
            </a:r>
            <a:r>
              <a:rPr kumimoji="0" lang="es-AR" altLang="es-A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HCl, HNO₃, H₃PO₄ o H₂SO₄; elimina óxidos y herrumbre, mejora la adhesión de pinturas.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AR" altLang="es-A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Baño químico con ácido:</a:t>
            </a:r>
            <a:r>
              <a:rPr kumimoji="0" lang="es-AR" altLang="es-A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tratamiento más severo para incrustaciones gruesas</a:t>
            </a:r>
            <a:r>
              <a:rPr kumimoji="0" lang="es-AR" altLang="es-A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4101" name="Picture 5" descr="Soluciones para la industria de limpieza de piezas metálicas | KYZEN">
            <a:extLst>
              <a:ext uri="{FF2B5EF4-FFF2-40B4-BE49-F238E27FC236}">
                <a16:creationId xmlns:a16="http://schemas.microsoft.com/office/drawing/2014/main" id="{DAE0FFB3-14EC-BF71-87B1-7B93EF35C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898" y="8330"/>
            <a:ext cx="4029017" cy="268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51EAAD-3BD3-59F0-CC9D-3774B93E02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8800" y="4049281"/>
            <a:ext cx="2743200" cy="2743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642D5F-CBEE-00F0-ECDE-C6A019F91E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7135" y="4049281"/>
            <a:ext cx="2808719" cy="28087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04DFC2-E910-77D0-453B-6CD9BA33CE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2246" y="8330"/>
            <a:ext cx="2829754" cy="377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1740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3CAABF-9C78-8713-99AE-88D5012632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6B384AA8-3EF8-C21B-AC9B-01BE072D28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676" y="206062"/>
            <a:ext cx="563045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s-AR" sz="3600" dirty="0">
                <a:latin typeface="Arial Black" panose="020B0A04020102020204" pitchFamily="34" charset="0"/>
              </a:rPr>
              <a:t>Limpieza con laser </a:t>
            </a:r>
            <a:endParaRPr kumimoji="0" lang="es-AR" altLang="es-AR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anose="020B0A04020102020204" pitchFamily="34" charset="0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60FFE821-1942-1016-41AD-60BE3540E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7135" y="3951928"/>
            <a:ext cx="4358707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dirty="0"/>
              <a:t>Usa pulsos de luz para eliminar capas de suciedad, óxido, pintura o grasa de una superficie sin dañarla. Funciona vaporizando o sublimando la capa contaminante, y es un proceso ecológico y sin contacto que no requiere productos químicos ni abrasivos</a:t>
            </a:r>
            <a:endParaRPr kumimoji="0" lang="es-AR" altLang="es-A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6" name="Picture 2" descr="Qué es la limpieza láser? Ventajas y funcionamiento">
            <a:extLst>
              <a:ext uri="{FF2B5EF4-FFF2-40B4-BE49-F238E27FC236}">
                <a16:creationId xmlns:a16="http://schemas.microsoft.com/office/drawing/2014/main" id="{05FF267F-A1DC-8A13-DE07-840E08014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284" y="0"/>
            <a:ext cx="6656716" cy="3745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AFEEB9-F22B-02ED-1F8A-4115CF2B50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1948" y="3745866"/>
            <a:ext cx="2000052" cy="20000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8885EF-0F63-8893-F397-581FE806A1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5" y="1395216"/>
            <a:ext cx="5239481" cy="357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8524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F8F0F29-28CB-E30D-A52A-61DEB9F42000}"/>
              </a:ext>
            </a:extLst>
          </p:cNvPr>
          <p:cNvSpPr txBox="1">
            <a:spLocks/>
          </p:cNvSpPr>
          <p:nvPr/>
        </p:nvSpPr>
        <p:spPr>
          <a:xfrm>
            <a:off x="3128211" y="306770"/>
            <a:ext cx="8749856" cy="14465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7200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8000" b="1"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Tecnología</a:t>
            </a:r>
            <a:endParaRPr lang="es-AR" sz="8000" b="1" dirty="0">
              <a:latin typeface="Cascadia Mono SemiBold" panose="020B0609020000020004" pitchFamily="49" charset="0"/>
              <a:ea typeface="Cascadia Mono SemiBold" panose="020B0609020000020004" pitchFamily="49" charset="0"/>
              <a:cs typeface="Cascadia Mono SemiBold" panose="020B0609020000020004" pitchFamily="49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5F464E-D488-7B31-6EE9-B61CBE03D17E}"/>
              </a:ext>
            </a:extLst>
          </p:cNvPr>
          <p:cNvSpPr txBox="1"/>
          <p:nvPr/>
        </p:nvSpPr>
        <p:spPr>
          <a:xfrm>
            <a:off x="1373389" y="4381406"/>
            <a:ext cx="1149213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7200" b="1" dirty="0">
                <a:latin typeface="Arial Black" panose="020B0A04020102020204" pitchFamily="34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IMPLEMENTACIÓN</a:t>
            </a:r>
            <a:r>
              <a:rPr lang="es-AR" sz="8800" b="1" dirty="0">
                <a:latin typeface="Arial Black" panose="020B0A04020102020204" pitchFamily="34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 </a:t>
            </a:r>
            <a:r>
              <a:rPr lang="es-AR" sz="1800" b="1" dirty="0"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 </a:t>
            </a:r>
            <a:endParaRPr lang="es-A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8558DC-11A0-D23C-0DE9-2FB826824A24}"/>
              </a:ext>
            </a:extLst>
          </p:cNvPr>
          <p:cNvSpPr txBox="1"/>
          <p:nvPr/>
        </p:nvSpPr>
        <p:spPr>
          <a:xfrm>
            <a:off x="1373389" y="3573379"/>
            <a:ext cx="742348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7200" b="1" dirty="0">
                <a:latin typeface="Arial" panose="020B0604020202020204" pitchFamily="34" charset="0"/>
                <a:ea typeface="Cascadia Mono SemiBold" panose="020B0609020000020004" pitchFamily="49" charset="0"/>
                <a:cs typeface="Arial" panose="020B0604020202020204" pitchFamily="34" charset="0"/>
              </a:rPr>
              <a:t>Soluciones e</a:t>
            </a:r>
            <a:endParaRPr lang="es-AR"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1432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EAC11757-11D4-AA67-11DA-3A7B6A3F72EC}"/>
              </a:ext>
            </a:extLst>
          </p:cNvPr>
          <p:cNvSpPr txBox="1">
            <a:spLocks/>
          </p:cNvSpPr>
          <p:nvPr/>
        </p:nvSpPr>
        <p:spPr>
          <a:xfrm>
            <a:off x="3480187" y="3429000"/>
            <a:ext cx="7095879" cy="20982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7200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AR" sz="6000" dirty="0">
                <a:latin typeface="Arial" panose="020B06040202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Tratamientos superficiales</a:t>
            </a:r>
            <a:endParaRPr lang="es-AR" sz="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9815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3AB930-00D8-924A-10B2-754C2912DA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C21A427-BE88-477E-FF53-CCDA988F7B8A}"/>
              </a:ext>
            </a:extLst>
          </p:cNvPr>
          <p:cNvSpPr txBox="1">
            <a:spLocks/>
          </p:cNvSpPr>
          <p:nvPr/>
        </p:nvSpPr>
        <p:spPr>
          <a:xfrm>
            <a:off x="5694947" y="405058"/>
            <a:ext cx="6497053" cy="360546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4100" b="1" dirty="0">
                <a:solidFill>
                  <a:schemeClr val="tx1"/>
                </a:solidFill>
              </a:rPr>
              <a:t>Chapeado: </a:t>
            </a:r>
            <a:endParaRPr lang="es-MX" sz="4100" dirty="0">
              <a:solidFill>
                <a:schemeClr val="tx1"/>
              </a:solidFill>
            </a:endParaRPr>
          </a:p>
          <a:p>
            <a:r>
              <a:rPr lang="es-MX" sz="3600" dirty="0"/>
              <a:t>Recubrimiento de una delgada capa metálica sobre la superficie de un material del sustrato. </a:t>
            </a:r>
          </a:p>
          <a:p>
            <a:r>
              <a:rPr lang="es-MX" sz="3600" dirty="0"/>
              <a:t>Por lo general, el sustrato es metálico, aunque existen métodos para chapear piezas plásticas y cerámicas.</a:t>
            </a:r>
            <a:endParaRPr lang="es-MX" sz="3200" dirty="0">
              <a:solidFill>
                <a:schemeClr val="tx1"/>
              </a:solidFill>
            </a:endParaRPr>
          </a:p>
          <a:p>
            <a:endParaRPr lang="es-AR" sz="2700" dirty="0">
              <a:solidFill>
                <a:schemeClr val="tx1"/>
              </a:solidFill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E3DD66AA-69CC-AEE7-370F-74D20DF52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520700"/>
            <a:ext cx="3855720" cy="2157884"/>
          </a:xfrm>
        </p:spPr>
        <p:txBody>
          <a:bodyPr>
            <a:normAutofit fontScale="90000"/>
          </a:bodyPr>
          <a:lstStyle/>
          <a:p>
            <a:r>
              <a:rPr lang="es-AR" dirty="0" err="1"/>
              <a:t>Tampografia</a:t>
            </a:r>
            <a:br>
              <a:rPr lang="es-AR" dirty="0"/>
            </a:br>
            <a:r>
              <a:rPr lang="es-AR" dirty="0"/>
              <a:t>Hidro transfer</a:t>
            </a:r>
            <a:br>
              <a:rPr lang="es-AR" dirty="0"/>
            </a:br>
            <a:r>
              <a:rPr lang="es-AR" dirty="0"/>
              <a:t>Pintura a horno</a:t>
            </a:r>
            <a:br>
              <a:rPr lang="es-AR" dirty="0"/>
            </a:br>
            <a:r>
              <a:rPr lang="es-AR" dirty="0"/>
              <a:t>serigrafia</a:t>
            </a:r>
            <a:br>
              <a:rPr lang="es-AR" dirty="0"/>
            </a:br>
            <a:br>
              <a:rPr lang="es-AR" dirty="0"/>
            </a:br>
            <a:endParaRPr lang="es-AR" dirty="0"/>
          </a:p>
        </p:txBody>
      </p:sp>
      <p:pic>
        <p:nvPicPr>
          <p:cNvPr id="1028" name="Picture 4" descr="Galvanoplastia - Wikipedia, la enciclopedia libre">
            <a:extLst>
              <a:ext uri="{FF2B5EF4-FFF2-40B4-BE49-F238E27FC236}">
                <a16:creationId xmlns:a16="http://schemas.microsoft.com/office/drawing/2014/main" id="{64F6CEA4-0747-0D41-F9E8-7B9E0764F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010526"/>
            <a:ext cx="2807368" cy="249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AA8179-6D26-494E-8C1D-FF322291A7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4372" y="4950371"/>
            <a:ext cx="1907627" cy="1907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48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D61BFF-29E3-8AE9-9A8C-DC10FD6BD8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F4AA4A9-0DEE-3028-AEAF-FB94F6154F43}"/>
              </a:ext>
            </a:extLst>
          </p:cNvPr>
          <p:cNvSpPr txBox="1">
            <a:spLocks/>
          </p:cNvSpPr>
          <p:nvPr/>
        </p:nvSpPr>
        <p:spPr>
          <a:xfrm>
            <a:off x="0" y="1310946"/>
            <a:ext cx="4967785" cy="23466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000" dirty="0"/>
              <a:t>técnica de impresión por transferencia indirecta</a:t>
            </a:r>
          </a:p>
          <a:p>
            <a:r>
              <a:rPr lang="es-MX" sz="2000" dirty="0"/>
              <a:t>El proceso se basa en transferir tinta desde una placa grabada (cliché) hacia el objeto a imprimir mediante un tampón de silicona. Este tampón es flexible, lo que le permite adaptarse a formas tridimensionales sin perder definición en la imagen.</a:t>
            </a:r>
            <a:endParaRPr lang="es-AR" sz="2000" dirty="0">
              <a:solidFill>
                <a:schemeClr val="tx1"/>
              </a:solidFill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C40EBED1-7999-F4AB-3BFD-50C788251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520699"/>
            <a:ext cx="4308143" cy="667417"/>
          </a:xfrm>
        </p:spPr>
        <p:txBody>
          <a:bodyPr>
            <a:normAutofit fontScale="90000"/>
          </a:bodyPr>
          <a:lstStyle/>
          <a:p>
            <a:r>
              <a:rPr lang="es-AR" dirty="0">
                <a:latin typeface="Arial Black" panose="020B0A04020102020204" pitchFamily="34" charset="0"/>
              </a:rPr>
              <a:t>Tampografía</a:t>
            </a:r>
            <a:endParaRPr lang="es-AR" dirty="0"/>
          </a:p>
        </p:txBody>
      </p:sp>
      <p:pic>
        <p:nvPicPr>
          <p:cNvPr id="3074" name="Picture 2" descr="Tampografia">
            <a:extLst>
              <a:ext uri="{FF2B5EF4-FFF2-40B4-BE49-F238E27FC236}">
                <a16:creationId xmlns:a16="http://schemas.microsoft.com/office/drawing/2014/main" id="{2FE0F0C3-32C0-92F7-47A1-5D4E9597E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4552950"/>
            <a:ext cx="4171829" cy="2346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D1B29F-E2BD-A0E0-37A0-A13E722B5F66}"/>
              </a:ext>
            </a:extLst>
          </p:cNvPr>
          <p:cNvSpPr txBox="1"/>
          <p:nvPr/>
        </p:nvSpPr>
        <p:spPr>
          <a:xfrm>
            <a:off x="5759357" y="305390"/>
            <a:ext cx="612784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000" b="0" i="0" dirty="0">
                <a:effectLst/>
                <a:latin typeface="montserrat" panose="00000500000000000000" pitchFamily="2" charset="0"/>
              </a:rPr>
              <a:t>El proceso se basa en transferir tinta desde una placa grabada (cliché) hacia el objeto a imprimir mediante un tampón de silicona. Este tampón es flexible, lo que le permite adaptarse a formas tridimensionales sin perder definición en la imagen</a:t>
            </a:r>
            <a:r>
              <a:rPr lang="es-MX" b="0" i="0" dirty="0">
                <a:solidFill>
                  <a:srgbClr val="696969"/>
                </a:solidFill>
                <a:effectLst/>
                <a:latin typeface="montserrat" panose="00000500000000000000" pitchFamily="2" charset="0"/>
              </a:rPr>
              <a:t>.</a:t>
            </a:r>
            <a:endParaRPr lang="es-A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5A9149-020C-5C03-A592-9FC8E94B1A5B}"/>
              </a:ext>
            </a:extLst>
          </p:cNvPr>
          <p:cNvSpPr txBox="1"/>
          <p:nvPr/>
        </p:nvSpPr>
        <p:spPr>
          <a:xfrm>
            <a:off x="5780449" y="2362884"/>
            <a:ext cx="61341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s-MX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 es recomendable estampar mediante este método sobre superficies de metal</a:t>
            </a:r>
            <a:r>
              <a:rPr lang="es-MX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A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81E212C-D2D8-4718-E7C2-83D7E9ED8C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848786"/>
            <a:ext cx="2581779" cy="25817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C1CFA0C-D5D6-FB5B-9E50-73731994FB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2770" y="3848786"/>
            <a:ext cx="2581779" cy="258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3301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FA277A-C457-B981-45A3-21AA66F8B1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84B30DCE-C864-2B65-E4BB-E24F5117D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520699"/>
            <a:ext cx="4308143" cy="667417"/>
          </a:xfrm>
        </p:spPr>
        <p:txBody>
          <a:bodyPr>
            <a:normAutofit fontScale="90000"/>
          </a:bodyPr>
          <a:lstStyle/>
          <a:p>
            <a:r>
              <a:rPr lang="es-AR" dirty="0">
                <a:latin typeface="Arial Black" panose="020B0A04020102020204" pitchFamily="34" charset="0"/>
              </a:rPr>
              <a:t>Tampografía</a:t>
            </a:r>
            <a:endParaRPr lang="es-A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7D0F7E-4161-B318-B8B2-93CB9AFA1112}"/>
              </a:ext>
            </a:extLst>
          </p:cNvPr>
          <p:cNvSpPr txBox="1"/>
          <p:nvPr/>
        </p:nvSpPr>
        <p:spPr>
          <a:xfrm>
            <a:off x="411364" y="1565622"/>
            <a:ext cx="406783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000" dirty="0"/>
              <a:t>Placa de material flexible (como caucho o fotopolímero) con un relieve que se usa para reproducir una imagen, logotipo o texto múltiples veces. Sirve como una plantilla para transferir tinta a un sustrato</a:t>
            </a:r>
            <a:endParaRPr lang="es-A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9632C47-567A-937E-EB1D-3CFDFB955F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47499" y="3543299"/>
            <a:ext cx="3154001" cy="2995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177744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AR" altLang="es-AR" sz="2000" b="1" i="0" u="none" strike="noStrike" cap="none" normalizeH="0" baseline="0" dirty="0">
                <a:ln>
                  <a:noFill/>
                </a:ln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Barata</a:t>
            </a:r>
            <a:endParaRPr lang="es-AR" altLang="es-AR" sz="2000" dirty="0">
              <a:latin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AR" altLang="es-AR" sz="2000" b="1" i="0" u="none" strike="noStrike" cap="none" normalizeH="0" baseline="0" dirty="0">
                <a:ln>
                  <a:noFill/>
                </a:ln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Flexibilidad</a:t>
            </a:r>
            <a:r>
              <a:rPr kumimoji="0" lang="es-AR" altLang="es-AR" sz="2000" b="0" i="0" u="none" strike="noStrike" cap="none" normalizeH="0" baseline="0" dirty="0">
                <a:ln>
                  <a:noFill/>
                </a:ln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AR" altLang="es-AR" sz="2000" b="1" i="0" u="none" strike="noStrike" cap="none" normalizeH="0" baseline="0" dirty="0">
                <a:ln>
                  <a:noFill/>
                </a:ln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Compatibilidad de materiales</a:t>
            </a:r>
            <a:endParaRPr lang="es-AR" altLang="es-AR" sz="2000" dirty="0">
              <a:latin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AR" altLang="es-AR" sz="2000" b="1" i="0" u="none" strike="noStrike" cap="none" normalizeH="0" baseline="0" dirty="0">
                <a:ln>
                  <a:noFill/>
                </a:ln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Precisión</a:t>
            </a:r>
            <a:endParaRPr kumimoji="0" lang="es-AR" altLang="es-AR" sz="2000" b="0" i="0" u="none" strike="noStrike" cap="none" normalizeH="0" baseline="0" dirty="0">
              <a:ln>
                <a:noFill/>
              </a:ln>
              <a:effectLst/>
              <a:latin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AR" altLang="es-AR" sz="2000" b="1" i="0" u="none" strike="noStrike" cap="none" normalizeH="0" baseline="0" dirty="0">
                <a:ln>
                  <a:noFill/>
                </a:ln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Buena adherencia</a:t>
            </a:r>
            <a:r>
              <a:rPr kumimoji="0" lang="es-AR" altLang="es-AR" sz="2000" b="0" i="0" u="none" strike="noStrike" cap="none" normalizeH="0" baseline="0" dirty="0">
                <a:ln>
                  <a:noFill/>
                </a:ln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AR" altLang="es-AR" sz="2000" b="1" i="0" u="none" strike="noStrike" cap="none" normalizeH="0" baseline="0" dirty="0">
                <a:ln>
                  <a:noFill/>
                </a:ln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Producción rápida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AR" altLang="es-AR" sz="2000" b="1" i="0" u="none" strike="noStrike" cap="none" normalizeH="0" baseline="0" dirty="0">
                <a:ln>
                  <a:noFill/>
                </a:ln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Variedad de aplicaciones</a:t>
            </a:r>
            <a:r>
              <a:rPr kumimoji="0" lang="es-AR" altLang="es-AR" sz="2000" b="0" i="0" u="none" strike="noStrike" cap="none" normalizeH="0" baseline="0" dirty="0">
                <a:ln>
                  <a:noFill/>
                </a:ln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</p:txBody>
      </p:sp>
      <p:pic>
        <p:nvPicPr>
          <p:cNvPr id="13" name="Picture 4" descr="Máquina láser Cliche para impresión de tampones - MetaQuip BV">
            <a:extLst>
              <a:ext uri="{FF2B5EF4-FFF2-40B4-BE49-F238E27FC236}">
                <a16:creationId xmlns:a16="http://schemas.microsoft.com/office/drawing/2014/main" id="{C3CA7456-82ED-87CF-52D0-818DBA562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449" y="3888592"/>
            <a:ext cx="2525951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27E8F3-540D-3C1D-5678-7C72F1184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799" y="4395809"/>
            <a:ext cx="2143125" cy="21431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9592866-6740-2405-14DB-7163793DA9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5301" y="152399"/>
            <a:ext cx="4067838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347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0913D-32D0-42F1-92A3-919926C987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975AA0BC-F763-A88A-9662-B0FA462B7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520699"/>
            <a:ext cx="4308143" cy="667417"/>
          </a:xfrm>
        </p:spPr>
        <p:txBody>
          <a:bodyPr>
            <a:normAutofit fontScale="90000"/>
          </a:bodyPr>
          <a:lstStyle/>
          <a:p>
            <a:r>
              <a:rPr lang="es-AR" dirty="0">
                <a:latin typeface="Arial Black" panose="020B0A04020102020204" pitchFamily="34" charset="0"/>
              </a:rPr>
              <a:t>SERIGRAFÍA</a:t>
            </a:r>
            <a:endParaRPr lang="es-A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E526DD-BFD7-072C-FCD3-DEAECA2FCBB7}"/>
              </a:ext>
            </a:extLst>
          </p:cNvPr>
          <p:cNvSpPr txBox="1"/>
          <p:nvPr/>
        </p:nvSpPr>
        <p:spPr>
          <a:xfrm>
            <a:off x="411364" y="1565622"/>
            <a:ext cx="406783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/>
              <a:t>Técnica de impresión que permite la estampación de imágenes trazadas sobre una plantilla o superficie plana, elaborada a partir de sustratos de papel, metal, plástico, tela o vidrio.</a:t>
            </a:r>
          </a:p>
          <a:p>
            <a:endParaRPr lang="es-MX" dirty="0"/>
          </a:p>
          <a:p>
            <a:r>
              <a:rPr lang="es-MX" b="1" dirty="0"/>
              <a:t>Consiste en traspasar la tinta sobre un artículo mediante la disposición de una malla</a:t>
            </a:r>
            <a:endParaRPr lang="es-A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5A6CC96-ECF5-3055-BFAF-61FCB5B8B7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578" y="4398495"/>
            <a:ext cx="4308143" cy="244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177744" numCol="1" anchor="ctr" anchorCtr="0" compatLnSpc="1">
            <a:prstTxWarp prst="textNoShape">
              <a:avLst/>
            </a:prstTxWarp>
            <a:spAutoFit/>
          </a:bodyPr>
          <a:lstStyle/>
          <a:p>
            <a:pPr fontAlgn="base"/>
            <a:r>
              <a:rPr lang="es-MX" b="1" dirty="0"/>
              <a:t>Es económica. </a:t>
            </a:r>
            <a:r>
              <a:rPr lang="es-MX" dirty="0"/>
              <a:t>Aunque se realice en pequeñas tiradas de impresión, se vuelve un proceso rentable porque ya tenemos el marco con la malla implantado. Resultados </a:t>
            </a:r>
            <a:r>
              <a:rPr lang="es-MX" b="1" dirty="0"/>
              <a:t>duraderos</a:t>
            </a:r>
            <a:r>
              <a:rPr lang="es-MX" dirty="0"/>
              <a:t>. Los efectos de la serigrafía sobre los productos textiles presentan una gran resistencia debido al grosor de las tintas empleadas. </a:t>
            </a:r>
          </a:p>
        </p:txBody>
      </p:sp>
      <p:pic>
        <p:nvPicPr>
          <p:cNvPr id="4098" name="Picture 2" descr="Serigrafía: Todas las claves de esta técnica de estampación">
            <a:extLst>
              <a:ext uri="{FF2B5EF4-FFF2-40B4-BE49-F238E27FC236}">
                <a16:creationId xmlns:a16="http://schemas.microsoft.com/office/drawing/2014/main" id="{DC4FA107-2D0A-BE93-6C26-CC3C746DF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0"/>
            <a:ext cx="6667500" cy="369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7E2A64-3223-F81E-C9C3-C643238BA9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4501" y="4137773"/>
            <a:ext cx="2711928" cy="27119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38F3C2-65C7-1023-9369-478E8366D082}"/>
              </a:ext>
            </a:extLst>
          </p:cNvPr>
          <p:cNvSpPr txBox="1"/>
          <p:nvPr/>
        </p:nvSpPr>
        <p:spPr>
          <a:xfrm>
            <a:off x="8825947" y="4150946"/>
            <a:ext cx="335467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dirty="0"/>
              <a:t>Variedad y color</a:t>
            </a:r>
            <a:r>
              <a:rPr lang="es-MX" dirty="0"/>
              <a:t>. Se trata de uno de los métodos más adaptables, pudiendo utilizar cualquier superficie plana. Con respecto a los colores, se pueden lograr colores espesos difíciles de reproducir con otras técnicas de impresión.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9410609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9BAD4E-65C2-E144-A42A-358076E9C0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045188F3-6EC7-0F08-6779-4938AC525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520699"/>
            <a:ext cx="4308143" cy="667417"/>
          </a:xfrm>
        </p:spPr>
        <p:txBody>
          <a:bodyPr>
            <a:normAutofit fontScale="90000"/>
          </a:bodyPr>
          <a:lstStyle/>
          <a:p>
            <a:r>
              <a:rPr lang="es-AR" dirty="0">
                <a:latin typeface="Arial Black" panose="020B0A04020102020204" pitchFamily="34" charset="0"/>
              </a:rPr>
              <a:t>SERIGRAFÍA</a:t>
            </a:r>
            <a:endParaRPr lang="es-A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2F287B-AC34-6302-E276-0FA518F563F1}"/>
              </a:ext>
            </a:extLst>
          </p:cNvPr>
          <p:cNvSpPr txBox="1"/>
          <p:nvPr/>
        </p:nvSpPr>
        <p:spPr>
          <a:xfrm>
            <a:off x="304799" y="1188116"/>
            <a:ext cx="4763922" cy="5970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dirty="0"/>
              <a:t>Consiste en traspasar la tinta sobre un artículo mediante la disposición de una malla</a:t>
            </a:r>
          </a:p>
          <a:p>
            <a:endParaRPr lang="es-MX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dirty="0"/>
              <a:t>Tintas </a:t>
            </a:r>
            <a:r>
              <a:rPr lang="es-MX" dirty="0" err="1"/>
              <a:t>plastisol</a:t>
            </a:r>
            <a:endParaRPr lang="es-MX" dirty="0"/>
          </a:p>
          <a:p>
            <a:r>
              <a:rPr lang="es-MX" dirty="0"/>
              <a:t>Hechas de partículas de PVC en una solución, lo que las hace muy duraderas.  </a:t>
            </a:r>
          </a:p>
          <a:p>
            <a:r>
              <a:rPr lang="es-MX" dirty="0"/>
              <a:t>No se secan en la pantalla, lo que facilita su uso. Ofrecen colores vivos, buena cobertura y permiten imprimir detalles finos.</a:t>
            </a:r>
          </a:p>
          <a:p>
            <a:endParaRPr lang="es-MX" dirty="0"/>
          </a:p>
          <a:p>
            <a:r>
              <a:rPr lang="es-MX" dirty="0"/>
              <a:t>Tintas base agua </a:t>
            </a:r>
          </a:p>
          <a:p>
            <a:r>
              <a:rPr lang="es-MX" dirty="0"/>
              <a:t>Compuestas principalmente de agua y pigmento. Tienen un tacto más suave y se integran mejor en la tela, dejando una sensación de menos grosor.</a:t>
            </a:r>
          </a:p>
          <a:p>
            <a:endParaRPr lang="es-MX" dirty="0"/>
          </a:p>
          <a:p>
            <a:r>
              <a:rPr lang="es-MX" b="1" dirty="0"/>
              <a:t>Tintas especiales:</a:t>
            </a:r>
            <a:r>
              <a:rPr lang="es-MX" dirty="0"/>
              <a:t> </a:t>
            </a:r>
          </a:p>
          <a:p>
            <a:r>
              <a:rPr lang="es-MX" dirty="0"/>
              <a:t>Incluyen tintas metálicas, fluorescentes, con relieve (</a:t>
            </a:r>
            <a:r>
              <a:rPr lang="es-MX" dirty="0" err="1">
                <a:hlinkClick r:id="rId3"/>
              </a:rPr>
              <a:t>puff</a:t>
            </a:r>
            <a:r>
              <a:rPr lang="es-MX" dirty="0"/>
              <a:t>) o con efectos especiales, que ofrecen acabados únicos. </a:t>
            </a:r>
          </a:p>
          <a:p>
            <a:endParaRPr lang="es-A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Botellas de aceite. Impresas de manera directa en serigrafia. En este caso  este tipo de producto no resiste la tinta epoxi, por lo cual recurrimos a  esmaltes vitrificables que tienen mejor resistencia">
            <a:extLst>
              <a:ext uri="{FF2B5EF4-FFF2-40B4-BE49-F238E27FC236}">
                <a16:creationId xmlns:a16="http://schemas.microsoft.com/office/drawing/2014/main" id="{0D259B49-AF77-2E41-EE4D-5DE4B1B15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1" y="8299"/>
            <a:ext cx="1914525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21D428-A7D0-B6D2-BF7E-5705FB74B8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0348" y="4406348"/>
            <a:ext cx="2451652" cy="24516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8DD0E6-0DA6-3C0B-C721-F1371013FD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5793" y="8299"/>
            <a:ext cx="2735142" cy="2390775"/>
          </a:xfrm>
          <a:prstGeom prst="rect">
            <a:avLst/>
          </a:prstGeom>
        </p:spPr>
      </p:pic>
      <p:pic>
        <p:nvPicPr>
          <p:cNvPr id="5124" name="Picture 4" descr="Calcetines antideslizantes Impresión de tinta de silicona - Tinta de  silicona para serigrafía">
            <a:extLst>
              <a:ext uri="{FF2B5EF4-FFF2-40B4-BE49-F238E27FC236}">
                <a16:creationId xmlns:a16="http://schemas.microsoft.com/office/drawing/2014/main" id="{C116E2CF-E707-BF98-D4EE-5189220FE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856" y="3796747"/>
            <a:ext cx="4105492" cy="3079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Serigrafía Puff – Guía Impresión">
            <a:extLst>
              <a:ext uri="{FF2B5EF4-FFF2-40B4-BE49-F238E27FC236}">
                <a16:creationId xmlns:a16="http://schemas.microsoft.com/office/drawing/2014/main" id="{821929E1-BE7E-4867-3B1C-FF242C7E6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5793" y="2453643"/>
            <a:ext cx="2686207" cy="134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4018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3AB930-00D8-924A-10B2-754C2912DA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C21A427-BE88-477E-FF53-CCDA988F7B8A}"/>
              </a:ext>
            </a:extLst>
          </p:cNvPr>
          <p:cNvSpPr txBox="1">
            <a:spLocks/>
          </p:cNvSpPr>
          <p:nvPr/>
        </p:nvSpPr>
        <p:spPr>
          <a:xfrm>
            <a:off x="5694947" y="405058"/>
            <a:ext cx="6497053" cy="360546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4100" b="1" dirty="0">
                <a:solidFill>
                  <a:schemeClr val="tx1"/>
                </a:solidFill>
              </a:rPr>
              <a:t>Chapeado: </a:t>
            </a:r>
            <a:endParaRPr lang="es-MX" sz="4100" dirty="0">
              <a:solidFill>
                <a:schemeClr val="tx1"/>
              </a:solidFill>
            </a:endParaRPr>
          </a:p>
          <a:p>
            <a:r>
              <a:rPr lang="es-MX" sz="3600" dirty="0"/>
              <a:t>Recubrimiento de una delgada capa metálica sobre la superficie de un material del sustrato. </a:t>
            </a:r>
          </a:p>
          <a:p>
            <a:r>
              <a:rPr lang="es-MX" sz="3600" dirty="0"/>
              <a:t>Por lo general, el sustrato es metálico, aunque existen métodos para chapear piezas plásticas y cerámicas.</a:t>
            </a:r>
            <a:endParaRPr lang="es-MX" sz="3200" dirty="0">
              <a:solidFill>
                <a:schemeClr val="tx1"/>
              </a:solidFill>
            </a:endParaRPr>
          </a:p>
          <a:p>
            <a:endParaRPr lang="es-AR" sz="2700" dirty="0">
              <a:solidFill>
                <a:schemeClr val="tx1"/>
              </a:solidFill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E3DD66AA-69CC-AEE7-370F-74D20DF52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 dirty="0"/>
          </a:p>
        </p:txBody>
      </p:sp>
      <p:pic>
        <p:nvPicPr>
          <p:cNvPr id="1028" name="Picture 4" descr="Galvanoplastia - Wikipedia, la enciclopedia libre">
            <a:extLst>
              <a:ext uri="{FF2B5EF4-FFF2-40B4-BE49-F238E27FC236}">
                <a16:creationId xmlns:a16="http://schemas.microsoft.com/office/drawing/2014/main" id="{64F6CEA4-0747-0D41-F9E8-7B9E0764F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010526"/>
            <a:ext cx="2807368" cy="249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AA8179-6D26-494E-8C1D-FF322291A7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4372" y="4950371"/>
            <a:ext cx="1907627" cy="1907627"/>
          </a:xfrm>
          <a:prstGeom prst="rect">
            <a:avLst/>
          </a:prstGeom>
        </p:spPr>
      </p:pic>
      <p:pic>
        <p:nvPicPr>
          <p:cNvPr id="2050" name="Picture 2" descr="el baño de oro se está desgastando : r/jewelers">
            <a:extLst>
              <a:ext uri="{FF2B5EF4-FFF2-40B4-BE49-F238E27FC236}">
                <a16:creationId xmlns:a16="http://schemas.microsoft.com/office/drawing/2014/main" id="{DE3D6F86-A030-8EB9-AC25-AAE64A8A9F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7" r="7573" b="9650"/>
          <a:stretch>
            <a:fillRect/>
          </a:stretch>
        </p:blipFill>
        <p:spPr bwMode="auto">
          <a:xfrm>
            <a:off x="0" y="0"/>
            <a:ext cx="52953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95403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C2CCFE-A027-31BE-CA27-599ACB7A53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A1E3E5CC-E95B-B869-8E56-9C3EF17EF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520699"/>
            <a:ext cx="4308143" cy="667417"/>
          </a:xfrm>
        </p:spPr>
        <p:txBody>
          <a:bodyPr>
            <a:noAutofit/>
          </a:bodyPr>
          <a:lstStyle/>
          <a:p>
            <a:r>
              <a:rPr lang="es-AR" sz="2800" dirty="0">
                <a:latin typeface="Arial Black" panose="020B0A04020102020204" pitchFamily="34" charset="0"/>
              </a:rPr>
              <a:t>PINTURA ELECTROESTÁTICA</a:t>
            </a:r>
            <a:endParaRPr lang="es-AR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854BF2-953E-5715-FAD0-9D545F258065}"/>
              </a:ext>
            </a:extLst>
          </p:cNvPr>
          <p:cNvSpPr txBox="1"/>
          <p:nvPr/>
        </p:nvSpPr>
        <p:spPr>
          <a:xfrm>
            <a:off x="304799" y="1988364"/>
            <a:ext cx="40678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/>
              <a:t>La </a:t>
            </a:r>
            <a:r>
              <a:rPr lang="es-MX" b="1" dirty="0"/>
              <a:t>pintura eléctrica</a:t>
            </a:r>
            <a:r>
              <a:rPr lang="es-MX" dirty="0"/>
              <a:t> consiste en </a:t>
            </a:r>
            <a:r>
              <a:rPr lang="es-MX" b="1" dirty="0"/>
              <a:t>cargar electrostáticamente con polaridad negativa unas partículas de pintura en polvo</a:t>
            </a:r>
            <a:r>
              <a:rPr lang="es-MX" dirty="0"/>
              <a:t> </a:t>
            </a:r>
          </a:p>
        </p:txBody>
      </p:sp>
      <p:pic>
        <p:nvPicPr>
          <p:cNvPr id="6146" name="Picture 2" descr="Porqué es importante realizar bien la pintura al horno | Tecnimacor">
            <a:extLst>
              <a:ext uri="{FF2B5EF4-FFF2-40B4-BE49-F238E27FC236}">
                <a16:creationId xmlns:a16="http://schemas.microsoft.com/office/drawing/2014/main" id="{EFDD8E7C-9880-2FE2-D488-C2D6408EB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1" y="-24652"/>
            <a:ext cx="6667499" cy="261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7691FB-5D5B-E121-19B7-B519397FDC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8" y="3535202"/>
            <a:ext cx="5276239" cy="33227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F686DB-3C96-EBF6-AD8D-CE6812CEBF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9675" y="4334123"/>
            <a:ext cx="2540655" cy="254065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48A36AC-FBB6-4821-85B4-877EDB2BD38E}"/>
              </a:ext>
            </a:extLst>
          </p:cNvPr>
          <p:cNvSpPr txBox="1"/>
          <p:nvPr/>
        </p:nvSpPr>
        <p:spPr>
          <a:xfrm>
            <a:off x="5811907" y="3188693"/>
            <a:ext cx="60926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b="1" i="0" dirty="0">
                <a:solidFill>
                  <a:srgbClr val="0C0C0C"/>
                </a:solidFill>
                <a:effectLst/>
                <a:latin typeface="Rubik"/>
              </a:rPr>
              <a:t>puede soportar temperaturas de alrededor de 500 grados centígrados</a:t>
            </a:r>
            <a:endParaRPr lang="es-AR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3A1ED8-ACAF-6552-5ADC-743B9EE293A6}"/>
              </a:ext>
            </a:extLst>
          </p:cNvPr>
          <p:cNvSpPr txBox="1"/>
          <p:nvPr/>
        </p:nvSpPr>
        <p:spPr>
          <a:xfrm>
            <a:off x="8677441" y="4269472"/>
            <a:ext cx="322715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buFont typeface="+mj-lt"/>
              <a:buAutoNum type="arabicPeriod"/>
            </a:pPr>
            <a:r>
              <a:rPr lang="es-MX" b="0" i="0" dirty="0">
                <a:solidFill>
                  <a:srgbClr val="0C0C0C"/>
                </a:solidFill>
                <a:effectLst/>
                <a:latin typeface="Rubik"/>
              </a:rPr>
              <a:t>Preparar y limpiar la superficie a pintar. </a:t>
            </a:r>
          </a:p>
          <a:p>
            <a:pPr algn="l" fontAlgn="base">
              <a:buFont typeface="+mj-lt"/>
              <a:buAutoNum type="arabicPeriod"/>
            </a:pPr>
            <a:r>
              <a:rPr lang="es-MX" b="0" i="0" dirty="0">
                <a:solidFill>
                  <a:srgbClr val="0C0C0C"/>
                </a:solidFill>
                <a:effectLst/>
                <a:latin typeface="Rubik"/>
              </a:rPr>
              <a:t>Cargar </a:t>
            </a:r>
            <a:r>
              <a:rPr lang="es-MX" b="1" i="0" dirty="0">
                <a:solidFill>
                  <a:srgbClr val="0C0C0C"/>
                </a:solidFill>
                <a:effectLst/>
                <a:latin typeface="Rubik"/>
              </a:rPr>
              <a:t>electrostáticamente </a:t>
            </a:r>
            <a:r>
              <a:rPr lang="es-MX" b="0" i="0" dirty="0">
                <a:solidFill>
                  <a:srgbClr val="0C0C0C"/>
                </a:solidFill>
                <a:effectLst/>
                <a:latin typeface="Rubik"/>
              </a:rPr>
              <a:t>la pieza (polo positivo). </a:t>
            </a:r>
          </a:p>
          <a:p>
            <a:pPr algn="l" fontAlgn="base">
              <a:buFont typeface="+mj-lt"/>
              <a:buAutoNum type="arabicPeriod"/>
            </a:pPr>
            <a:r>
              <a:rPr lang="es-MX" b="0" i="0" dirty="0">
                <a:solidFill>
                  <a:srgbClr val="0C0C0C"/>
                </a:solidFill>
                <a:effectLst/>
                <a:latin typeface="Rubik"/>
              </a:rPr>
              <a:t>Pulverizar la</a:t>
            </a:r>
            <a:r>
              <a:rPr lang="es-MX" b="1" i="0" dirty="0">
                <a:solidFill>
                  <a:srgbClr val="0C0C0C"/>
                </a:solidFill>
                <a:effectLst/>
                <a:latin typeface="Rubik"/>
              </a:rPr>
              <a:t> pintura ionizada</a:t>
            </a:r>
            <a:r>
              <a:rPr lang="es-MX" b="0" i="0" dirty="0">
                <a:solidFill>
                  <a:srgbClr val="0C0C0C"/>
                </a:solidFill>
                <a:effectLst/>
                <a:latin typeface="Rubik"/>
              </a:rPr>
              <a:t> (polo negativo) para que se adhiera. </a:t>
            </a:r>
          </a:p>
          <a:p>
            <a:pPr algn="l" fontAlgn="base">
              <a:buFont typeface="+mj-lt"/>
              <a:buAutoNum type="arabicPeriod"/>
            </a:pPr>
            <a:r>
              <a:rPr lang="es-MX" b="0" i="0" dirty="0">
                <a:solidFill>
                  <a:srgbClr val="0C0C0C"/>
                </a:solidFill>
                <a:effectLst/>
                <a:latin typeface="Rubik"/>
              </a:rPr>
              <a:t>Calentar en horno para polimerizar y </a:t>
            </a:r>
            <a:r>
              <a:rPr lang="es-MX" b="1" i="0" dirty="0">
                <a:solidFill>
                  <a:srgbClr val="0C0C0C"/>
                </a:solidFill>
                <a:effectLst/>
                <a:latin typeface="Rubik"/>
              </a:rPr>
              <a:t>curar </a:t>
            </a:r>
            <a:r>
              <a:rPr lang="es-MX" b="0" i="0" dirty="0">
                <a:solidFill>
                  <a:srgbClr val="0C0C0C"/>
                </a:solidFill>
                <a:effectLst/>
                <a:latin typeface="Rubik"/>
              </a:rPr>
              <a:t>la pintura. </a:t>
            </a:r>
          </a:p>
        </p:txBody>
      </p:sp>
    </p:spTree>
    <p:extLst>
      <p:ext uri="{BB962C8B-B14F-4D97-AF65-F5344CB8AC3E}">
        <p14:creationId xmlns:p14="http://schemas.microsoft.com/office/powerpoint/2010/main" val="20733668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BF2A47-9A73-97DF-6B0A-062E3E40A2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26DC96A-0995-9CB4-BF73-9CAA6F636FAD}"/>
              </a:ext>
            </a:extLst>
          </p:cNvPr>
          <p:cNvSpPr txBox="1"/>
          <p:nvPr/>
        </p:nvSpPr>
        <p:spPr>
          <a:xfrm>
            <a:off x="168449" y="1188116"/>
            <a:ext cx="501540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s-MX" dirty="0"/>
              <a:t>Mayor rendimiento y menos desperdicio de pintura. Se deposita hasta un 90% del producto. </a:t>
            </a:r>
          </a:p>
          <a:p>
            <a:pPr fontAlgn="base"/>
            <a:r>
              <a:rPr lang="es-MX" dirty="0"/>
              <a:t>Se obtienen acabados más uniformes, lisos y duraderos. Sin grumos, burbujas, escurrimientos y otros defectos propios de la pintura común. </a:t>
            </a:r>
          </a:p>
          <a:p>
            <a:pPr fontAlgn="base"/>
            <a:r>
              <a:rPr lang="es-MX" dirty="0"/>
              <a:t>Puede aplicarse de forma efectiva sobre superficies complejas e irregulares. </a:t>
            </a:r>
          </a:p>
          <a:p>
            <a:pPr fontAlgn="base"/>
            <a:r>
              <a:rPr lang="es-MX" dirty="0"/>
              <a:t>Ofrece un alto grado de protección contra la corrosión. </a:t>
            </a:r>
          </a:p>
          <a:p>
            <a:pPr fontAlgn="base"/>
            <a:r>
              <a:rPr lang="es-MX" dirty="0"/>
              <a:t>Y uno de los más importantes para la industria es que permite automatizar y agilizar los procesos de pintura.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FD0252-B647-F744-93EA-B3398B6CA1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04436"/>
            <a:ext cx="3339547" cy="24251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99D6450-500A-7032-A1C6-53259FAD8EE3}"/>
              </a:ext>
            </a:extLst>
          </p:cNvPr>
          <p:cNvSpPr txBox="1"/>
          <p:nvPr/>
        </p:nvSpPr>
        <p:spPr>
          <a:xfrm>
            <a:off x="5754759" y="520699"/>
            <a:ext cx="6132442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buNone/>
            </a:pPr>
            <a:r>
              <a:rPr lang="es-MX" b="1" i="0" dirty="0">
                <a:solidFill>
                  <a:srgbClr val="101218"/>
                </a:solidFill>
                <a:effectLst/>
                <a:latin typeface="Poppins" panose="00000500000000000000" pitchFamily="2" charset="0"/>
              </a:rPr>
              <a:t>Pinturas epoxi</a:t>
            </a:r>
          </a:p>
          <a:p>
            <a:pPr algn="l" fontAlgn="base">
              <a:buNone/>
            </a:pPr>
            <a:r>
              <a:rPr lang="es-MX" b="0" i="0" dirty="0">
                <a:solidFill>
                  <a:srgbClr val="0C0C0C"/>
                </a:solidFill>
                <a:effectLst/>
                <a:latin typeface="Rubik"/>
              </a:rPr>
              <a:t>Las pinturas epoxi ofrecen una </a:t>
            </a:r>
            <a:r>
              <a:rPr lang="es-MX" b="1" i="0" dirty="0">
                <a:solidFill>
                  <a:srgbClr val="0C0C0C"/>
                </a:solidFill>
                <a:effectLst/>
                <a:latin typeface="Rubik"/>
              </a:rPr>
              <a:t>excelente resistencia química y a la corrosión</a:t>
            </a:r>
            <a:r>
              <a:rPr lang="es-MX" b="0" i="0" dirty="0">
                <a:solidFill>
                  <a:srgbClr val="0C0C0C"/>
                </a:solidFill>
                <a:effectLst/>
                <a:latin typeface="Rubik"/>
              </a:rPr>
              <a:t>. Una vez aplicadas se curan en un horno a una temperatura entre 180 y 200 grados centígrados.  </a:t>
            </a:r>
          </a:p>
          <a:p>
            <a:pPr algn="l" fontAlgn="base">
              <a:buNone/>
            </a:pPr>
            <a:r>
              <a:rPr lang="es-MX" b="0" i="0" dirty="0">
                <a:solidFill>
                  <a:srgbClr val="0C0C0C"/>
                </a:solidFill>
                <a:effectLst/>
                <a:latin typeface="Rubik"/>
              </a:rPr>
              <a:t>Esta pintura presenta una excelente resistencia a altas temperaturas y a productos químicos agresivos. </a:t>
            </a:r>
          </a:p>
          <a:p>
            <a:pPr algn="l" fontAlgn="base">
              <a:buNone/>
            </a:pPr>
            <a:endParaRPr lang="es-MX" dirty="0">
              <a:solidFill>
                <a:srgbClr val="0C0C0C"/>
              </a:solidFill>
              <a:latin typeface="Rubik"/>
            </a:endParaRPr>
          </a:p>
          <a:p>
            <a:pPr algn="l" fontAlgn="base">
              <a:buNone/>
            </a:pPr>
            <a:r>
              <a:rPr lang="es-MX" b="1" i="0" dirty="0">
                <a:solidFill>
                  <a:srgbClr val="101218"/>
                </a:solidFill>
                <a:effectLst/>
                <a:latin typeface="Poppins" panose="00000500000000000000" pitchFamily="2" charset="0"/>
              </a:rPr>
              <a:t>Pinturas de poliéster</a:t>
            </a:r>
          </a:p>
          <a:p>
            <a:pPr algn="l" fontAlgn="base">
              <a:buNone/>
            </a:pPr>
            <a:r>
              <a:rPr lang="es-MX" b="0" i="0" dirty="0">
                <a:solidFill>
                  <a:srgbClr val="0C0C0C"/>
                </a:solidFill>
                <a:effectLst/>
                <a:latin typeface="Rubik"/>
              </a:rPr>
              <a:t>Las pinturas de resinas de poliéster proporcionan </a:t>
            </a:r>
            <a:r>
              <a:rPr lang="es-MX" b="1" i="0" dirty="0">
                <a:solidFill>
                  <a:srgbClr val="0C0C0C"/>
                </a:solidFill>
                <a:effectLst/>
                <a:latin typeface="Rubik"/>
              </a:rPr>
              <a:t>acabados muy decorativos de alta calidad y resistencia a condiciones meteorológicas extremas </a:t>
            </a:r>
            <a:r>
              <a:rPr lang="es-MX" b="0" i="0" dirty="0">
                <a:solidFill>
                  <a:srgbClr val="0C0C0C"/>
                </a:solidFill>
                <a:effectLst/>
                <a:latin typeface="Rubik"/>
              </a:rPr>
              <a:t>como la humedad </a:t>
            </a:r>
            <a:r>
              <a:rPr lang="es-MX" b="0" i="0" dirty="0" err="1">
                <a:solidFill>
                  <a:srgbClr val="0C0C0C"/>
                </a:solidFill>
                <a:effectLst/>
                <a:latin typeface="Rubik"/>
              </a:rPr>
              <a:t>contínua</a:t>
            </a:r>
            <a:r>
              <a:rPr lang="es-MX" b="0" i="0" dirty="0">
                <a:solidFill>
                  <a:srgbClr val="0C0C0C"/>
                </a:solidFill>
                <a:effectLst/>
                <a:latin typeface="Rubik"/>
              </a:rPr>
              <a:t> y los cambios bruscos de temperatura.  </a:t>
            </a:r>
          </a:p>
          <a:p>
            <a:pPr algn="l" fontAlgn="base">
              <a:buNone/>
            </a:pPr>
            <a:r>
              <a:rPr lang="es-MX" b="0" i="0" dirty="0">
                <a:solidFill>
                  <a:srgbClr val="0C0C0C"/>
                </a:solidFill>
                <a:effectLst/>
                <a:latin typeface="Rubik"/>
              </a:rPr>
              <a:t> Este tipo de pinturas requieren un curado a temperaturas de 180 a 210 grados centígrados.  </a:t>
            </a:r>
          </a:p>
          <a:p>
            <a:pPr algn="l" fontAlgn="base">
              <a:buNone/>
            </a:pPr>
            <a:r>
              <a:rPr lang="es-MX" b="0" i="0" dirty="0">
                <a:solidFill>
                  <a:srgbClr val="0C0C0C"/>
                </a:solidFill>
                <a:effectLst/>
                <a:latin typeface="Rubik"/>
              </a:rPr>
              <a:t>es </a:t>
            </a:r>
            <a:r>
              <a:rPr lang="es-MX" b="1" i="0" dirty="0">
                <a:solidFill>
                  <a:srgbClr val="0C0C0C"/>
                </a:solidFill>
                <a:effectLst/>
                <a:latin typeface="Rubik"/>
              </a:rPr>
              <a:t>excelente para piezas expuestas a la intemperie</a:t>
            </a:r>
          </a:p>
          <a:p>
            <a:pPr algn="l" fontAlgn="base">
              <a:buNone/>
            </a:pPr>
            <a:r>
              <a:rPr lang="es-MX" b="1" i="0" dirty="0">
                <a:solidFill>
                  <a:srgbClr val="101218"/>
                </a:solidFill>
                <a:effectLst/>
                <a:latin typeface="Poppins" panose="00000500000000000000" pitchFamily="2" charset="0"/>
              </a:rPr>
              <a:t>Pinturas epoxi-poliéster</a:t>
            </a:r>
          </a:p>
          <a:p>
            <a:pPr algn="l" fontAlgn="base">
              <a:buNone/>
            </a:pPr>
            <a:r>
              <a:rPr lang="es-MX" b="0" i="0" dirty="0">
                <a:solidFill>
                  <a:srgbClr val="0C0C0C"/>
                </a:solidFill>
                <a:effectLst/>
                <a:latin typeface="Rubik"/>
              </a:rPr>
              <a:t>Estas pinturas híbridas combinan las resinas epoxi y de poliéster para lograr lo mejor de ambos tipos. Unen las propiedades de </a:t>
            </a:r>
            <a:r>
              <a:rPr lang="es-MX" b="1" i="0" dirty="0">
                <a:solidFill>
                  <a:srgbClr val="0C0C0C"/>
                </a:solidFill>
                <a:effectLst/>
                <a:latin typeface="Rubik"/>
              </a:rPr>
              <a:t>resistencia química de las epoxi </a:t>
            </a:r>
            <a:r>
              <a:rPr lang="es-MX" b="0" i="0" dirty="0">
                <a:solidFill>
                  <a:srgbClr val="0C0C0C"/>
                </a:solidFill>
                <a:effectLst/>
                <a:latin typeface="Rubik"/>
              </a:rPr>
              <a:t>con los </a:t>
            </a:r>
            <a:r>
              <a:rPr lang="es-MX" b="1" i="0" dirty="0">
                <a:solidFill>
                  <a:srgbClr val="0C0C0C"/>
                </a:solidFill>
                <a:effectLst/>
                <a:latin typeface="Rubik"/>
              </a:rPr>
              <a:t>acabados decorativos de las poliéster</a:t>
            </a:r>
            <a:r>
              <a:rPr lang="es-MX" b="0" i="0" dirty="0">
                <a:solidFill>
                  <a:srgbClr val="0C0C0C"/>
                </a:solidFill>
                <a:effectLst/>
                <a:latin typeface="Rubik"/>
              </a:rPr>
              <a:t>, logrando excelentes prestaciones para usos industriales o decorativos.</a:t>
            </a:r>
          </a:p>
        </p:txBody>
      </p:sp>
      <p:sp>
        <p:nvSpPr>
          <p:cNvPr id="13" name="Title 8">
            <a:extLst>
              <a:ext uri="{FF2B5EF4-FFF2-40B4-BE49-F238E27FC236}">
                <a16:creationId xmlns:a16="http://schemas.microsoft.com/office/drawing/2014/main" id="{D8A4E417-93F2-E553-16AB-8A8CCB0308FA}"/>
              </a:ext>
            </a:extLst>
          </p:cNvPr>
          <p:cNvSpPr txBox="1">
            <a:spLocks/>
          </p:cNvSpPr>
          <p:nvPr/>
        </p:nvSpPr>
        <p:spPr>
          <a:xfrm>
            <a:off x="304799" y="520699"/>
            <a:ext cx="4308143" cy="6674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4000"/>
              </a:lnSpc>
              <a:spcBef>
                <a:spcPct val="0"/>
              </a:spcBef>
              <a:buNone/>
              <a:defRPr sz="48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2800">
                <a:latin typeface="Arial Black" panose="020B0A04020102020204" pitchFamily="34" charset="0"/>
              </a:rPr>
              <a:t>PINTURA ELECTROESTÁTICA</a:t>
            </a:r>
            <a:endParaRPr lang="es-AR" sz="2800" dirty="0"/>
          </a:p>
        </p:txBody>
      </p:sp>
    </p:spTree>
    <p:extLst>
      <p:ext uri="{BB962C8B-B14F-4D97-AF65-F5344CB8AC3E}">
        <p14:creationId xmlns:p14="http://schemas.microsoft.com/office/powerpoint/2010/main" val="38445817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4B8B6B-6FB8-EAB0-EE12-882A4C07E2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E0F3A4F-FD1D-923E-BF9D-9819F5AB910A}"/>
              </a:ext>
            </a:extLst>
          </p:cNvPr>
          <p:cNvSpPr txBox="1"/>
          <p:nvPr/>
        </p:nvSpPr>
        <p:spPr>
          <a:xfrm>
            <a:off x="168449" y="1603614"/>
            <a:ext cx="5015401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s-MX" b="1" dirty="0"/>
              <a:t>La pintura por cataforesis es una electrodeposición catódica,</a:t>
            </a:r>
            <a:r>
              <a:rPr lang="es-MX" dirty="0"/>
              <a:t> técnica de pintado hidrosoluble. El proceso consiste en un </a:t>
            </a:r>
            <a:r>
              <a:rPr lang="es-MX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proceso de pintado por inmersión</a:t>
            </a:r>
            <a:r>
              <a:rPr lang="es-MX" dirty="0"/>
              <a:t>, en el desplazamiento de partículas cargadas (pintura) dentro de un campo eléctrico, de cuyos polos, uno (cátodo) es la pieza a pintar y otro (ánodo) es un electrodo auxiliar </a:t>
            </a:r>
            <a:r>
              <a:rPr lang="es-MX" b="1" dirty="0"/>
              <a:t>(Cataforesis ≈ Desplazamiento hacia el cátodo).</a:t>
            </a:r>
            <a:endParaRPr lang="es-MX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A3748E-D0FE-E2D7-DC25-FC74AD8E17EB}"/>
              </a:ext>
            </a:extLst>
          </p:cNvPr>
          <p:cNvSpPr txBox="1"/>
          <p:nvPr/>
        </p:nvSpPr>
        <p:spPr>
          <a:xfrm>
            <a:off x="5754759" y="520699"/>
            <a:ext cx="613244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s-MX" dirty="0"/>
              <a:t>se aplica </a:t>
            </a:r>
            <a:r>
              <a:rPr lang="es-MX" b="1" dirty="0"/>
              <a:t>solo a piezas metálicas</a:t>
            </a:r>
            <a:r>
              <a:rPr lang="es-MX" dirty="0"/>
              <a:t> dado que permite la conducción de la corriente eléctrica para que se pueda generar la película de pintura uniforme </a:t>
            </a:r>
            <a:r>
              <a:rPr lang="es-MX" b="1" dirty="0"/>
              <a:t>garantizándose un pintado correcto,</a:t>
            </a:r>
            <a:r>
              <a:rPr lang="es-MX" dirty="0"/>
              <a:t> incluso en los interiores y cuerpos huecos, aportando una gran protección anticorrosiva y resistencia a deformaciones mecánicas</a:t>
            </a:r>
            <a:endParaRPr lang="es-MX" b="0" i="0" dirty="0">
              <a:solidFill>
                <a:srgbClr val="0C0C0C"/>
              </a:solidFill>
              <a:effectLst/>
              <a:latin typeface="Rubik"/>
            </a:endParaRPr>
          </a:p>
        </p:txBody>
      </p:sp>
      <p:sp>
        <p:nvSpPr>
          <p:cNvPr id="13" name="Title 8">
            <a:extLst>
              <a:ext uri="{FF2B5EF4-FFF2-40B4-BE49-F238E27FC236}">
                <a16:creationId xmlns:a16="http://schemas.microsoft.com/office/drawing/2014/main" id="{5BC6222D-6160-0444-BB1A-59DA059A2831}"/>
              </a:ext>
            </a:extLst>
          </p:cNvPr>
          <p:cNvSpPr txBox="1">
            <a:spLocks/>
          </p:cNvSpPr>
          <p:nvPr/>
        </p:nvSpPr>
        <p:spPr>
          <a:xfrm>
            <a:off x="304799" y="520699"/>
            <a:ext cx="4308143" cy="6674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4000"/>
              </a:lnSpc>
              <a:spcBef>
                <a:spcPct val="0"/>
              </a:spcBef>
              <a:buNone/>
              <a:defRPr sz="48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3600" dirty="0">
                <a:latin typeface="Arial Black" panose="020B0A04020102020204" pitchFamily="34" charset="0"/>
              </a:rPr>
              <a:t>CATAFORESIS</a:t>
            </a:r>
            <a:endParaRPr lang="es-AR" sz="3600" dirty="0"/>
          </a:p>
        </p:txBody>
      </p:sp>
      <p:pic>
        <p:nvPicPr>
          <p:cNvPr id="7170" name="Picture 2" descr="Cataforesis: ¿Qué es la cataforesis?">
            <a:extLst>
              <a:ext uri="{FF2B5EF4-FFF2-40B4-BE49-F238E27FC236}">
                <a16:creationId xmlns:a16="http://schemas.microsoft.com/office/drawing/2014/main" id="{97166A7C-D57F-F025-8CB2-88C6A5EE4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06609"/>
            <a:ext cx="2857500" cy="250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22793B-8A3E-1CEC-3433-235413CE9C7B}"/>
              </a:ext>
            </a:extLst>
          </p:cNvPr>
          <p:cNvSpPr txBox="1"/>
          <p:nvPr/>
        </p:nvSpPr>
        <p:spPr>
          <a:xfrm>
            <a:off x="5794515" y="2039630"/>
            <a:ext cx="6092686" cy="42986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1350"/>
              </a:spcBef>
              <a:spcAft>
                <a:spcPts val="1350"/>
              </a:spcAft>
              <a:buFont typeface="Arial" panose="020B0604020202020204" pitchFamily="34" charset="0"/>
              <a:buChar char="•"/>
            </a:pPr>
            <a:r>
              <a:rPr lang="es-MX" b="0" i="0" dirty="0">
                <a:solidFill>
                  <a:srgbClr val="777777"/>
                </a:solidFill>
                <a:effectLst/>
                <a:latin typeface="-apple-system"/>
              </a:rPr>
              <a:t>Disminución de los costes. La técnica de aplicación de la cataforesis es muy automatizada, lo que permite disminuir los rechazos.</a:t>
            </a:r>
          </a:p>
          <a:p>
            <a:pPr algn="l">
              <a:spcBef>
                <a:spcPts val="1350"/>
              </a:spcBef>
              <a:spcAft>
                <a:spcPts val="1350"/>
              </a:spcAft>
              <a:buFont typeface="Arial" panose="020B0604020202020204" pitchFamily="34" charset="0"/>
              <a:buChar char="•"/>
            </a:pPr>
            <a:r>
              <a:rPr lang="es-MX" b="0" i="0" dirty="0">
                <a:solidFill>
                  <a:srgbClr val="777777"/>
                </a:solidFill>
                <a:effectLst/>
                <a:latin typeface="-apple-system"/>
              </a:rPr>
              <a:t>Evita la corrosión de las piezas.</a:t>
            </a:r>
          </a:p>
          <a:p>
            <a:pPr algn="l">
              <a:spcBef>
                <a:spcPts val="1350"/>
              </a:spcBef>
              <a:spcAft>
                <a:spcPts val="1350"/>
              </a:spcAft>
              <a:buFont typeface="Arial" panose="020B0604020202020204" pitchFamily="34" charset="0"/>
              <a:buChar char="•"/>
            </a:pPr>
            <a:r>
              <a:rPr lang="es-MX" b="0" i="0" dirty="0">
                <a:solidFill>
                  <a:srgbClr val="777777"/>
                </a:solidFill>
                <a:effectLst/>
                <a:latin typeface="-apple-system"/>
              </a:rPr>
              <a:t>Incremento de la productividad dado que es una técnica automática y muy rápida,</a:t>
            </a:r>
          </a:p>
          <a:p>
            <a:pPr algn="l">
              <a:spcBef>
                <a:spcPts val="1350"/>
              </a:spcBef>
              <a:spcAft>
                <a:spcPts val="1350"/>
              </a:spcAft>
              <a:buFont typeface="Arial" panose="020B0604020202020204" pitchFamily="34" charset="0"/>
              <a:buChar char="•"/>
            </a:pPr>
            <a:r>
              <a:rPr lang="es-MX" b="0" i="0" dirty="0">
                <a:solidFill>
                  <a:srgbClr val="777777"/>
                </a:solidFill>
                <a:effectLst/>
                <a:latin typeface="-apple-system"/>
              </a:rPr>
              <a:t>El rendimiento del material es muy superior a otros métodos como la pulverización de pintura en polvo o liquidas debido a sus perdidas mínimas.</a:t>
            </a:r>
          </a:p>
          <a:p>
            <a:pPr algn="l">
              <a:spcBef>
                <a:spcPts val="1350"/>
              </a:spcBef>
              <a:spcAft>
                <a:spcPts val="1350"/>
              </a:spcAft>
              <a:buFont typeface="Arial" panose="020B0604020202020204" pitchFamily="34" charset="0"/>
              <a:buChar char="•"/>
            </a:pPr>
            <a:r>
              <a:rPr lang="es-MX" b="0" i="0" dirty="0">
                <a:solidFill>
                  <a:srgbClr val="777777"/>
                </a:solidFill>
                <a:effectLst/>
                <a:latin typeface="-apple-system"/>
              </a:rPr>
              <a:t>Uniformidad en los espesores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866D59-8649-2CB5-AAE2-9100D89802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8807" y="4469138"/>
            <a:ext cx="2388862" cy="238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0854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40AF89-83BA-B5D9-CDE4-4183DFD007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8">
            <a:extLst>
              <a:ext uri="{FF2B5EF4-FFF2-40B4-BE49-F238E27FC236}">
                <a16:creationId xmlns:a16="http://schemas.microsoft.com/office/drawing/2014/main" id="{F0613541-24A2-A1F1-C335-CB9724A398D0}"/>
              </a:ext>
            </a:extLst>
          </p:cNvPr>
          <p:cNvSpPr txBox="1">
            <a:spLocks/>
          </p:cNvSpPr>
          <p:nvPr/>
        </p:nvSpPr>
        <p:spPr>
          <a:xfrm>
            <a:off x="304799" y="520699"/>
            <a:ext cx="4308143" cy="6674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4000"/>
              </a:lnSpc>
              <a:spcBef>
                <a:spcPct val="0"/>
              </a:spcBef>
              <a:buNone/>
              <a:defRPr sz="48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3600" dirty="0">
                <a:latin typeface="Arial Black" panose="020B0A04020102020204" pitchFamily="34" charset="0"/>
              </a:rPr>
              <a:t>CATAFORESIS</a:t>
            </a:r>
            <a:endParaRPr lang="es-AR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8C2BAE-50B6-7ED9-AA64-F9E63DEF999D}"/>
              </a:ext>
            </a:extLst>
          </p:cNvPr>
          <p:cNvSpPr txBox="1"/>
          <p:nvPr/>
        </p:nvSpPr>
        <p:spPr>
          <a:xfrm>
            <a:off x="304799" y="1642326"/>
            <a:ext cx="4704523" cy="4852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1350"/>
              </a:spcBef>
              <a:spcAft>
                <a:spcPts val="1350"/>
              </a:spcAft>
              <a:buFont typeface="Arial" panose="020B0604020202020204" pitchFamily="34" charset="0"/>
              <a:buChar char="•"/>
            </a:pPr>
            <a:r>
              <a:rPr lang="es-MX" b="0" i="0" dirty="0">
                <a:effectLst/>
                <a:latin typeface="-apple-system"/>
              </a:rPr>
              <a:t>Disminución de los costes. La técnica de aplicación de la cataforesis es muy automatizada, lo que permite disminuir los rechazos.</a:t>
            </a:r>
          </a:p>
          <a:p>
            <a:pPr algn="l">
              <a:spcBef>
                <a:spcPts val="1350"/>
              </a:spcBef>
              <a:spcAft>
                <a:spcPts val="1350"/>
              </a:spcAft>
              <a:buFont typeface="Arial" panose="020B0604020202020204" pitchFamily="34" charset="0"/>
              <a:buChar char="•"/>
            </a:pPr>
            <a:r>
              <a:rPr lang="es-MX" b="0" i="0" dirty="0">
                <a:effectLst/>
                <a:latin typeface="-apple-system"/>
              </a:rPr>
              <a:t>Evita la corrosión de las piezas.</a:t>
            </a:r>
          </a:p>
          <a:p>
            <a:pPr algn="l">
              <a:spcBef>
                <a:spcPts val="1350"/>
              </a:spcBef>
              <a:spcAft>
                <a:spcPts val="1350"/>
              </a:spcAft>
              <a:buFont typeface="Arial" panose="020B0604020202020204" pitchFamily="34" charset="0"/>
              <a:buChar char="•"/>
            </a:pPr>
            <a:r>
              <a:rPr lang="es-MX" b="0" i="0" dirty="0">
                <a:effectLst/>
                <a:latin typeface="-apple-system"/>
              </a:rPr>
              <a:t>Incremento de la productividad dado que es una técnica automática y muy rápida,</a:t>
            </a:r>
          </a:p>
          <a:p>
            <a:pPr algn="l">
              <a:spcBef>
                <a:spcPts val="1350"/>
              </a:spcBef>
              <a:spcAft>
                <a:spcPts val="1350"/>
              </a:spcAft>
              <a:buFont typeface="Arial" panose="020B0604020202020204" pitchFamily="34" charset="0"/>
              <a:buChar char="•"/>
            </a:pPr>
            <a:r>
              <a:rPr lang="es-MX" b="0" i="0" dirty="0">
                <a:effectLst/>
                <a:latin typeface="-apple-system"/>
              </a:rPr>
              <a:t>El rendimiento del material es muy superior a otros métodos como la pulverización de pintura en polvo o liquidas debido a sus perdidas mínimas.</a:t>
            </a:r>
          </a:p>
          <a:p>
            <a:pPr algn="l">
              <a:spcBef>
                <a:spcPts val="1350"/>
              </a:spcBef>
              <a:spcAft>
                <a:spcPts val="1350"/>
              </a:spcAft>
              <a:buFont typeface="Arial" panose="020B0604020202020204" pitchFamily="34" charset="0"/>
              <a:buChar char="•"/>
            </a:pPr>
            <a:r>
              <a:rPr lang="es-MX" b="0" i="0" dirty="0">
                <a:effectLst/>
                <a:latin typeface="-apple-system"/>
              </a:rPr>
              <a:t>Uniformidad en los espesores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E2FAD6-ACA5-F298-56DE-0BDC9C129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88" y="3258422"/>
            <a:ext cx="5315712" cy="3543808"/>
          </a:xfrm>
          <a:prstGeom prst="rect">
            <a:avLst/>
          </a:prstGeom>
        </p:spPr>
      </p:pic>
      <p:pic>
        <p:nvPicPr>
          <p:cNvPr id="8196" name="Picture 4" descr="Qué es la cataforesis? - Esymometal">
            <a:extLst>
              <a:ext uri="{FF2B5EF4-FFF2-40B4-BE49-F238E27FC236}">
                <a16:creationId xmlns:a16="http://schemas.microsoft.com/office/drawing/2014/main" id="{FEE4D448-878A-D1B4-0491-B23F0C540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356" y="1"/>
            <a:ext cx="5315712" cy="3545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205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A40D0E-C357-1841-4129-AD6C5F3E7D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98FB210D-3558-7D50-EF99-37DEC5890440}"/>
              </a:ext>
            </a:extLst>
          </p:cNvPr>
          <p:cNvSpPr txBox="1">
            <a:spLocks/>
          </p:cNvSpPr>
          <p:nvPr/>
        </p:nvSpPr>
        <p:spPr>
          <a:xfrm>
            <a:off x="846012" y="3271345"/>
            <a:ext cx="5725211" cy="39911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000" b="1" dirty="0" err="1">
                <a:solidFill>
                  <a:schemeClr val="tx1"/>
                </a:solidFill>
              </a:rPr>
              <a:t>Electrochapeado</a:t>
            </a:r>
            <a:endParaRPr lang="es-MX" sz="2000" dirty="0">
              <a:solidFill>
                <a:schemeClr val="tx1"/>
              </a:solidFill>
            </a:endParaRPr>
          </a:p>
          <a:p>
            <a:r>
              <a:rPr lang="es-MX" sz="2000" dirty="0"/>
              <a:t>Deposito de iones metálicos en el sustrato </a:t>
            </a:r>
          </a:p>
          <a:p>
            <a:r>
              <a:rPr lang="es-AR" sz="2000" dirty="0">
                <a:solidFill>
                  <a:schemeClr val="tx1"/>
                </a:solidFill>
              </a:rPr>
              <a:t>Utilizado en amplia variedad de materiales metálicos, siendo el principal el acero recubierto de Zinc. </a:t>
            </a:r>
          </a:p>
          <a:p>
            <a:r>
              <a:rPr lang="es-AR" sz="2000" dirty="0">
                <a:solidFill>
                  <a:schemeClr val="tx1"/>
                </a:solidFill>
              </a:rPr>
              <a:t>Espesor de capa:  0,02 0,25 mm</a:t>
            </a:r>
          </a:p>
          <a:p>
            <a:r>
              <a:rPr lang="es-AR" sz="2000" dirty="0">
                <a:solidFill>
                  <a:schemeClr val="tx1"/>
                </a:solidFill>
              </a:rPr>
              <a:t>El espesor de capa suele no ser uniforme y se dificulta en geometrías complejas.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990DED-92E9-4AE6-5AF6-B69334C57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6255" y="4476418"/>
            <a:ext cx="5515745" cy="2381582"/>
          </a:xfrm>
          <a:prstGeom prst="rect">
            <a:avLst/>
          </a:prstGeom>
        </p:spPr>
      </p:pic>
      <p:pic>
        <p:nvPicPr>
          <p:cNvPr id="1026" name="Picture 2" descr="7 Everyday Examples of Electroplating | Dorsetware">
            <a:extLst>
              <a:ext uri="{FF2B5EF4-FFF2-40B4-BE49-F238E27FC236}">
                <a16:creationId xmlns:a16="http://schemas.microsoft.com/office/drawing/2014/main" id="{E22FDA36-9F87-82BD-DBCC-CC3504305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80" y="0"/>
            <a:ext cx="8103475" cy="3126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553781-61DA-21AE-5DC2-D652384613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6255" y="2676230"/>
            <a:ext cx="5466932" cy="180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9594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39E1CB-0130-8AB5-9E28-3C1A8EE6CD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73DCA40-FEF8-2613-B9A4-4D7607637E29}"/>
              </a:ext>
            </a:extLst>
          </p:cNvPr>
          <p:cNvSpPr txBox="1">
            <a:spLocks/>
          </p:cNvSpPr>
          <p:nvPr/>
        </p:nvSpPr>
        <p:spPr>
          <a:xfrm>
            <a:off x="169445" y="501311"/>
            <a:ext cx="5157134" cy="15324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3200" dirty="0" err="1">
                <a:latin typeface="Arial Black" panose="020B0A04020102020204" pitchFamily="34" charset="0"/>
              </a:rPr>
              <a:t>Electrochapeado</a:t>
            </a:r>
            <a:r>
              <a:rPr lang="es-AR" sz="3200" dirty="0">
                <a:latin typeface="Arial Black" panose="020B0A04020102020204" pitchFamily="34" charset="0"/>
              </a:rPr>
              <a:t> en impresión 3D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44D13E9-0F6E-7468-C351-05B0A4B8E8BC}"/>
              </a:ext>
            </a:extLst>
          </p:cNvPr>
          <p:cNvSpPr txBox="1">
            <a:spLocks/>
          </p:cNvSpPr>
          <p:nvPr/>
        </p:nvSpPr>
        <p:spPr>
          <a:xfrm>
            <a:off x="5717627" y="3195814"/>
            <a:ext cx="3761398" cy="32568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2400" dirty="0">
                <a:solidFill>
                  <a:schemeClr val="tx1"/>
                </a:solidFill>
              </a:rPr>
              <a:t>Para lograr el proceso es necesario que la pieza sea conductora de electricidad: es </a:t>
            </a:r>
            <a:r>
              <a:rPr lang="es-AR" sz="2400" dirty="0" err="1">
                <a:solidFill>
                  <a:schemeClr val="tx1"/>
                </a:solidFill>
              </a:rPr>
              <a:t>es</a:t>
            </a:r>
            <a:r>
              <a:rPr lang="es-AR" sz="2400" dirty="0">
                <a:solidFill>
                  <a:schemeClr val="tx1"/>
                </a:solidFill>
              </a:rPr>
              <a:t> viable con pinturas conductivas como las de </a:t>
            </a:r>
            <a:r>
              <a:rPr lang="es-AR" sz="2400" b="1" dirty="0">
                <a:solidFill>
                  <a:schemeClr val="tx1"/>
                </a:solidFill>
              </a:rPr>
              <a:t>Grafito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ACB41A-507E-1FF1-0CAD-98F887DEE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9025" y="2847415"/>
            <a:ext cx="2543530" cy="40105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F0A054-ED0B-535F-E337-429AEC65B0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5227" y="0"/>
            <a:ext cx="6696773" cy="20337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E88FBA-2C00-90F0-F5D7-1CEB7646BE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224272"/>
            <a:ext cx="5317082" cy="3553452"/>
          </a:xfrm>
          <a:prstGeom prst="rect">
            <a:avLst/>
          </a:prstGeom>
        </p:spPr>
      </p:pic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20D2D82A-E783-4223-4AF8-C001279A464F}"/>
              </a:ext>
            </a:extLst>
          </p:cNvPr>
          <p:cNvSpPr txBox="1">
            <a:spLocks/>
          </p:cNvSpPr>
          <p:nvPr/>
        </p:nvSpPr>
        <p:spPr>
          <a:xfrm>
            <a:off x="285661" y="1800565"/>
            <a:ext cx="4854627" cy="32568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2400" b="1" dirty="0">
                <a:solidFill>
                  <a:schemeClr val="tx1"/>
                </a:solidFill>
              </a:rPr>
              <a:t>Lograr piezas de alta complejidad con acabado metálico.</a:t>
            </a:r>
          </a:p>
        </p:txBody>
      </p:sp>
    </p:spTree>
    <p:extLst>
      <p:ext uri="{BB962C8B-B14F-4D97-AF65-F5344CB8AC3E}">
        <p14:creationId xmlns:p14="http://schemas.microsoft.com/office/powerpoint/2010/main" val="32602156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0C3DE1-4F55-CB80-A4CD-7895792274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CE7F62A4-F82F-BCA1-4424-BF54EABD5941}"/>
              </a:ext>
            </a:extLst>
          </p:cNvPr>
          <p:cNvSpPr txBox="1">
            <a:spLocks/>
          </p:cNvSpPr>
          <p:nvPr/>
        </p:nvSpPr>
        <p:spPr>
          <a:xfrm>
            <a:off x="169445" y="501311"/>
            <a:ext cx="5157134" cy="36054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3200" dirty="0">
                <a:latin typeface="Arial Black" panose="020B0A04020102020204" pitchFamily="34" charset="0"/>
              </a:rPr>
              <a:t>Eficiencia del cátodo</a:t>
            </a:r>
          </a:p>
          <a:p>
            <a:r>
              <a:rPr lang="es-AR" sz="4000" dirty="0"/>
              <a:t>(</a:t>
            </a:r>
            <a:r>
              <a:rPr lang="es-AR" sz="2600" dirty="0"/>
              <a:t>Masa teórica de metal a depositar </a:t>
            </a:r>
            <a:r>
              <a:rPr lang="es-AR" sz="4000" dirty="0"/>
              <a:t>/</a:t>
            </a:r>
            <a:r>
              <a:rPr lang="es-AR" sz="2600" dirty="0"/>
              <a:t>Masa real de metal depositado</a:t>
            </a:r>
            <a:r>
              <a:rPr lang="es-AR" sz="4000" dirty="0"/>
              <a:t>)​   		×100</a:t>
            </a:r>
            <a:endParaRPr lang="es-AR" sz="2700" dirty="0">
              <a:solidFill>
                <a:schemeClr val="tx1"/>
              </a:solidFill>
            </a:endParaRP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B88FEC0A-1AF3-EB73-42C5-6847735398F0}"/>
              </a:ext>
            </a:extLst>
          </p:cNvPr>
          <p:cNvSpPr txBox="1">
            <a:spLocks/>
          </p:cNvSpPr>
          <p:nvPr/>
        </p:nvSpPr>
        <p:spPr>
          <a:xfrm>
            <a:off x="169445" y="3681985"/>
            <a:ext cx="5157134" cy="286185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800" b="1" dirty="0"/>
              <a:t>Cantidad de material que realmente se deposita en el cátodo en relación con la cantidad teórica calculada</a:t>
            </a:r>
            <a:r>
              <a:rPr lang="es-MX" sz="2800" dirty="0"/>
              <a:t> a partir de la corriente eléctrica aplicada</a:t>
            </a:r>
            <a:r>
              <a:rPr lang="es-AR" sz="2000" dirty="0"/>
              <a:t>​   		</a:t>
            </a:r>
            <a:endParaRPr lang="es-AR" dirty="0">
              <a:solidFill>
                <a:schemeClr val="tx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16BBC82-5F00-1673-3B48-DEC70C5590D7}"/>
              </a:ext>
            </a:extLst>
          </p:cNvPr>
          <p:cNvSpPr txBox="1">
            <a:spLocks/>
          </p:cNvSpPr>
          <p:nvPr/>
        </p:nvSpPr>
        <p:spPr>
          <a:xfrm>
            <a:off x="6096000" y="369639"/>
            <a:ext cx="5157134" cy="32568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2800" b="1" dirty="0"/>
              <a:t>Factores implicados</a:t>
            </a:r>
          </a:p>
          <a:p>
            <a:r>
              <a:rPr lang="es-AR" sz="2400" dirty="0"/>
              <a:t>Composición del Electrolito</a:t>
            </a:r>
          </a:p>
          <a:p>
            <a:r>
              <a:rPr lang="es-AR" sz="2400" dirty="0"/>
              <a:t>Temperatura de la solución</a:t>
            </a:r>
          </a:p>
          <a:p>
            <a:r>
              <a:rPr lang="es-AR" sz="2400" dirty="0"/>
              <a:t>Densidad de Corriente</a:t>
            </a:r>
          </a:p>
          <a:p>
            <a:r>
              <a:rPr lang="es-AR" sz="2400" dirty="0"/>
              <a:t>Pureza de los materiales	</a:t>
            </a:r>
            <a:endParaRPr lang="es-AR" sz="2400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C733D7-C969-C624-D03D-90C3E33EE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9018" y="3529263"/>
            <a:ext cx="6383537" cy="316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749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05D293-8481-7909-57A7-960C8D0621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952C226-94AA-7137-FD4C-D476EDFC055E}"/>
              </a:ext>
            </a:extLst>
          </p:cNvPr>
          <p:cNvSpPr txBox="1">
            <a:spLocks/>
          </p:cNvSpPr>
          <p:nvPr/>
        </p:nvSpPr>
        <p:spPr>
          <a:xfrm>
            <a:off x="169445" y="612930"/>
            <a:ext cx="5157134" cy="24029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4000" dirty="0" err="1">
                <a:latin typeface="Arial Black" panose="020B0A04020102020204" pitchFamily="34" charset="0"/>
              </a:rPr>
              <a:t>Electroformado</a:t>
            </a:r>
            <a:r>
              <a:rPr lang="es-AR" sz="1800" dirty="0">
                <a:latin typeface="Arial Black" panose="020B0A04020102020204" pitchFamily="34" charset="0"/>
              </a:rPr>
              <a:t> </a:t>
            </a:r>
          </a:p>
          <a:p>
            <a:r>
              <a:rPr lang="es-AR" sz="2400" dirty="0"/>
              <a:t>Mismo proceso que la galvanoplastia pero con el objetivo de crear una capa extraíble del modelo.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5A0EA36-671D-F53F-FD6E-9159865A8889}"/>
              </a:ext>
            </a:extLst>
          </p:cNvPr>
          <p:cNvSpPr txBox="1">
            <a:spLocks/>
          </p:cNvSpPr>
          <p:nvPr/>
        </p:nvSpPr>
        <p:spPr>
          <a:xfrm>
            <a:off x="5969876" y="564669"/>
            <a:ext cx="5157134" cy="26022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2800" dirty="0"/>
              <a:t>Capas formadas por la disposición de metal en un patrón. </a:t>
            </a:r>
          </a:p>
          <a:p>
            <a:r>
              <a:rPr lang="es-AR" sz="2800" dirty="0"/>
              <a:t>Espesor de capa mayor a 0,1mm</a:t>
            </a:r>
            <a:r>
              <a:rPr lang="es-AR" sz="2400" dirty="0"/>
              <a:t>	</a:t>
            </a:r>
            <a:endParaRPr lang="es-AR" sz="2400" dirty="0">
              <a:solidFill>
                <a:schemeClr val="tx1"/>
              </a:solidFill>
            </a:endParaRPr>
          </a:p>
        </p:txBody>
      </p:sp>
      <p:pic>
        <p:nvPicPr>
          <p:cNvPr id="2050" name="Picture 2" descr="Elektroform -&gt; Electroformado">
            <a:extLst>
              <a:ext uri="{FF2B5EF4-FFF2-40B4-BE49-F238E27FC236}">
                <a16:creationId xmlns:a16="http://schemas.microsoft.com/office/drawing/2014/main" id="{A3C52A23-20E8-64B4-7C20-47867851E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5202"/>
            <a:ext cx="7940842" cy="364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C0C935-A9BE-1186-F769-543DEBBBB4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8191" y="4700362"/>
            <a:ext cx="2157638" cy="21576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BECB5B-B32B-6C36-DAE5-85E417BFE1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0842" y="4699290"/>
            <a:ext cx="2157638" cy="215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6289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88A8F-4E0B-71A3-3727-7BCC190838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BF85970-5E29-B14B-A7E8-0996A56D31EE}"/>
              </a:ext>
            </a:extLst>
          </p:cNvPr>
          <p:cNvSpPr txBox="1">
            <a:spLocks/>
          </p:cNvSpPr>
          <p:nvPr/>
        </p:nvSpPr>
        <p:spPr>
          <a:xfrm>
            <a:off x="1032823" y="514329"/>
            <a:ext cx="5157134" cy="24029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4000" dirty="0" err="1">
                <a:latin typeface="Arial Black" panose="020B0A04020102020204" pitchFamily="34" charset="0"/>
              </a:rPr>
              <a:t>Electroformado</a:t>
            </a:r>
            <a:r>
              <a:rPr lang="es-AR" sz="1800" dirty="0"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31D09FFD-8813-06CD-372D-A8FB481538EC}"/>
              </a:ext>
            </a:extLst>
          </p:cNvPr>
          <p:cNvSpPr txBox="1">
            <a:spLocks/>
          </p:cNvSpPr>
          <p:nvPr/>
        </p:nvSpPr>
        <p:spPr>
          <a:xfrm>
            <a:off x="8117306" y="3642800"/>
            <a:ext cx="3625112" cy="3030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2800" dirty="0"/>
              <a:t>Moldes descartables:</a:t>
            </a:r>
          </a:p>
          <a:p>
            <a:r>
              <a:rPr lang="es-AR" sz="2800" dirty="0"/>
              <a:t>Solubles, fusibles</a:t>
            </a:r>
          </a:p>
          <a:p>
            <a:endParaRPr lang="es-AR" sz="2800" dirty="0"/>
          </a:p>
          <a:p>
            <a:r>
              <a:rPr lang="es-AR" sz="2800" dirty="0"/>
              <a:t>Moldes reutilizables</a:t>
            </a:r>
            <a:r>
              <a:rPr lang="es-AR" sz="2400" dirty="0"/>
              <a:t>	</a:t>
            </a:r>
            <a:endParaRPr lang="es-AR" sz="2400" dirty="0">
              <a:solidFill>
                <a:schemeClr val="tx1"/>
              </a:solidFill>
            </a:endParaRPr>
          </a:p>
        </p:txBody>
      </p:sp>
      <p:pic>
        <p:nvPicPr>
          <p:cNvPr id="3074" name="Picture 2" descr="ELECTROFORMING CON GASTON ROIS - Lalabeyou">
            <a:extLst>
              <a:ext uri="{FF2B5EF4-FFF2-40B4-BE49-F238E27FC236}">
                <a16:creationId xmlns:a16="http://schemas.microsoft.com/office/drawing/2014/main" id="{980206EB-9D1A-4EB5-3285-D05F200439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1" t="2865" r="15350" b="10820"/>
          <a:stretch/>
        </p:blipFill>
        <p:spPr bwMode="auto">
          <a:xfrm>
            <a:off x="8117306" y="73537"/>
            <a:ext cx="3773704" cy="6859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D9487885-97BD-D560-C3B6-A34D6F3BDFF4}"/>
              </a:ext>
            </a:extLst>
          </p:cNvPr>
          <p:cNvSpPr txBox="1">
            <a:spLocks/>
          </p:cNvSpPr>
          <p:nvPr/>
        </p:nvSpPr>
        <p:spPr>
          <a:xfrm>
            <a:off x="867082" y="1814423"/>
            <a:ext cx="3625112" cy="3030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2800" dirty="0"/>
              <a:t>Moldes descartables:</a:t>
            </a:r>
          </a:p>
          <a:p>
            <a:r>
              <a:rPr lang="es-AR" sz="2800" dirty="0"/>
              <a:t>Solubles, fusibles</a:t>
            </a:r>
          </a:p>
          <a:p>
            <a:endParaRPr lang="es-AR" sz="2800" dirty="0"/>
          </a:p>
          <a:p>
            <a:r>
              <a:rPr lang="es-AR" sz="2800" dirty="0"/>
              <a:t>Moldes reutilizables</a:t>
            </a:r>
            <a:r>
              <a:rPr lang="es-AR" sz="2400" dirty="0"/>
              <a:t>	</a:t>
            </a:r>
            <a:endParaRPr lang="es-AR" sz="2400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A1AAEE-A7EC-36FD-7B39-22D5298DB9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2607" y="4020207"/>
            <a:ext cx="3854699" cy="283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4036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0F7E20-F94B-2972-DDA7-FBA399E3A2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DC0EDC8D-BF6F-6075-7479-0C6A45664A84}"/>
              </a:ext>
            </a:extLst>
          </p:cNvPr>
          <p:cNvSpPr txBox="1">
            <a:spLocks/>
          </p:cNvSpPr>
          <p:nvPr/>
        </p:nvSpPr>
        <p:spPr>
          <a:xfrm>
            <a:off x="169445" y="345267"/>
            <a:ext cx="5157134" cy="15687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4000" dirty="0">
                <a:latin typeface="Arial Black" panose="020B0A04020102020204" pitchFamily="34" charset="0"/>
              </a:rPr>
              <a:t>Inmersión en caliente</a:t>
            </a:r>
            <a:endParaRPr lang="es-AR" sz="1800" dirty="0">
              <a:latin typeface="Arial Black" panose="020B0A04020102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2A9E878-9919-0340-E372-646B773AC528}"/>
              </a:ext>
            </a:extLst>
          </p:cNvPr>
          <p:cNvSpPr txBox="1">
            <a:spLocks/>
          </p:cNvSpPr>
          <p:nvPr/>
        </p:nvSpPr>
        <p:spPr>
          <a:xfrm>
            <a:off x="6096000" y="372298"/>
            <a:ext cx="5157134" cy="26022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2800" dirty="0">
                <a:solidFill>
                  <a:schemeClr val="tx1"/>
                </a:solidFill>
              </a:rPr>
              <a:t>El punto de fusión de la pieza a recubrir debe ser mayor a la temperatura presentada en la bacha. </a:t>
            </a:r>
            <a:endParaRPr lang="es-AR" sz="2400" dirty="0">
              <a:solidFill>
                <a:schemeClr val="tx1"/>
              </a:solidFill>
            </a:endParaRP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1CEE7365-FD9D-43BF-1C61-B8E1C540605F}"/>
              </a:ext>
            </a:extLst>
          </p:cNvPr>
          <p:cNvSpPr txBox="1">
            <a:spLocks/>
          </p:cNvSpPr>
          <p:nvPr/>
        </p:nvSpPr>
        <p:spPr>
          <a:xfrm>
            <a:off x="169445" y="2310063"/>
            <a:ext cx="5157134" cy="45479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2400" dirty="0"/>
              <a:t>Se sumerge la pieza en una cuba con otro metal fundido. Generando una pequeña capa sobre el sustrato.                Espesor: 0,04 - 0,09mm</a:t>
            </a:r>
          </a:p>
          <a:p>
            <a:r>
              <a:rPr lang="es-AR" sz="2400" b="1" dirty="0"/>
              <a:t>Galvanizado: Baño de Zinc</a:t>
            </a:r>
          </a:p>
          <a:p>
            <a:r>
              <a:rPr lang="es-AR" sz="2400" b="1" dirty="0"/>
              <a:t>Aluminizado: Aluminio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53564A-81EE-84FF-866C-9FAB30E1A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9282" y="2974569"/>
            <a:ext cx="6096000" cy="37914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3B0460-1D0A-69F7-1692-EC4FC0DE45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8338" y="5119759"/>
            <a:ext cx="1738241" cy="173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868890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{812C619D-809B-4DF1-B4B0-777F7EABE79B}tf10001105</Template>
  <TotalTime>10285</TotalTime>
  <Words>2765</Words>
  <Application>Microsoft Office PowerPoint</Application>
  <PresentationFormat>Widescreen</PresentationFormat>
  <Paragraphs>276</Paragraphs>
  <Slides>33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-apple-system</vt:lpstr>
      <vt:lpstr>Aptos</vt:lpstr>
      <vt:lpstr>Arial</vt:lpstr>
      <vt:lpstr>Arial Black</vt:lpstr>
      <vt:lpstr>Cascadia Mono SemiBold</vt:lpstr>
      <vt:lpstr>Franklin Gothic Book</vt:lpstr>
      <vt:lpstr>montserrat</vt:lpstr>
      <vt:lpstr>Open Sans</vt:lpstr>
      <vt:lpstr>Poppins</vt:lpstr>
      <vt:lpstr>Rubik</vt:lpstr>
      <vt:lpstr>Crop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DEPOSICIÓN FÍSICA DE VAPOR</vt:lpstr>
      <vt:lpstr>DEPOSICIÓN FÍSICA DE VAPOR</vt:lpstr>
      <vt:lpstr>DEPOSICIÓN FÍSICA DE VAPOR</vt:lpstr>
      <vt:lpstr>DEPOSICIÓN QUÍMICA DE VAPOR</vt:lpstr>
      <vt:lpstr>DEPOSICIÓN FÍSICA DE VAPOR</vt:lpstr>
      <vt:lpstr>PowerPoint Presentation</vt:lpstr>
      <vt:lpstr>RECUBRIMIENTOS ORGÁNICOS.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Tampografia Hidro transfer Pintura a horno serigrafia  </vt:lpstr>
      <vt:lpstr>Tampografía</vt:lpstr>
      <vt:lpstr>Tampografía</vt:lpstr>
      <vt:lpstr>SERIGRAFÍA</vt:lpstr>
      <vt:lpstr>SERIGRAFÍA</vt:lpstr>
      <vt:lpstr>PINTURA ELECTROESTÁTICA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Lucas Schimpf</dc:creator>
  <cp:lastModifiedBy>SCHIMPF BERNHARDT LUCAS BENJAMIN</cp:lastModifiedBy>
  <cp:revision>38</cp:revision>
  <dcterms:created xsi:type="dcterms:W3CDTF">2024-02-28T21:44:59Z</dcterms:created>
  <dcterms:modified xsi:type="dcterms:W3CDTF">2025-10-24T17:38:33Z</dcterms:modified>
</cp:coreProperties>
</file>