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4" r:id="rId15"/>
    <p:sldId id="285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3" r:id="rId27"/>
    <p:sldId id="278" r:id="rId28"/>
    <p:sldId id="279" r:id="rId29"/>
    <p:sldId id="280" r:id="rId30"/>
    <p:sldId id="28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87748-63A5-46B7-B6BD-88BD345ECD04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40841A2A-9288-4D73-BF95-C8CC92F42FBF}">
      <dgm:prSet phldrT="[Texto]"/>
      <dgm:spPr/>
      <dgm:t>
        <a:bodyPr/>
        <a:lstStyle/>
        <a:p>
          <a:r>
            <a:rPr lang="es-ES" dirty="0"/>
            <a:t>DISCAPACIDAD</a:t>
          </a:r>
          <a:endParaRPr lang="es-AR" dirty="0"/>
        </a:p>
      </dgm:t>
    </dgm:pt>
    <dgm:pt modelId="{E1FF97CA-0BDF-4503-91BF-E43FF0945DFC}" type="parTrans" cxnId="{0F4AE1E6-4D8E-4A4D-8508-6171D3F26BAB}">
      <dgm:prSet/>
      <dgm:spPr/>
      <dgm:t>
        <a:bodyPr/>
        <a:lstStyle/>
        <a:p>
          <a:endParaRPr lang="es-AR"/>
        </a:p>
      </dgm:t>
    </dgm:pt>
    <dgm:pt modelId="{7ABDD34A-78E8-4726-9D60-FB00FC75E8C3}" type="sibTrans" cxnId="{0F4AE1E6-4D8E-4A4D-8508-6171D3F26BAB}">
      <dgm:prSet/>
      <dgm:spPr/>
      <dgm:t>
        <a:bodyPr/>
        <a:lstStyle/>
        <a:p>
          <a:endParaRPr lang="es-AR"/>
        </a:p>
      </dgm:t>
    </dgm:pt>
    <dgm:pt modelId="{3CF796E7-5BAE-405C-8202-AA14C9851517}">
      <dgm:prSet phldrT="[Texto]"/>
      <dgm:spPr/>
      <dgm:t>
        <a:bodyPr/>
        <a:lstStyle/>
        <a:p>
          <a:r>
            <a:rPr lang="es-ES" dirty="0"/>
            <a:t>VULNERABILIDAD</a:t>
          </a:r>
          <a:endParaRPr lang="es-AR" dirty="0"/>
        </a:p>
      </dgm:t>
    </dgm:pt>
    <dgm:pt modelId="{2793B087-39EF-4294-92EF-2CA6B11D76BB}" type="parTrans" cxnId="{8E30D61D-D4CC-493D-88CD-3B64E971BE26}">
      <dgm:prSet/>
      <dgm:spPr/>
      <dgm:t>
        <a:bodyPr/>
        <a:lstStyle/>
        <a:p>
          <a:endParaRPr lang="es-AR"/>
        </a:p>
      </dgm:t>
    </dgm:pt>
    <dgm:pt modelId="{F3F1034E-36CD-4BC8-A83F-97EFC8D395FF}" type="sibTrans" cxnId="{8E30D61D-D4CC-493D-88CD-3B64E971BE26}">
      <dgm:prSet/>
      <dgm:spPr/>
      <dgm:t>
        <a:bodyPr/>
        <a:lstStyle/>
        <a:p>
          <a:endParaRPr lang="es-AR"/>
        </a:p>
      </dgm:t>
    </dgm:pt>
    <dgm:pt modelId="{DA72978D-63A2-4DC8-95BA-A401823C3BA4}">
      <dgm:prSet phldrT="[Texto]"/>
      <dgm:spPr/>
      <dgm:t>
        <a:bodyPr/>
        <a:lstStyle/>
        <a:p>
          <a:r>
            <a:rPr lang="es-ES" dirty="0"/>
            <a:t>POBREZA</a:t>
          </a:r>
          <a:endParaRPr lang="es-AR" dirty="0"/>
        </a:p>
      </dgm:t>
    </dgm:pt>
    <dgm:pt modelId="{0D160C41-A651-4552-899A-8F6C442EC7C7}" type="parTrans" cxnId="{D8C2BDE2-7DF3-4FB9-9C08-103EE95BAED3}">
      <dgm:prSet/>
      <dgm:spPr/>
      <dgm:t>
        <a:bodyPr/>
        <a:lstStyle/>
        <a:p>
          <a:endParaRPr lang="es-AR"/>
        </a:p>
      </dgm:t>
    </dgm:pt>
    <dgm:pt modelId="{CC15CFCA-8C9A-47D7-B60F-7A644AC5FC67}" type="sibTrans" cxnId="{D8C2BDE2-7DF3-4FB9-9C08-103EE95BAED3}">
      <dgm:prSet/>
      <dgm:spPr/>
      <dgm:t>
        <a:bodyPr/>
        <a:lstStyle/>
        <a:p>
          <a:endParaRPr lang="es-AR"/>
        </a:p>
      </dgm:t>
    </dgm:pt>
    <dgm:pt modelId="{43DFFCF0-8862-4406-A9BF-D191AF4F024C}" type="pres">
      <dgm:prSet presAssocID="{0ED87748-63A5-46B7-B6BD-88BD345ECD04}" presName="Name0" presStyleCnt="0">
        <dgm:presLayoutVars>
          <dgm:dir/>
          <dgm:resizeHandles val="exact"/>
        </dgm:presLayoutVars>
      </dgm:prSet>
      <dgm:spPr/>
    </dgm:pt>
    <dgm:pt modelId="{D8C9B251-380F-46ED-9B4A-12FA49E64E19}" type="pres">
      <dgm:prSet presAssocID="{40841A2A-9288-4D73-BF95-C8CC92F42FBF}" presName="node" presStyleLbl="node1" presStyleIdx="0" presStyleCnt="3">
        <dgm:presLayoutVars>
          <dgm:bulletEnabled val="1"/>
        </dgm:presLayoutVars>
      </dgm:prSet>
      <dgm:spPr/>
    </dgm:pt>
    <dgm:pt modelId="{4D63C9C3-C58E-4F38-9312-9F65CB597843}" type="pres">
      <dgm:prSet presAssocID="{7ABDD34A-78E8-4726-9D60-FB00FC75E8C3}" presName="sibTrans" presStyleLbl="sibTrans2D1" presStyleIdx="0" presStyleCnt="3"/>
      <dgm:spPr/>
    </dgm:pt>
    <dgm:pt modelId="{FB9F6BEF-BDE0-4286-8486-D7F2C11272E7}" type="pres">
      <dgm:prSet presAssocID="{7ABDD34A-78E8-4726-9D60-FB00FC75E8C3}" presName="connectorText" presStyleLbl="sibTrans2D1" presStyleIdx="0" presStyleCnt="3"/>
      <dgm:spPr/>
    </dgm:pt>
    <dgm:pt modelId="{49127E02-D6F8-4BE2-9B62-CB45C36FB3B9}" type="pres">
      <dgm:prSet presAssocID="{3CF796E7-5BAE-405C-8202-AA14C9851517}" presName="node" presStyleLbl="node1" presStyleIdx="1" presStyleCnt="3" custRadScaleRad="102091" custRadScaleInc="-1534">
        <dgm:presLayoutVars>
          <dgm:bulletEnabled val="1"/>
        </dgm:presLayoutVars>
      </dgm:prSet>
      <dgm:spPr/>
    </dgm:pt>
    <dgm:pt modelId="{67C79B31-EE8F-4981-8502-B073BAAC133C}" type="pres">
      <dgm:prSet presAssocID="{F3F1034E-36CD-4BC8-A83F-97EFC8D395FF}" presName="sibTrans" presStyleLbl="sibTrans2D1" presStyleIdx="1" presStyleCnt="3"/>
      <dgm:spPr/>
    </dgm:pt>
    <dgm:pt modelId="{42107A4D-B83B-45BC-859B-1A64590EFE37}" type="pres">
      <dgm:prSet presAssocID="{F3F1034E-36CD-4BC8-A83F-97EFC8D395FF}" presName="connectorText" presStyleLbl="sibTrans2D1" presStyleIdx="1" presStyleCnt="3"/>
      <dgm:spPr/>
    </dgm:pt>
    <dgm:pt modelId="{416F149A-F797-48A2-9B50-F5C3A35C763C}" type="pres">
      <dgm:prSet presAssocID="{DA72978D-63A2-4DC8-95BA-A401823C3BA4}" presName="node" presStyleLbl="node1" presStyleIdx="2" presStyleCnt="3">
        <dgm:presLayoutVars>
          <dgm:bulletEnabled val="1"/>
        </dgm:presLayoutVars>
      </dgm:prSet>
      <dgm:spPr/>
    </dgm:pt>
    <dgm:pt modelId="{17D515A8-3077-4545-8A4D-873F58A6157B}" type="pres">
      <dgm:prSet presAssocID="{CC15CFCA-8C9A-47D7-B60F-7A644AC5FC67}" presName="sibTrans" presStyleLbl="sibTrans2D1" presStyleIdx="2" presStyleCnt="3"/>
      <dgm:spPr/>
    </dgm:pt>
    <dgm:pt modelId="{7779D20A-7A56-4487-ADA3-481F71715D50}" type="pres">
      <dgm:prSet presAssocID="{CC15CFCA-8C9A-47D7-B60F-7A644AC5FC67}" presName="connectorText" presStyleLbl="sibTrans2D1" presStyleIdx="2" presStyleCnt="3"/>
      <dgm:spPr/>
    </dgm:pt>
  </dgm:ptLst>
  <dgm:cxnLst>
    <dgm:cxn modelId="{8E30D61D-D4CC-493D-88CD-3B64E971BE26}" srcId="{0ED87748-63A5-46B7-B6BD-88BD345ECD04}" destId="{3CF796E7-5BAE-405C-8202-AA14C9851517}" srcOrd="1" destOrd="0" parTransId="{2793B087-39EF-4294-92EF-2CA6B11D76BB}" sibTransId="{F3F1034E-36CD-4BC8-A83F-97EFC8D395FF}"/>
    <dgm:cxn modelId="{0098A71E-E6DC-40D3-AA2C-50AE29896962}" type="presOf" srcId="{3CF796E7-5BAE-405C-8202-AA14C9851517}" destId="{49127E02-D6F8-4BE2-9B62-CB45C36FB3B9}" srcOrd="0" destOrd="0" presId="urn:microsoft.com/office/officeart/2005/8/layout/cycle7"/>
    <dgm:cxn modelId="{8F4B0B28-87D5-4DE4-B0CE-57A80457EC9D}" type="presOf" srcId="{7ABDD34A-78E8-4726-9D60-FB00FC75E8C3}" destId="{FB9F6BEF-BDE0-4286-8486-D7F2C11272E7}" srcOrd="1" destOrd="0" presId="urn:microsoft.com/office/officeart/2005/8/layout/cycle7"/>
    <dgm:cxn modelId="{6D8DBB65-B8B3-4786-BDC7-4CACCFDAC2C0}" type="presOf" srcId="{CC15CFCA-8C9A-47D7-B60F-7A644AC5FC67}" destId="{7779D20A-7A56-4487-ADA3-481F71715D50}" srcOrd="1" destOrd="0" presId="urn:microsoft.com/office/officeart/2005/8/layout/cycle7"/>
    <dgm:cxn modelId="{B512BE75-94BC-44C1-97F7-E7362FCCC5B3}" type="presOf" srcId="{40841A2A-9288-4D73-BF95-C8CC92F42FBF}" destId="{D8C9B251-380F-46ED-9B4A-12FA49E64E19}" srcOrd="0" destOrd="0" presId="urn:microsoft.com/office/officeart/2005/8/layout/cycle7"/>
    <dgm:cxn modelId="{5164747D-1F96-4B33-93F9-C559A760A972}" type="presOf" srcId="{0ED87748-63A5-46B7-B6BD-88BD345ECD04}" destId="{43DFFCF0-8862-4406-A9BF-D191AF4F024C}" srcOrd="0" destOrd="0" presId="urn:microsoft.com/office/officeart/2005/8/layout/cycle7"/>
    <dgm:cxn modelId="{E740AA7E-9B6E-427B-ACFA-C704E9D37DCA}" type="presOf" srcId="{7ABDD34A-78E8-4726-9D60-FB00FC75E8C3}" destId="{4D63C9C3-C58E-4F38-9312-9F65CB597843}" srcOrd="0" destOrd="0" presId="urn:microsoft.com/office/officeart/2005/8/layout/cycle7"/>
    <dgm:cxn modelId="{BA177096-FE54-4E0D-A67F-211DA0CE181B}" type="presOf" srcId="{CC15CFCA-8C9A-47D7-B60F-7A644AC5FC67}" destId="{17D515A8-3077-4545-8A4D-873F58A6157B}" srcOrd="0" destOrd="0" presId="urn:microsoft.com/office/officeart/2005/8/layout/cycle7"/>
    <dgm:cxn modelId="{25182DA0-44FD-40CB-B77D-7491E4C7AC6B}" type="presOf" srcId="{F3F1034E-36CD-4BC8-A83F-97EFC8D395FF}" destId="{42107A4D-B83B-45BC-859B-1A64590EFE37}" srcOrd="1" destOrd="0" presId="urn:microsoft.com/office/officeart/2005/8/layout/cycle7"/>
    <dgm:cxn modelId="{91D8C4B7-3847-4F35-929F-B0823E3E94B5}" type="presOf" srcId="{F3F1034E-36CD-4BC8-A83F-97EFC8D395FF}" destId="{67C79B31-EE8F-4981-8502-B073BAAC133C}" srcOrd="0" destOrd="0" presId="urn:microsoft.com/office/officeart/2005/8/layout/cycle7"/>
    <dgm:cxn modelId="{A58A69CC-EE74-4AFB-B7B7-D321B15E4F86}" type="presOf" srcId="{DA72978D-63A2-4DC8-95BA-A401823C3BA4}" destId="{416F149A-F797-48A2-9B50-F5C3A35C763C}" srcOrd="0" destOrd="0" presId="urn:microsoft.com/office/officeart/2005/8/layout/cycle7"/>
    <dgm:cxn modelId="{D8C2BDE2-7DF3-4FB9-9C08-103EE95BAED3}" srcId="{0ED87748-63A5-46B7-B6BD-88BD345ECD04}" destId="{DA72978D-63A2-4DC8-95BA-A401823C3BA4}" srcOrd="2" destOrd="0" parTransId="{0D160C41-A651-4552-899A-8F6C442EC7C7}" sibTransId="{CC15CFCA-8C9A-47D7-B60F-7A644AC5FC67}"/>
    <dgm:cxn modelId="{0F4AE1E6-4D8E-4A4D-8508-6171D3F26BAB}" srcId="{0ED87748-63A5-46B7-B6BD-88BD345ECD04}" destId="{40841A2A-9288-4D73-BF95-C8CC92F42FBF}" srcOrd="0" destOrd="0" parTransId="{E1FF97CA-0BDF-4503-91BF-E43FF0945DFC}" sibTransId="{7ABDD34A-78E8-4726-9D60-FB00FC75E8C3}"/>
    <dgm:cxn modelId="{7C41234A-7518-4DB3-AC97-A855F7FB5E5A}" type="presParOf" srcId="{43DFFCF0-8862-4406-A9BF-D191AF4F024C}" destId="{D8C9B251-380F-46ED-9B4A-12FA49E64E19}" srcOrd="0" destOrd="0" presId="urn:microsoft.com/office/officeart/2005/8/layout/cycle7"/>
    <dgm:cxn modelId="{D7C30970-829D-4FBD-A1B5-F933DEBED01F}" type="presParOf" srcId="{43DFFCF0-8862-4406-A9BF-D191AF4F024C}" destId="{4D63C9C3-C58E-4F38-9312-9F65CB597843}" srcOrd="1" destOrd="0" presId="urn:microsoft.com/office/officeart/2005/8/layout/cycle7"/>
    <dgm:cxn modelId="{126F16E8-4AD1-4184-BD76-6D2D6C3EB393}" type="presParOf" srcId="{4D63C9C3-C58E-4F38-9312-9F65CB597843}" destId="{FB9F6BEF-BDE0-4286-8486-D7F2C11272E7}" srcOrd="0" destOrd="0" presId="urn:microsoft.com/office/officeart/2005/8/layout/cycle7"/>
    <dgm:cxn modelId="{C73BF583-EA0B-44D2-A79A-BF90ACD2FDBA}" type="presParOf" srcId="{43DFFCF0-8862-4406-A9BF-D191AF4F024C}" destId="{49127E02-D6F8-4BE2-9B62-CB45C36FB3B9}" srcOrd="2" destOrd="0" presId="urn:microsoft.com/office/officeart/2005/8/layout/cycle7"/>
    <dgm:cxn modelId="{7A26A5CA-00F3-4F6F-8D0E-48018E721E07}" type="presParOf" srcId="{43DFFCF0-8862-4406-A9BF-D191AF4F024C}" destId="{67C79B31-EE8F-4981-8502-B073BAAC133C}" srcOrd="3" destOrd="0" presId="urn:microsoft.com/office/officeart/2005/8/layout/cycle7"/>
    <dgm:cxn modelId="{B0D13F96-C062-4451-AE11-B87EAA6522AA}" type="presParOf" srcId="{67C79B31-EE8F-4981-8502-B073BAAC133C}" destId="{42107A4D-B83B-45BC-859B-1A64590EFE37}" srcOrd="0" destOrd="0" presId="urn:microsoft.com/office/officeart/2005/8/layout/cycle7"/>
    <dgm:cxn modelId="{FB799553-1B61-40E2-B2BC-9CB29DB96019}" type="presParOf" srcId="{43DFFCF0-8862-4406-A9BF-D191AF4F024C}" destId="{416F149A-F797-48A2-9B50-F5C3A35C763C}" srcOrd="4" destOrd="0" presId="urn:microsoft.com/office/officeart/2005/8/layout/cycle7"/>
    <dgm:cxn modelId="{98C79967-E62A-4393-935A-9FC81409B4BC}" type="presParOf" srcId="{43DFFCF0-8862-4406-A9BF-D191AF4F024C}" destId="{17D515A8-3077-4545-8A4D-873F58A6157B}" srcOrd="5" destOrd="0" presId="urn:microsoft.com/office/officeart/2005/8/layout/cycle7"/>
    <dgm:cxn modelId="{E9A1D74C-75CE-4F7D-B41A-106104C6B0F1}" type="presParOf" srcId="{17D515A8-3077-4545-8A4D-873F58A6157B}" destId="{7779D20A-7A56-4487-ADA3-481F71715D5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B251-380F-46ED-9B4A-12FA49E64E19}">
      <dsp:nvSpPr>
        <dsp:cNvPr id="0" name=""/>
        <dsp:cNvSpPr/>
      </dsp:nvSpPr>
      <dsp:spPr>
        <a:xfrm>
          <a:off x="1759363" y="834"/>
          <a:ext cx="1592161" cy="796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DISCAPACIDAD</a:t>
          </a:r>
          <a:endParaRPr lang="es-AR" sz="1500" kern="1200" dirty="0"/>
        </a:p>
      </dsp:txBody>
      <dsp:txXfrm>
        <a:off x="1782679" y="24150"/>
        <a:ext cx="1545529" cy="749448"/>
      </dsp:txXfrm>
    </dsp:sp>
    <dsp:sp modelId="{4D63C9C3-C58E-4F38-9312-9F65CB597843}">
      <dsp:nvSpPr>
        <dsp:cNvPr id="0" name=""/>
        <dsp:cNvSpPr/>
      </dsp:nvSpPr>
      <dsp:spPr>
        <a:xfrm rot="3551469">
          <a:off x="2801938" y="1395044"/>
          <a:ext cx="861253" cy="27862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100" kern="1200"/>
        </a:p>
      </dsp:txBody>
      <dsp:txXfrm>
        <a:off x="2885526" y="1450770"/>
        <a:ext cx="694077" cy="167176"/>
      </dsp:txXfrm>
    </dsp:sp>
    <dsp:sp modelId="{49127E02-D6F8-4BE2-9B62-CB45C36FB3B9}">
      <dsp:nvSpPr>
        <dsp:cNvPr id="0" name=""/>
        <dsp:cNvSpPr/>
      </dsp:nvSpPr>
      <dsp:spPr>
        <a:xfrm>
          <a:off x="3113606" y="2271800"/>
          <a:ext cx="1592161" cy="796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VULNERABILIDAD</a:t>
          </a:r>
          <a:endParaRPr lang="es-AR" sz="1500" kern="1200" dirty="0"/>
        </a:p>
      </dsp:txBody>
      <dsp:txXfrm>
        <a:off x="3136922" y="2295116"/>
        <a:ext cx="1545529" cy="749448"/>
      </dsp:txXfrm>
    </dsp:sp>
    <dsp:sp modelId="{67C79B31-EE8F-4981-8502-B073BAAC133C}">
      <dsp:nvSpPr>
        <dsp:cNvPr id="0" name=""/>
        <dsp:cNvSpPr/>
      </dsp:nvSpPr>
      <dsp:spPr>
        <a:xfrm rot="10792545">
          <a:off x="2144696" y="2533420"/>
          <a:ext cx="861253" cy="27862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100" kern="1200"/>
        </a:p>
      </dsp:txBody>
      <dsp:txXfrm rot="10800000">
        <a:off x="2228284" y="2589146"/>
        <a:ext cx="694077" cy="167176"/>
      </dsp:txXfrm>
    </dsp:sp>
    <dsp:sp modelId="{416F149A-F797-48A2-9B50-F5C3A35C763C}">
      <dsp:nvSpPr>
        <dsp:cNvPr id="0" name=""/>
        <dsp:cNvSpPr/>
      </dsp:nvSpPr>
      <dsp:spPr>
        <a:xfrm>
          <a:off x="444879" y="2277588"/>
          <a:ext cx="1592161" cy="796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POBREZA</a:t>
          </a:r>
          <a:endParaRPr lang="es-AR" sz="1500" kern="1200" dirty="0"/>
        </a:p>
      </dsp:txBody>
      <dsp:txXfrm>
        <a:off x="468195" y="2300904"/>
        <a:ext cx="1545529" cy="749448"/>
      </dsp:txXfrm>
    </dsp:sp>
    <dsp:sp modelId="{17D515A8-3077-4545-8A4D-873F58A6157B}">
      <dsp:nvSpPr>
        <dsp:cNvPr id="0" name=""/>
        <dsp:cNvSpPr/>
      </dsp:nvSpPr>
      <dsp:spPr>
        <a:xfrm rot="18000000">
          <a:off x="1467575" y="1397937"/>
          <a:ext cx="861253" cy="27862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100" kern="1200"/>
        </a:p>
      </dsp:txBody>
      <dsp:txXfrm>
        <a:off x="1551163" y="1453663"/>
        <a:ext cx="694077" cy="167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F963869-5871-43DD-9B50-9520BF07ABFA}" type="datetimeFigureOut">
              <a:rPr lang="es-AR" smtClean="0"/>
              <a:t>2/9/2025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88582D9-6D98-4C15-92A4-393DEE62BA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9562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869-5871-43DD-9B50-9520BF07ABFA}" type="datetimeFigureOut">
              <a:rPr lang="es-AR" smtClean="0"/>
              <a:t>2/9/2025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2D9-6D98-4C15-92A4-393DEE62BA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457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869-5871-43DD-9B50-9520BF07ABFA}" type="datetimeFigureOut">
              <a:rPr lang="es-AR" smtClean="0"/>
              <a:t>2/9/2025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2D9-6D98-4C15-92A4-393DEE62BA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3334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869-5871-43DD-9B50-9520BF07ABFA}" type="datetimeFigureOut">
              <a:rPr lang="es-AR" smtClean="0"/>
              <a:t>2/9/2025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2D9-6D98-4C15-92A4-393DEE62BA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8824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869-5871-43DD-9B50-9520BF07ABFA}" type="datetimeFigureOut">
              <a:rPr lang="es-AR" smtClean="0"/>
              <a:t>2/9/2025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2D9-6D98-4C15-92A4-393DEE62BA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619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869-5871-43DD-9B50-9520BF07ABFA}" type="datetimeFigureOut">
              <a:rPr lang="es-AR" smtClean="0"/>
              <a:t>2/9/2025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2D9-6D98-4C15-92A4-393DEE62BA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6406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869-5871-43DD-9B50-9520BF07ABFA}" type="datetimeFigureOut">
              <a:rPr lang="es-AR" smtClean="0"/>
              <a:t>2/9/2025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2D9-6D98-4C15-92A4-393DEE62BA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286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869-5871-43DD-9B50-9520BF07ABFA}" type="datetimeFigureOut">
              <a:rPr lang="es-AR" smtClean="0"/>
              <a:t>2/9/2025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2D9-6D98-4C15-92A4-393DEE62BA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6099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869-5871-43DD-9B50-9520BF07ABFA}" type="datetimeFigureOut">
              <a:rPr lang="es-AR" smtClean="0"/>
              <a:t>2/9/2025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2D9-6D98-4C15-92A4-393DEE62BA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499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869-5871-43DD-9B50-9520BF07ABFA}" type="datetimeFigureOut">
              <a:rPr lang="es-AR" smtClean="0"/>
              <a:t>2/9/2025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2D9-6D98-4C15-92A4-393DEE62BA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694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869-5871-43DD-9B50-9520BF07ABFA}" type="datetimeFigureOut">
              <a:rPr lang="es-AR" smtClean="0"/>
              <a:t>2/9/2025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2D9-6D98-4C15-92A4-393DEE62BA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455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869-5871-43DD-9B50-9520BF07ABFA}" type="datetimeFigureOut">
              <a:rPr lang="es-AR" smtClean="0"/>
              <a:t>2/9/2025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2D9-6D98-4C15-92A4-393DEE62BA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2922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869-5871-43DD-9B50-9520BF07ABFA}" type="datetimeFigureOut">
              <a:rPr lang="es-AR" smtClean="0"/>
              <a:t>2/9/2025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2D9-6D98-4C15-92A4-393DEE62BA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666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869-5871-43DD-9B50-9520BF07ABFA}" type="datetimeFigureOut">
              <a:rPr lang="es-AR" smtClean="0"/>
              <a:t>2/9/2025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2D9-6D98-4C15-92A4-393DEE62BA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48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869-5871-43DD-9B50-9520BF07ABFA}" type="datetimeFigureOut">
              <a:rPr lang="es-AR" smtClean="0"/>
              <a:t>2/9/2025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2D9-6D98-4C15-92A4-393DEE62BA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283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869-5871-43DD-9B50-9520BF07ABFA}" type="datetimeFigureOut">
              <a:rPr lang="es-AR" smtClean="0"/>
              <a:t>2/9/2025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2D9-6D98-4C15-92A4-393DEE62BA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147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869-5871-43DD-9B50-9520BF07ABFA}" type="datetimeFigureOut">
              <a:rPr lang="es-AR" smtClean="0"/>
              <a:t>2/9/2025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2D9-6D98-4C15-92A4-393DEE62BA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8447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963869-5871-43DD-9B50-9520BF07ABFA}" type="datetimeFigureOut">
              <a:rPr lang="es-AR" smtClean="0"/>
              <a:t>2/9/2025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8582D9-6D98-4C15-92A4-393DEE62BA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585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4HnmSLf1R4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o3S5bEFxZ0?feature=oembe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rgentina.gob.ar/trabajo/discapacidad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ir1Z76Suek?feature=oembed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5EFAA-8E3D-43A5-BAB2-836E240684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INTEGRACIÓN LABORAL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F4EABE-5F1D-4C8C-BFC5-8DD669FEA2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Inclusión socioeducativa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7872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86BA2-0E13-45C8-AEC7-171520D4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Principales barreras identificadas y recomendaciones para enfrentarlas</a:t>
            </a:r>
            <a:endParaRPr lang="es-AR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03BDBE-AD13-4549-8786-74723572A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5" y="1998134"/>
            <a:ext cx="10131425" cy="1793829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El colectivo de personas con discapacidad es diverso y heterogéneo, no solo por las diferentes discapacidades sino por otros factores como el sexo, edad, posición socioeconómica, entre otros. En consecuencia, todas ellas experimentan de manera diferente estas barreras.</a:t>
            </a:r>
            <a:endParaRPr lang="es-AR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25ED169-95A7-44EC-8C9C-7A4B217E7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619" y="4012096"/>
            <a:ext cx="5244823" cy="200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3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727618-15B1-4128-8FFA-620DC16EA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765" y="190316"/>
            <a:ext cx="4597044" cy="647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2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E3A35-CF00-4584-A600-B53CD068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/>
                </a:solidFill>
                <a:highlight>
                  <a:srgbClr val="FFFF00"/>
                </a:highlight>
              </a:rPr>
              <a:t>BARRERA 1: ESTIGMA Y DISCRIMINACIÓN</a:t>
            </a:r>
            <a:endParaRPr lang="es-AR" b="1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97B0CD-2518-4953-94BB-190376313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33" y="1925053"/>
            <a:ext cx="10750825" cy="3529262"/>
          </a:xfrm>
        </p:spPr>
        <p:txBody>
          <a:bodyPr>
            <a:normAutofit/>
          </a:bodyPr>
          <a:lstStyle/>
          <a:p>
            <a:pPr algn="just"/>
            <a:r>
              <a:rPr lang="es-ES" sz="2800" dirty="0"/>
              <a:t>Se mantiene la percepción de discapacidad como </a:t>
            </a:r>
            <a:r>
              <a:rPr lang="es-ES" sz="2800" u="sng" dirty="0"/>
              <a:t>incapacidad.</a:t>
            </a:r>
          </a:p>
          <a:p>
            <a:pPr algn="just"/>
            <a:r>
              <a:rPr lang="es-ES" sz="2800" dirty="0"/>
              <a:t>La discriminación se nutre de la dicotomía o separación entre personas con discapacidad y personas denominadas “normales”</a:t>
            </a:r>
          </a:p>
          <a:p>
            <a:pPr algn="just"/>
            <a:r>
              <a:rPr lang="es-AR" sz="2800" dirty="0"/>
              <a:t>Existe temor o rechazo a lo diferente</a:t>
            </a:r>
          </a:p>
          <a:p>
            <a:pPr algn="just"/>
            <a:r>
              <a:rPr lang="es-ES" sz="2800" dirty="0"/>
              <a:t>Se </a:t>
            </a:r>
            <a:r>
              <a:rPr lang="es-ES" sz="2800" u="sng" dirty="0"/>
              <a:t>infantiliza</a:t>
            </a:r>
            <a:r>
              <a:rPr lang="es-ES" sz="2800" dirty="0"/>
              <a:t> a las personas con discapacidad lo que dificulta visualizarlos como trabajadores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99822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1248E-BB3D-4D2B-B9C8-E9359E56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71670"/>
            <a:ext cx="10131425" cy="1456267"/>
          </a:xfrm>
        </p:spPr>
        <p:txBody>
          <a:bodyPr>
            <a:norm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SE PUEDE ENFRENTAR EL ESTIGMA Y LA DISCRIMINACIÓN</a:t>
            </a: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5706B-4A0E-4572-8FD9-704F88EBC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70991"/>
            <a:ext cx="10131425" cy="5115339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Desde el Consejo Nacional para la Integración de la Persona con Discapacidad (CONADIS) y otras entidades estatales competentes se requiere implementar una estrategia sostenida de </a:t>
            </a:r>
            <a:r>
              <a:rPr lang="es-ES" sz="2400" dirty="0">
                <a:solidFill>
                  <a:schemeClr val="bg1"/>
                </a:solidFill>
                <a:highlight>
                  <a:srgbClr val="FFFF00"/>
                </a:highlight>
              </a:rPr>
              <a:t>sensibilización pública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/>
              <a:t>que promueva el reconocimiento de las personas con discapacidad y su aporte al mercado laboral. </a:t>
            </a:r>
          </a:p>
          <a:p>
            <a:pPr algn="just"/>
            <a:r>
              <a:rPr lang="es-ES" sz="2400" dirty="0"/>
              <a:t>Las entidades estatales involucradas en la estrategia deben incorporar, en sus espacios y acciones de comunicación, </a:t>
            </a:r>
            <a:r>
              <a:rPr lang="es-ES" sz="2400" dirty="0">
                <a:solidFill>
                  <a:schemeClr val="bg1"/>
                </a:solidFill>
                <a:highlight>
                  <a:srgbClr val="FFFF00"/>
                </a:highlight>
              </a:rPr>
              <a:t>imágenes positivas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/>
              <a:t>de personas con discapacidad.</a:t>
            </a:r>
          </a:p>
          <a:p>
            <a:pPr algn="just"/>
            <a:r>
              <a:rPr lang="es-ES" sz="2400" dirty="0"/>
              <a:t>Generar </a:t>
            </a:r>
            <a:r>
              <a:rPr lang="es-ES" sz="2400" dirty="0">
                <a:solidFill>
                  <a:schemeClr val="bg1"/>
                </a:solidFill>
                <a:highlight>
                  <a:srgbClr val="FFFF00"/>
                </a:highlight>
              </a:rPr>
              <a:t>premios y reconocimientos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/>
              <a:t>a empresas, municipios, instituciones de formación laboral y entidades públicas en las que se generen prácticas de inclusión laboral.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123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45F34-9249-7065-C119-BD89E10D5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Elementos multimedia en línea 3" title="Inclusión Laboral para personas con discapacidad: te presentamos a Nahuel">
            <a:hlinkClick r:id="" action="ppaction://media"/>
            <a:extLst>
              <a:ext uri="{FF2B5EF4-FFF2-40B4-BE49-F238E27FC236}">
                <a16:creationId xmlns:a16="http://schemas.microsoft.com/office/drawing/2014/main" id="{1A739151-F2B5-305B-1F21-7F3A6E06EE4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1" y="448216"/>
            <a:ext cx="10551380" cy="596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A15E6-B1C9-40BD-35FB-BD9AC88D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Elementos multimedia en línea 3" title="Inclusión Artificial - Campaña por la inclusión laboral">
            <a:hlinkClick r:id="" action="ppaction://media"/>
            <a:extLst>
              <a:ext uri="{FF2B5EF4-FFF2-40B4-BE49-F238E27FC236}">
                <a16:creationId xmlns:a16="http://schemas.microsoft.com/office/drawing/2014/main" id="{D0BE8D04-19AB-D564-C3F8-1B0F8473B03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1" y="609600"/>
            <a:ext cx="10744884" cy="60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8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C0E77-9297-418E-BF7D-724F4F5C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/>
                </a:solidFill>
                <a:highlight>
                  <a:srgbClr val="FFFF00"/>
                </a:highlight>
              </a:rPr>
              <a:t>BARRERA 2: RESTRICCIONES A LA AUTONOMÍA</a:t>
            </a:r>
            <a:endParaRPr lang="es-AR" b="1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399B64-5AF3-448A-A48E-15B666977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37267"/>
            <a:ext cx="10131425" cy="4537029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000" dirty="0"/>
              <a:t>Se habla de </a:t>
            </a:r>
            <a:r>
              <a:rPr lang="es-ES" sz="2000" u="sng" dirty="0"/>
              <a:t>subrogación o sustitución en la toma de decisiones cuando otra persona</a:t>
            </a:r>
            <a:r>
              <a:rPr lang="es-ES" sz="2000" dirty="0"/>
              <a:t>, un familiar u otras personas en los otros espacios donde se desenvuelve, como el barrio o el colegio, toma decisiones sobre cuestiones de la vida cotidiana en el lugar de la persona con discapacidad</a:t>
            </a:r>
          </a:p>
          <a:p>
            <a:pPr marL="0" indent="0" algn="just">
              <a:buNone/>
            </a:pPr>
            <a:endParaRPr lang="es-ES" sz="2000" dirty="0"/>
          </a:p>
          <a:p>
            <a:pPr marL="457200" lvl="1" indent="0" algn="just">
              <a:buNone/>
            </a:pPr>
            <a:r>
              <a:rPr lang="es-ES" sz="1800" dirty="0"/>
              <a:t>Barrera que limita a las personas con discapacidad para visualizar su plan de vida, su rol en la sociedad y cómo incorporar la posibilidad de trabajar.</a:t>
            </a:r>
          </a:p>
          <a:p>
            <a:pPr marL="457200" lvl="1" indent="0" algn="just">
              <a:buNone/>
            </a:pPr>
            <a:r>
              <a:rPr lang="es-ES" sz="1800" dirty="0"/>
              <a:t>Se reduce su capacidad para elegir y decidir trabajar o no, qué trabajo desempeñar, así como también desarrolla limitados recursos para la búsqueda de empleo.</a:t>
            </a:r>
          </a:p>
          <a:p>
            <a:pPr algn="just"/>
            <a:r>
              <a:rPr lang="es-ES" sz="2000" dirty="0"/>
              <a:t>En varios casos, son los familiares, y no las personas con discapacidad quienes firman los contratos de trabajo. Esto hace que la persona no ejerza plenamente el derecho al trabajo</a:t>
            </a:r>
          </a:p>
          <a:p>
            <a:pPr algn="just"/>
            <a:r>
              <a:rPr lang="es-ES" sz="2000" dirty="0"/>
              <a:t>Las restricciones en la autonomía se observan también en las prácticas que se establecen para la administración de su sueldo</a:t>
            </a:r>
            <a:endParaRPr lang="es-AR" sz="2000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65D74636-2D6F-4FE2-AA87-D0474B6BEB1A}"/>
              </a:ext>
            </a:extLst>
          </p:cNvPr>
          <p:cNvSpPr/>
          <p:nvPr/>
        </p:nvSpPr>
        <p:spPr>
          <a:xfrm>
            <a:off x="5579165" y="3011557"/>
            <a:ext cx="304800" cy="341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8108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11A83-7B3C-41A7-A242-77E93B672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06582"/>
            <a:ext cx="10131425" cy="1456267"/>
          </a:xfrm>
        </p:spPr>
        <p:txBody>
          <a:bodyPr>
            <a:norm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CONTRARRESTAR LAS RESTRICCIONES A LA AUTONOMÍA DE LA PERSONA CON DISCAPACIDAD</a:t>
            </a: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3C7433-F72C-47D7-8380-EE7E97BF3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81809"/>
            <a:ext cx="10131425" cy="3909391"/>
          </a:xfrm>
        </p:spPr>
        <p:txBody>
          <a:bodyPr/>
          <a:lstStyle/>
          <a:p>
            <a:pPr algn="just"/>
            <a:r>
              <a:rPr lang="es-ES" sz="2400" dirty="0"/>
              <a:t>Se requiere desarrollar </a:t>
            </a:r>
            <a:r>
              <a:rPr lang="es-ES" sz="2400" dirty="0">
                <a:solidFill>
                  <a:schemeClr val="bg1"/>
                </a:solidFill>
                <a:highlight>
                  <a:srgbClr val="FFFF00"/>
                </a:highlight>
              </a:rPr>
              <a:t>acciones dirigidas a los padres de familia y familiares, a las propias personas con discapacidad y a otros actores </a:t>
            </a:r>
            <a:r>
              <a:rPr lang="es-ES" sz="2400" dirty="0"/>
              <a:t>que acompañan el desarrollo y la inserción laboral de las personas con discapacidad:</a:t>
            </a:r>
          </a:p>
          <a:p>
            <a:pPr marL="457200" lvl="1" indent="0" algn="just">
              <a:buNone/>
            </a:pPr>
            <a:r>
              <a:rPr lang="es-ES" sz="2000" dirty="0"/>
              <a:t>-</a:t>
            </a:r>
            <a:r>
              <a:rPr lang="es-ES" sz="2000" dirty="0">
                <a:solidFill>
                  <a:schemeClr val="bg1"/>
                </a:solidFill>
                <a:highlight>
                  <a:srgbClr val="FFFF00"/>
                </a:highlight>
              </a:rPr>
              <a:t>Concientizar</a:t>
            </a:r>
            <a:r>
              <a:rPr lang="es-ES" sz="2000" dirty="0"/>
              <a:t> sobre la promoción de las habilidades de autonomía y vida independiente de las personas con discapacidad.</a:t>
            </a:r>
          </a:p>
          <a:p>
            <a:pPr marL="457200" lvl="1" indent="0" algn="just">
              <a:buNone/>
            </a:pPr>
            <a:r>
              <a:rPr lang="es-ES" sz="2000" dirty="0"/>
              <a:t>-</a:t>
            </a:r>
            <a:r>
              <a:rPr lang="es-ES" sz="2000" dirty="0">
                <a:solidFill>
                  <a:schemeClr val="bg1"/>
                </a:solidFill>
                <a:highlight>
                  <a:srgbClr val="FFFF00"/>
                </a:highlight>
              </a:rPr>
              <a:t>Proponer espacios de interacción social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/>
              <a:t>con personas sin discapacidad que generen recursos y habilidades sociales.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72967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5530D-1D71-48AD-B0E5-026C95896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>
                <a:solidFill>
                  <a:schemeClr val="bg1"/>
                </a:solidFill>
                <a:highlight>
                  <a:srgbClr val="FFFF00"/>
                </a:highlight>
              </a:rPr>
              <a:t>BARRERA 3: ENTORNO FAMILIAR LIMITANTE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C86440-D32A-4EE4-A13E-4CF3A579E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8557"/>
            <a:ext cx="10131425" cy="451899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sz="2600" dirty="0"/>
              <a:t>En varios casos, los padres transitaron desde el “deseo que no trabajen”, a una posición de “incredulidad sobre si lo podrían lograr”, hasta aceptar que “sí era posible” recién cuando la persona accede a un empleo. </a:t>
            </a:r>
            <a:r>
              <a:rPr lang="es-ES" sz="2600" dirty="0">
                <a:sym typeface="Wingdings" panose="05000000000000000000" pitchFamily="2" charset="2"/>
              </a:rPr>
              <a:t> Ayuda v</a:t>
            </a:r>
            <a:r>
              <a:rPr lang="es-ES" sz="2600" dirty="0"/>
              <a:t>er la experiencia de otras familias, cuyo familiar con discapacidad trabaja.</a:t>
            </a:r>
          </a:p>
          <a:p>
            <a:pPr algn="just"/>
            <a:r>
              <a:rPr lang="es-ES" sz="2600" dirty="0"/>
              <a:t>Las familias viven la tensión entre el cuidado y la sobreprotección que lleva muchas veces a brindar un cuidado excesivo, mientras que, en otros casos, se observa más bien descuido y desatención. </a:t>
            </a:r>
          </a:p>
          <a:p>
            <a:pPr marL="0" indent="0" algn="just">
              <a:buNone/>
            </a:pPr>
            <a:endParaRPr lang="es-ES" sz="2600" dirty="0"/>
          </a:p>
          <a:p>
            <a:pPr marL="457200" lvl="1" indent="0" algn="just">
              <a:buNone/>
            </a:pPr>
            <a:r>
              <a:rPr lang="es-ES" sz="2200" dirty="0"/>
              <a:t>Puede generar aislamiento de las personas con discapacidad creando, entre otros problemas, la inactividad laboral</a:t>
            </a:r>
          </a:p>
          <a:p>
            <a:pPr algn="just"/>
            <a:r>
              <a:rPr lang="es-ES" sz="2600" dirty="0"/>
              <a:t>En las familias están presentes diversos temores que marcan la dinámica familiar, que se incrementan cuando se da el tránsito hacia el mundo laboral.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1991D3DD-5426-4FF3-950B-FD6EF39DCBE5}"/>
              </a:ext>
            </a:extLst>
          </p:cNvPr>
          <p:cNvSpPr/>
          <p:nvPr/>
        </p:nvSpPr>
        <p:spPr>
          <a:xfrm>
            <a:off x="5592486" y="4316896"/>
            <a:ext cx="318053" cy="265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3661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814C1-33C5-468E-85BF-4B4465ED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PROPICIAR UN ENTORNO FAMILIAR QUE FAVOREZCA EL ACCESO DE LAS PERSONAS CON DISCAPACIDAD AL EMPLEO </a:t>
            </a: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68F7D2-8207-4057-A5AA-EA85F3335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33345"/>
            <a:ext cx="10131425" cy="4182533"/>
          </a:xfrm>
        </p:spPr>
        <p:txBody>
          <a:bodyPr>
            <a:normAutofit fontScale="92500" lnSpcReduction="20000"/>
          </a:bodyPr>
          <a:lstStyle/>
          <a:p>
            <a:r>
              <a:rPr lang="es-ES" sz="2400" dirty="0"/>
              <a:t>Superar las barreras vinculadas al ámbito familiar implica </a:t>
            </a:r>
            <a:r>
              <a:rPr lang="es-ES" sz="2400" dirty="0">
                <a:solidFill>
                  <a:schemeClr val="bg1"/>
                </a:solidFill>
                <a:highlight>
                  <a:srgbClr val="FFFF00"/>
                </a:highlight>
              </a:rPr>
              <a:t>convertir a la familia en una aliada </a:t>
            </a:r>
            <a:r>
              <a:rPr lang="es-ES" sz="2400" dirty="0"/>
              <a:t>en la promoción de la autonomía y el acceso al empleo. </a:t>
            </a:r>
          </a:p>
          <a:p>
            <a:endParaRPr lang="es-ES" sz="2400" dirty="0"/>
          </a:p>
          <a:p>
            <a:pPr marL="457200" lvl="1" indent="0">
              <a:buNone/>
            </a:pPr>
            <a:r>
              <a:rPr lang="es-ES" sz="2000" dirty="0"/>
              <a:t>Desde los gobiernos locales se deberá promover la conformación de </a:t>
            </a:r>
            <a:r>
              <a:rPr lang="es-ES" sz="2000" dirty="0">
                <a:solidFill>
                  <a:schemeClr val="bg1"/>
                </a:solidFill>
                <a:highlight>
                  <a:srgbClr val="FFFF00"/>
                </a:highlight>
              </a:rPr>
              <a:t>redes de familia </a:t>
            </a:r>
            <a:r>
              <a:rPr lang="es-ES" sz="2000" dirty="0"/>
              <a:t>o estrategias de pares, de “familia a familia”, creando mecanismos que favorezcan el desarrollo de capacidades y aprendizaje vivencial, potenciando el apoyo que debe brindar la familia a su familiar con discapacidad para acceder al empleo.</a:t>
            </a:r>
          </a:p>
          <a:p>
            <a:pPr marL="457200" lvl="1" indent="0">
              <a:buNone/>
            </a:pPr>
            <a:endParaRPr lang="es-ES" sz="2000" dirty="0"/>
          </a:p>
          <a:p>
            <a:r>
              <a:rPr lang="es-ES" sz="2400" dirty="0"/>
              <a:t>Se debe evitar que, en estos espacios, los familiares representen a las personas con discapacidad, sustituyendo su voz y protagonismo. </a:t>
            </a:r>
          </a:p>
          <a:p>
            <a:pPr marL="0" indent="0">
              <a:buNone/>
            </a:pPr>
            <a:endParaRPr lang="es-ES" sz="2400" dirty="0"/>
          </a:p>
          <a:p>
            <a:pPr marL="457200" lvl="1" indent="0">
              <a:buNone/>
            </a:pPr>
            <a:r>
              <a:rPr lang="es-ES" sz="2000" dirty="0"/>
              <a:t>Generar espacios de </a:t>
            </a:r>
            <a:r>
              <a:rPr lang="es-ES" sz="2000" dirty="0">
                <a:solidFill>
                  <a:schemeClr val="bg1"/>
                </a:solidFill>
                <a:highlight>
                  <a:srgbClr val="FFFF00"/>
                </a:highlight>
              </a:rPr>
              <a:t>asesoría y soporte </a:t>
            </a:r>
            <a:r>
              <a:rPr lang="es-ES" sz="2000" dirty="0"/>
              <a:t>a los padres y familiares.</a:t>
            </a:r>
          </a:p>
          <a:p>
            <a:endParaRPr lang="es-AR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5A727534-5AB7-44F1-B4ED-6C3AB142B7C7}"/>
              </a:ext>
            </a:extLst>
          </p:cNvPr>
          <p:cNvSpPr/>
          <p:nvPr/>
        </p:nvSpPr>
        <p:spPr>
          <a:xfrm>
            <a:off x="5599181" y="2637183"/>
            <a:ext cx="357809" cy="3147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15C914-D4C2-4A15-90A6-A77CA8258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181" y="5140105"/>
            <a:ext cx="414564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82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4C1F3-AB42-8A6C-D7A0-DA58132DF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 la página del gobierno nacional se encuentra más información sobre este tema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654CE8-4A2F-33A0-8A9D-96D0DB33E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37883"/>
            <a:ext cx="10131425" cy="2080592"/>
          </a:xfrm>
        </p:spPr>
        <p:txBody>
          <a:bodyPr/>
          <a:lstStyle/>
          <a:p>
            <a:r>
              <a:rPr lang="es-AR" dirty="0">
                <a:hlinkClick r:id="rId2"/>
              </a:rPr>
              <a:t>https://www.argentina.gob.ar/trabajo/discapacidad</a:t>
            </a: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E90273F-C7E6-7B89-5D45-015526FB1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661363"/>
            <a:ext cx="10510415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69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54FF6-0D52-4C4E-BB08-C0E1A6EB1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/>
                </a:solidFill>
                <a:highlight>
                  <a:srgbClr val="FFFF00"/>
                </a:highlight>
              </a:rPr>
              <a:t>BARRERA 4: DEFICIENTE ACCESO A EDUCACIÓN, SALUD E INACCESIBILIDAD</a:t>
            </a:r>
            <a:endParaRPr lang="es-AR" b="1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231218-2947-4B6F-97DF-5E963E2DD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dirty="0"/>
              <a:t>La</a:t>
            </a:r>
            <a:r>
              <a:rPr lang="es-ES" sz="2400" b="1" dirty="0"/>
              <a:t> baja escolaridad </a:t>
            </a:r>
            <a:r>
              <a:rPr lang="es-ES" sz="2400" dirty="0"/>
              <a:t>perjudica la participación de las personas con discapacidad en el mercado de trabajo.</a:t>
            </a:r>
          </a:p>
          <a:p>
            <a:pPr algn="just"/>
            <a:r>
              <a:rPr lang="es-ES" sz="2400" dirty="0"/>
              <a:t>La persona con discapacidad no podrá desempeñarse en óptimas condiciones </a:t>
            </a:r>
            <a:r>
              <a:rPr lang="es-ES" sz="2400" b="1" dirty="0"/>
              <a:t>sin la cobertura de atenciones de salud adecuadas</a:t>
            </a:r>
            <a:r>
              <a:rPr lang="es-ES" sz="2400" dirty="0"/>
              <a:t>.</a:t>
            </a:r>
          </a:p>
          <a:p>
            <a:pPr algn="just"/>
            <a:r>
              <a:rPr lang="es-ES" sz="2400" b="1" dirty="0"/>
              <a:t>La inaccesibilidad</a:t>
            </a:r>
            <a:r>
              <a:rPr lang="es-ES" sz="2400" dirty="0"/>
              <a:t>, vinculada al diseño de la ciudad, el transporte, la infraestructura, la comunicación y la tecnología, limita la posibilidad de una participación plena en la sociedad.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29818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98D06-CF82-4997-9F19-69BB5A8ED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52046"/>
            <a:ext cx="10131425" cy="1456267"/>
          </a:xfrm>
        </p:spPr>
        <p:txBody>
          <a:bodyPr>
            <a:norm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MEJORAR EL ACCESO A LA EDUCACIÓN, LA SALUD Y LA ACCESIBILIDAD DEL ENTORNO</a:t>
            </a: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B8492B-6611-4DAD-A37E-445EAB51C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08313"/>
            <a:ext cx="10131425" cy="434008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2200" b="1" dirty="0"/>
              <a:t>En educación</a:t>
            </a:r>
          </a:p>
          <a:p>
            <a:pPr algn="just"/>
            <a:r>
              <a:rPr lang="es-ES" sz="2200" dirty="0"/>
              <a:t>Garantizar la </a:t>
            </a:r>
            <a:r>
              <a:rPr lang="es-ES" sz="2200" dirty="0">
                <a:solidFill>
                  <a:schemeClr val="bg1"/>
                </a:solidFill>
                <a:highlight>
                  <a:srgbClr val="FFFF00"/>
                </a:highlight>
              </a:rPr>
              <a:t>transición de la escuela hacia el primer empleo</a:t>
            </a:r>
            <a:r>
              <a:rPr lang="es-ES" sz="2200" dirty="0"/>
              <a:t> de las personas con discapacidad.</a:t>
            </a:r>
          </a:p>
          <a:p>
            <a:pPr marL="0" indent="0" algn="just">
              <a:buNone/>
            </a:pPr>
            <a:r>
              <a:rPr lang="es-ES" sz="2200" b="1" dirty="0"/>
              <a:t>En salud</a:t>
            </a:r>
          </a:p>
          <a:p>
            <a:pPr algn="just"/>
            <a:r>
              <a:rPr lang="es-ES" sz="2200" dirty="0"/>
              <a:t>Fortalecer el </a:t>
            </a:r>
            <a:r>
              <a:rPr lang="es-ES" sz="2200" dirty="0">
                <a:solidFill>
                  <a:schemeClr val="bg1"/>
                </a:solidFill>
                <a:highlight>
                  <a:srgbClr val="FFFF00"/>
                </a:highlight>
              </a:rPr>
              <a:t>acceso universal a salud </a:t>
            </a:r>
            <a:r>
              <a:rPr lang="es-ES" sz="2200" dirty="0"/>
              <a:t>para las personas con discapacidad a fin de que cuenten con cobertura de medicamentos, terapias de rehabilitación y ayudas biomecánicas. </a:t>
            </a:r>
          </a:p>
          <a:p>
            <a:pPr algn="just"/>
            <a:r>
              <a:rPr lang="es-ES" sz="2200" dirty="0"/>
              <a:t>Empoderar a las personas con discapacidad como </a:t>
            </a:r>
            <a:r>
              <a:rPr lang="es-ES" sz="2200" dirty="0">
                <a:solidFill>
                  <a:schemeClr val="bg1"/>
                </a:solidFill>
                <a:highlight>
                  <a:srgbClr val="FFFF00"/>
                </a:highlight>
              </a:rPr>
              <a:t>sujetos capaces de tomar sus decisiones </a:t>
            </a:r>
            <a:r>
              <a:rPr lang="es-ES" sz="2200" dirty="0"/>
              <a:t>sobre su cuerpo y su salud. </a:t>
            </a:r>
          </a:p>
          <a:p>
            <a:pPr marL="0" indent="0" algn="just">
              <a:buNone/>
            </a:pPr>
            <a:r>
              <a:rPr lang="es-ES" sz="2200" b="1" dirty="0"/>
              <a:t>En accesibilidad</a:t>
            </a:r>
          </a:p>
          <a:p>
            <a:pPr algn="just"/>
            <a:r>
              <a:rPr lang="es-ES" sz="2200" dirty="0"/>
              <a:t>Favorecer la </a:t>
            </a:r>
            <a:r>
              <a:rPr lang="es-ES" sz="2200" dirty="0">
                <a:solidFill>
                  <a:schemeClr val="bg1"/>
                </a:solidFill>
                <a:highlight>
                  <a:srgbClr val="FFFF00"/>
                </a:highlight>
              </a:rPr>
              <a:t>implementación del Plan Nacional de la Accesibilidad</a:t>
            </a:r>
            <a:r>
              <a:rPr lang="es-ES" sz="2200" dirty="0"/>
              <a:t> en la ciudad, en el transporte y en la comunicación de las personas con discapacidad para favorecer su acceso al empleo.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0925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F20DC-CFAC-4BEE-9C23-710FB4545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/>
                </a:solidFill>
                <a:highlight>
                  <a:srgbClr val="FFFF00"/>
                </a:highlight>
              </a:rPr>
              <a:t>BARRERA 5: ESTRATEGIAS DE INSERCIÓN LABORAL INEFICACES</a:t>
            </a:r>
            <a:endParaRPr lang="es-AR" b="1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78655B-24E9-4D1D-8604-AA677C079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1701063"/>
          </a:xfrm>
        </p:spPr>
        <p:txBody>
          <a:bodyPr/>
          <a:lstStyle/>
          <a:p>
            <a:r>
              <a:rPr lang="es-ES" sz="2400" dirty="0"/>
              <a:t>Insuficiente orientación y acompañamiento a la inserción laboral</a:t>
            </a:r>
          </a:p>
          <a:p>
            <a:r>
              <a:rPr lang="es-ES" sz="2400" dirty="0"/>
              <a:t>Limitada oferta de capacitación laboral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58617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3B525-F3C7-4348-AD19-AFCB4785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FORTALECER LAS ESTRATEGIAS DE INSERCIÓN LABORAL</a:t>
            </a: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B72E2A-A174-4ED8-AE9F-C8F97FEBC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40" y="2062554"/>
            <a:ext cx="10131425" cy="2362200"/>
          </a:xfrm>
        </p:spPr>
        <p:txBody>
          <a:bodyPr/>
          <a:lstStyle/>
          <a:p>
            <a:pPr algn="just"/>
            <a:r>
              <a:rPr lang="es-ES" sz="2400" dirty="0"/>
              <a:t>Desarrollar </a:t>
            </a:r>
            <a:r>
              <a:rPr lang="es-ES" sz="2400" dirty="0">
                <a:solidFill>
                  <a:schemeClr val="bg1"/>
                </a:solidFill>
                <a:highlight>
                  <a:srgbClr val="FFFF00"/>
                </a:highlight>
              </a:rPr>
              <a:t>estrategias de comunicación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/>
              <a:t>para visibilizar la inserción laboral exitosa de profesionales o trabajadores con discapacidad en mandos altos de dirección, incluyendo a las mujeres que desempeñan estos puestos.</a:t>
            </a:r>
          </a:p>
          <a:p>
            <a:pPr algn="just"/>
            <a:r>
              <a:rPr lang="es-ES" sz="2400" dirty="0"/>
              <a:t>Desarrollar </a:t>
            </a:r>
            <a:r>
              <a:rPr lang="es-ES" sz="2400" dirty="0">
                <a:solidFill>
                  <a:schemeClr val="bg1"/>
                </a:solidFill>
                <a:highlight>
                  <a:srgbClr val="FFFF00"/>
                </a:highlight>
              </a:rPr>
              <a:t>programas de capacitación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/>
              <a:t>integrales por etapas que culminen con la inserción laboral.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0355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A0FAD-0166-4202-982C-1F332A03E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3" y="581891"/>
            <a:ext cx="10411690" cy="145626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highlight>
                  <a:srgbClr val="FFFF00"/>
                </a:highlight>
              </a:rPr>
              <a:t>BARRERA 6: ENTORNOS LABORALES POCO INCLUSIVOS</a:t>
            </a:r>
            <a:endParaRPr lang="es-AR" b="1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33D714-7F7E-41B3-981E-3A6E59DB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484020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Las empresas no son un bloque homogéneo. Diferentes grados de avance en el campo de la inclusión laboral:</a:t>
            </a:r>
          </a:p>
          <a:p>
            <a:pPr lvl="1" algn="just"/>
            <a:r>
              <a:rPr lang="es-ES" sz="1800" dirty="0"/>
              <a:t>Experiencia de inclusión laboral sostenida </a:t>
            </a:r>
            <a:r>
              <a:rPr lang="es-ES" sz="1800" dirty="0">
                <a:sym typeface="Wingdings" panose="05000000000000000000" pitchFamily="2" charset="2"/>
              </a:rPr>
              <a:t></a:t>
            </a:r>
            <a:r>
              <a:rPr lang="es-ES" sz="1800" dirty="0"/>
              <a:t> pocas.</a:t>
            </a:r>
          </a:p>
          <a:p>
            <a:pPr lvl="1" algn="just"/>
            <a:r>
              <a:rPr lang="es-ES" sz="1800" dirty="0"/>
              <a:t>Experiencia inicial de Inclusión, están iniciando el proceso </a:t>
            </a:r>
            <a:r>
              <a:rPr lang="es-ES" sz="1800" dirty="0">
                <a:sym typeface="Wingdings" panose="05000000000000000000" pitchFamily="2" charset="2"/>
              </a:rPr>
              <a:t></a:t>
            </a:r>
            <a:r>
              <a:rPr lang="es-ES" sz="1800" dirty="0"/>
              <a:t> algunas.</a:t>
            </a:r>
          </a:p>
          <a:p>
            <a:pPr lvl="1" algn="just"/>
            <a:r>
              <a:rPr lang="es-ES" sz="1800" dirty="0"/>
              <a:t>Exclusión laboral: no tienen ningún avance </a:t>
            </a:r>
            <a:r>
              <a:rPr lang="es-ES" sz="1800" dirty="0">
                <a:sym typeface="Wingdings" panose="05000000000000000000" pitchFamily="2" charset="2"/>
              </a:rPr>
              <a:t></a:t>
            </a:r>
            <a:r>
              <a:rPr lang="es-ES" sz="1800" dirty="0"/>
              <a:t> la mayoría</a:t>
            </a:r>
          </a:p>
          <a:p>
            <a:pPr marL="0" indent="0" algn="just">
              <a:buNone/>
            </a:pPr>
            <a:r>
              <a:rPr lang="es-ES" sz="2000" dirty="0"/>
              <a:t>•	Existe un extendido desconocimiento sobre:</a:t>
            </a:r>
          </a:p>
          <a:p>
            <a:pPr lvl="1" algn="just"/>
            <a:r>
              <a:rPr lang="es-ES" sz="1800" dirty="0"/>
              <a:t>Las ventajas de contratar personas con discapacidad.</a:t>
            </a:r>
          </a:p>
          <a:p>
            <a:pPr lvl="1" algn="just"/>
            <a:r>
              <a:rPr lang="es-ES" sz="1800" dirty="0"/>
              <a:t>Las obligaciones, beneficios tributarios y ajustes razonables.</a:t>
            </a:r>
          </a:p>
          <a:p>
            <a:pPr algn="just"/>
            <a:r>
              <a:rPr lang="es-ES" sz="2000" dirty="0"/>
              <a:t>Algunos empleadores pueden tener temor de contratar a las mujeres con discapacidad pues perciben mayor responsabilidad frente a posibles situaciones de abuso o violencia sexual en la empresa.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71406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F56D4E-517A-42B3-9229-AB18B092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PROMOVER ENTORNOS LABORALES INCLUSIVOS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0D6608-ED37-4186-BA7C-3DBF2AAF8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83027"/>
            <a:ext cx="10131425" cy="4108174"/>
          </a:xfrm>
        </p:spPr>
        <p:txBody>
          <a:bodyPr/>
          <a:lstStyle/>
          <a:p>
            <a:r>
              <a:rPr lang="es-ES" sz="2400" dirty="0">
                <a:solidFill>
                  <a:schemeClr val="bg1"/>
                </a:solidFill>
                <a:highlight>
                  <a:srgbClr val="FFFF00"/>
                </a:highlight>
              </a:rPr>
              <a:t>Generar campañas y estrategias de sensibilización</a:t>
            </a:r>
            <a:r>
              <a:rPr lang="es-ES" sz="2400" dirty="0"/>
              <a:t>, incorporando programas que establezcan </a:t>
            </a:r>
            <a:r>
              <a:rPr lang="es-ES" sz="2400" dirty="0">
                <a:solidFill>
                  <a:schemeClr val="bg1"/>
                </a:solidFill>
                <a:highlight>
                  <a:srgbClr val="FFFF00"/>
                </a:highlight>
              </a:rPr>
              <a:t>premios o sellos de calidad </a:t>
            </a:r>
            <a:r>
              <a:rPr lang="es-ES" sz="2400" dirty="0"/>
              <a:t>para empresas con buenas prácticas de inclusión laboral de personas con discapacidad</a:t>
            </a:r>
          </a:p>
          <a:p>
            <a:r>
              <a:rPr lang="es-ES" sz="2400" dirty="0"/>
              <a:t>Promover que las empresas incluyan en sus políticas institucionales y códigos de conducta la inclusión de personas con discapacidad.</a:t>
            </a:r>
          </a:p>
          <a:p>
            <a:r>
              <a:rPr lang="es-ES" sz="2400" dirty="0"/>
              <a:t>Los servicios de empleo deben brindar </a:t>
            </a:r>
            <a:r>
              <a:rPr lang="es-ES" sz="2400" dirty="0">
                <a:solidFill>
                  <a:schemeClr val="bg1"/>
                </a:solidFill>
                <a:highlight>
                  <a:srgbClr val="FFFF00"/>
                </a:highlight>
              </a:rPr>
              <a:t>acompañamiento a las empresas para definir estrategias adecuadas</a:t>
            </a:r>
            <a:r>
              <a:rPr lang="es-ES" sz="2400" dirty="0"/>
              <a:t> de difusión de las convocatorias e incentivar la ampliación de la oferta de puestos laborales para personas con discapacidad.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18616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¿Qué ves cuando me ves?: Inclusión laboral un beneficio para todos">
            <a:hlinkClick r:id="" action="ppaction://media"/>
            <a:extLst>
              <a:ext uri="{FF2B5EF4-FFF2-40B4-BE49-F238E27FC236}">
                <a16:creationId xmlns:a16="http://schemas.microsoft.com/office/drawing/2014/main" id="{19699D54-2DEB-2306-A128-D38731238D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2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999B4-0C87-427A-899E-87651A631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/>
                </a:solidFill>
                <a:highlight>
                  <a:srgbClr val="FFFF00"/>
                </a:highlight>
              </a:rPr>
              <a:t>BARRERA 7: COSTOS ADICIONALES PARA EL ACCESO AL EMPLEO</a:t>
            </a:r>
            <a:endParaRPr lang="es-AR" b="1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7D52C6-C06F-45E6-A49B-E2FAC323C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10763"/>
            <a:ext cx="10131425" cy="3649133"/>
          </a:xfrm>
        </p:spPr>
        <p:txBody>
          <a:bodyPr/>
          <a:lstStyle/>
          <a:p>
            <a:pPr algn="just"/>
            <a:r>
              <a:rPr lang="es-ES" sz="2400" dirty="0"/>
              <a:t>Costos adicionales asociados al desplazamiento en la ciudad, incrementado por la falta de un adecuado sistema de transporte público. </a:t>
            </a:r>
          </a:p>
          <a:p>
            <a:pPr algn="just"/>
            <a:r>
              <a:rPr lang="es-ES" sz="2400" dirty="0"/>
              <a:t>Costos adicionales asociados a la tecnología de asistencia y cobertura de salud</a:t>
            </a:r>
          </a:p>
          <a:p>
            <a:pPr algn="just"/>
            <a:r>
              <a:rPr lang="es-ES" sz="2400" dirty="0"/>
              <a:t>Sobrecostos asociados al apoyo familiar para el acompañamiento y asistencia.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89181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E51A4-2619-4BAF-8771-0AA31AE3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ENFRENTAR EL IMPACTO DE LOS COSTOS ADICIONALES</a:t>
            </a: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C6CC90-A7A1-4480-9061-FD413CC14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218976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Estudiar la posibilidad de ampliar el alcance del beneficio de transporte gratuito para personas con discapacidad, incluyendo en este beneficio a:</a:t>
            </a:r>
          </a:p>
          <a:p>
            <a:pPr lvl="1" algn="just"/>
            <a:r>
              <a:rPr lang="es-ES" sz="2000" dirty="0"/>
              <a:t>Quienes trabajan y deben movilizarse a diario.</a:t>
            </a:r>
          </a:p>
          <a:p>
            <a:pPr lvl="1" algn="just"/>
            <a:r>
              <a:rPr lang="es-ES" sz="2000" dirty="0"/>
              <a:t>Quienes están en búsqueda de trabajo y quienes están realizando capacitaciones conducentes a ser insertados laboralmente.</a:t>
            </a:r>
          </a:p>
          <a:p>
            <a:pPr lvl="1" algn="just"/>
            <a:r>
              <a:rPr lang="es-ES" sz="2000" dirty="0"/>
              <a:t>Quienes deben acompañar a la persona con discapacidad.</a:t>
            </a:r>
          </a:p>
          <a:p>
            <a:pPr algn="just"/>
            <a:r>
              <a:rPr lang="es-ES" sz="2400" dirty="0"/>
              <a:t>Diseñar protocolos y mecanismos de atención para personas con discapacidad en el sector salud para que ofrezcan servicios de prevención temprana, acceso con costos más asequibles a servicios especializados y rehabilitación.</a:t>
            </a:r>
          </a:p>
          <a:p>
            <a:endParaRPr lang="es-E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4360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F0C9C-A3B1-44C7-BBE3-CE637744C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20040"/>
            <a:ext cx="10131425" cy="1456267"/>
          </a:xfrm>
        </p:spPr>
        <p:txBody>
          <a:bodyPr>
            <a:normAutofit fontScale="90000"/>
          </a:bodyPr>
          <a:lstStyle/>
          <a:p>
            <a:br>
              <a:rPr lang="es-ES" b="1" dirty="0"/>
            </a:br>
            <a:r>
              <a:rPr lang="es-ES" b="1" dirty="0">
                <a:solidFill>
                  <a:schemeClr val="bg1"/>
                </a:solidFill>
                <a:highlight>
                  <a:srgbClr val="FFFF00"/>
                </a:highlight>
              </a:rPr>
              <a:t>BARRERA 8:  ESTEREOTIPOS DE GÉNERO QUE INCREMENTAN LAS BRECHAS DE ACCESO AL EMPLEO DE LAS MUJERES CON DISCAPACIDAD</a:t>
            </a:r>
            <a:br>
              <a:rPr lang="es-ES" b="1" dirty="0"/>
            </a:br>
            <a:endParaRPr lang="es-AR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9DA469-3C6B-4600-B27D-739F48A5D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34817"/>
            <a:ext cx="10131425" cy="4603143"/>
          </a:xfrm>
        </p:spPr>
        <p:txBody>
          <a:bodyPr>
            <a:normAutofit fontScale="85000" lnSpcReduction="10000"/>
          </a:bodyPr>
          <a:lstStyle/>
          <a:p>
            <a:r>
              <a:rPr lang="es-ES" sz="1900" dirty="0" err="1"/>
              <a:t>Invisibilización</a:t>
            </a:r>
            <a:r>
              <a:rPr lang="es-ES" sz="1900" dirty="0"/>
              <a:t> de las diferencias de género en el ámbito laboral </a:t>
            </a:r>
          </a:p>
          <a:p>
            <a:r>
              <a:rPr lang="es-ES" sz="1900" dirty="0"/>
              <a:t>Sobreprotección acentuada hacia mujeres con discapacidad</a:t>
            </a:r>
          </a:p>
          <a:p>
            <a:r>
              <a:rPr lang="es-ES" sz="1900" dirty="0"/>
              <a:t>Priorización de oportunidades formativas y laborales para los hombres antes que mujeres con discapacidad. </a:t>
            </a:r>
          </a:p>
          <a:p>
            <a:r>
              <a:rPr lang="es-ES" sz="1900" dirty="0"/>
              <a:t>Asignación de roles de género estereotipados a mujeres con discapacidad.</a:t>
            </a:r>
          </a:p>
          <a:p>
            <a:pPr marL="0" indent="0">
              <a:buNone/>
            </a:pPr>
            <a:endParaRPr lang="es-ES" sz="1900" dirty="0"/>
          </a:p>
          <a:p>
            <a:pPr marL="457200" lvl="1" indent="0">
              <a:buNone/>
            </a:pPr>
            <a:r>
              <a:rPr lang="es-ES" sz="1900" dirty="0"/>
              <a:t>Por ejemplo, se señala que las mujeres por “tener más paciencia” o “ser más habladoras” pueden desempeñarse en puestos de atención al público, mientras que no se les ofrece ocupaciones que demandan fuerza.</a:t>
            </a:r>
          </a:p>
          <a:p>
            <a:pPr marL="457200" lvl="1" indent="0">
              <a:buNone/>
            </a:pPr>
            <a:r>
              <a:rPr lang="es-ES" sz="1900" dirty="0"/>
              <a:t>Los roles de cuidado y labores domésticas en el hogar se asignan principalmente a las mujeres con discapacidad.</a:t>
            </a:r>
          </a:p>
          <a:p>
            <a:r>
              <a:rPr lang="es-ES" sz="1900" dirty="0"/>
              <a:t>Visión de mujeres con discapacidad como personas asexuadas.</a:t>
            </a:r>
          </a:p>
          <a:p>
            <a:pPr marL="0" indent="0">
              <a:buNone/>
            </a:pPr>
            <a:endParaRPr lang="es-ES" sz="1900" dirty="0"/>
          </a:p>
          <a:p>
            <a:pPr marL="457200" lvl="1" indent="0">
              <a:buNone/>
            </a:pPr>
            <a:r>
              <a:rPr lang="es-ES" sz="1900" dirty="0"/>
              <a:t>Limita el ejercicio de sus derechos sexuales y el autocuidado en este campo.</a:t>
            </a:r>
          </a:p>
          <a:p>
            <a:pPr marL="457200" lvl="1" indent="0">
              <a:buNone/>
            </a:pPr>
            <a:r>
              <a:rPr lang="es-ES" sz="1900" dirty="0"/>
              <a:t>Dificulta que puedan diferenciar relaciones de trabajo, amistad, enamoramiento, entre otras.</a:t>
            </a:r>
          </a:p>
          <a:p>
            <a:pPr marL="457200" lvl="1" indent="0">
              <a:buNone/>
            </a:pPr>
            <a:r>
              <a:rPr lang="es-ES" sz="1900" dirty="0"/>
              <a:t>Un débil ejercicio de los derechos sexuales y reproductivos expone en mayor medida a las mujeres con discapacidad a situaciones de violencia de género. </a:t>
            </a:r>
            <a:endParaRPr lang="es-AR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4947DC57-6A0F-4BC0-BC36-9B775D0E9F43}"/>
              </a:ext>
            </a:extLst>
          </p:cNvPr>
          <p:cNvSpPr/>
          <p:nvPr/>
        </p:nvSpPr>
        <p:spPr>
          <a:xfrm>
            <a:off x="4887719" y="3426037"/>
            <a:ext cx="304800" cy="265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3F2B84-B1FE-4BA1-89EB-9711D65DC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03" y="4904991"/>
            <a:ext cx="359695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0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AC8D6-4B35-4C93-AEB9-7A7DF7E7C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El Ministerio de Trabajo, Empleo y Seguridad Social (</a:t>
            </a:r>
            <a:r>
              <a:rPr lang="es-ES" b="1" dirty="0" err="1"/>
              <a:t>MTE</a:t>
            </a:r>
            <a:r>
              <a:rPr lang="es-ES" b="1" cap="none" dirty="0" err="1"/>
              <a:t>y</a:t>
            </a:r>
            <a:r>
              <a:rPr lang="es-ES" b="1" dirty="0" err="1"/>
              <a:t>SS</a:t>
            </a:r>
            <a:r>
              <a:rPr lang="es-ES" b="1" dirty="0"/>
              <a:t>) establece que:</a:t>
            </a:r>
            <a:endParaRPr lang="es-AR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09CA2D-DC8C-48F3-ACBC-6769053DF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46003"/>
            <a:ext cx="6907696" cy="3604222"/>
          </a:xfrm>
        </p:spPr>
        <p:txBody>
          <a:bodyPr/>
          <a:lstStyle/>
          <a:p>
            <a:pPr algn="just"/>
            <a:r>
              <a:rPr lang="es-ES" sz="2000" dirty="0"/>
              <a:t>Las personas con discapacidad tienen derecho a trabajar en igualdad de condiciones que las demás. </a:t>
            </a:r>
          </a:p>
          <a:p>
            <a:pPr algn="just"/>
            <a:r>
              <a:rPr lang="es-ES" sz="2000" dirty="0"/>
              <a:t>Emplear a una persona con discapacidad contribuye a lograr el desarrollo integrado de una sociedad más justa e igualitaria. </a:t>
            </a:r>
          </a:p>
          <a:p>
            <a:pPr algn="just"/>
            <a:r>
              <a:rPr lang="es-ES" sz="2000" dirty="0"/>
              <a:t>Busca promover la igualdad de oportunidades para el empleo de las personas con discapacidad. </a:t>
            </a:r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4AB46D-6282-4F3E-A8A3-E9A5ECE55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036" y="2809276"/>
            <a:ext cx="3979324" cy="267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20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4ABB9-60C9-4633-9230-DC0A69492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16834"/>
            <a:ext cx="10131425" cy="1456267"/>
          </a:xfrm>
        </p:spPr>
        <p:txBody>
          <a:bodyPr>
            <a:norm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ENFRENTAR LAS BARRERA DE GÉNERO PARA EL ACCESO AL EMPLEO DE LAS MUJERES CON DISCAPACIDAD</a:t>
            </a: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4139C2-2CED-43B4-9D1B-689947A3D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89058"/>
            <a:ext cx="10131425" cy="42521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sz="2200" dirty="0">
                <a:solidFill>
                  <a:schemeClr val="bg1"/>
                </a:solidFill>
                <a:highlight>
                  <a:srgbClr val="FFFF00"/>
                </a:highlight>
              </a:rPr>
              <a:t>Desarrollar capacidades en las personas encargadas</a:t>
            </a:r>
            <a:r>
              <a:rPr lang="es-ES" sz="2200" dirty="0"/>
              <a:t>, que fortalezcan su conocimiento y compromiso con la inclusión del enfoque de discapacidad y género en las políticas y programas, en particular de promoción del empleo.</a:t>
            </a:r>
          </a:p>
          <a:p>
            <a:pPr algn="just"/>
            <a:r>
              <a:rPr lang="es-ES" sz="2200" dirty="0"/>
              <a:t>Desde las entidades del Estado, desarrollar </a:t>
            </a:r>
            <a:r>
              <a:rPr lang="es-ES" sz="2200" dirty="0">
                <a:solidFill>
                  <a:schemeClr val="bg1"/>
                </a:solidFill>
                <a:highlight>
                  <a:srgbClr val="FFFF00"/>
                </a:highlight>
              </a:rPr>
              <a:t>estrategias de sensibilización que generen conciencia sobre las diferencias de género y su impacto en el empleo de las mujeres con discapacidad</a:t>
            </a:r>
            <a:r>
              <a:rPr lang="es-ES" sz="2200" dirty="0"/>
              <a:t>:</a:t>
            </a:r>
          </a:p>
          <a:p>
            <a:pPr lvl="1" algn="just">
              <a:buFontTx/>
              <a:buChar char="-"/>
            </a:pPr>
            <a:r>
              <a:rPr lang="es-ES" sz="1900" dirty="0"/>
              <a:t>Difundir en formatos amigables las estadísticas que muestran el menor acceso a educación, mayor nivel de analfabetismo, menor acceso a empleo, entre otras.</a:t>
            </a:r>
          </a:p>
          <a:p>
            <a:pPr lvl="1" algn="just">
              <a:buFontTx/>
              <a:buChar char="-"/>
            </a:pPr>
            <a:r>
              <a:rPr lang="es-ES" sz="1900" dirty="0"/>
              <a:t>Visibilizar las razones por las que tienen menos experiencia formal laboral </a:t>
            </a:r>
          </a:p>
          <a:p>
            <a:pPr algn="just"/>
            <a:r>
              <a:rPr lang="es-ES" sz="2200" dirty="0"/>
              <a:t>En los programas o talleres de capacitación laboral se debe incluir contenidos o módulos para trabajar con las personas con discapacidad temas de sexualidad, salud sexual y reproductiva y violencia sexual. </a:t>
            </a:r>
          </a:p>
          <a:p>
            <a:pPr algn="just"/>
            <a:r>
              <a:rPr lang="es-ES" sz="2200" dirty="0"/>
              <a:t>Monitorear y </a:t>
            </a:r>
            <a:r>
              <a:rPr lang="es-ES" sz="2200" dirty="0">
                <a:solidFill>
                  <a:schemeClr val="bg1"/>
                </a:solidFill>
                <a:highlight>
                  <a:srgbClr val="FFFF00"/>
                </a:highlight>
              </a:rPr>
              <a:t>hacer seguimiento </a:t>
            </a:r>
            <a:r>
              <a:rPr lang="es-ES" sz="2200" dirty="0"/>
              <a:t>sobre el acceso a servicios de educación y salud.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6654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8BC98-0435-4B9C-902C-05C41A5A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Iniciativas que favorecen su inserción laboral en el empleo decente:</a:t>
            </a:r>
            <a:endParaRPr lang="es-AR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D12F7D-A090-418A-AD01-025E6AE9F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329069"/>
            <a:ext cx="10131425" cy="2199861"/>
          </a:xfrm>
        </p:spPr>
        <p:txBody>
          <a:bodyPr>
            <a:normAutofit/>
          </a:bodyPr>
          <a:lstStyle/>
          <a:p>
            <a:r>
              <a:rPr lang="es-ES" sz="2400" dirty="0"/>
              <a:t>Programa de Inserción Laboral para Trabajadores con Discapacidad</a:t>
            </a:r>
            <a:endParaRPr lang="es-AR" sz="2400" dirty="0"/>
          </a:p>
          <a:p>
            <a:r>
              <a:rPr lang="es-ES" sz="2400" dirty="0"/>
              <a:t>Acciones de Entrenamiento para el Trabajo</a:t>
            </a:r>
          </a:p>
          <a:p>
            <a:r>
              <a:rPr lang="es-ES" sz="2400" dirty="0"/>
              <a:t>Programa Especial de Formación y Asistencia Técnica para el Trabajo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923570-EE69-4BB1-9048-33EDBD67F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599" y="3644354"/>
            <a:ext cx="3046897" cy="320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2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3F72A-520C-473E-B85D-1861E0876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Barreras que enfrenta la persona con discapacidad y que afectan su desarrollo:</a:t>
            </a:r>
            <a:endParaRPr lang="es-AR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22930-C9BB-4EAD-AAE1-9D2BDFD5E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10633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000" dirty="0"/>
              <a:t>Una barrera es algo presente o ausente en el entorno, que impide a una persona con discapacidad realizar una tarea o actividad. </a:t>
            </a:r>
          </a:p>
          <a:p>
            <a:pPr algn="just"/>
            <a:r>
              <a:rPr lang="es-ES" sz="2000" dirty="0"/>
              <a:t>Las barreras actitudinales, institucionales, ambientales y su efecto combinado están limitando el ingreso al mercado laboral de personas con discapacidad </a:t>
            </a:r>
          </a:p>
          <a:p>
            <a:pPr algn="just"/>
            <a:r>
              <a:rPr lang="es-ES" sz="2000" dirty="0"/>
              <a:t>De acuerdo a la OMS (2001) las barreras son aquellos factores en el entorno de una persona que limitan su funcionamiento y generan discapacidad:</a:t>
            </a:r>
          </a:p>
          <a:p>
            <a:pPr lvl="1" algn="just">
              <a:buFont typeface="Symbol" panose="05050102010706020507" pitchFamily="18" charset="2"/>
              <a:buChar char=""/>
            </a:pPr>
            <a:r>
              <a:rPr lang="es-ES" sz="1800" dirty="0"/>
              <a:t>Que el ambiente físico sea inaccesible.</a:t>
            </a:r>
          </a:p>
          <a:p>
            <a:pPr lvl="1" algn="just">
              <a:buFont typeface="Symbol" panose="05050102010706020507" pitchFamily="18" charset="2"/>
              <a:buChar char=""/>
            </a:pPr>
            <a:r>
              <a:rPr lang="es-ES" sz="1800" dirty="0"/>
              <a:t>Falta de tecnología asistencial adecuada.</a:t>
            </a:r>
          </a:p>
          <a:p>
            <a:pPr lvl="1" algn="just">
              <a:buFont typeface="Symbol" panose="05050102010706020507" pitchFamily="18" charset="2"/>
              <a:buChar char=""/>
            </a:pPr>
            <a:r>
              <a:rPr lang="es-ES" sz="1800" dirty="0"/>
              <a:t>Actitudes negativas de la población respecto a la discapacidad.</a:t>
            </a:r>
          </a:p>
          <a:p>
            <a:pPr lvl="1" algn="just">
              <a:buFont typeface="Symbol" panose="05050102010706020507" pitchFamily="18" charset="2"/>
              <a:buChar char=""/>
            </a:pPr>
            <a:r>
              <a:rPr lang="es-ES" sz="1800" dirty="0"/>
              <a:t>La inexistencia o inadecuación de los servicios, sistemas y políticas que dificultan la participación de las personas con una condición de discapacidad en todas las áreas de su vida.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8409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A9F77-7053-4C85-893C-374BE886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Barreras para el acceso al empleo</a:t>
            </a:r>
            <a:endParaRPr lang="es-AR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D559D5-8884-4593-B43A-1F331BB7C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4433"/>
            <a:ext cx="10131425" cy="3649133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Se ha identificado que la formación, los prejuicios y estereotipos sobre la discapacidad y el apoyo familiar resultan aspectos clave para el empleo de las personas con discapacidad, especialmente de las mujeres </a:t>
            </a:r>
          </a:p>
          <a:p>
            <a:pPr algn="just"/>
            <a:r>
              <a:rPr lang="es-ES" sz="2000" dirty="0"/>
              <a:t>Son las mujeres con discapacidad quienes afrontan mayores desventajas: </a:t>
            </a:r>
          </a:p>
          <a:p>
            <a:pPr lvl="1" algn="just">
              <a:buFont typeface="Symbol" panose="05050102010706020507" pitchFamily="18" charset="2"/>
              <a:buChar char=""/>
            </a:pPr>
            <a:r>
              <a:rPr lang="es-ES" sz="1800" dirty="0"/>
              <a:t>desigualdades de género </a:t>
            </a:r>
          </a:p>
          <a:p>
            <a:pPr lvl="1" algn="just">
              <a:buFont typeface="Symbol" panose="05050102010706020507" pitchFamily="18" charset="2"/>
              <a:buChar char=""/>
            </a:pPr>
            <a:r>
              <a:rPr lang="es-ES" sz="1800" dirty="0"/>
              <a:t>situación de discapacidad 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BE7846C-C3F1-458A-A07E-3E5E4AC50F03}"/>
              </a:ext>
            </a:extLst>
          </p:cNvPr>
          <p:cNvSpPr/>
          <p:nvPr/>
        </p:nvSpPr>
        <p:spPr>
          <a:xfrm>
            <a:off x="4114798" y="4000427"/>
            <a:ext cx="331305" cy="278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4B24F6C-8B24-46EA-A19A-9FAA4026997E}"/>
              </a:ext>
            </a:extLst>
          </p:cNvPr>
          <p:cNvSpPr txBox="1"/>
          <p:nvPr/>
        </p:nvSpPr>
        <p:spPr>
          <a:xfrm>
            <a:off x="4519059" y="3954908"/>
            <a:ext cx="246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discriminación múltiple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2D9A13E-26F5-41BF-96F3-F7B96EED9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771" y1="14815" x2="19771" y2="14815"/>
                        <a14:foregroundMark x1="78595" y1="14815" x2="78595" y2="14815"/>
                        <a14:foregroundMark x1="78431" y1="20044" x2="78431" y2="20044"/>
                        <a14:foregroundMark x1="39542" y1="27015" x2="39542" y2="27015"/>
                        <a14:foregroundMark x1="22876" y1="27015" x2="25980" y2="24401"/>
                        <a14:foregroundMark x1="26797" y1="22440" x2="27778" y2="23312"/>
                        <a14:foregroundMark x1="28922" y1="23312" x2="30065" y2="22876"/>
                        <a14:foregroundMark x1="30392" y1="21786" x2="30392" y2="21786"/>
                        <a14:foregroundMark x1="31209" y1="21569" x2="31209" y2="21569"/>
                        <a14:foregroundMark x1="31373" y1="21351" x2="32026" y2="21786"/>
                        <a14:foregroundMark x1="45261" y1="24619" x2="37255" y2="28758"/>
                        <a14:foregroundMark x1="45915" y1="23094" x2="47549" y2="23747"/>
                        <a14:foregroundMark x1="49510" y1="21786" x2="47222" y2="22876"/>
                        <a14:foregroundMark x1="60458" y1="26144" x2="58007" y2="30283"/>
                        <a14:foregroundMark x1="60948" y1="24619" x2="64706" y2="24619"/>
                        <a14:foregroundMark x1="64379" y1="23312" x2="62092" y2="21786"/>
                        <a14:foregroundMark x1="64706" y1="22440" x2="64706" y2="22440"/>
                        <a14:foregroundMark x1="65523" y1="21786" x2="65523" y2="21786"/>
                        <a14:foregroundMark x1="73039" y1="24619" x2="72222" y2="28540"/>
                        <a14:foregroundMark x1="20752" y1="45534" x2="25654" y2="38562"/>
                        <a14:foregroundMark x1="36111" y1="46187" x2="44281" y2="40305"/>
                        <a14:foregroundMark x1="44281" y1="40305" x2="44281" y2="40087"/>
                        <a14:foregroundMark x1="55229" y1="46841" x2="59967" y2="39869"/>
                        <a14:foregroundMark x1="73856" y1="46841" x2="78431" y2="37908"/>
                        <a14:foregroundMark x1="22876" y1="55773" x2="22876" y2="55773"/>
                        <a14:foregroundMark x1="22222" y1="60784" x2="22222" y2="67102"/>
                        <a14:backgroundMark x1="20261" y1="81264" x2="20261" y2="812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0098" y="4139574"/>
            <a:ext cx="2671695" cy="200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2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8237EFE-E246-47F2-A056-EED76DA30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47" b="91971" l="9603" r="92702">
                        <a14:foregroundMark x1="32907" y1="13321" x2="32907" y2="13321"/>
                        <a14:foregroundMark x1="35851" y1="16788" x2="32266" y2="24635"/>
                        <a14:foregroundMark x1="32266" y1="24635" x2="31754" y2="24818"/>
                        <a14:foregroundMark x1="26761" y1="14416" x2="28297" y2="8029"/>
                        <a14:foregroundMark x1="22791" y1="54562" x2="16389" y2="47810"/>
                        <a14:foregroundMark x1="16389" y1="47810" x2="19718" y2="43796"/>
                        <a14:foregroundMark x1="28041" y1="88504" x2="28809" y2="80657"/>
                        <a14:foregroundMark x1="28809" y1="80657" x2="33803" y2="84307"/>
                        <a14:foregroundMark x1="33803" y1="84307" x2="34059" y2="86679"/>
                        <a14:foregroundMark x1="32266" y1="89416" x2="25864" y2="90146"/>
                        <a14:foregroundMark x1="25864" y1="90146" x2="23560" y2="80474"/>
                        <a14:foregroundMark x1="23560" y1="80474" x2="29065" y2="74818"/>
                        <a14:foregroundMark x1="36108" y1="78650" x2="36236" y2="87044"/>
                        <a14:foregroundMark x1="36236" y1="87044" x2="32650" y2="92153"/>
                        <a14:foregroundMark x1="75672" y1="75730" x2="75160" y2="85036"/>
                        <a14:foregroundMark x1="75160" y1="85036" x2="69142" y2="87591"/>
                        <a14:foregroundMark x1="69142" y1="87591" x2="67093" y2="77555"/>
                        <a14:foregroundMark x1="67093" y1="77555" x2="72471" y2="74818"/>
                        <a14:foregroundMark x1="72471" y1="74818" x2="79257" y2="79745"/>
                        <a14:foregroundMark x1="79257" y1="79745" x2="76312" y2="90876"/>
                        <a14:foregroundMark x1="76312" y1="90876" x2="75800" y2="91788"/>
                        <a14:foregroundMark x1="83099" y1="45438" x2="87836" y2="52007"/>
                        <a14:foregroundMark x1="87836" y1="52007" x2="83355" y2="58394"/>
                        <a14:foregroundMark x1="83355" y1="58394" x2="77465" y2="56204"/>
                        <a14:foregroundMark x1="77465" y1="56204" x2="76440" y2="50912"/>
                        <a14:foregroundMark x1="92702" y1="50730" x2="92702" y2="50730"/>
                        <a14:foregroundMark x1="76953" y1="16058" x2="74392" y2="23540"/>
                        <a14:foregroundMark x1="74392" y1="23540" x2="68630" y2="18978"/>
                        <a14:foregroundMark x1="68630" y1="18978" x2="70294" y2="11131"/>
                        <a14:foregroundMark x1="70294" y1="11131" x2="76569" y2="10036"/>
                        <a14:foregroundMark x1="76569" y1="10036" x2="80922" y2="14964"/>
                        <a14:foregroundMark x1="80922" y1="14964" x2="81818" y2="19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8961" y="341776"/>
            <a:ext cx="9076025" cy="63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433774-2AD4-42CD-B4E6-EF30D0D68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715617"/>
            <a:ext cx="10379764" cy="5512905"/>
          </a:xfrm>
        </p:spPr>
        <p:txBody>
          <a:bodyPr>
            <a:normAutofit fontScale="92500"/>
          </a:bodyPr>
          <a:lstStyle/>
          <a:p>
            <a:pPr algn="just"/>
            <a:r>
              <a:rPr lang="es-ES" sz="2400" dirty="0"/>
              <a:t>De acuerdo a la OIT (2015), </a:t>
            </a:r>
            <a:r>
              <a:rPr lang="es-ES" sz="2400" b="1" dirty="0"/>
              <a:t>el empleo decente incluye la posibilidad de acceder a un empleo productivo que genera un ingreso justo y proporcional al esfuerzo realizado.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dirty="0"/>
              <a:t>El Artículo 27 de la Convención señala que:</a:t>
            </a:r>
          </a:p>
          <a:p>
            <a:pPr lvl="1" algn="just"/>
            <a:r>
              <a:rPr lang="es-ES" sz="2400" dirty="0"/>
              <a:t>El derecho a trabajar en igualdad de condiciones incluye el derecho a ganarse la vida mediante un trabajo libremente elegido o aceptado, en un mercado y entornos laborales abiertos, inclusivos y accesibles a las personas con discapacidad.</a:t>
            </a:r>
          </a:p>
          <a:p>
            <a:pPr lvl="1" algn="just"/>
            <a:r>
              <a:rPr lang="es-ES" sz="2400" dirty="0"/>
              <a:t>Plantea también el derecho a condiciones de trabajo seguras, saludables y justas en igualdad de oportunidades y de remuneración por trabajo de igual valor.</a:t>
            </a:r>
          </a:p>
          <a:p>
            <a:pPr lvl="1" algn="just"/>
            <a:r>
              <a:rPr lang="es-ES" sz="2400" dirty="0"/>
              <a:t>En ese sentido, el empleo decente debe garantizar que las mujeres con discapacidad reciban igual remuneración por un trabajo de igual valor al que realizan los hombres con discapacidad.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91740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02270-F254-457F-85C3-C2FE6EA38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060174"/>
          </a:xfrm>
        </p:spPr>
        <p:txBody>
          <a:bodyPr/>
          <a:lstStyle/>
          <a:p>
            <a:r>
              <a:rPr lang="es-AR" b="1" dirty="0"/>
              <a:t>Pobreza y discapacidad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215551-EDE4-4913-AB41-CB33FE94B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30357"/>
            <a:ext cx="10131425" cy="4399721"/>
          </a:xfrm>
        </p:spPr>
        <p:txBody>
          <a:bodyPr/>
          <a:lstStyle/>
          <a:p>
            <a:pPr algn="just"/>
            <a:r>
              <a:rPr lang="es-ES" sz="2000" dirty="0"/>
              <a:t>La prevalencia de la discapacidad es mayor en la población en situación de pobreza.</a:t>
            </a:r>
          </a:p>
          <a:p>
            <a:pPr algn="just"/>
            <a:r>
              <a:rPr lang="es-ES" sz="2000" dirty="0"/>
              <a:t>La falta de recursos obstaculiza el acceso a los servicios educativos lo que a su vez limita, aún más, su ingreso al mercado laboral. Al mismo tiempo estas personas y sus familias experimentan gastos y costos adicionales asociados a la discapacidad que no se encuentran cubiertos por los sistemas de protección social.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AR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F59D813-8999-46B9-87E4-A65991EDC1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8642643"/>
              </p:ext>
            </p:extLst>
          </p:nvPr>
        </p:nvGraphicFramePr>
        <p:xfrm>
          <a:off x="5199303" y="3429000"/>
          <a:ext cx="5110889" cy="3074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4654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1057</TotalTime>
  <Words>2254</Words>
  <Application>Microsoft Office PowerPoint</Application>
  <PresentationFormat>Panorámica</PresentationFormat>
  <Paragraphs>137</Paragraphs>
  <Slides>30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Symbol</vt:lpstr>
      <vt:lpstr>Wingdings</vt:lpstr>
      <vt:lpstr>Celestial</vt:lpstr>
      <vt:lpstr>INTEGRACIÓN LABORAL</vt:lpstr>
      <vt:lpstr>En la página del gobierno nacional se encuentra más información sobre este tema</vt:lpstr>
      <vt:lpstr>El Ministerio de Trabajo, Empleo y Seguridad Social (MTEySS) establece que:</vt:lpstr>
      <vt:lpstr>Iniciativas que favorecen su inserción laboral en el empleo decente:</vt:lpstr>
      <vt:lpstr>Barreras que enfrenta la persona con discapacidad y que afectan su desarrollo:</vt:lpstr>
      <vt:lpstr>Barreras para el acceso al empleo</vt:lpstr>
      <vt:lpstr>Presentación de PowerPoint</vt:lpstr>
      <vt:lpstr>Presentación de PowerPoint</vt:lpstr>
      <vt:lpstr>Pobreza y discapacidad</vt:lpstr>
      <vt:lpstr>Principales barreras identificadas y recomendaciones para enfrentarlas</vt:lpstr>
      <vt:lpstr>Presentación de PowerPoint</vt:lpstr>
      <vt:lpstr>BARRERA 1: ESTIGMA Y DISCRIMINACIÓN</vt:lpstr>
      <vt:lpstr>CÓMO SE PUEDE ENFRENTAR EL ESTIGMA Y LA DISCRIMINACIÓN</vt:lpstr>
      <vt:lpstr>Presentación de PowerPoint</vt:lpstr>
      <vt:lpstr>Presentación de PowerPoint</vt:lpstr>
      <vt:lpstr>BARRERA 2: RESTRICCIONES A LA AUTONOMÍA</vt:lpstr>
      <vt:lpstr>PARA CONTRARRESTAR LAS RESTRICCIONES A LA AUTONOMÍA DE LA PERSONA CON DISCAPACIDAD</vt:lpstr>
      <vt:lpstr>BARRERA 3: ENTORNO FAMILIAR LIMITANTE</vt:lpstr>
      <vt:lpstr>CÓMO PROPICIAR UN ENTORNO FAMILIAR QUE FAVOREZCA EL ACCESO DE LAS PERSONAS CON DISCAPACIDAD AL EMPLEO </vt:lpstr>
      <vt:lpstr>BARRERA 4: DEFICIENTE ACCESO A EDUCACIÓN, SALUD E INACCESIBILIDAD</vt:lpstr>
      <vt:lpstr>PARA MEJORAR EL ACCESO A LA EDUCACIÓN, LA SALUD Y LA ACCESIBILIDAD DEL ENTORNO</vt:lpstr>
      <vt:lpstr>BARRERA 5: ESTRATEGIAS DE INSERCIÓN LABORAL INEFICACES</vt:lpstr>
      <vt:lpstr>CÓMO FORTALECER LAS ESTRATEGIAS DE INSERCIÓN LABORAL</vt:lpstr>
      <vt:lpstr>BARRERA 6: ENTORNOS LABORALES POCO INCLUSIVOS</vt:lpstr>
      <vt:lpstr>CÓMO PROMOVER ENTORNOS LABORALES INCLUSIVOS</vt:lpstr>
      <vt:lpstr>Presentación de PowerPoint</vt:lpstr>
      <vt:lpstr>BARRERA 7: COSTOS ADICIONALES PARA EL ACCESO AL EMPLEO</vt:lpstr>
      <vt:lpstr>CÓMO ENFRENTAR EL IMPACTO DE LOS COSTOS ADICIONALES</vt:lpstr>
      <vt:lpstr> BARRERA 8:  ESTEREOTIPOS DE GÉNERO QUE INCREMENTAN LAS BRECHAS DE ACCESO AL EMPLEO DE LAS MUJERES CON DISCAPACIDAD </vt:lpstr>
      <vt:lpstr>CÓMO ENFRENTAR LAS BARRERA DE GÉNERO PARA EL ACCESO AL EMPLEO DE LAS MUJERES CON DISCAPACIDAD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INTEGRACIÓN LABORAL</dc:title>
  <dc:creator>lopezfmanuela@gmail.com</dc:creator>
  <cp:lastModifiedBy>Manuela Lopez Fabrissin</cp:lastModifiedBy>
  <cp:revision>17</cp:revision>
  <dcterms:created xsi:type="dcterms:W3CDTF">2023-08-22T12:14:36Z</dcterms:created>
  <dcterms:modified xsi:type="dcterms:W3CDTF">2025-09-02T14:28:02Z</dcterms:modified>
</cp:coreProperties>
</file>