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4" r:id="rId1"/>
  </p:sldMasterIdLst>
  <p:sldIdLst>
    <p:sldId id="256" r:id="rId2"/>
    <p:sldId id="269" r:id="rId3"/>
    <p:sldId id="307" r:id="rId4"/>
    <p:sldId id="319" r:id="rId5"/>
    <p:sldId id="308" r:id="rId6"/>
    <p:sldId id="316" r:id="rId7"/>
    <p:sldId id="317" r:id="rId8"/>
    <p:sldId id="340" r:id="rId9"/>
    <p:sldId id="318" r:id="rId10"/>
    <p:sldId id="320" r:id="rId11"/>
    <p:sldId id="264" r:id="rId12"/>
    <p:sldId id="327" r:id="rId13"/>
    <p:sldId id="323" r:id="rId14"/>
    <p:sldId id="263" r:id="rId15"/>
    <p:sldId id="324" r:id="rId16"/>
    <p:sldId id="325" r:id="rId17"/>
    <p:sldId id="326" r:id="rId18"/>
    <p:sldId id="322" r:id="rId19"/>
    <p:sldId id="321" r:id="rId20"/>
    <p:sldId id="311" r:id="rId21"/>
    <p:sldId id="312" r:id="rId22"/>
    <p:sldId id="328" r:id="rId23"/>
    <p:sldId id="265" r:id="rId24"/>
    <p:sldId id="299" r:id="rId25"/>
    <p:sldId id="259" r:id="rId26"/>
    <p:sldId id="294" r:id="rId27"/>
    <p:sldId id="260" r:id="rId28"/>
    <p:sldId id="305" r:id="rId29"/>
    <p:sldId id="295" r:id="rId30"/>
    <p:sldId id="261" r:id="rId31"/>
    <p:sldId id="296" r:id="rId32"/>
    <p:sldId id="302" r:id="rId33"/>
    <p:sldId id="262" r:id="rId34"/>
    <p:sldId id="274" r:id="rId35"/>
    <p:sldId id="297" r:id="rId36"/>
    <p:sldId id="275" r:id="rId37"/>
    <p:sldId id="329" r:id="rId38"/>
    <p:sldId id="330" r:id="rId39"/>
    <p:sldId id="331" r:id="rId40"/>
    <p:sldId id="332" r:id="rId41"/>
    <p:sldId id="333" r:id="rId42"/>
    <p:sldId id="334" r:id="rId43"/>
    <p:sldId id="335" r:id="rId44"/>
    <p:sldId id="336" r:id="rId45"/>
    <p:sldId id="337" r:id="rId46"/>
    <p:sldId id="338" r:id="rId47"/>
    <p:sldId id="341" r:id="rId48"/>
    <p:sldId id="342" r:id="rId49"/>
    <p:sldId id="343" r:id="rId50"/>
    <p:sldId id="344" r:id="rId51"/>
    <p:sldId id="345" r:id="rId52"/>
    <p:sldId id="346" r:id="rId53"/>
    <p:sldId id="347" r:id="rId54"/>
    <p:sldId id="348" r:id="rId55"/>
    <p:sldId id="349" r:id="rId56"/>
    <p:sldId id="350" r:id="rId57"/>
    <p:sldId id="351" r:id="rId58"/>
    <p:sldId id="352" r:id="rId59"/>
    <p:sldId id="353" r:id="rId60"/>
    <p:sldId id="354" r:id="rId61"/>
    <p:sldId id="355" r:id="rId62"/>
    <p:sldId id="356" r:id="rId63"/>
    <p:sldId id="358" r:id="rId64"/>
    <p:sldId id="357" r:id="rId65"/>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E0740E-2951-6C65-9272-D65CDAB9B73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AR"/>
          </a:p>
        </p:txBody>
      </p:sp>
      <p:sp>
        <p:nvSpPr>
          <p:cNvPr id="3" name="Subtítulo 2">
            <a:extLst>
              <a:ext uri="{FF2B5EF4-FFF2-40B4-BE49-F238E27FC236}">
                <a16:creationId xmlns:a16="http://schemas.microsoft.com/office/drawing/2014/main" id="{536D8944-600B-0A4E-1ABF-35ACF82BB8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AR"/>
          </a:p>
        </p:txBody>
      </p:sp>
      <p:sp>
        <p:nvSpPr>
          <p:cNvPr id="4" name="Marcador de fecha 3">
            <a:extLst>
              <a:ext uri="{FF2B5EF4-FFF2-40B4-BE49-F238E27FC236}">
                <a16:creationId xmlns:a16="http://schemas.microsoft.com/office/drawing/2014/main" id="{4A6A5ECB-F5AF-7420-382F-FFD7F4B5282B}"/>
              </a:ext>
            </a:extLst>
          </p:cNvPr>
          <p:cNvSpPr>
            <a:spLocks noGrp="1"/>
          </p:cNvSpPr>
          <p:nvPr>
            <p:ph type="dt" sz="half" idx="10"/>
          </p:nvPr>
        </p:nvSpPr>
        <p:spPr/>
        <p:txBody>
          <a:bodyPr/>
          <a:lstStyle/>
          <a:p>
            <a:fld id="{A3B1E41D-3012-4669-8DBA-E3C11EAC6024}" type="datetimeFigureOut">
              <a:rPr lang="es-AR" smtClean="0"/>
              <a:t>24/8/2025</a:t>
            </a:fld>
            <a:endParaRPr lang="es-AR"/>
          </a:p>
        </p:txBody>
      </p:sp>
      <p:sp>
        <p:nvSpPr>
          <p:cNvPr id="5" name="Marcador de pie de página 4">
            <a:extLst>
              <a:ext uri="{FF2B5EF4-FFF2-40B4-BE49-F238E27FC236}">
                <a16:creationId xmlns:a16="http://schemas.microsoft.com/office/drawing/2014/main" id="{AF3108E5-FA00-DE52-8DF1-7F6DB59EAA1D}"/>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D533CADA-52A5-6178-FAD4-5BD2B5304121}"/>
              </a:ext>
            </a:extLst>
          </p:cNvPr>
          <p:cNvSpPr>
            <a:spLocks noGrp="1"/>
          </p:cNvSpPr>
          <p:nvPr>
            <p:ph type="sldNum" sz="quarter" idx="12"/>
          </p:nvPr>
        </p:nvSpPr>
        <p:spPr/>
        <p:txBody>
          <a:bodyPr/>
          <a:lstStyle/>
          <a:p>
            <a:fld id="{C91F9767-F7FC-4228-9914-20CB8801669D}" type="slidenum">
              <a:rPr lang="es-AR" smtClean="0"/>
              <a:t>‹Nº›</a:t>
            </a:fld>
            <a:endParaRPr lang="es-AR"/>
          </a:p>
        </p:txBody>
      </p:sp>
    </p:spTree>
    <p:extLst>
      <p:ext uri="{BB962C8B-B14F-4D97-AF65-F5344CB8AC3E}">
        <p14:creationId xmlns:p14="http://schemas.microsoft.com/office/powerpoint/2010/main" val="2445190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AD8952-CD55-A361-02CD-A416770BA562}"/>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6B2A941D-A02B-0EF9-045B-FC53EA2AC68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C899C5FF-FE79-D5D0-0616-4E15DDB23C7A}"/>
              </a:ext>
            </a:extLst>
          </p:cNvPr>
          <p:cNvSpPr>
            <a:spLocks noGrp="1"/>
          </p:cNvSpPr>
          <p:nvPr>
            <p:ph type="dt" sz="half" idx="10"/>
          </p:nvPr>
        </p:nvSpPr>
        <p:spPr/>
        <p:txBody>
          <a:bodyPr/>
          <a:lstStyle/>
          <a:p>
            <a:fld id="{A3B1E41D-3012-4669-8DBA-E3C11EAC6024}" type="datetimeFigureOut">
              <a:rPr lang="es-AR" smtClean="0"/>
              <a:t>24/8/2025</a:t>
            </a:fld>
            <a:endParaRPr lang="es-AR"/>
          </a:p>
        </p:txBody>
      </p:sp>
      <p:sp>
        <p:nvSpPr>
          <p:cNvPr id="5" name="Marcador de pie de página 4">
            <a:extLst>
              <a:ext uri="{FF2B5EF4-FFF2-40B4-BE49-F238E27FC236}">
                <a16:creationId xmlns:a16="http://schemas.microsoft.com/office/drawing/2014/main" id="{8CF1D176-6462-98F6-3BEC-C8912D00F0A0}"/>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BC118EFD-0211-A1A9-1D06-79129E79EFAF}"/>
              </a:ext>
            </a:extLst>
          </p:cNvPr>
          <p:cNvSpPr>
            <a:spLocks noGrp="1"/>
          </p:cNvSpPr>
          <p:nvPr>
            <p:ph type="sldNum" sz="quarter" idx="12"/>
          </p:nvPr>
        </p:nvSpPr>
        <p:spPr/>
        <p:txBody>
          <a:bodyPr/>
          <a:lstStyle/>
          <a:p>
            <a:fld id="{C91F9767-F7FC-4228-9914-20CB8801669D}" type="slidenum">
              <a:rPr lang="es-AR" smtClean="0"/>
              <a:t>‹Nº›</a:t>
            </a:fld>
            <a:endParaRPr lang="es-AR"/>
          </a:p>
        </p:txBody>
      </p:sp>
    </p:spTree>
    <p:extLst>
      <p:ext uri="{BB962C8B-B14F-4D97-AF65-F5344CB8AC3E}">
        <p14:creationId xmlns:p14="http://schemas.microsoft.com/office/powerpoint/2010/main" val="750704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9B8A764-E769-C2DA-5A6F-582AF479576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18D35C66-F555-ADD0-C0D6-CA864C36806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17905EC4-2B06-C05D-5EEF-BEB80775BDCC}"/>
              </a:ext>
            </a:extLst>
          </p:cNvPr>
          <p:cNvSpPr>
            <a:spLocks noGrp="1"/>
          </p:cNvSpPr>
          <p:nvPr>
            <p:ph type="dt" sz="half" idx="10"/>
          </p:nvPr>
        </p:nvSpPr>
        <p:spPr/>
        <p:txBody>
          <a:bodyPr/>
          <a:lstStyle/>
          <a:p>
            <a:fld id="{A3B1E41D-3012-4669-8DBA-E3C11EAC6024}" type="datetimeFigureOut">
              <a:rPr lang="es-AR" smtClean="0"/>
              <a:t>24/8/2025</a:t>
            </a:fld>
            <a:endParaRPr lang="es-AR"/>
          </a:p>
        </p:txBody>
      </p:sp>
      <p:sp>
        <p:nvSpPr>
          <p:cNvPr id="5" name="Marcador de pie de página 4">
            <a:extLst>
              <a:ext uri="{FF2B5EF4-FFF2-40B4-BE49-F238E27FC236}">
                <a16:creationId xmlns:a16="http://schemas.microsoft.com/office/drawing/2014/main" id="{55113106-37FE-513F-D11D-D7CC7E827132}"/>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29586DAA-825C-2D66-3E84-3C02A93F8999}"/>
              </a:ext>
            </a:extLst>
          </p:cNvPr>
          <p:cNvSpPr>
            <a:spLocks noGrp="1"/>
          </p:cNvSpPr>
          <p:nvPr>
            <p:ph type="sldNum" sz="quarter" idx="12"/>
          </p:nvPr>
        </p:nvSpPr>
        <p:spPr/>
        <p:txBody>
          <a:bodyPr/>
          <a:lstStyle/>
          <a:p>
            <a:fld id="{C91F9767-F7FC-4228-9914-20CB8801669D}" type="slidenum">
              <a:rPr lang="es-AR" smtClean="0"/>
              <a:t>‹Nº›</a:t>
            </a:fld>
            <a:endParaRPr lang="es-AR"/>
          </a:p>
        </p:txBody>
      </p:sp>
    </p:spTree>
    <p:extLst>
      <p:ext uri="{BB962C8B-B14F-4D97-AF65-F5344CB8AC3E}">
        <p14:creationId xmlns:p14="http://schemas.microsoft.com/office/powerpoint/2010/main" val="3779458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92440D-5254-E8F2-0030-1C438113FDBC}"/>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FFFFC4CC-EE98-E5C9-1A50-C5A35838766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E7D55E80-393B-6C19-6741-2C3D38B991E6}"/>
              </a:ext>
            </a:extLst>
          </p:cNvPr>
          <p:cNvSpPr>
            <a:spLocks noGrp="1"/>
          </p:cNvSpPr>
          <p:nvPr>
            <p:ph type="dt" sz="half" idx="10"/>
          </p:nvPr>
        </p:nvSpPr>
        <p:spPr/>
        <p:txBody>
          <a:bodyPr/>
          <a:lstStyle/>
          <a:p>
            <a:fld id="{A3B1E41D-3012-4669-8DBA-E3C11EAC6024}" type="datetimeFigureOut">
              <a:rPr lang="es-AR" smtClean="0"/>
              <a:t>24/8/2025</a:t>
            </a:fld>
            <a:endParaRPr lang="es-AR"/>
          </a:p>
        </p:txBody>
      </p:sp>
      <p:sp>
        <p:nvSpPr>
          <p:cNvPr id="5" name="Marcador de pie de página 4">
            <a:extLst>
              <a:ext uri="{FF2B5EF4-FFF2-40B4-BE49-F238E27FC236}">
                <a16:creationId xmlns:a16="http://schemas.microsoft.com/office/drawing/2014/main" id="{D3ECC19E-6E6B-0592-AAC7-25358F75F1F1}"/>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83FCDEC6-C6B6-4DB3-460F-9E8B36F13B15}"/>
              </a:ext>
            </a:extLst>
          </p:cNvPr>
          <p:cNvSpPr>
            <a:spLocks noGrp="1"/>
          </p:cNvSpPr>
          <p:nvPr>
            <p:ph type="sldNum" sz="quarter" idx="12"/>
          </p:nvPr>
        </p:nvSpPr>
        <p:spPr/>
        <p:txBody>
          <a:bodyPr/>
          <a:lstStyle/>
          <a:p>
            <a:fld id="{C91F9767-F7FC-4228-9914-20CB8801669D}" type="slidenum">
              <a:rPr lang="es-AR" smtClean="0"/>
              <a:t>‹Nº›</a:t>
            </a:fld>
            <a:endParaRPr lang="es-AR"/>
          </a:p>
        </p:txBody>
      </p:sp>
    </p:spTree>
    <p:extLst>
      <p:ext uri="{BB962C8B-B14F-4D97-AF65-F5344CB8AC3E}">
        <p14:creationId xmlns:p14="http://schemas.microsoft.com/office/powerpoint/2010/main" val="928138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7FF3ED-7A83-DB13-569F-352DAE5E36A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361D891E-513A-8F2F-3853-F2010027C15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4D8B54D-2E7B-83EB-9EC9-75AC29734A45}"/>
              </a:ext>
            </a:extLst>
          </p:cNvPr>
          <p:cNvSpPr>
            <a:spLocks noGrp="1"/>
          </p:cNvSpPr>
          <p:nvPr>
            <p:ph type="dt" sz="half" idx="10"/>
          </p:nvPr>
        </p:nvSpPr>
        <p:spPr/>
        <p:txBody>
          <a:bodyPr/>
          <a:lstStyle/>
          <a:p>
            <a:fld id="{A3B1E41D-3012-4669-8DBA-E3C11EAC6024}" type="datetimeFigureOut">
              <a:rPr lang="es-AR" smtClean="0"/>
              <a:t>24/8/2025</a:t>
            </a:fld>
            <a:endParaRPr lang="es-AR"/>
          </a:p>
        </p:txBody>
      </p:sp>
      <p:sp>
        <p:nvSpPr>
          <p:cNvPr id="5" name="Marcador de pie de página 4">
            <a:extLst>
              <a:ext uri="{FF2B5EF4-FFF2-40B4-BE49-F238E27FC236}">
                <a16:creationId xmlns:a16="http://schemas.microsoft.com/office/drawing/2014/main" id="{629FC34D-BE80-DFE2-AA4B-64A94B496627}"/>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E58DC812-670D-CCC8-3E7E-9700EF238CA5}"/>
              </a:ext>
            </a:extLst>
          </p:cNvPr>
          <p:cNvSpPr>
            <a:spLocks noGrp="1"/>
          </p:cNvSpPr>
          <p:nvPr>
            <p:ph type="sldNum" sz="quarter" idx="12"/>
          </p:nvPr>
        </p:nvSpPr>
        <p:spPr/>
        <p:txBody>
          <a:bodyPr/>
          <a:lstStyle/>
          <a:p>
            <a:fld id="{C91F9767-F7FC-4228-9914-20CB8801669D}" type="slidenum">
              <a:rPr lang="es-AR" smtClean="0"/>
              <a:t>‹Nº›</a:t>
            </a:fld>
            <a:endParaRPr lang="es-AR"/>
          </a:p>
        </p:txBody>
      </p:sp>
    </p:spTree>
    <p:extLst>
      <p:ext uri="{BB962C8B-B14F-4D97-AF65-F5344CB8AC3E}">
        <p14:creationId xmlns:p14="http://schemas.microsoft.com/office/powerpoint/2010/main" val="3693403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EE7950-0556-C61A-8184-8F804ED7E6E7}"/>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CEFC7CBF-B907-E493-BD2F-145253F0421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a:extLst>
              <a:ext uri="{FF2B5EF4-FFF2-40B4-BE49-F238E27FC236}">
                <a16:creationId xmlns:a16="http://schemas.microsoft.com/office/drawing/2014/main" id="{B8737E2D-E36E-A411-7495-7C531878FA8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a:extLst>
              <a:ext uri="{FF2B5EF4-FFF2-40B4-BE49-F238E27FC236}">
                <a16:creationId xmlns:a16="http://schemas.microsoft.com/office/drawing/2014/main" id="{893DC57C-9F76-70D4-BF3A-9E5EDB222750}"/>
              </a:ext>
            </a:extLst>
          </p:cNvPr>
          <p:cNvSpPr>
            <a:spLocks noGrp="1"/>
          </p:cNvSpPr>
          <p:nvPr>
            <p:ph type="dt" sz="half" idx="10"/>
          </p:nvPr>
        </p:nvSpPr>
        <p:spPr/>
        <p:txBody>
          <a:bodyPr/>
          <a:lstStyle/>
          <a:p>
            <a:fld id="{A3B1E41D-3012-4669-8DBA-E3C11EAC6024}" type="datetimeFigureOut">
              <a:rPr lang="es-AR" smtClean="0"/>
              <a:t>24/8/2025</a:t>
            </a:fld>
            <a:endParaRPr lang="es-AR"/>
          </a:p>
        </p:txBody>
      </p:sp>
      <p:sp>
        <p:nvSpPr>
          <p:cNvPr id="6" name="Marcador de pie de página 5">
            <a:extLst>
              <a:ext uri="{FF2B5EF4-FFF2-40B4-BE49-F238E27FC236}">
                <a16:creationId xmlns:a16="http://schemas.microsoft.com/office/drawing/2014/main" id="{456DC26D-A687-9CE5-621C-60973D82C9D0}"/>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17136432-DC31-89EF-4675-BFB49C6F5547}"/>
              </a:ext>
            </a:extLst>
          </p:cNvPr>
          <p:cNvSpPr>
            <a:spLocks noGrp="1"/>
          </p:cNvSpPr>
          <p:nvPr>
            <p:ph type="sldNum" sz="quarter" idx="12"/>
          </p:nvPr>
        </p:nvSpPr>
        <p:spPr/>
        <p:txBody>
          <a:bodyPr/>
          <a:lstStyle/>
          <a:p>
            <a:fld id="{C91F9767-F7FC-4228-9914-20CB8801669D}" type="slidenum">
              <a:rPr lang="es-AR" smtClean="0"/>
              <a:t>‹Nº›</a:t>
            </a:fld>
            <a:endParaRPr lang="es-AR"/>
          </a:p>
        </p:txBody>
      </p:sp>
    </p:spTree>
    <p:extLst>
      <p:ext uri="{BB962C8B-B14F-4D97-AF65-F5344CB8AC3E}">
        <p14:creationId xmlns:p14="http://schemas.microsoft.com/office/powerpoint/2010/main" val="2579535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6D9D7F-8ECF-3306-8E19-3B761D8E61C4}"/>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9AD78AF7-25F0-5DF7-0542-2EF5107678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3D55D40-5B3D-7DFD-FFFC-EDD689AF0DB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a:extLst>
              <a:ext uri="{FF2B5EF4-FFF2-40B4-BE49-F238E27FC236}">
                <a16:creationId xmlns:a16="http://schemas.microsoft.com/office/drawing/2014/main" id="{DDF8C771-D275-875C-0215-C33AE29B14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41DB1DF-BAE3-DB2A-AF25-08781463EEA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a:extLst>
              <a:ext uri="{FF2B5EF4-FFF2-40B4-BE49-F238E27FC236}">
                <a16:creationId xmlns:a16="http://schemas.microsoft.com/office/drawing/2014/main" id="{3AE52C21-32D4-66E2-A753-374AB6365A37}"/>
              </a:ext>
            </a:extLst>
          </p:cNvPr>
          <p:cNvSpPr>
            <a:spLocks noGrp="1"/>
          </p:cNvSpPr>
          <p:nvPr>
            <p:ph type="dt" sz="half" idx="10"/>
          </p:nvPr>
        </p:nvSpPr>
        <p:spPr/>
        <p:txBody>
          <a:bodyPr/>
          <a:lstStyle/>
          <a:p>
            <a:fld id="{A3B1E41D-3012-4669-8DBA-E3C11EAC6024}" type="datetimeFigureOut">
              <a:rPr lang="es-AR" smtClean="0"/>
              <a:t>24/8/2025</a:t>
            </a:fld>
            <a:endParaRPr lang="es-AR"/>
          </a:p>
        </p:txBody>
      </p:sp>
      <p:sp>
        <p:nvSpPr>
          <p:cNvPr id="8" name="Marcador de pie de página 7">
            <a:extLst>
              <a:ext uri="{FF2B5EF4-FFF2-40B4-BE49-F238E27FC236}">
                <a16:creationId xmlns:a16="http://schemas.microsoft.com/office/drawing/2014/main" id="{4C1C5252-AEB3-20A2-A00D-42381D7F9E2A}"/>
              </a:ext>
            </a:extLst>
          </p:cNvPr>
          <p:cNvSpPr>
            <a:spLocks noGrp="1"/>
          </p:cNvSpPr>
          <p:nvPr>
            <p:ph type="ftr" sz="quarter" idx="11"/>
          </p:nvPr>
        </p:nvSpPr>
        <p:spPr/>
        <p:txBody>
          <a:bodyPr/>
          <a:lstStyle/>
          <a:p>
            <a:endParaRPr lang="es-AR"/>
          </a:p>
        </p:txBody>
      </p:sp>
      <p:sp>
        <p:nvSpPr>
          <p:cNvPr id="9" name="Marcador de número de diapositiva 8">
            <a:extLst>
              <a:ext uri="{FF2B5EF4-FFF2-40B4-BE49-F238E27FC236}">
                <a16:creationId xmlns:a16="http://schemas.microsoft.com/office/drawing/2014/main" id="{12FF4A4F-0B75-167C-44EB-186941992650}"/>
              </a:ext>
            </a:extLst>
          </p:cNvPr>
          <p:cNvSpPr>
            <a:spLocks noGrp="1"/>
          </p:cNvSpPr>
          <p:nvPr>
            <p:ph type="sldNum" sz="quarter" idx="12"/>
          </p:nvPr>
        </p:nvSpPr>
        <p:spPr/>
        <p:txBody>
          <a:bodyPr/>
          <a:lstStyle/>
          <a:p>
            <a:fld id="{C91F9767-F7FC-4228-9914-20CB8801669D}" type="slidenum">
              <a:rPr lang="es-AR" smtClean="0"/>
              <a:t>‹Nº›</a:t>
            </a:fld>
            <a:endParaRPr lang="es-AR"/>
          </a:p>
        </p:txBody>
      </p:sp>
    </p:spTree>
    <p:extLst>
      <p:ext uri="{BB962C8B-B14F-4D97-AF65-F5344CB8AC3E}">
        <p14:creationId xmlns:p14="http://schemas.microsoft.com/office/powerpoint/2010/main" val="567903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662980-05D1-9787-0C44-1BD5B6A7DEEE}"/>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fecha 2">
            <a:extLst>
              <a:ext uri="{FF2B5EF4-FFF2-40B4-BE49-F238E27FC236}">
                <a16:creationId xmlns:a16="http://schemas.microsoft.com/office/drawing/2014/main" id="{E613C630-97BB-60B9-E3E5-5CA0153F020C}"/>
              </a:ext>
            </a:extLst>
          </p:cNvPr>
          <p:cNvSpPr>
            <a:spLocks noGrp="1"/>
          </p:cNvSpPr>
          <p:nvPr>
            <p:ph type="dt" sz="half" idx="10"/>
          </p:nvPr>
        </p:nvSpPr>
        <p:spPr/>
        <p:txBody>
          <a:bodyPr/>
          <a:lstStyle/>
          <a:p>
            <a:fld id="{A3B1E41D-3012-4669-8DBA-E3C11EAC6024}" type="datetimeFigureOut">
              <a:rPr lang="es-AR" smtClean="0"/>
              <a:t>24/8/2025</a:t>
            </a:fld>
            <a:endParaRPr lang="es-AR"/>
          </a:p>
        </p:txBody>
      </p:sp>
      <p:sp>
        <p:nvSpPr>
          <p:cNvPr id="4" name="Marcador de pie de página 3">
            <a:extLst>
              <a:ext uri="{FF2B5EF4-FFF2-40B4-BE49-F238E27FC236}">
                <a16:creationId xmlns:a16="http://schemas.microsoft.com/office/drawing/2014/main" id="{5091F999-D1EC-AA58-D4F9-97D5105B1400}"/>
              </a:ext>
            </a:extLst>
          </p:cNvPr>
          <p:cNvSpPr>
            <a:spLocks noGrp="1"/>
          </p:cNvSpPr>
          <p:nvPr>
            <p:ph type="ftr" sz="quarter" idx="11"/>
          </p:nvPr>
        </p:nvSpPr>
        <p:spPr/>
        <p:txBody>
          <a:bodyPr/>
          <a:lstStyle/>
          <a:p>
            <a:endParaRPr lang="es-AR"/>
          </a:p>
        </p:txBody>
      </p:sp>
      <p:sp>
        <p:nvSpPr>
          <p:cNvPr id="5" name="Marcador de número de diapositiva 4">
            <a:extLst>
              <a:ext uri="{FF2B5EF4-FFF2-40B4-BE49-F238E27FC236}">
                <a16:creationId xmlns:a16="http://schemas.microsoft.com/office/drawing/2014/main" id="{430175EE-2670-DE7F-8C39-428237A4FD44}"/>
              </a:ext>
            </a:extLst>
          </p:cNvPr>
          <p:cNvSpPr>
            <a:spLocks noGrp="1"/>
          </p:cNvSpPr>
          <p:nvPr>
            <p:ph type="sldNum" sz="quarter" idx="12"/>
          </p:nvPr>
        </p:nvSpPr>
        <p:spPr/>
        <p:txBody>
          <a:bodyPr/>
          <a:lstStyle/>
          <a:p>
            <a:fld id="{C91F9767-F7FC-4228-9914-20CB8801669D}" type="slidenum">
              <a:rPr lang="es-AR" smtClean="0"/>
              <a:t>‹Nº›</a:t>
            </a:fld>
            <a:endParaRPr lang="es-AR"/>
          </a:p>
        </p:txBody>
      </p:sp>
    </p:spTree>
    <p:extLst>
      <p:ext uri="{BB962C8B-B14F-4D97-AF65-F5344CB8AC3E}">
        <p14:creationId xmlns:p14="http://schemas.microsoft.com/office/powerpoint/2010/main" val="3851989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1C554A1-9EDC-2918-6EA4-B8DC6D5BA58F}"/>
              </a:ext>
            </a:extLst>
          </p:cNvPr>
          <p:cNvSpPr>
            <a:spLocks noGrp="1"/>
          </p:cNvSpPr>
          <p:nvPr>
            <p:ph type="dt" sz="half" idx="10"/>
          </p:nvPr>
        </p:nvSpPr>
        <p:spPr/>
        <p:txBody>
          <a:bodyPr/>
          <a:lstStyle/>
          <a:p>
            <a:fld id="{A3B1E41D-3012-4669-8DBA-E3C11EAC6024}" type="datetimeFigureOut">
              <a:rPr lang="es-AR" smtClean="0"/>
              <a:t>24/8/2025</a:t>
            </a:fld>
            <a:endParaRPr lang="es-AR"/>
          </a:p>
        </p:txBody>
      </p:sp>
      <p:sp>
        <p:nvSpPr>
          <p:cNvPr id="3" name="Marcador de pie de página 2">
            <a:extLst>
              <a:ext uri="{FF2B5EF4-FFF2-40B4-BE49-F238E27FC236}">
                <a16:creationId xmlns:a16="http://schemas.microsoft.com/office/drawing/2014/main" id="{30C5DD43-E9B2-947F-3AD4-960779714B9F}"/>
              </a:ext>
            </a:extLst>
          </p:cNvPr>
          <p:cNvSpPr>
            <a:spLocks noGrp="1"/>
          </p:cNvSpPr>
          <p:nvPr>
            <p:ph type="ftr" sz="quarter" idx="11"/>
          </p:nvPr>
        </p:nvSpPr>
        <p:spPr/>
        <p:txBody>
          <a:bodyPr/>
          <a:lstStyle/>
          <a:p>
            <a:endParaRPr lang="es-AR"/>
          </a:p>
        </p:txBody>
      </p:sp>
      <p:sp>
        <p:nvSpPr>
          <p:cNvPr id="4" name="Marcador de número de diapositiva 3">
            <a:extLst>
              <a:ext uri="{FF2B5EF4-FFF2-40B4-BE49-F238E27FC236}">
                <a16:creationId xmlns:a16="http://schemas.microsoft.com/office/drawing/2014/main" id="{1D0DCA70-C035-4656-1D75-BF830230C969}"/>
              </a:ext>
            </a:extLst>
          </p:cNvPr>
          <p:cNvSpPr>
            <a:spLocks noGrp="1"/>
          </p:cNvSpPr>
          <p:nvPr>
            <p:ph type="sldNum" sz="quarter" idx="12"/>
          </p:nvPr>
        </p:nvSpPr>
        <p:spPr/>
        <p:txBody>
          <a:bodyPr/>
          <a:lstStyle/>
          <a:p>
            <a:fld id="{C91F9767-F7FC-4228-9914-20CB8801669D}" type="slidenum">
              <a:rPr lang="es-AR" smtClean="0"/>
              <a:t>‹Nº›</a:t>
            </a:fld>
            <a:endParaRPr lang="es-AR"/>
          </a:p>
        </p:txBody>
      </p:sp>
    </p:spTree>
    <p:extLst>
      <p:ext uri="{BB962C8B-B14F-4D97-AF65-F5344CB8AC3E}">
        <p14:creationId xmlns:p14="http://schemas.microsoft.com/office/powerpoint/2010/main" val="1210409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A7BE5-CE02-4923-AC90-AFFA43E53DD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D6A8A0EA-D9CC-DACF-7DF7-4B1696C7BD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a:extLst>
              <a:ext uri="{FF2B5EF4-FFF2-40B4-BE49-F238E27FC236}">
                <a16:creationId xmlns:a16="http://schemas.microsoft.com/office/drawing/2014/main" id="{8682A006-1DCA-D97F-663F-FB241E11A4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0881DCC-8740-CD2D-897B-497BE9094260}"/>
              </a:ext>
            </a:extLst>
          </p:cNvPr>
          <p:cNvSpPr>
            <a:spLocks noGrp="1"/>
          </p:cNvSpPr>
          <p:nvPr>
            <p:ph type="dt" sz="half" idx="10"/>
          </p:nvPr>
        </p:nvSpPr>
        <p:spPr/>
        <p:txBody>
          <a:bodyPr/>
          <a:lstStyle/>
          <a:p>
            <a:fld id="{A3B1E41D-3012-4669-8DBA-E3C11EAC6024}" type="datetimeFigureOut">
              <a:rPr lang="es-AR" smtClean="0"/>
              <a:t>24/8/2025</a:t>
            </a:fld>
            <a:endParaRPr lang="es-AR"/>
          </a:p>
        </p:txBody>
      </p:sp>
      <p:sp>
        <p:nvSpPr>
          <p:cNvPr id="6" name="Marcador de pie de página 5">
            <a:extLst>
              <a:ext uri="{FF2B5EF4-FFF2-40B4-BE49-F238E27FC236}">
                <a16:creationId xmlns:a16="http://schemas.microsoft.com/office/drawing/2014/main" id="{4EC8D7C5-7431-BBA9-C97D-C7B29A17BD41}"/>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51D645CD-2AD9-5839-AB83-23E0B094BA90}"/>
              </a:ext>
            </a:extLst>
          </p:cNvPr>
          <p:cNvSpPr>
            <a:spLocks noGrp="1"/>
          </p:cNvSpPr>
          <p:nvPr>
            <p:ph type="sldNum" sz="quarter" idx="12"/>
          </p:nvPr>
        </p:nvSpPr>
        <p:spPr/>
        <p:txBody>
          <a:bodyPr/>
          <a:lstStyle/>
          <a:p>
            <a:fld id="{C91F9767-F7FC-4228-9914-20CB8801669D}" type="slidenum">
              <a:rPr lang="es-AR" smtClean="0"/>
              <a:t>‹Nº›</a:t>
            </a:fld>
            <a:endParaRPr lang="es-AR"/>
          </a:p>
        </p:txBody>
      </p:sp>
    </p:spTree>
    <p:extLst>
      <p:ext uri="{BB962C8B-B14F-4D97-AF65-F5344CB8AC3E}">
        <p14:creationId xmlns:p14="http://schemas.microsoft.com/office/powerpoint/2010/main" val="4225241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5E4F5F-800A-9390-EA7B-D5DCC1DCE01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posición de imagen 2">
            <a:extLst>
              <a:ext uri="{FF2B5EF4-FFF2-40B4-BE49-F238E27FC236}">
                <a16:creationId xmlns:a16="http://schemas.microsoft.com/office/drawing/2014/main" id="{FF1EAD15-5E2E-5B14-7441-B612C9CBE0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a:extLst>
              <a:ext uri="{FF2B5EF4-FFF2-40B4-BE49-F238E27FC236}">
                <a16:creationId xmlns:a16="http://schemas.microsoft.com/office/drawing/2014/main" id="{80EE7F98-0509-8717-E275-EF0AF69341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37CFC4E-E6E1-3755-126B-F31F50280E84}"/>
              </a:ext>
            </a:extLst>
          </p:cNvPr>
          <p:cNvSpPr>
            <a:spLocks noGrp="1"/>
          </p:cNvSpPr>
          <p:nvPr>
            <p:ph type="dt" sz="half" idx="10"/>
          </p:nvPr>
        </p:nvSpPr>
        <p:spPr/>
        <p:txBody>
          <a:bodyPr/>
          <a:lstStyle/>
          <a:p>
            <a:fld id="{A3B1E41D-3012-4669-8DBA-E3C11EAC6024}" type="datetimeFigureOut">
              <a:rPr lang="es-AR" smtClean="0"/>
              <a:t>24/8/2025</a:t>
            </a:fld>
            <a:endParaRPr lang="es-AR"/>
          </a:p>
        </p:txBody>
      </p:sp>
      <p:sp>
        <p:nvSpPr>
          <p:cNvPr id="6" name="Marcador de pie de página 5">
            <a:extLst>
              <a:ext uri="{FF2B5EF4-FFF2-40B4-BE49-F238E27FC236}">
                <a16:creationId xmlns:a16="http://schemas.microsoft.com/office/drawing/2014/main" id="{96F5A02C-DFBB-13F1-A8B2-32979D8B801D}"/>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F0C29E82-05FC-463C-104E-32751831BE3D}"/>
              </a:ext>
            </a:extLst>
          </p:cNvPr>
          <p:cNvSpPr>
            <a:spLocks noGrp="1"/>
          </p:cNvSpPr>
          <p:nvPr>
            <p:ph type="sldNum" sz="quarter" idx="12"/>
          </p:nvPr>
        </p:nvSpPr>
        <p:spPr/>
        <p:txBody>
          <a:bodyPr/>
          <a:lstStyle/>
          <a:p>
            <a:fld id="{C91F9767-F7FC-4228-9914-20CB8801669D}" type="slidenum">
              <a:rPr lang="es-AR" smtClean="0"/>
              <a:t>‹Nº›</a:t>
            </a:fld>
            <a:endParaRPr lang="es-AR"/>
          </a:p>
        </p:txBody>
      </p:sp>
    </p:spTree>
    <p:extLst>
      <p:ext uri="{BB962C8B-B14F-4D97-AF65-F5344CB8AC3E}">
        <p14:creationId xmlns:p14="http://schemas.microsoft.com/office/powerpoint/2010/main" val="2442850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E0E01A7-53CE-1FBC-D7E7-C22665E75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53B4C874-0E2E-E8D9-EB1B-21A86A05A4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7677301B-9F38-1998-A2B0-FFEC5001B6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3B1E41D-3012-4669-8DBA-E3C11EAC6024}" type="datetimeFigureOut">
              <a:rPr lang="es-AR" smtClean="0"/>
              <a:t>24/8/2025</a:t>
            </a:fld>
            <a:endParaRPr lang="es-AR"/>
          </a:p>
        </p:txBody>
      </p:sp>
      <p:sp>
        <p:nvSpPr>
          <p:cNvPr id="5" name="Marcador de pie de página 4">
            <a:extLst>
              <a:ext uri="{FF2B5EF4-FFF2-40B4-BE49-F238E27FC236}">
                <a16:creationId xmlns:a16="http://schemas.microsoft.com/office/drawing/2014/main" id="{E2C6DAFA-6474-CF5D-0E67-09C60804DE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AR"/>
          </a:p>
        </p:txBody>
      </p:sp>
      <p:sp>
        <p:nvSpPr>
          <p:cNvPr id="6" name="Marcador de número de diapositiva 5">
            <a:extLst>
              <a:ext uri="{FF2B5EF4-FFF2-40B4-BE49-F238E27FC236}">
                <a16:creationId xmlns:a16="http://schemas.microsoft.com/office/drawing/2014/main" id="{7C376EA3-71C2-9700-8237-0F23806350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1F9767-F7FC-4228-9914-20CB8801669D}" type="slidenum">
              <a:rPr lang="es-AR" smtClean="0"/>
              <a:t>‹Nº›</a:t>
            </a:fld>
            <a:endParaRPr lang="es-AR"/>
          </a:p>
        </p:txBody>
      </p:sp>
    </p:spTree>
    <p:extLst>
      <p:ext uri="{BB962C8B-B14F-4D97-AF65-F5344CB8AC3E}">
        <p14:creationId xmlns:p14="http://schemas.microsoft.com/office/powerpoint/2010/main" val="3958516434"/>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3.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84070-E8F3-5F5A-024A-504D6EC6BC80}"/>
              </a:ext>
            </a:extLst>
          </p:cNvPr>
          <p:cNvSpPr>
            <a:spLocks noGrp="1"/>
          </p:cNvSpPr>
          <p:nvPr>
            <p:ph type="ctrTitle"/>
          </p:nvPr>
        </p:nvSpPr>
        <p:spPr>
          <a:xfrm>
            <a:off x="2745425" y="2120513"/>
            <a:ext cx="6815669" cy="1515533"/>
          </a:xfrm>
        </p:spPr>
        <p:txBody>
          <a:bodyPr>
            <a:normAutofit fontScale="90000"/>
          </a:bodyPr>
          <a:lstStyle/>
          <a:p>
            <a:r>
              <a:rPr lang="es-ES" b="1" dirty="0">
                <a:effectLst>
                  <a:outerShdw blurRad="38100" dist="38100" dir="2700000" algn="tl">
                    <a:srgbClr val="000000">
                      <a:alpha val="43137"/>
                    </a:srgbClr>
                  </a:outerShdw>
                </a:effectLst>
              </a:rPr>
              <a:t>Introducción a la Psicología</a:t>
            </a:r>
            <a:endParaRPr lang="es-AR" b="1" dirty="0">
              <a:effectLst>
                <a:outerShdw blurRad="38100" dist="38100" dir="2700000" algn="tl">
                  <a:srgbClr val="000000">
                    <a:alpha val="43137"/>
                  </a:srgbClr>
                </a:outerShdw>
              </a:effectLst>
            </a:endParaRPr>
          </a:p>
        </p:txBody>
      </p:sp>
      <p:sp>
        <p:nvSpPr>
          <p:cNvPr id="3" name="Subtítulo 2">
            <a:extLst>
              <a:ext uri="{FF2B5EF4-FFF2-40B4-BE49-F238E27FC236}">
                <a16:creationId xmlns:a16="http://schemas.microsoft.com/office/drawing/2014/main" id="{1B3EADA5-221E-928D-7048-306447DF26B9}"/>
              </a:ext>
            </a:extLst>
          </p:cNvPr>
          <p:cNvSpPr>
            <a:spLocks noGrp="1"/>
          </p:cNvSpPr>
          <p:nvPr>
            <p:ph type="subTitle" idx="1"/>
          </p:nvPr>
        </p:nvSpPr>
        <p:spPr>
          <a:xfrm>
            <a:off x="1069847" y="4389120"/>
            <a:ext cx="8491247" cy="1069848"/>
          </a:xfrm>
        </p:spPr>
        <p:txBody>
          <a:bodyPr>
            <a:normAutofit/>
          </a:bodyPr>
          <a:lstStyle/>
          <a:p>
            <a:pPr algn="r"/>
            <a:r>
              <a:rPr lang="es-ES" dirty="0"/>
              <a:t>2025</a:t>
            </a:r>
            <a:endParaRPr lang="es-AR" dirty="0"/>
          </a:p>
        </p:txBody>
      </p:sp>
    </p:spTree>
    <p:extLst>
      <p:ext uri="{BB962C8B-B14F-4D97-AF65-F5344CB8AC3E}">
        <p14:creationId xmlns:p14="http://schemas.microsoft.com/office/powerpoint/2010/main" val="3362055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0832E9C-2D41-3305-474A-0DAD7F3D6BAB}"/>
              </a:ext>
            </a:extLst>
          </p:cNvPr>
          <p:cNvPicPr>
            <a:picLocks noChangeAspect="1"/>
          </p:cNvPicPr>
          <p:nvPr/>
        </p:nvPicPr>
        <p:blipFill>
          <a:blip r:embed="rId2"/>
          <a:stretch>
            <a:fillRect/>
          </a:stretch>
        </p:blipFill>
        <p:spPr>
          <a:xfrm>
            <a:off x="1514765" y="101007"/>
            <a:ext cx="8898340" cy="6660011"/>
          </a:xfrm>
          <a:prstGeom prst="rect">
            <a:avLst/>
          </a:prstGeom>
        </p:spPr>
      </p:pic>
    </p:spTree>
    <p:extLst>
      <p:ext uri="{BB962C8B-B14F-4D97-AF65-F5344CB8AC3E}">
        <p14:creationId xmlns:p14="http://schemas.microsoft.com/office/powerpoint/2010/main" val="3293294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84070-E8F3-5F5A-024A-504D6EC6BC80}"/>
              </a:ext>
            </a:extLst>
          </p:cNvPr>
          <p:cNvSpPr>
            <a:spLocks noGrp="1"/>
          </p:cNvSpPr>
          <p:nvPr>
            <p:ph type="title"/>
          </p:nvPr>
        </p:nvSpPr>
        <p:spPr>
          <a:xfrm>
            <a:off x="1768136" y="215017"/>
            <a:ext cx="10058400" cy="926918"/>
          </a:xfrm>
        </p:spPr>
        <p:txBody>
          <a:bodyPr>
            <a:normAutofit/>
          </a:bodyPr>
          <a:lstStyle/>
          <a:p>
            <a:pPr algn="r"/>
            <a:r>
              <a:rPr lang="es-ES" dirty="0"/>
              <a:t>Aportes</a:t>
            </a:r>
            <a:endParaRPr lang="es-AR" sz="6000" dirty="0"/>
          </a:p>
        </p:txBody>
      </p:sp>
      <p:sp>
        <p:nvSpPr>
          <p:cNvPr id="3" name="Subtítulo 2">
            <a:extLst>
              <a:ext uri="{FF2B5EF4-FFF2-40B4-BE49-F238E27FC236}">
                <a16:creationId xmlns:a16="http://schemas.microsoft.com/office/drawing/2014/main" id="{ABE3CD4D-113E-3842-454C-4980DFFE798E}"/>
              </a:ext>
            </a:extLst>
          </p:cNvPr>
          <p:cNvSpPr>
            <a:spLocks noGrp="1"/>
          </p:cNvSpPr>
          <p:nvPr>
            <p:ph type="body" idx="1"/>
          </p:nvPr>
        </p:nvSpPr>
        <p:spPr>
          <a:xfrm>
            <a:off x="362415" y="1266178"/>
            <a:ext cx="3765701" cy="640080"/>
          </a:xfrm>
          <a:solidFill>
            <a:schemeClr val="accent6">
              <a:lumMod val="20000"/>
              <a:lumOff val="80000"/>
            </a:schemeClr>
          </a:solidFill>
          <a:effectLst>
            <a:outerShdw blurRad="76200" dir="13500000" sy="23000" kx="1200000" algn="br" rotWithShape="0">
              <a:prstClr val="black">
                <a:alpha val="20000"/>
              </a:prstClr>
            </a:outerShdw>
            <a:softEdge rad="63500"/>
          </a:effectLst>
        </p:spPr>
        <p:txBody>
          <a:bodyPr>
            <a:normAutofit fontScale="55000" lnSpcReduction="20000"/>
          </a:bodyPr>
          <a:lstStyle/>
          <a:p>
            <a:pPr algn="ctr"/>
            <a:r>
              <a:rPr lang="es-ES" sz="4800"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COMUNICACIONALES</a:t>
            </a:r>
            <a:endParaRPr lang="es-AR" sz="4800"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endParaRPr>
          </a:p>
        </p:txBody>
      </p:sp>
      <p:sp>
        <p:nvSpPr>
          <p:cNvPr id="4" name="Marcador de contenido 3">
            <a:extLst>
              <a:ext uri="{FF2B5EF4-FFF2-40B4-BE49-F238E27FC236}">
                <a16:creationId xmlns:a16="http://schemas.microsoft.com/office/drawing/2014/main" id="{851F702A-7C22-2803-D5C7-B1EE4C026C3C}"/>
              </a:ext>
            </a:extLst>
          </p:cNvPr>
          <p:cNvSpPr>
            <a:spLocks noGrp="1"/>
          </p:cNvSpPr>
          <p:nvPr>
            <p:ph sz="half" idx="2"/>
          </p:nvPr>
        </p:nvSpPr>
        <p:spPr>
          <a:xfrm>
            <a:off x="365464" y="2030500"/>
            <a:ext cx="3608684" cy="4183867"/>
          </a:xfrm>
        </p:spPr>
        <p:txBody>
          <a:bodyPr>
            <a:normAutofit/>
          </a:bodyPr>
          <a:lstStyle/>
          <a:p>
            <a:r>
              <a:rPr lang="es-ES" sz="2000" dirty="0"/>
              <a:t>Lo que la sistémica realza en esta mirada son los </a:t>
            </a:r>
            <a:r>
              <a:rPr lang="es-ES" sz="2300" b="1"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intercambios comunicacionales</a:t>
            </a:r>
            <a:r>
              <a:rPr lang="es-ES" sz="2000" dirty="0"/>
              <a:t>, por lo cual otra de las fuentes de la construcción de este enfoque es la “teoría de la Comunicación Humana”.</a:t>
            </a:r>
          </a:p>
          <a:p>
            <a:endParaRPr lang="es-ES" sz="2000" dirty="0"/>
          </a:p>
          <a:p>
            <a:r>
              <a:rPr lang="es-ES" sz="2000" dirty="0"/>
              <a:t>AXIOMAS.</a:t>
            </a:r>
            <a:endParaRPr lang="es-AR" sz="2000" dirty="0"/>
          </a:p>
        </p:txBody>
      </p:sp>
      <p:sp>
        <p:nvSpPr>
          <p:cNvPr id="7" name="Subtítulo 2">
            <a:extLst>
              <a:ext uri="{FF2B5EF4-FFF2-40B4-BE49-F238E27FC236}">
                <a16:creationId xmlns:a16="http://schemas.microsoft.com/office/drawing/2014/main" id="{CFF9B6AB-1F36-C136-3C56-7622C8DDEF6C}"/>
              </a:ext>
            </a:extLst>
          </p:cNvPr>
          <p:cNvSpPr txBox="1">
            <a:spLocks/>
          </p:cNvSpPr>
          <p:nvPr/>
        </p:nvSpPr>
        <p:spPr>
          <a:xfrm>
            <a:off x="8217852" y="1266178"/>
            <a:ext cx="3611732" cy="640080"/>
          </a:xfrm>
          <a:prstGeom prst="rect">
            <a:avLst/>
          </a:prstGeom>
          <a:solidFill>
            <a:schemeClr val="accent6">
              <a:lumMod val="20000"/>
              <a:lumOff val="80000"/>
            </a:schemeClr>
          </a:solidFill>
          <a:effectLst>
            <a:outerShdw blurRad="76200" dir="13500000" sy="23000" kx="1200000" algn="br" rotWithShape="0">
              <a:prstClr val="black">
                <a:alpha val="20000"/>
              </a:prstClr>
            </a:outerShdw>
            <a:softEdge rad="127000"/>
          </a:effectLst>
        </p:spPr>
        <p:txBody>
          <a:bodyPr vert="horz" lIns="91440" tIns="45720" rIns="91440" bIns="45720" rtlCol="0" anchor="ctr">
            <a:normAutofit/>
          </a:bodyPr>
          <a:lstStyle>
            <a:defPPr>
              <a:defRPr lang="en-US"/>
            </a:defPPr>
            <a:lvl1pPr indent="0" algn="ctr" defTabSz="914400">
              <a:lnSpc>
                <a:spcPct val="90000"/>
              </a:lnSpc>
              <a:spcBef>
                <a:spcPts val="1200"/>
              </a:spcBef>
              <a:buClr>
                <a:schemeClr val="accent1">
                  <a:lumMod val="75000"/>
                </a:schemeClr>
              </a:buClr>
              <a:buSzPct val="85000"/>
              <a:buFont typeface="Wingdings" pitchFamily="2" charset="2"/>
              <a:buNone/>
              <a:defRPr sz="2300" b="1">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vl2pPr indent="0" defTabSz="914400">
              <a:lnSpc>
                <a:spcPct val="90000"/>
              </a:lnSpc>
              <a:spcBef>
                <a:spcPts val="400"/>
              </a:spcBef>
              <a:spcAft>
                <a:spcPts val="200"/>
              </a:spcAft>
              <a:buClr>
                <a:schemeClr val="accent1">
                  <a:lumMod val="75000"/>
                </a:schemeClr>
              </a:buClr>
              <a:buSzPct val="85000"/>
              <a:buFont typeface="Wingdings" pitchFamily="2" charset="2"/>
              <a:buNone/>
              <a:defRPr sz="2000" b="1"/>
            </a:lvl2pPr>
            <a:lvl3pPr indent="0" defTabSz="914400">
              <a:lnSpc>
                <a:spcPct val="90000"/>
              </a:lnSpc>
              <a:spcBef>
                <a:spcPts val="400"/>
              </a:spcBef>
              <a:spcAft>
                <a:spcPts val="200"/>
              </a:spcAft>
              <a:buClr>
                <a:schemeClr val="accent1">
                  <a:lumMod val="75000"/>
                </a:schemeClr>
              </a:buClr>
              <a:buSzPct val="85000"/>
              <a:buFont typeface="Wingdings" pitchFamily="2" charset="2"/>
              <a:buNone/>
              <a:defRPr b="1"/>
            </a:lvl3pPr>
            <a:lvl4pPr indent="0" defTabSz="914400">
              <a:lnSpc>
                <a:spcPct val="90000"/>
              </a:lnSpc>
              <a:spcBef>
                <a:spcPts val="400"/>
              </a:spcBef>
              <a:spcAft>
                <a:spcPts val="200"/>
              </a:spcAft>
              <a:buClr>
                <a:schemeClr val="accent1">
                  <a:lumMod val="75000"/>
                </a:schemeClr>
              </a:buClr>
              <a:buSzPct val="85000"/>
              <a:buFont typeface="Wingdings" pitchFamily="2" charset="2"/>
              <a:buNone/>
              <a:defRPr sz="1600" b="1"/>
            </a:lvl4pPr>
            <a:lvl5pPr indent="0" defTabSz="914400">
              <a:lnSpc>
                <a:spcPct val="90000"/>
              </a:lnSpc>
              <a:spcBef>
                <a:spcPts val="400"/>
              </a:spcBef>
              <a:spcAft>
                <a:spcPts val="200"/>
              </a:spcAft>
              <a:buClr>
                <a:schemeClr val="accent1">
                  <a:lumMod val="75000"/>
                </a:schemeClr>
              </a:buClr>
              <a:buSzPct val="85000"/>
              <a:buFont typeface="Wingdings" pitchFamily="2" charset="2"/>
              <a:buNone/>
              <a:defRPr sz="1600" b="1"/>
            </a:lvl5pPr>
            <a:lvl6pPr indent="0" defTabSz="914400">
              <a:lnSpc>
                <a:spcPct val="90000"/>
              </a:lnSpc>
              <a:spcBef>
                <a:spcPts val="400"/>
              </a:spcBef>
              <a:spcAft>
                <a:spcPts val="200"/>
              </a:spcAft>
              <a:buClr>
                <a:schemeClr val="accent1">
                  <a:lumMod val="75000"/>
                </a:schemeClr>
              </a:buClr>
              <a:buSzPct val="85000"/>
              <a:buFont typeface="Wingdings" pitchFamily="2" charset="2"/>
              <a:buNone/>
              <a:defRPr sz="1600" b="1"/>
            </a:lvl6pPr>
            <a:lvl7pPr indent="0" defTabSz="914400">
              <a:lnSpc>
                <a:spcPct val="90000"/>
              </a:lnSpc>
              <a:spcBef>
                <a:spcPts val="400"/>
              </a:spcBef>
              <a:spcAft>
                <a:spcPts val="200"/>
              </a:spcAft>
              <a:buClr>
                <a:schemeClr val="accent1">
                  <a:lumMod val="75000"/>
                </a:schemeClr>
              </a:buClr>
              <a:buSzPct val="85000"/>
              <a:buFont typeface="Wingdings" pitchFamily="2" charset="2"/>
              <a:buNone/>
              <a:defRPr sz="1600" b="1"/>
            </a:lvl7pPr>
            <a:lvl8pPr indent="0" defTabSz="914400">
              <a:lnSpc>
                <a:spcPct val="90000"/>
              </a:lnSpc>
              <a:spcBef>
                <a:spcPts val="400"/>
              </a:spcBef>
              <a:spcAft>
                <a:spcPts val="200"/>
              </a:spcAft>
              <a:buClr>
                <a:schemeClr val="accent1">
                  <a:lumMod val="75000"/>
                </a:schemeClr>
              </a:buClr>
              <a:buSzPct val="85000"/>
              <a:buFont typeface="Wingdings" pitchFamily="2" charset="2"/>
              <a:buNone/>
              <a:defRPr sz="1600" b="1"/>
            </a:lvl8pPr>
            <a:lvl9pPr indent="0" defTabSz="914400">
              <a:lnSpc>
                <a:spcPct val="90000"/>
              </a:lnSpc>
              <a:spcBef>
                <a:spcPts val="400"/>
              </a:spcBef>
              <a:spcAft>
                <a:spcPts val="200"/>
              </a:spcAft>
              <a:buClr>
                <a:schemeClr val="accent1">
                  <a:lumMod val="75000"/>
                </a:schemeClr>
              </a:buClr>
              <a:buSzPct val="85000"/>
              <a:buFont typeface="Wingdings" pitchFamily="2" charset="2"/>
              <a:buNone/>
              <a:defRPr sz="1600" b="1"/>
            </a:lvl9pPr>
          </a:lstStyle>
          <a:p>
            <a:r>
              <a:rPr lang="es-ES" dirty="0"/>
              <a:t>CONSTRUCTIVISMO</a:t>
            </a:r>
            <a:endParaRPr lang="es-AR" dirty="0"/>
          </a:p>
        </p:txBody>
      </p:sp>
      <p:sp>
        <p:nvSpPr>
          <p:cNvPr id="8" name="Subtítulo 2">
            <a:extLst>
              <a:ext uri="{FF2B5EF4-FFF2-40B4-BE49-F238E27FC236}">
                <a16:creationId xmlns:a16="http://schemas.microsoft.com/office/drawing/2014/main" id="{011C2309-4088-10B2-5828-8AEF34D02E39}"/>
              </a:ext>
            </a:extLst>
          </p:cNvPr>
          <p:cNvSpPr txBox="1">
            <a:spLocks/>
          </p:cNvSpPr>
          <p:nvPr/>
        </p:nvSpPr>
        <p:spPr>
          <a:xfrm>
            <a:off x="4290134" y="1266178"/>
            <a:ext cx="3611732" cy="640080"/>
          </a:xfrm>
          <a:prstGeom prst="rect">
            <a:avLst/>
          </a:prstGeom>
          <a:solidFill>
            <a:schemeClr val="accent6">
              <a:lumMod val="20000"/>
              <a:lumOff val="80000"/>
            </a:schemeClr>
          </a:solidFill>
          <a:effectLst>
            <a:outerShdw blurRad="76200" dir="13500000" sy="23000" kx="1200000" algn="br" rotWithShape="0">
              <a:prstClr val="black">
                <a:alpha val="20000"/>
              </a:prstClr>
            </a:outerShdw>
            <a:softEdge rad="127000"/>
          </a:effectLst>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pPr algn="ctr"/>
            <a:r>
              <a:rPr lang="es-ES" sz="2300"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CIBERNÉTICA</a:t>
            </a:r>
            <a:endParaRPr lang="es-AR" sz="2300"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endParaRPr>
          </a:p>
        </p:txBody>
      </p:sp>
      <p:sp>
        <p:nvSpPr>
          <p:cNvPr id="9" name="Marcador de contenido 3">
            <a:extLst>
              <a:ext uri="{FF2B5EF4-FFF2-40B4-BE49-F238E27FC236}">
                <a16:creationId xmlns:a16="http://schemas.microsoft.com/office/drawing/2014/main" id="{A65C5056-884E-47C4-5DF7-92B32B17EBEC}"/>
              </a:ext>
            </a:extLst>
          </p:cNvPr>
          <p:cNvSpPr txBox="1">
            <a:spLocks/>
          </p:cNvSpPr>
          <p:nvPr/>
        </p:nvSpPr>
        <p:spPr>
          <a:xfrm>
            <a:off x="4293182" y="2030501"/>
            <a:ext cx="3608684" cy="4183868"/>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s-ES" sz="2000" dirty="0"/>
              <a:t>Es el estudio de una particular complementariedad recursiva que atañe a la interrelación de </a:t>
            </a:r>
            <a:r>
              <a:rPr lang="es-ES" sz="2300" b="1"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estabilidad</a:t>
            </a:r>
            <a:r>
              <a:rPr lang="es-ES" sz="2000" dirty="0"/>
              <a:t> y “</a:t>
            </a:r>
            <a:r>
              <a:rPr lang="es-ES" sz="2300" b="1"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cambio</a:t>
            </a:r>
            <a:r>
              <a:rPr lang="es-ES" sz="2000" dirty="0"/>
              <a:t>”.</a:t>
            </a:r>
          </a:p>
          <a:p>
            <a:endParaRPr lang="es-ES" sz="2000" dirty="0"/>
          </a:p>
          <a:p>
            <a:r>
              <a:rPr lang="es-ES" sz="2000" dirty="0"/>
              <a:t>“Todo cambio admite ser entendido como empeño en mantener cierta constancia, y toda constancia, como mantenida por el cambio”. </a:t>
            </a:r>
            <a:r>
              <a:rPr lang="es-ES" sz="2000" i="1" dirty="0">
                <a:solidFill>
                  <a:schemeClr val="accent3"/>
                </a:solidFill>
              </a:rPr>
              <a:t>Homeostasis Retroalimentación</a:t>
            </a:r>
            <a:endParaRPr lang="es-AR" i="1" dirty="0">
              <a:solidFill>
                <a:schemeClr val="accent3"/>
              </a:solidFill>
            </a:endParaRPr>
          </a:p>
        </p:txBody>
      </p:sp>
      <p:sp>
        <p:nvSpPr>
          <p:cNvPr id="10" name="Marcador de contenido 3">
            <a:extLst>
              <a:ext uri="{FF2B5EF4-FFF2-40B4-BE49-F238E27FC236}">
                <a16:creationId xmlns:a16="http://schemas.microsoft.com/office/drawing/2014/main" id="{7A442B41-FF66-ED32-FCEC-FE16A24362E7}"/>
              </a:ext>
            </a:extLst>
          </p:cNvPr>
          <p:cNvSpPr txBox="1">
            <a:spLocks/>
          </p:cNvSpPr>
          <p:nvPr/>
        </p:nvSpPr>
        <p:spPr>
          <a:xfrm>
            <a:off x="8217852" y="2030501"/>
            <a:ext cx="3608684" cy="4183866"/>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s-ES" dirty="0"/>
              <a:t>Presupone una posición de mayor </a:t>
            </a:r>
            <a:r>
              <a:rPr lang="es-ES" sz="2100" b="1"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HORIZONTALIDAD</a:t>
            </a:r>
            <a:r>
              <a:rPr lang="es-ES" dirty="0"/>
              <a:t> del </a:t>
            </a:r>
            <a:r>
              <a:rPr lang="es-ES" b="1" dirty="0"/>
              <a:t>terapeuta</a:t>
            </a:r>
            <a:r>
              <a:rPr lang="es-ES" dirty="0"/>
              <a:t> con el sistema consultante: éste ya </a:t>
            </a:r>
            <a:r>
              <a:rPr lang="es-ES" b="1" dirty="0"/>
              <a:t>no</a:t>
            </a:r>
            <a:r>
              <a:rPr lang="es-ES" dirty="0"/>
              <a:t> tiene una </a:t>
            </a:r>
            <a:r>
              <a:rPr lang="es-ES" b="1" dirty="0"/>
              <a:t>postura</a:t>
            </a:r>
            <a:r>
              <a:rPr lang="es-ES" dirty="0"/>
              <a:t> DIRECTIVA, sino de “</a:t>
            </a:r>
            <a:r>
              <a:rPr lang="es-ES" sz="2100" b="1"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NO SABER</a:t>
            </a:r>
            <a:r>
              <a:rPr lang="es-ES" dirty="0"/>
              <a:t>”.</a:t>
            </a:r>
          </a:p>
          <a:p>
            <a:r>
              <a:rPr lang="es-ES" sz="2000" dirty="0">
                <a:effectLst/>
                <a:ea typeface="Calibri" panose="020F0502020204030204" pitchFamily="34" charset="0"/>
                <a:cs typeface="Times New Roman" panose="02020603050405020304" pitchFamily="18" charset="0"/>
              </a:rPr>
              <a:t>No tener una posición de colonización con la familia, sino de CO-CONSTRUIR con ella una visión diferente de sí misma y de los problemas que la aquejan.</a:t>
            </a:r>
            <a:endParaRPr lang="es-AR"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2653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1D45E87-BDF3-AC34-DD31-DE3E20259EA5}"/>
              </a:ext>
            </a:extLst>
          </p:cNvPr>
          <p:cNvPicPr>
            <a:picLocks noChangeAspect="1"/>
          </p:cNvPicPr>
          <p:nvPr/>
        </p:nvPicPr>
        <p:blipFill>
          <a:blip r:embed="rId2"/>
          <a:stretch>
            <a:fillRect/>
          </a:stretch>
        </p:blipFill>
        <p:spPr>
          <a:xfrm>
            <a:off x="981128" y="0"/>
            <a:ext cx="10229744" cy="6858000"/>
          </a:xfrm>
          <a:prstGeom prst="rect">
            <a:avLst/>
          </a:prstGeom>
        </p:spPr>
      </p:pic>
    </p:spTree>
    <p:extLst>
      <p:ext uri="{BB962C8B-B14F-4D97-AF65-F5344CB8AC3E}">
        <p14:creationId xmlns:p14="http://schemas.microsoft.com/office/powerpoint/2010/main" val="2914172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7D694C6-56AA-B5AC-91E1-D83362DE8956}"/>
              </a:ext>
            </a:extLst>
          </p:cNvPr>
          <p:cNvPicPr>
            <a:picLocks noChangeAspect="1"/>
          </p:cNvPicPr>
          <p:nvPr/>
        </p:nvPicPr>
        <p:blipFill>
          <a:blip r:embed="rId2"/>
          <a:stretch>
            <a:fillRect/>
          </a:stretch>
        </p:blipFill>
        <p:spPr>
          <a:xfrm>
            <a:off x="1436076" y="0"/>
            <a:ext cx="9319847" cy="6858000"/>
          </a:xfrm>
          <a:prstGeom prst="rect">
            <a:avLst/>
          </a:prstGeom>
        </p:spPr>
      </p:pic>
    </p:spTree>
    <p:extLst>
      <p:ext uri="{BB962C8B-B14F-4D97-AF65-F5344CB8AC3E}">
        <p14:creationId xmlns:p14="http://schemas.microsoft.com/office/powerpoint/2010/main" val="3199891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84070-E8F3-5F5A-024A-504D6EC6BC80}"/>
              </a:ext>
            </a:extLst>
          </p:cNvPr>
          <p:cNvSpPr>
            <a:spLocks noGrp="1"/>
          </p:cNvSpPr>
          <p:nvPr>
            <p:ph type="title"/>
          </p:nvPr>
        </p:nvSpPr>
        <p:spPr>
          <a:xfrm>
            <a:off x="2213735" y="151099"/>
            <a:ext cx="9163531" cy="1216064"/>
          </a:xfrm>
        </p:spPr>
        <p:txBody>
          <a:bodyPr/>
          <a:lstStyle/>
          <a:p>
            <a:r>
              <a:rPr lang="es-ES" dirty="0"/>
              <a:t>SISTEMAS</a:t>
            </a:r>
            <a:endParaRPr lang="es-AR" dirty="0"/>
          </a:p>
        </p:txBody>
      </p:sp>
      <p:sp>
        <p:nvSpPr>
          <p:cNvPr id="6" name="Subtítulo 2">
            <a:extLst>
              <a:ext uri="{FF2B5EF4-FFF2-40B4-BE49-F238E27FC236}">
                <a16:creationId xmlns:a16="http://schemas.microsoft.com/office/drawing/2014/main" id="{803AE4CE-B2EC-12CC-B68F-026361932DE4}"/>
              </a:ext>
            </a:extLst>
          </p:cNvPr>
          <p:cNvSpPr>
            <a:spLocks noGrp="1"/>
          </p:cNvSpPr>
          <p:nvPr>
            <p:ph type="body" idx="1"/>
          </p:nvPr>
        </p:nvSpPr>
        <p:spPr>
          <a:xfrm>
            <a:off x="2213735" y="1562470"/>
            <a:ext cx="9281160" cy="3124940"/>
          </a:xfrm>
        </p:spPr>
        <p:txBody>
          <a:bodyPr>
            <a:normAutofit fontScale="92500" lnSpcReduction="10000"/>
          </a:bodyPr>
          <a:lstStyle/>
          <a:p>
            <a:r>
              <a:rPr lang="es-ES" sz="2600" dirty="0"/>
              <a:t>Conjuntos de ELEMENTOS que guardan estrechas </a:t>
            </a:r>
            <a:r>
              <a:rPr lang="es-ES" sz="3300" b="1"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relaciones</a:t>
            </a:r>
            <a:r>
              <a:rPr lang="es-ES" sz="2800" dirty="0"/>
              <a:t> </a:t>
            </a:r>
            <a:r>
              <a:rPr lang="es-ES" sz="2400" dirty="0"/>
              <a:t>entre sí, que mantienen al sistema directo o indirectamente </a:t>
            </a:r>
            <a:r>
              <a:rPr lang="es-ES" sz="3300" b="1"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unido</a:t>
            </a:r>
            <a:r>
              <a:rPr lang="es-ES" sz="2400" dirty="0"/>
              <a:t> de modo más o menos </a:t>
            </a:r>
            <a:r>
              <a:rPr lang="es-ES" sz="3400" b="1"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estable</a:t>
            </a:r>
            <a:r>
              <a:rPr lang="es-ES" sz="2400" dirty="0"/>
              <a:t> y cuyo comportamiento global persigue, normalmente, algún tipo de </a:t>
            </a:r>
            <a:r>
              <a:rPr lang="es-ES" sz="3300" b="1"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objetivo</a:t>
            </a:r>
            <a:r>
              <a:rPr lang="es-ES" sz="2400" dirty="0"/>
              <a:t>.</a:t>
            </a:r>
          </a:p>
          <a:p>
            <a:endParaRPr lang="es-ES" sz="2400" dirty="0"/>
          </a:p>
          <a:p>
            <a:r>
              <a:rPr lang="es-ES" sz="2400" dirty="0"/>
              <a:t>Con relación al ambiente o grado de aislamiento los sistemas pueden ser </a:t>
            </a:r>
            <a:r>
              <a:rPr lang="es-ES" sz="3400" b="1"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cerrados</a:t>
            </a:r>
            <a:r>
              <a:rPr lang="es-ES" sz="2400" dirty="0"/>
              <a:t> o </a:t>
            </a:r>
            <a:r>
              <a:rPr lang="es-ES" sz="3400" b="1"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abiertos</a:t>
            </a:r>
            <a:r>
              <a:rPr lang="es-ES" sz="2400" dirty="0"/>
              <a:t>, según el tipo de intercambio que establecen con sus ambientes</a:t>
            </a:r>
            <a:r>
              <a:rPr lang="es-ES" sz="2400" b="1" dirty="0">
                <a:blipFill>
                  <a:blip r:embed="rId2">
                    <a:extLst>
                      <a:ext uri="{28A0092B-C50C-407E-A947-70E740481C1C}">
                        <a14:useLocalDpi xmlns:a14="http://schemas.microsoft.com/office/drawing/2010/main" val="0"/>
                      </a:ext>
                    </a:extLst>
                  </a:blip>
                  <a:tile tx="6350" ty="-127000" sx="65000" sy="64000" flip="none" algn="tl"/>
                </a:blipFill>
                <a:ea typeface="+mj-ea"/>
                <a:cs typeface="+mj-cs"/>
              </a:rPr>
              <a:t>.</a:t>
            </a:r>
            <a:endParaRPr lang="es-AR" sz="2400" b="1" dirty="0">
              <a:blipFill>
                <a:blip r:embed="rId2">
                  <a:extLst>
                    <a:ext uri="{28A0092B-C50C-407E-A947-70E740481C1C}">
                      <a14:useLocalDpi xmlns:a14="http://schemas.microsoft.com/office/drawing/2010/main" val="0"/>
                    </a:ext>
                  </a:extLst>
                </a:blip>
                <a:tile tx="6350" ty="-127000" sx="65000" sy="64000" flip="none" algn="tl"/>
              </a:blipFill>
              <a:ea typeface="+mj-ea"/>
              <a:cs typeface="+mj-cs"/>
            </a:endParaRPr>
          </a:p>
        </p:txBody>
      </p:sp>
    </p:spTree>
    <p:extLst>
      <p:ext uri="{BB962C8B-B14F-4D97-AF65-F5344CB8AC3E}">
        <p14:creationId xmlns:p14="http://schemas.microsoft.com/office/powerpoint/2010/main" val="485686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E7430EF5-2706-E339-335F-4FBC91745F5E}"/>
              </a:ext>
            </a:extLst>
          </p:cNvPr>
          <p:cNvPicPr>
            <a:picLocks noChangeAspect="1"/>
          </p:cNvPicPr>
          <p:nvPr/>
        </p:nvPicPr>
        <p:blipFill>
          <a:blip r:embed="rId2"/>
          <a:stretch>
            <a:fillRect/>
          </a:stretch>
        </p:blipFill>
        <p:spPr>
          <a:xfrm>
            <a:off x="1927477" y="0"/>
            <a:ext cx="8337046" cy="6858000"/>
          </a:xfrm>
          <a:prstGeom prst="rect">
            <a:avLst/>
          </a:prstGeom>
        </p:spPr>
      </p:pic>
    </p:spTree>
    <p:extLst>
      <p:ext uri="{BB962C8B-B14F-4D97-AF65-F5344CB8AC3E}">
        <p14:creationId xmlns:p14="http://schemas.microsoft.com/office/powerpoint/2010/main" val="3561855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B6A29C5B-BD8E-7CBF-ED1D-0B8A349834EB}"/>
              </a:ext>
            </a:extLst>
          </p:cNvPr>
          <p:cNvPicPr>
            <a:picLocks noChangeAspect="1"/>
          </p:cNvPicPr>
          <p:nvPr/>
        </p:nvPicPr>
        <p:blipFill>
          <a:blip r:embed="rId2"/>
          <a:stretch>
            <a:fillRect/>
          </a:stretch>
        </p:blipFill>
        <p:spPr>
          <a:xfrm>
            <a:off x="1184102" y="0"/>
            <a:ext cx="9823795" cy="6858000"/>
          </a:xfrm>
          <a:prstGeom prst="rect">
            <a:avLst/>
          </a:prstGeom>
        </p:spPr>
      </p:pic>
    </p:spTree>
    <p:extLst>
      <p:ext uri="{BB962C8B-B14F-4D97-AF65-F5344CB8AC3E}">
        <p14:creationId xmlns:p14="http://schemas.microsoft.com/office/powerpoint/2010/main" val="1292921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7802E23-9104-20A9-F885-43855AC31946}"/>
              </a:ext>
            </a:extLst>
          </p:cNvPr>
          <p:cNvPicPr>
            <a:picLocks noChangeAspect="1"/>
          </p:cNvPicPr>
          <p:nvPr/>
        </p:nvPicPr>
        <p:blipFill>
          <a:blip r:embed="rId2"/>
          <a:stretch>
            <a:fillRect/>
          </a:stretch>
        </p:blipFill>
        <p:spPr>
          <a:xfrm>
            <a:off x="1463553" y="0"/>
            <a:ext cx="9264894" cy="6858000"/>
          </a:xfrm>
          <a:prstGeom prst="rect">
            <a:avLst/>
          </a:prstGeom>
        </p:spPr>
      </p:pic>
    </p:spTree>
    <p:extLst>
      <p:ext uri="{BB962C8B-B14F-4D97-AF65-F5344CB8AC3E}">
        <p14:creationId xmlns:p14="http://schemas.microsoft.com/office/powerpoint/2010/main" val="1627508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6E0DFC80-C88A-C9D7-5B91-8225FAED6ED5}"/>
              </a:ext>
            </a:extLst>
          </p:cNvPr>
          <p:cNvSpPr>
            <a:spLocks noGrp="1"/>
          </p:cNvSpPr>
          <p:nvPr>
            <p:ph type="title"/>
          </p:nvPr>
        </p:nvSpPr>
        <p:spPr/>
        <p:txBody>
          <a:bodyPr/>
          <a:lstStyle/>
          <a:p>
            <a:r>
              <a:rPr lang="es-ES" dirty="0"/>
              <a:t>Tipos de sistemas</a:t>
            </a:r>
            <a:endParaRPr lang="es-AR" dirty="0"/>
          </a:p>
        </p:txBody>
      </p:sp>
      <p:sp>
        <p:nvSpPr>
          <p:cNvPr id="3" name="Marcador de texto 2">
            <a:extLst>
              <a:ext uri="{FF2B5EF4-FFF2-40B4-BE49-F238E27FC236}">
                <a16:creationId xmlns:a16="http://schemas.microsoft.com/office/drawing/2014/main" id="{F08062EE-78F5-2D40-9CFC-66CF3905413F}"/>
              </a:ext>
            </a:extLst>
          </p:cNvPr>
          <p:cNvSpPr>
            <a:spLocks noGrp="1"/>
          </p:cNvSpPr>
          <p:nvPr>
            <p:ph type="body" idx="1"/>
          </p:nvPr>
        </p:nvSpPr>
        <p:spPr/>
        <p:txBody>
          <a:bodyPr/>
          <a:lstStyle/>
          <a:p>
            <a:endParaRPr lang="es-AR"/>
          </a:p>
        </p:txBody>
      </p:sp>
    </p:spTree>
    <p:extLst>
      <p:ext uri="{BB962C8B-B14F-4D97-AF65-F5344CB8AC3E}">
        <p14:creationId xmlns:p14="http://schemas.microsoft.com/office/powerpoint/2010/main" val="2932148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5">
            <a:extLst>
              <a:ext uri="{FF2B5EF4-FFF2-40B4-BE49-F238E27FC236}">
                <a16:creationId xmlns:a16="http://schemas.microsoft.com/office/drawing/2014/main" id="{AB003804-82F5-B795-B9CB-D9768E7483BE}"/>
              </a:ext>
            </a:extLst>
          </p:cNvPr>
          <p:cNvSpPr txBox="1">
            <a:spLocks noGrp="1"/>
          </p:cNvSpPr>
          <p:nvPr>
            <p:ph type="title"/>
          </p:nvPr>
        </p:nvSpPr>
        <p:spPr>
          <a:xfrm>
            <a:off x="8744239" y="2394527"/>
            <a:ext cx="3200400" cy="1736725"/>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3200" b="1"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s-ES" dirty="0">
                <a:solidFill>
                  <a:schemeClr val="accent2">
                    <a:lumMod val="75000"/>
                  </a:schemeClr>
                </a:solidFill>
              </a:rPr>
              <a:t>Sistema, suprasistema y subsistemas</a:t>
            </a:r>
            <a:br>
              <a:rPr lang="es-ES" dirty="0">
                <a:solidFill>
                  <a:schemeClr val="accent2">
                    <a:lumMod val="75000"/>
                  </a:schemeClr>
                </a:solidFill>
              </a:rPr>
            </a:br>
            <a:endParaRPr lang="es-AR" dirty="0">
              <a:solidFill>
                <a:schemeClr val="accent2">
                  <a:lumMod val="75000"/>
                </a:schemeClr>
              </a:solidFill>
            </a:endParaRPr>
          </a:p>
        </p:txBody>
      </p:sp>
      <p:sp>
        <p:nvSpPr>
          <p:cNvPr id="5" name="Marcador de contenido 4">
            <a:extLst>
              <a:ext uri="{FF2B5EF4-FFF2-40B4-BE49-F238E27FC236}">
                <a16:creationId xmlns:a16="http://schemas.microsoft.com/office/drawing/2014/main" id="{FD5A2FAC-6FC4-88F2-44BA-43BFBC379D28}"/>
              </a:ext>
            </a:extLst>
          </p:cNvPr>
          <p:cNvSpPr>
            <a:spLocks noGrp="1"/>
          </p:cNvSpPr>
          <p:nvPr>
            <p:ph idx="1"/>
          </p:nvPr>
        </p:nvSpPr>
        <p:spPr>
          <a:xfrm>
            <a:off x="838200" y="685800"/>
            <a:ext cx="6711696" cy="5872018"/>
          </a:xfrm>
        </p:spPr>
        <p:txBody>
          <a:bodyPr>
            <a:normAutofit lnSpcReduction="10000"/>
          </a:bodyPr>
          <a:lstStyle/>
          <a:p>
            <a:endParaRPr lang="es-ES" sz="2000" b="0" i="0" dirty="0">
              <a:effectLst/>
              <a:latin typeface="+mj-lt"/>
            </a:endParaRPr>
          </a:p>
          <a:p>
            <a:r>
              <a:rPr lang="es-ES" sz="2800" b="0" i="0" dirty="0">
                <a:effectLst/>
                <a:latin typeface="+mj-lt"/>
              </a:rPr>
              <a:t>Los sistemas se pueden dividir en función de su nivel de complejidad. Los distintos niveles de un sistema interactúan entre ellos, de modo que no son independientes unos de otros.</a:t>
            </a:r>
          </a:p>
          <a:p>
            <a:r>
              <a:rPr lang="es-ES" sz="2800" b="0" i="0" dirty="0">
                <a:effectLst/>
                <a:latin typeface="+mj-lt"/>
              </a:rPr>
              <a:t>Si entendemos por sistema un conjunto de elementos, hablamos de “subsistemas” para referirnos a tales componentes; por ejemplo, </a:t>
            </a:r>
            <a:r>
              <a:rPr lang="es-ES" sz="2800" b="1" i="0" dirty="0">
                <a:effectLst/>
                <a:latin typeface="+mj-lt"/>
              </a:rPr>
              <a:t>una familia es un sistema y cada individuo en ella es un subsistema</a:t>
            </a:r>
            <a:r>
              <a:rPr lang="es-ES" sz="2800" b="0" i="0" dirty="0">
                <a:effectLst/>
                <a:latin typeface="+mj-lt"/>
              </a:rPr>
              <a:t> diferenciado. El suprasistema es el medio externo al sistema, en el que éste se encuentra inmerso; en los sistemas humanos es identificable con la sociedad.</a:t>
            </a:r>
          </a:p>
          <a:p>
            <a:endParaRPr lang="es-ES" sz="2800" b="0" i="0" dirty="0">
              <a:effectLst/>
              <a:latin typeface="+mj-lt"/>
            </a:endParaRPr>
          </a:p>
          <a:p>
            <a:endParaRPr lang="es-AR" dirty="0"/>
          </a:p>
        </p:txBody>
      </p:sp>
    </p:spTree>
    <p:extLst>
      <p:ext uri="{BB962C8B-B14F-4D97-AF65-F5344CB8AC3E}">
        <p14:creationId xmlns:p14="http://schemas.microsoft.com/office/powerpoint/2010/main" val="1315471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84070-E8F3-5F5A-024A-504D6EC6BC80}"/>
              </a:ext>
            </a:extLst>
          </p:cNvPr>
          <p:cNvSpPr>
            <a:spLocks noGrp="1"/>
          </p:cNvSpPr>
          <p:nvPr>
            <p:ph type="ctrTitle"/>
          </p:nvPr>
        </p:nvSpPr>
        <p:spPr>
          <a:xfrm>
            <a:off x="2775525" y="1745673"/>
            <a:ext cx="6815669" cy="2798618"/>
          </a:xfrm>
        </p:spPr>
        <p:txBody>
          <a:bodyPr>
            <a:normAutofit fontScale="90000"/>
          </a:bodyPr>
          <a:lstStyle/>
          <a:p>
            <a:r>
              <a:rPr lang="es-AR" sz="4000" b="1" dirty="0">
                <a:effectLst>
                  <a:outerShdw blurRad="38100" dist="38100" dir="2700000" algn="tl">
                    <a:srgbClr val="000000">
                      <a:alpha val="43137"/>
                    </a:srgbClr>
                  </a:outerShdw>
                </a:effectLst>
              </a:rPr>
              <a:t>“¿Qué es la Terapia Sistémica?”</a:t>
            </a:r>
            <a:r>
              <a:rPr lang="es-AR" sz="4000" b="1" i="1" dirty="0">
                <a:effectLst>
                  <a:outerShdw blurRad="38100" dist="38100" dir="2700000" algn="tl">
                    <a:srgbClr val="000000">
                      <a:alpha val="43137"/>
                    </a:srgbClr>
                  </a:outerShdw>
                </a:effectLst>
              </a:rPr>
              <a:t> </a:t>
            </a:r>
            <a:r>
              <a:rPr lang="es-AR" sz="3600" b="1" dirty="0" err="1">
                <a:effectLst>
                  <a:outerShdw blurRad="38100" dist="38100" dir="2700000" algn="tl">
                    <a:srgbClr val="000000">
                      <a:alpha val="43137"/>
                    </a:srgbClr>
                  </a:outerShdw>
                </a:effectLst>
              </a:rPr>
              <a:t>Biscotti</a:t>
            </a:r>
            <a:r>
              <a:rPr lang="es-AR" sz="3600" b="1" dirty="0">
                <a:effectLst>
                  <a:outerShdw blurRad="38100" dist="38100" dir="2700000" algn="tl">
                    <a:srgbClr val="000000">
                      <a:alpha val="43137"/>
                    </a:srgbClr>
                  </a:outerShdw>
                </a:effectLst>
              </a:rPr>
              <a:t>, O.</a:t>
            </a:r>
            <a:br>
              <a:rPr lang="es-AR" sz="3600" b="1" dirty="0">
                <a:effectLst>
                  <a:outerShdw blurRad="38100" dist="38100" dir="2700000" algn="tl">
                    <a:srgbClr val="000000">
                      <a:alpha val="43137"/>
                    </a:srgbClr>
                  </a:outerShdw>
                </a:effectLst>
              </a:rPr>
            </a:br>
            <a:br>
              <a:rPr lang="es-AR" sz="4000" b="1" dirty="0">
                <a:effectLst>
                  <a:outerShdw blurRad="38100" dist="38100" dir="2700000" algn="tl">
                    <a:srgbClr val="000000">
                      <a:alpha val="43137"/>
                    </a:srgbClr>
                  </a:outerShdw>
                </a:effectLst>
              </a:rPr>
            </a:br>
            <a:r>
              <a:rPr lang="es-ES" sz="4000" b="1" dirty="0">
                <a:effectLst>
                  <a:outerShdw blurRad="38100" dist="38100" dir="2700000" algn="tl">
                    <a:srgbClr val="000000">
                      <a:alpha val="43137"/>
                    </a:srgbClr>
                  </a:outerShdw>
                </a:effectLst>
              </a:rPr>
              <a:t>“Introducción a los Conceptos Básicos de la Teoría General de Sistemas” </a:t>
            </a:r>
            <a:r>
              <a:rPr lang="es-ES" sz="3600" b="1" u="none" strike="noStrike" baseline="0" dirty="0">
                <a:solidFill>
                  <a:srgbClr val="000000"/>
                </a:solidFill>
                <a:effectLst>
                  <a:outerShdw blurRad="38100" dist="38100" dir="2700000" algn="tl">
                    <a:srgbClr val="000000">
                      <a:alpha val="43137"/>
                    </a:srgbClr>
                  </a:outerShdw>
                </a:effectLst>
                <a:latin typeface="Calibri" panose="020F0502020204030204" pitchFamily="34" charset="0"/>
              </a:rPr>
              <a:t>Arnold, M. y Osorio, F. </a:t>
            </a:r>
            <a:endParaRPr lang="es-AR"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0700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52BC43-20AA-2F3D-851C-D981163FF89B}"/>
              </a:ext>
            </a:extLst>
          </p:cNvPr>
          <p:cNvSpPr>
            <a:spLocks noGrp="1"/>
          </p:cNvSpPr>
          <p:nvPr>
            <p:ph type="title"/>
          </p:nvPr>
        </p:nvSpPr>
        <p:spPr/>
        <p:txBody>
          <a:bodyPr/>
          <a:lstStyle/>
          <a:p>
            <a:r>
              <a:rPr lang="es-ES" b="1" i="0" dirty="0">
                <a:solidFill>
                  <a:schemeClr val="accent2">
                    <a:lumMod val="75000"/>
                  </a:schemeClr>
                </a:solidFill>
                <a:effectLst/>
              </a:rPr>
              <a:t>Reales, ideales y modelos</a:t>
            </a:r>
            <a:br>
              <a:rPr lang="es-ES" b="1" i="0" dirty="0">
                <a:solidFill>
                  <a:srgbClr val="524D66"/>
                </a:solidFill>
                <a:effectLst/>
                <a:latin typeface="Source Sans 3"/>
              </a:rPr>
            </a:br>
            <a:endParaRPr lang="es-AR" dirty="0"/>
          </a:p>
        </p:txBody>
      </p:sp>
      <p:sp>
        <p:nvSpPr>
          <p:cNvPr id="3" name="Marcador de contenido 2">
            <a:extLst>
              <a:ext uri="{FF2B5EF4-FFF2-40B4-BE49-F238E27FC236}">
                <a16:creationId xmlns:a16="http://schemas.microsoft.com/office/drawing/2014/main" id="{B86BF8F7-9615-7E73-9C5C-63E45D0BB515}"/>
              </a:ext>
            </a:extLst>
          </p:cNvPr>
          <p:cNvSpPr>
            <a:spLocks noGrp="1"/>
          </p:cNvSpPr>
          <p:nvPr>
            <p:ph sz="half" idx="1"/>
          </p:nvPr>
        </p:nvSpPr>
        <p:spPr/>
        <p:txBody>
          <a:bodyPr>
            <a:noAutofit/>
          </a:bodyPr>
          <a:lstStyle/>
          <a:p>
            <a:pPr algn="l"/>
            <a:r>
              <a:rPr lang="es-ES" sz="2800" b="0" i="0" dirty="0">
                <a:effectLst/>
                <a:latin typeface="+mj-lt"/>
              </a:rPr>
              <a:t>En función de su </a:t>
            </a:r>
            <a:r>
              <a:rPr lang="es-ES" sz="2800" b="0" i="0" dirty="0" err="1">
                <a:effectLst/>
                <a:latin typeface="+mj-lt"/>
              </a:rPr>
              <a:t>entitividad</a:t>
            </a:r>
            <a:r>
              <a:rPr lang="es-ES" sz="2800" b="0" i="0" dirty="0">
                <a:effectLst/>
                <a:latin typeface="+mj-lt"/>
              </a:rPr>
              <a:t> los sistemas se pueden clasificar en reales, ideales y modelos. </a:t>
            </a:r>
          </a:p>
          <a:p>
            <a:pPr algn="l"/>
            <a:r>
              <a:rPr lang="es-ES" sz="2800" b="0" i="0" dirty="0">
                <a:effectLst/>
                <a:latin typeface="+mj-lt"/>
              </a:rPr>
              <a:t>Los sistemas reales </a:t>
            </a:r>
            <a:r>
              <a:rPr lang="es-ES" sz="2800" b="1" i="0" dirty="0">
                <a:effectLst/>
                <a:latin typeface="+mj-lt"/>
              </a:rPr>
              <a:t>son aquellos que existen físicamente y que pueden ser observados</a:t>
            </a:r>
            <a:r>
              <a:rPr lang="es-ES" sz="2800" b="0" i="0" dirty="0">
                <a:effectLst/>
                <a:latin typeface="+mj-lt"/>
              </a:rPr>
              <a:t>, mientras que los sistemas ideales son construcciones simbólicas derivadas del pensamiento y del lenguaje. </a:t>
            </a:r>
            <a:br>
              <a:rPr lang="es-ES" sz="2800" b="0" i="0" dirty="0">
                <a:effectLst/>
                <a:latin typeface="+mj-lt"/>
              </a:rPr>
            </a:br>
            <a:endParaRPr lang="es-AR" sz="2800" dirty="0">
              <a:latin typeface="+mj-lt"/>
            </a:endParaRPr>
          </a:p>
        </p:txBody>
      </p:sp>
      <p:sp>
        <p:nvSpPr>
          <p:cNvPr id="4" name="Marcador de contenido 3">
            <a:extLst>
              <a:ext uri="{FF2B5EF4-FFF2-40B4-BE49-F238E27FC236}">
                <a16:creationId xmlns:a16="http://schemas.microsoft.com/office/drawing/2014/main" id="{EFF86F13-06C8-EF7D-7EEF-845E26ED8DCC}"/>
              </a:ext>
            </a:extLst>
          </p:cNvPr>
          <p:cNvSpPr>
            <a:spLocks noGrp="1"/>
          </p:cNvSpPr>
          <p:nvPr>
            <p:ph sz="half" idx="2"/>
          </p:nvPr>
        </p:nvSpPr>
        <p:spPr/>
        <p:txBody>
          <a:bodyPr/>
          <a:lstStyle/>
          <a:p>
            <a:r>
              <a:rPr lang="es-ES" sz="4000" b="0" i="0" dirty="0">
                <a:solidFill>
                  <a:srgbClr val="524D66"/>
                </a:solidFill>
                <a:effectLst/>
                <a:latin typeface="+mj-lt"/>
              </a:rPr>
              <a:t>Los modelos pretenden representar características reales e ideales.</a:t>
            </a:r>
          </a:p>
          <a:p>
            <a:endParaRPr lang="es-AR" dirty="0"/>
          </a:p>
        </p:txBody>
      </p:sp>
    </p:spTree>
    <p:extLst>
      <p:ext uri="{BB962C8B-B14F-4D97-AF65-F5344CB8AC3E}">
        <p14:creationId xmlns:p14="http://schemas.microsoft.com/office/powerpoint/2010/main" val="4154858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4411CA-F21E-DAB3-66FE-678643E4E2FA}"/>
              </a:ext>
            </a:extLst>
          </p:cNvPr>
          <p:cNvSpPr>
            <a:spLocks noGrp="1"/>
          </p:cNvSpPr>
          <p:nvPr>
            <p:ph type="title"/>
          </p:nvPr>
        </p:nvSpPr>
        <p:spPr/>
        <p:txBody>
          <a:bodyPr>
            <a:normAutofit/>
          </a:bodyPr>
          <a:lstStyle/>
          <a:p>
            <a:r>
              <a:rPr lang="es-ES" b="1" i="0" dirty="0">
                <a:solidFill>
                  <a:schemeClr val="accent2">
                    <a:lumMod val="75000"/>
                  </a:schemeClr>
                </a:solidFill>
                <a:effectLst/>
                <a:latin typeface="+mj-lt"/>
              </a:rPr>
              <a:t>Naturales, artificiales y compuestos</a:t>
            </a:r>
            <a:br>
              <a:rPr lang="es-ES" b="1" i="0" dirty="0">
                <a:effectLst/>
                <a:latin typeface="+mj-lt"/>
              </a:rPr>
            </a:br>
            <a:endParaRPr lang="es-AR" dirty="0"/>
          </a:p>
        </p:txBody>
      </p:sp>
      <p:sp>
        <p:nvSpPr>
          <p:cNvPr id="3" name="Marcador de contenido 2">
            <a:extLst>
              <a:ext uri="{FF2B5EF4-FFF2-40B4-BE49-F238E27FC236}">
                <a16:creationId xmlns:a16="http://schemas.microsoft.com/office/drawing/2014/main" id="{4DB05960-4D1D-AC46-1E74-343D33F0EF61}"/>
              </a:ext>
            </a:extLst>
          </p:cNvPr>
          <p:cNvSpPr>
            <a:spLocks noGrp="1"/>
          </p:cNvSpPr>
          <p:nvPr>
            <p:ph sz="half" idx="1"/>
          </p:nvPr>
        </p:nvSpPr>
        <p:spPr>
          <a:xfrm>
            <a:off x="1069848" y="2194560"/>
            <a:ext cx="4754880" cy="4317076"/>
          </a:xfrm>
        </p:spPr>
        <p:txBody>
          <a:bodyPr>
            <a:normAutofit fontScale="70000" lnSpcReduction="20000"/>
          </a:bodyPr>
          <a:lstStyle/>
          <a:p>
            <a:pPr algn="l"/>
            <a:r>
              <a:rPr lang="es-ES" sz="3600" b="0" i="0" dirty="0">
                <a:effectLst/>
                <a:latin typeface="+mj-lt"/>
              </a:rPr>
              <a:t>Cuando un sistema depende exclusivamente de la naturaleza, como el cuerpo humano o las galaxias, nos referimos a ellos como “sistema natural”. </a:t>
            </a:r>
          </a:p>
          <a:p>
            <a:endParaRPr lang="es-AR" dirty="0"/>
          </a:p>
        </p:txBody>
      </p:sp>
      <p:sp>
        <p:nvSpPr>
          <p:cNvPr id="4" name="Marcador de contenido 3">
            <a:extLst>
              <a:ext uri="{FF2B5EF4-FFF2-40B4-BE49-F238E27FC236}">
                <a16:creationId xmlns:a16="http://schemas.microsoft.com/office/drawing/2014/main" id="{FECD8F5B-E735-0F70-A260-35D700494C10}"/>
              </a:ext>
            </a:extLst>
          </p:cNvPr>
          <p:cNvSpPr>
            <a:spLocks noGrp="1"/>
          </p:cNvSpPr>
          <p:nvPr>
            <p:ph sz="half" idx="2"/>
          </p:nvPr>
        </p:nvSpPr>
        <p:spPr>
          <a:xfrm>
            <a:off x="6364224" y="2194560"/>
            <a:ext cx="4754880" cy="4317076"/>
          </a:xfrm>
        </p:spPr>
        <p:txBody>
          <a:bodyPr>
            <a:normAutofit fontScale="70000" lnSpcReduction="20000"/>
          </a:bodyPr>
          <a:lstStyle/>
          <a:p>
            <a:r>
              <a:rPr lang="es-ES" sz="3600" dirty="0">
                <a:latin typeface="+mj-lt"/>
              </a:rPr>
              <a:t>L</a:t>
            </a:r>
            <a:r>
              <a:rPr lang="es-ES" sz="3600" b="0" i="0" dirty="0">
                <a:effectLst/>
                <a:latin typeface="+mj-lt"/>
              </a:rPr>
              <a:t>os sistemas artificiales son aquellos que surgen como consecuencia de la acción humana; dentro de este tipo de sistema podemos encontrar los vehículos y las empresas, entre muchos otros.</a:t>
            </a:r>
          </a:p>
          <a:p>
            <a:r>
              <a:rPr lang="es-ES" sz="3200" b="0" i="0" dirty="0">
                <a:solidFill>
                  <a:srgbClr val="00B0F0"/>
                </a:solidFill>
                <a:effectLst/>
                <a:latin typeface="+mj-lt"/>
              </a:rPr>
              <a:t>Los sistemas compuestos </a:t>
            </a:r>
            <a:r>
              <a:rPr lang="es-ES" sz="3200" b="1" i="0" dirty="0">
                <a:solidFill>
                  <a:srgbClr val="00B0F0"/>
                </a:solidFill>
                <a:effectLst/>
                <a:latin typeface="+mj-lt"/>
              </a:rPr>
              <a:t>combinan elementos naturales y artificiales</a:t>
            </a:r>
            <a:r>
              <a:rPr lang="es-ES" sz="3200" b="0" i="0" dirty="0">
                <a:solidFill>
                  <a:srgbClr val="00B0F0"/>
                </a:solidFill>
                <a:effectLst/>
                <a:latin typeface="+mj-lt"/>
              </a:rPr>
              <a:t>. Cualquier entorno físico modificado por las personas, como los pueblos y las ciudades, es considerado un sistema compuesto; por supuesto, la proporción de elementos naturales y artificiales varía en cada caso concreto.</a:t>
            </a:r>
            <a:endParaRPr lang="es-ES" sz="3600" b="0" i="0" dirty="0">
              <a:solidFill>
                <a:srgbClr val="00B0F0"/>
              </a:solidFill>
              <a:effectLst/>
              <a:latin typeface="+mj-lt"/>
            </a:endParaRPr>
          </a:p>
          <a:p>
            <a:endParaRPr lang="es-AR" dirty="0"/>
          </a:p>
        </p:txBody>
      </p:sp>
    </p:spTree>
    <p:extLst>
      <p:ext uri="{BB962C8B-B14F-4D97-AF65-F5344CB8AC3E}">
        <p14:creationId xmlns:p14="http://schemas.microsoft.com/office/powerpoint/2010/main" val="228061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998B27-2CFE-9A1F-29CC-6B924C6BBF23}"/>
              </a:ext>
            </a:extLst>
          </p:cNvPr>
          <p:cNvSpPr>
            <a:spLocks noGrp="1"/>
          </p:cNvSpPr>
          <p:nvPr>
            <p:ph type="title"/>
          </p:nvPr>
        </p:nvSpPr>
        <p:spPr/>
        <p:txBody>
          <a:bodyPr/>
          <a:lstStyle/>
          <a:p>
            <a:endParaRPr lang="es-AR"/>
          </a:p>
        </p:txBody>
      </p:sp>
      <p:sp>
        <p:nvSpPr>
          <p:cNvPr id="3" name="Marcador de contenido 2">
            <a:extLst>
              <a:ext uri="{FF2B5EF4-FFF2-40B4-BE49-F238E27FC236}">
                <a16:creationId xmlns:a16="http://schemas.microsoft.com/office/drawing/2014/main" id="{AA64C383-C1F6-6C61-0F41-9A7A37DB7D1B}"/>
              </a:ext>
            </a:extLst>
          </p:cNvPr>
          <p:cNvSpPr>
            <a:spLocks noGrp="1"/>
          </p:cNvSpPr>
          <p:nvPr>
            <p:ph sz="half" idx="1"/>
          </p:nvPr>
        </p:nvSpPr>
        <p:spPr/>
        <p:txBody>
          <a:bodyPr/>
          <a:lstStyle/>
          <a:p>
            <a:endParaRPr lang="es-AR"/>
          </a:p>
        </p:txBody>
      </p:sp>
      <p:sp>
        <p:nvSpPr>
          <p:cNvPr id="4" name="Marcador de contenido 3">
            <a:extLst>
              <a:ext uri="{FF2B5EF4-FFF2-40B4-BE49-F238E27FC236}">
                <a16:creationId xmlns:a16="http://schemas.microsoft.com/office/drawing/2014/main" id="{33950439-F2DC-7A75-D63E-6B3F70BA4F56}"/>
              </a:ext>
            </a:extLst>
          </p:cNvPr>
          <p:cNvSpPr>
            <a:spLocks noGrp="1"/>
          </p:cNvSpPr>
          <p:nvPr>
            <p:ph sz="half" idx="2"/>
          </p:nvPr>
        </p:nvSpPr>
        <p:spPr/>
        <p:txBody>
          <a:bodyPr/>
          <a:lstStyle/>
          <a:p>
            <a:endParaRPr lang="es-AR"/>
          </a:p>
        </p:txBody>
      </p:sp>
      <p:pic>
        <p:nvPicPr>
          <p:cNvPr id="6" name="Imagen 5">
            <a:extLst>
              <a:ext uri="{FF2B5EF4-FFF2-40B4-BE49-F238E27FC236}">
                <a16:creationId xmlns:a16="http://schemas.microsoft.com/office/drawing/2014/main" id="{6D424606-BBC1-2B82-0248-42A828698C6C}"/>
              </a:ext>
            </a:extLst>
          </p:cNvPr>
          <p:cNvPicPr>
            <a:picLocks noChangeAspect="1"/>
          </p:cNvPicPr>
          <p:nvPr/>
        </p:nvPicPr>
        <p:blipFill>
          <a:blip r:embed="rId2"/>
          <a:stretch>
            <a:fillRect/>
          </a:stretch>
        </p:blipFill>
        <p:spPr>
          <a:xfrm>
            <a:off x="0" y="94941"/>
            <a:ext cx="12192000" cy="6668117"/>
          </a:xfrm>
          <a:prstGeom prst="rect">
            <a:avLst/>
          </a:prstGeom>
        </p:spPr>
      </p:pic>
    </p:spTree>
    <p:extLst>
      <p:ext uri="{BB962C8B-B14F-4D97-AF65-F5344CB8AC3E}">
        <p14:creationId xmlns:p14="http://schemas.microsoft.com/office/powerpoint/2010/main" val="511729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F4AE06A-9687-D1A0-95B1-781DFD109389}"/>
              </a:ext>
            </a:extLst>
          </p:cNvPr>
          <p:cNvSpPr>
            <a:spLocks noGrp="1"/>
          </p:cNvSpPr>
          <p:nvPr>
            <p:ph idx="1"/>
          </p:nvPr>
        </p:nvSpPr>
        <p:spPr>
          <a:xfrm>
            <a:off x="942513" y="860780"/>
            <a:ext cx="10058400" cy="4519088"/>
          </a:xfrm>
        </p:spPr>
        <p:txBody>
          <a:bodyPr>
            <a:normAutofit/>
          </a:bodyPr>
          <a:lstStyle/>
          <a:p>
            <a:pPr>
              <a:lnSpc>
                <a:spcPct val="115000"/>
              </a:lnSpc>
              <a:tabLst>
                <a:tab pos="270510" algn="l"/>
              </a:tabLst>
            </a:pPr>
            <a:r>
              <a:rPr lang="es-AR" sz="2400" dirty="0">
                <a:effectLst/>
                <a:ea typeface="Calibri" panose="020F0502020204030204" pitchFamily="34" charset="0"/>
                <a:cs typeface="Times New Roman" panose="02020603050405020304" pitchFamily="18" charset="0"/>
              </a:rPr>
              <a:t>Bateson afirmaba que: creamos el mundo que percibimos, no porque no exista una realidad externa, sino porque SELECCIONAMOS y REMODELAMOS la realidad que vemos para conformarla a nuestras creencias acerca de la clase de mundo en el que vivimos. </a:t>
            </a:r>
          </a:p>
          <a:p>
            <a:pPr>
              <a:lnSpc>
                <a:spcPct val="115000"/>
              </a:lnSpc>
              <a:tabLst>
                <a:tab pos="270510" algn="l"/>
              </a:tabLst>
            </a:pPr>
            <a:r>
              <a:rPr lang="es-AR" sz="2400" dirty="0">
                <a:effectLst/>
                <a:ea typeface="Calibri" panose="020F0502020204030204" pitchFamily="34" charset="0"/>
                <a:cs typeface="Times New Roman" panose="02020603050405020304" pitchFamily="18" charset="0"/>
              </a:rPr>
              <a:t>Enfatiza el rol del </a:t>
            </a:r>
            <a:r>
              <a:rPr lang="es-AR" sz="2400" b="1" dirty="0">
                <a:effectLst/>
                <a:ea typeface="Calibri" panose="020F0502020204030204" pitchFamily="34" charset="0"/>
                <a:cs typeface="Times New Roman" panose="02020603050405020304" pitchFamily="18" charset="0"/>
              </a:rPr>
              <a:t>observador</a:t>
            </a:r>
            <a:r>
              <a:rPr lang="es-AR" sz="2400" dirty="0">
                <a:effectLst/>
                <a:ea typeface="Calibri" panose="020F0502020204030204" pitchFamily="34" charset="0"/>
                <a:cs typeface="Times New Roman" panose="02020603050405020304" pitchFamily="18" charset="0"/>
              </a:rPr>
              <a:t> en la CONSTRUCCIÓN de la </a:t>
            </a:r>
            <a:r>
              <a:rPr lang="es-AR" sz="2400" b="1" dirty="0">
                <a:effectLst/>
                <a:ea typeface="Calibri" panose="020F0502020204030204" pitchFamily="34" charset="0"/>
                <a:cs typeface="Times New Roman" panose="02020603050405020304" pitchFamily="18" charset="0"/>
              </a:rPr>
              <a:t>realidad observada</a:t>
            </a:r>
            <a:r>
              <a:rPr lang="es-AR" sz="2400" dirty="0">
                <a:effectLst/>
                <a:ea typeface="Calibri" panose="020F0502020204030204" pitchFamily="34" charset="0"/>
                <a:cs typeface="Times New Roman" panose="02020603050405020304" pitchFamily="18" charset="0"/>
              </a:rPr>
              <a:t>.</a:t>
            </a:r>
          </a:p>
          <a:p>
            <a:pPr>
              <a:lnSpc>
                <a:spcPct val="100000"/>
              </a:lnSpc>
              <a:tabLst>
                <a:tab pos="270510" algn="l"/>
              </a:tabLst>
            </a:pPr>
            <a:r>
              <a:rPr lang="es-AR" sz="2400" dirty="0">
                <a:effectLst/>
                <a:ea typeface="Calibri" panose="020F0502020204030204" pitchFamily="34" charset="0"/>
                <a:cs typeface="Times New Roman" panose="02020603050405020304" pitchFamily="18" charset="0"/>
              </a:rPr>
              <a:t>El </a:t>
            </a:r>
            <a:r>
              <a:rPr lang="es-AR" sz="2400" b="1" dirty="0">
                <a:effectLst/>
                <a:ea typeface="Calibri" panose="020F0502020204030204" pitchFamily="34" charset="0"/>
                <a:cs typeface="Times New Roman" panose="02020603050405020304" pitchFamily="18" charset="0"/>
              </a:rPr>
              <a:t>observador </a:t>
            </a:r>
            <a:r>
              <a:rPr lang="es-AR" sz="2400" dirty="0">
                <a:effectLst/>
                <a:ea typeface="Calibri" panose="020F0502020204030204" pitchFamily="34" charset="0"/>
                <a:cs typeface="Times New Roman" panose="02020603050405020304" pitchFamily="18" charset="0"/>
              </a:rPr>
              <a:t>PARTICIPA en la </a:t>
            </a:r>
          </a:p>
          <a:p>
            <a:pPr marL="0" indent="0">
              <a:lnSpc>
                <a:spcPct val="100000"/>
              </a:lnSpc>
              <a:buNone/>
              <a:tabLst>
                <a:tab pos="270510" algn="l"/>
              </a:tabLst>
            </a:pPr>
            <a:r>
              <a:rPr lang="es-AR" sz="2400" dirty="0">
                <a:effectLst/>
                <a:ea typeface="Calibri" panose="020F0502020204030204" pitchFamily="34" charset="0"/>
                <a:cs typeface="Times New Roman" panose="02020603050405020304" pitchFamily="18" charset="0"/>
              </a:rPr>
              <a:t>construcción de </a:t>
            </a:r>
            <a:r>
              <a:rPr lang="es-AR" sz="2400" b="1" dirty="0">
                <a:effectLst/>
                <a:ea typeface="Calibri" panose="020F0502020204030204" pitchFamily="34" charset="0"/>
                <a:cs typeface="Times New Roman" panose="02020603050405020304" pitchFamily="18" charset="0"/>
              </a:rPr>
              <a:t>lo observado</a:t>
            </a:r>
            <a:r>
              <a:rPr lang="es-AR" sz="2400" dirty="0">
                <a:effectLst/>
                <a:ea typeface="Calibri" panose="020F0502020204030204" pitchFamily="34" charset="0"/>
                <a:cs typeface="Times New Roman" panose="02020603050405020304" pitchFamily="18" charset="0"/>
              </a:rPr>
              <a:t>.</a:t>
            </a:r>
          </a:p>
          <a:p>
            <a:pPr marL="0" indent="0">
              <a:lnSpc>
                <a:spcPct val="115000"/>
              </a:lnSpc>
              <a:buNone/>
              <a:tabLst>
                <a:tab pos="270510" algn="l"/>
              </a:tabLst>
            </a:pPr>
            <a:endParaRPr lang="es-ES" sz="2400" dirty="0">
              <a:effectLst/>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CBAF3942-0EC0-7DDC-B43C-33806C7B9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1713" y="3505801"/>
            <a:ext cx="5172075" cy="30956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34936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9297C0-1FC7-F1EB-1502-4D91DB0DDE68}"/>
              </a:ext>
            </a:extLst>
          </p:cNvPr>
          <p:cNvSpPr>
            <a:spLocks noGrp="1"/>
          </p:cNvSpPr>
          <p:nvPr>
            <p:ph type="title"/>
          </p:nvPr>
        </p:nvSpPr>
        <p:spPr/>
        <p:txBody>
          <a:bodyPr/>
          <a:lstStyle/>
          <a:p>
            <a:r>
              <a:rPr lang="es-ES" dirty="0"/>
              <a:t>PROPIEDADES DE LOS SISTEMAS</a:t>
            </a:r>
            <a:endParaRPr lang="es-AR" dirty="0"/>
          </a:p>
        </p:txBody>
      </p:sp>
      <p:sp>
        <p:nvSpPr>
          <p:cNvPr id="3" name="Marcador de contenido 2">
            <a:extLst>
              <a:ext uri="{FF2B5EF4-FFF2-40B4-BE49-F238E27FC236}">
                <a16:creationId xmlns:a16="http://schemas.microsoft.com/office/drawing/2014/main" id="{29E8342F-66BD-18E3-BDF9-CE4C495BC4F8}"/>
              </a:ext>
            </a:extLst>
          </p:cNvPr>
          <p:cNvSpPr>
            <a:spLocks noGrp="1"/>
          </p:cNvSpPr>
          <p:nvPr>
            <p:ph idx="1"/>
          </p:nvPr>
        </p:nvSpPr>
        <p:spPr/>
        <p:txBody>
          <a:bodyPr/>
          <a:lstStyle/>
          <a:p>
            <a:pPr algn="ctr"/>
            <a:r>
              <a:rPr lang="es-ES" sz="3600" dirty="0"/>
              <a:t>TOTALIDAD</a:t>
            </a:r>
          </a:p>
          <a:p>
            <a:pPr algn="ctr"/>
            <a:r>
              <a:rPr lang="es-ES" sz="3600" dirty="0"/>
              <a:t>CAUSALIDAD CIRCULAR</a:t>
            </a:r>
          </a:p>
          <a:p>
            <a:pPr algn="ctr"/>
            <a:r>
              <a:rPr lang="es-ES" sz="3600" dirty="0"/>
              <a:t>EQUIFINALIDAD</a:t>
            </a:r>
          </a:p>
          <a:p>
            <a:pPr algn="ctr"/>
            <a:endParaRPr lang="es-ES" sz="3600" dirty="0"/>
          </a:p>
          <a:p>
            <a:endParaRPr lang="es-AR" dirty="0"/>
          </a:p>
        </p:txBody>
      </p:sp>
    </p:spTree>
    <p:extLst>
      <p:ext uri="{BB962C8B-B14F-4D97-AF65-F5344CB8AC3E}">
        <p14:creationId xmlns:p14="http://schemas.microsoft.com/office/powerpoint/2010/main" val="135537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C71C51-648F-E59B-D87A-1DDB20391D8E}"/>
              </a:ext>
            </a:extLst>
          </p:cNvPr>
          <p:cNvSpPr>
            <a:spLocks noGrp="1"/>
          </p:cNvSpPr>
          <p:nvPr>
            <p:ph type="title"/>
          </p:nvPr>
        </p:nvSpPr>
        <p:spPr>
          <a:xfrm>
            <a:off x="1066800" y="2031274"/>
            <a:ext cx="10058400" cy="948757"/>
          </a:xfrm>
        </p:spPr>
        <p:txBody>
          <a:bodyPr/>
          <a:lstStyle/>
          <a:p>
            <a:r>
              <a:rPr lang="es-ES" dirty="0"/>
              <a:t>TOTALIDAD</a:t>
            </a:r>
            <a:endParaRPr lang="es-AR" dirty="0"/>
          </a:p>
        </p:txBody>
      </p:sp>
      <p:sp>
        <p:nvSpPr>
          <p:cNvPr id="3" name="Marcador de contenido 2">
            <a:extLst>
              <a:ext uri="{FF2B5EF4-FFF2-40B4-BE49-F238E27FC236}">
                <a16:creationId xmlns:a16="http://schemas.microsoft.com/office/drawing/2014/main" id="{1A7CCA19-40B9-5B38-05E7-1DFDA54EFF28}"/>
              </a:ext>
            </a:extLst>
          </p:cNvPr>
          <p:cNvSpPr>
            <a:spLocks noGrp="1"/>
          </p:cNvSpPr>
          <p:nvPr>
            <p:ph idx="1"/>
          </p:nvPr>
        </p:nvSpPr>
        <p:spPr>
          <a:xfrm>
            <a:off x="1066800" y="2999116"/>
            <a:ext cx="10058400" cy="2779066"/>
          </a:xfrm>
        </p:spPr>
        <p:txBody>
          <a:bodyPr>
            <a:normAutofit/>
          </a:bodyPr>
          <a:lstStyle/>
          <a:p>
            <a:pPr marL="0" indent="0">
              <a:buNone/>
            </a:pPr>
            <a:r>
              <a:rPr lang="es-ES" sz="2800" dirty="0"/>
              <a:t>El todo es más que la suma de las partes. </a:t>
            </a:r>
          </a:p>
          <a:p>
            <a:pPr marL="0" indent="0">
              <a:buNone/>
            </a:pPr>
            <a:r>
              <a:rPr lang="es-ES" sz="2800" dirty="0"/>
              <a:t>El estudio de cada uno de los miembros de cualquier sistema, NO da cuenta del estudio del sistema como tal.</a:t>
            </a:r>
          </a:p>
          <a:p>
            <a:pPr marL="0" indent="0">
              <a:buNone/>
            </a:pPr>
            <a:r>
              <a:rPr lang="es-ES" sz="2800" dirty="0"/>
              <a:t>La conducta final NO es la </a:t>
            </a:r>
            <a:r>
              <a:rPr lang="es-ES" sz="2800" u="sng" dirty="0"/>
              <a:t>sumatoria </a:t>
            </a:r>
            <a:r>
              <a:rPr lang="es-ES" sz="2800" dirty="0"/>
              <a:t>de las conductas de cada integrante, sino algo organizado por la mutua influencia de unos con otros.</a:t>
            </a:r>
          </a:p>
        </p:txBody>
      </p:sp>
      <p:sp>
        <p:nvSpPr>
          <p:cNvPr id="5" name="Título 1">
            <a:extLst>
              <a:ext uri="{FF2B5EF4-FFF2-40B4-BE49-F238E27FC236}">
                <a16:creationId xmlns:a16="http://schemas.microsoft.com/office/drawing/2014/main" id="{999698BC-C572-6B09-64DA-C7EB87ADA216}"/>
              </a:ext>
            </a:extLst>
          </p:cNvPr>
          <p:cNvSpPr txBox="1">
            <a:spLocks/>
          </p:cNvSpPr>
          <p:nvPr/>
        </p:nvSpPr>
        <p:spPr>
          <a:xfrm>
            <a:off x="0" y="423263"/>
            <a:ext cx="12192000" cy="1216064"/>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85000"/>
              </a:lnSpc>
              <a:spcBef>
                <a:spcPct val="0"/>
              </a:spcBef>
              <a:buNone/>
              <a:defRPr sz="7200" b="1" kern="1200" cap="none"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r"/>
            <a:r>
              <a:rPr lang="es-ES" sz="4800" b="0" i="1" dirty="0"/>
              <a:t>Propiedades de los sistemas</a:t>
            </a:r>
            <a:endParaRPr lang="es-AR" sz="6600" b="0" i="1" dirty="0"/>
          </a:p>
        </p:txBody>
      </p:sp>
    </p:spTree>
    <p:extLst>
      <p:ext uri="{BB962C8B-B14F-4D97-AF65-F5344CB8AC3E}">
        <p14:creationId xmlns:p14="http://schemas.microsoft.com/office/powerpoint/2010/main" val="11375422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8D84FAE-0108-2CFF-8B0B-EC5C98B93601}"/>
              </a:ext>
            </a:extLst>
          </p:cNvPr>
          <p:cNvPicPr>
            <a:picLocks noChangeAspect="1"/>
          </p:cNvPicPr>
          <p:nvPr/>
        </p:nvPicPr>
        <p:blipFill rotWithShape="1">
          <a:blip r:embed="rId2"/>
          <a:srcRect l="41068" t="14498" r="11092" b="4984"/>
          <a:stretch/>
        </p:blipFill>
        <p:spPr>
          <a:xfrm>
            <a:off x="4436908" y="125939"/>
            <a:ext cx="6977846" cy="6606121"/>
          </a:xfrm>
          <a:prstGeom prst="rect">
            <a:avLst/>
          </a:prstGeom>
        </p:spPr>
      </p:pic>
      <p:sp>
        <p:nvSpPr>
          <p:cNvPr id="10" name="Título 9">
            <a:extLst>
              <a:ext uri="{FF2B5EF4-FFF2-40B4-BE49-F238E27FC236}">
                <a16:creationId xmlns:a16="http://schemas.microsoft.com/office/drawing/2014/main" id="{97A17134-53D8-08C4-A168-8936B26A3EB1}"/>
              </a:ext>
            </a:extLst>
          </p:cNvPr>
          <p:cNvSpPr>
            <a:spLocks noGrp="1"/>
          </p:cNvSpPr>
          <p:nvPr>
            <p:ph type="title"/>
          </p:nvPr>
        </p:nvSpPr>
        <p:spPr>
          <a:xfrm>
            <a:off x="456946" y="5740756"/>
            <a:ext cx="3319272" cy="825446"/>
          </a:xfrm>
        </p:spPr>
        <p:txBody>
          <a:bodyPr>
            <a:normAutofit/>
          </a:bodyPr>
          <a:lstStyle/>
          <a:p>
            <a:r>
              <a:rPr lang="es-AR" sz="2400" dirty="0"/>
              <a:t>Ej. equipo de fútbol</a:t>
            </a:r>
          </a:p>
        </p:txBody>
      </p:sp>
    </p:spTree>
    <p:extLst>
      <p:ext uri="{BB962C8B-B14F-4D97-AF65-F5344CB8AC3E}">
        <p14:creationId xmlns:p14="http://schemas.microsoft.com/office/powerpoint/2010/main" val="2826394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EBBB91-3B54-A197-6C74-D8CB2DED83DD}"/>
              </a:ext>
            </a:extLst>
          </p:cNvPr>
          <p:cNvSpPr>
            <a:spLocks noGrp="1"/>
          </p:cNvSpPr>
          <p:nvPr>
            <p:ph type="title"/>
          </p:nvPr>
        </p:nvSpPr>
        <p:spPr/>
        <p:txBody>
          <a:bodyPr/>
          <a:lstStyle/>
          <a:p>
            <a:pPr algn="ctr"/>
            <a:r>
              <a:rPr lang="es-ES" dirty="0"/>
              <a:t>CAUSALIDAD CIRCULAR</a:t>
            </a:r>
            <a:endParaRPr lang="es-AR" dirty="0"/>
          </a:p>
        </p:txBody>
      </p:sp>
      <p:sp>
        <p:nvSpPr>
          <p:cNvPr id="6" name="Marcador de texto 5">
            <a:extLst>
              <a:ext uri="{FF2B5EF4-FFF2-40B4-BE49-F238E27FC236}">
                <a16:creationId xmlns:a16="http://schemas.microsoft.com/office/drawing/2014/main" id="{91914092-53F2-688E-F1ED-A653169C49A9}"/>
              </a:ext>
            </a:extLst>
          </p:cNvPr>
          <p:cNvSpPr>
            <a:spLocks noGrp="1"/>
          </p:cNvSpPr>
          <p:nvPr>
            <p:ph type="body" idx="1"/>
          </p:nvPr>
        </p:nvSpPr>
        <p:spPr/>
        <p:txBody>
          <a:bodyPr>
            <a:normAutofit/>
          </a:bodyPr>
          <a:lstStyle/>
          <a:p>
            <a:pPr algn="ctr"/>
            <a:r>
              <a:rPr lang="es-ES" sz="2400" dirty="0"/>
              <a:t>CAUSALIDAD LINEAL</a:t>
            </a:r>
            <a:endParaRPr lang="es-AR" sz="2400" dirty="0"/>
          </a:p>
        </p:txBody>
      </p:sp>
      <p:sp>
        <p:nvSpPr>
          <p:cNvPr id="3" name="Marcador de contenido 2">
            <a:extLst>
              <a:ext uri="{FF2B5EF4-FFF2-40B4-BE49-F238E27FC236}">
                <a16:creationId xmlns:a16="http://schemas.microsoft.com/office/drawing/2014/main" id="{C9F4E165-3035-82B4-A0D2-1C49D00C7DAF}"/>
              </a:ext>
            </a:extLst>
          </p:cNvPr>
          <p:cNvSpPr>
            <a:spLocks noGrp="1"/>
          </p:cNvSpPr>
          <p:nvPr>
            <p:ph sz="half" idx="2"/>
          </p:nvPr>
        </p:nvSpPr>
        <p:spPr/>
        <p:txBody>
          <a:bodyPr>
            <a:noAutofit/>
          </a:bodyPr>
          <a:lstStyle/>
          <a:p>
            <a:pPr marL="0" indent="0">
              <a:buNone/>
            </a:pPr>
            <a:r>
              <a:rPr lang="es-ES" sz="2400" dirty="0"/>
              <a:t>“Una” causa origina “un” efecto.</a:t>
            </a:r>
          </a:p>
          <a:p>
            <a:pPr marL="0" indent="0" algn="ctr">
              <a:buNone/>
            </a:pPr>
            <a:endParaRPr lang="es-ES" sz="2400" dirty="0"/>
          </a:p>
          <a:p>
            <a:pPr marL="0" indent="0" algn="ctr">
              <a:buNone/>
            </a:pPr>
            <a:r>
              <a:rPr lang="es-ES" sz="2400" dirty="0"/>
              <a:t>CAUSA </a:t>
            </a:r>
            <a:r>
              <a:rPr lang="es-ES" sz="2400" dirty="0">
                <a:sym typeface="Symbol" panose="05050102010706020507" pitchFamily="18" charset="2"/>
              </a:rPr>
              <a:t> </a:t>
            </a:r>
            <a:r>
              <a:rPr lang="es-ES" sz="2400" dirty="0"/>
              <a:t>EFECTO</a:t>
            </a:r>
          </a:p>
          <a:p>
            <a:pPr marL="0" indent="0">
              <a:buNone/>
            </a:pPr>
            <a:endParaRPr lang="es-AR" sz="2400" dirty="0"/>
          </a:p>
          <a:p>
            <a:pPr marL="0" indent="0">
              <a:buNone/>
            </a:pPr>
            <a:r>
              <a:rPr lang="es-AR" sz="2400" dirty="0"/>
              <a:t>El tradicional modelo médico biológico- positivista: recortado y descontextualizado.</a:t>
            </a:r>
          </a:p>
        </p:txBody>
      </p:sp>
      <p:sp>
        <p:nvSpPr>
          <p:cNvPr id="7" name="Marcador de texto 6">
            <a:extLst>
              <a:ext uri="{FF2B5EF4-FFF2-40B4-BE49-F238E27FC236}">
                <a16:creationId xmlns:a16="http://schemas.microsoft.com/office/drawing/2014/main" id="{C6971256-75CD-A74C-4E2F-DD6474C18BE0}"/>
              </a:ext>
            </a:extLst>
          </p:cNvPr>
          <p:cNvSpPr>
            <a:spLocks noGrp="1"/>
          </p:cNvSpPr>
          <p:nvPr>
            <p:ph type="body" sz="quarter" idx="3"/>
          </p:nvPr>
        </p:nvSpPr>
        <p:spPr/>
        <p:txBody>
          <a:bodyPr>
            <a:normAutofit/>
          </a:bodyPr>
          <a:lstStyle/>
          <a:p>
            <a:pPr algn="ctr"/>
            <a:r>
              <a:rPr lang="es-ES" sz="2400" dirty="0"/>
              <a:t>CAUSALIDAD CIRCULAR</a:t>
            </a:r>
            <a:endParaRPr lang="es-AR" sz="2400" dirty="0"/>
          </a:p>
        </p:txBody>
      </p:sp>
      <p:sp>
        <p:nvSpPr>
          <p:cNvPr id="8" name="Marcador de contenido 7">
            <a:extLst>
              <a:ext uri="{FF2B5EF4-FFF2-40B4-BE49-F238E27FC236}">
                <a16:creationId xmlns:a16="http://schemas.microsoft.com/office/drawing/2014/main" id="{07001B48-447E-5ED5-E5F6-0EF817CFD5E5}"/>
              </a:ext>
            </a:extLst>
          </p:cNvPr>
          <p:cNvSpPr>
            <a:spLocks noGrp="1"/>
          </p:cNvSpPr>
          <p:nvPr>
            <p:ph sz="quarter" idx="4"/>
          </p:nvPr>
        </p:nvSpPr>
        <p:spPr/>
        <p:txBody>
          <a:bodyPr>
            <a:normAutofit/>
          </a:bodyPr>
          <a:lstStyle/>
          <a:p>
            <a:pPr marL="0" indent="0">
              <a:buNone/>
            </a:pPr>
            <a:r>
              <a:rPr lang="es-ES" sz="2400" dirty="0"/>
              <a:t>Cada elemento del sistema es causa y efecto al mismo tiempo, en tanto que recibe y emite permanentemente.</a:t>
            </a:r>
          </a:p>
          <a:p>
            <a:pPr marL="0" indent="0">
              <a:buNone/>
            </a:pPr>
            <a:endParaRPr lang="es-ES" sz="2400" dirty="0"/>
          </a:p>
          <a:p>
            <a:pPr marL="0" indent="0" algn="ctr">
              <a:buNone/>
            </a:pPr>
            <a:endParaRPr lang="es-ES" sz="2400" dirty="0"/>
          </a:p>
          <a:p>
            <a:pPr marL="0" indent="0" algn="ctr">
              <a:buNone/>
            </a:pPr>
            <a:r>
              <a:rPr lang="es-ES" sz="2400" dirty="0"/>
              <a:t>A	 B</a:t>
            </a:r>
            <a:endParaRPr lang="es-AR" sz="2400" dirty="0"/>
          </a:p>
          <a:p>
            <a:endParaRPr lang="es-AR" sz="2400" dirty="0"/>
          </a:p>
        </p:txBody>
      </p:sp>
      <p:sp>
        <p:nvSpPr>
          <p:cNvPr id="4" name="Flecha: curvada hacia abajo 3">
            <a:extLst>
              <a:ext uri="{FF2B5EF4-FFF2-40B4-BE49-F238E27FC236}">
                <a16:creationId xmlns:a16="http://schemas.microsoft.com/office/drawing/2014/main" id="{06BFA3F0-A103-D052-5FAF-5F13D1855620}"/>
              </a:ext>
            </a:extLst>
          </p:cNvPr>
          <p:cNvSpPr/>
          <p:nvPr/>
        </p:nvSpPr>
        <p:spPr>
          <a:xfrm>
            <a:off x="8244359" y="4887619"/>
            <a:ext cx="994610" cy="34025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solidFill>
                <a:schemeClr val="tx1"/>
              </a:solidFill>
            </a:endParaRPr>
          </a:p>
        </p:txBody>
      </p:sp>
      <p:sp>
        <p:nvSpPr>
          <p:cNvPr id="5" name="Flecha: curvada hacia abajo 4">
            <a:extLst>
              <a:ext uri="{FF2B5EF4-FFF2-40B4-BE49-F238E27FC236}">
                <a16:creationId xmlns:a16="http://schemas.microsoft.com/office/drawing/2014/main" id="{B70A7F1F-BED6-EBB2-CB6C-5371F47CBA15}"/>
              </a:ext>
            </a:extLst>
          </p:cNvPr>
          <p:cNvSpPr/>
          <p:nvPr/>
        </p:nvSpPr>
        <p:spPr>
          <a:xfrm flipH="1" flipV="1">
            <a:off x="8207783" y="5614169"/>
            <a:ext cx="994610" cy="34025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spTree>
    <p:extLst>
      <p:ext uri="{BB962C8B-B14F-4D97-AF65-F5344CB8AC3E}">
        <p14:creationId xmlns:p14="http://schemas.microsoft.com/office/powerpoint/2010/main" val="1135616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E6B95BD-7F83-C7C5-11A2-D535F81CCE6A}"/>
              </a:ext>
            </a:extLst>
          </p:cNvPr>
          <p:cNvSpPr>
            <a:spLocks noGrp="1"/>
          </p:cNvSpPr>
          <p:nvPr>
            <p:ph idx="1"/>
          </p:nvPr>
        </p:nvSpPr>
        <p:spPr>
          <a:xfrm>
            <a:off x="1069848" y="1228725"/>
            <a:ext cx="10058400" cy="4943475"/>
          </a:xfrm>
        </p:spPr>
        <p:txBody>
          <a:bodyPr>
            <a:normAutofit lnSpcReduction="10000"/>
          </a:bodyPr>
          <a:lstStyle/>
          <a:p>
            <a:pPr algn="l"/>
            <a:r>
              <a:rPr lang="es-ES" sz="2800" i="0" dirty="0">
                <a:effectLst/>
                <a:latin typeface="+mj-lt"/>
              </a:rPr>
              <a:t>Paúl Watzlawick fue pionero en distinguir la causalidad lineal y causalidad circular, para explicar con ello las diversas pautas repetitivas de interacción posibles y marcando un antes y un después en la interpretación de las dificultades en las relaciones personales. </a:t>
            </a:r>
          </a:p>
          <a:p>
            <a:pPr algn="l"/>
            <a:endParaRPr lang="es-ES" sz="2800" dirty="0">
              <a:latin typeface="+mj-lt"/>
            </a:endParaRPr>
          </a:p>
          <a:p>
            <a:pPr marL="0" indent="0" algn="l">
              <a:buNone/>
            </a:pPr>
            <a:r>
              <a:rPr lang="es-ES" sz="2800" i="0" dirty="0">
                <a:effectLst/>
                <a:latin typeface="+mj-lt"/>
              </a:rPr>
              <a:t>La </a:t>
            </a:r>
            <a:r>
              <a:rPr lang="es-ES" sz="2800" i="1" dirty="0">
                <a:effectLst/>
                <a:latin typeface="+mj-lt"/>
              </a:rPr>
              <a:t>visión circular de los problemas</a:t>
            </a:r>
            <a:r>
              <a:rPr lang="es-ES" sz="2800" i="0" dirty="0">
                <a:effectLst/>
                <a:latin typeface="+mj-lt"/>
              </a:rPr>
              <a:t> está marcada por cómo el comportamiento de un individuo influencia las acciones de otro, que por su parte influye también sobre el primero.</a:t>
            </a:r>
          </a:p>
          <a:p>
            <a:pPr algn="l"/>
            <a:r>
              <a:rPr lang="es-ES" sz="2800" i="0" dirty="0">
                <a:effectLst/>
                <a:latin typeface="+mj-lt"/>
              </a:rPr>
              <a:t>Por tanto, la terapia sistémica ofrece una visión circular, interactiva, en el interior del sistema o grupo que tiene sus reglas de transformación y se autocontrola a través de fenómenos de retroalimentación para mantener un estado de equilibrio</a:t>
            </a:r>
          </a:p>
          <a:p>
            <a:endParaRPr lang="es-AR" dirty="0"/>
          </a:p>
        </p:txBody>
      </p:sp>
    </p:spTree>
    <p:extLst>
      <p:ext uri="{BB962C8B-B14F-4D97-AF65-F5344CB8AC3E}">
        <p14:creationId xmlns:p14="http://schemas.microsoft.com/office/powerpoint/2010/main" val="4040168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8D84FAE-0108-2CFF-8B0B-EC5C98B93601}"/>
              </a:ext>
            </a:extLst>
          </p:cNvPr>
          <p:cNvPicPr>
            <a:picLocks noChangeAspect="1"/>
          </p:cNvPicPr>
          <p:nvPr/>
        </p:nvPicPr>
        <p:blipFill rotWithShape="1">
          <a:blip r:embed="rId2"/>
          <a:srcRect l="55263" t="25406" r="25200" b="44188"/>
          <a:stretch/>
        </p:blipFill>
        <p:spPr>
          <a:xfrm>
            <a:off x="8578339" y="513918"/>
            <a:ext cx="2849732" cy="2494625"/>
          </a:xfrm>
          <a:prstGeom prst="rect">
            <a:avLst/>
          </a:prstGeom>
        </p:spPr>
      </p:pic>
      <p:sp>
        <p:nvSpPr>
          <p:cNvPr id="10" name="Título 9">
            <a:extLst>
              <a:ext uri="{FF2B5EF4-FFF2-40B4-BE49-F238E27FC236}">
                <a16:creationId xmlns:a16="http://schemas.microsoft.com/office/drawing/2014/main" id="{97A17134-53D8-08C4-A168-8936B26A3EB1}"/>
              </a:ext>
            </a:extLst>
          </p:cNvPr>
          <p:cNvSpPr>
            <a:spLocks noGrp="1"/>
          </p:cNvSpPr>
          <p:nvPr>
            <p:ph type="title"/>
          </p:nvPr>
        </p:nvSpPr>
        <p:spPr>
          <a:xfrm>
            <a:off x="187541" y="5764074"/>
            <a:ext cx="3319272" cy="825446"/>
          </a:xfrm>
        </p:spPr>
        <p:txBody>
          <a:bodyPr>
            <a:normAutofit/>
          </a:bodyPr>
          <a:lstStyle/>
          <a:p>
            <a:r>
              <a:rPr lang="es-AR" sz="2400" dirty="0"/>
              <a:t>Ej. equipo de fútbol</a:t>
            </a:r>
          </a:p>
        </p:txBody>
      </p:sp>
      <p:sp>
        <p:nvSpPr>
          <p:cNvPr id="2" name="CuadroTexto 1">
            <a:extLst>
              <a:ext uri="{FF2B5EF4-FFF2-40B4-BE49-F238E27FC236}">
                <a16:creationId xmlns:a16="http://schemas.microsoft.com/office/drawing/2014/main" id="{844A1AAD-5E52-4BD7-7B5C-8A69406A6BEE}"/>
              </a:ext>
            </a:extLst>
          </p:cNvPr>
          <p:cNvSpPr txBox="1"/>
          <p:nvPr/>
        </p:nvSpPr>
        <p:spPr>
          <a:xfrm>
            <a:off x="3613662" y="733573"/>
            <a:ext cx="4599993" cy="1754326"/>
          </a:xfrm>
          <a:prstGeom prst="rect">
            <a:avLst/>
          </a:prstGeom>
          <a:noFill/>
        </p:spPr>
        <p:txBody>
          <a:bodyPr wrap="square" rtlCol="0">
            <a:spAutoFit/>
          </a:bodyPr>
          <a:lstStyle/>
          <a:p>
            <a:pPr algn="r"/>
            <a:r>
              <a:rPr lang="es-ES" dirty="0"/>
              <a:t>Se enseñan y se entrenan de forma separada las diferentes habilidades, intentando que esas mejorías impliquen mejores desempeños tanto individuales como colectivos. </a:t>
            </a:r>
          </a:p>
          <a:p>
            <a:pPr algn="r"/>
            <a:r>
              <a:rPr lang="es-ES" dirty="0"/>
              <a:t>Pases cortos, largos, penales.</a:t>
            </a:r>
            <a:endParaRPr lang="es-AR" dirty="0"/>
          </a:p>
        </p:txBody>
      </p:sp>
      <p:sp>
        <p:nvSpPr>
          <p:cNvPr id="3" name="CuadroTexto 2">
            <a:extLst>
              <a:ext uri="{FF2B5EF4-FFF2-40B4-BE49-F238E27FC236}">
                <a16:creationId xmlns:a16="http://schemas.microsoft.com/office/drawing/2014/main" id="{2D43A9C0-7ACD-B437-0ECB-905A9A80B5B6}"/>
              </a:ext>
            </a:extLst>
          </p:cNvPr>
          <p:cNvSpPr txBox="1"/>
          <p:nvPr/>
        </p:nvSpPr>
        <p:spPr>
          <a:xfrm>
            <a:off x="7000492" y="4370102"/>
            <a:ext cx="4599993" cy="1477328"/>
          </a:xfrm>
          <a:prstGeom prst="rect">
            <a:avLst/>
          </a:prstGeom>
          <a:noFill/>
        </p:spPr>
        <p:txBody>
          <a:bodyPr wrap="square" rtlCol="0">
            <a:spAutoFit/>
          </a:bodyPr>
          <a:lstStyle/>
          <a:p>
            <a:r>
              <a:rPr lang="es-ES" dirty="0"/>
              <a:t>Se entrena a los sujetos en las situaciones de juego real para que se tenga en cuenta el contexto, las relaciones entre los jugadores, las diferentes jugadas posibles, etc.</a:t>
            </a:r>
            <a:endParaRPr lang="es-AR" dirty="0"/>
          </a:p>
        </p:txBody>
      </p:sp>
      <p:pic>
        <p:nvPicPr>
          <p:cNvPr id="4" name="Imagen 3">
            <a:extLst>
              <a:ext uri="{FF2B5EF4-FFF2-40B4-BE49-F238E27FC236}">
                <a16:creationId xmlns:a16="http://schemas.microsoft.com/office/drawing/2014/main" id="{56D11927-E50C-4276-07ED-25F577D36F49}"/>
              </a:ext>
            </a:extLst>
          </p:cNvPr>
          <p:cNvPicPr>
            <a:picLocks noChangeAspect="1"/>
          </p:cNvPicPr>
          <p:nvPr/>
        </p:nvPicPr>
        <p:blipFill rotWithShape="1">
          <a:blip r:embed="rId2"/>
          <a:srcRect l="55357" t="68905" r="25321" b="4984"/>
          <a:stretch/>
        </p:blipFill>
        <p:spPr>
          <a:xfrm>
            <a:off x="3791281" y="3885464"/>
            <a:ext cx="2818211" cy="2142305"/>
          </a:xfrm>
          <a:prstGeom prst="rect">
            <a:avLst/>
          </a:prstGeom>
        </p:spPr>
      </p:pic>
    </p:spTree>
    <p:extLst>
      <p:ext uri="{BB962C8B-B14F-4D97-AF65-F5344CB8AC3E}">
        <p14:creationId xmlns:p14="http://schemas.microsoft.com/office/powerpoint/2010/main" val="692875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E6A7851-A79E-F66D-D35D-95AF66B2117D}"/>
              </a:ext>
            </a:extLst>
          </p:cNvPr>
          <p:cNvSpPr>
            <a:spLocks noGrp="1"/>
          </p:cNvSpPr>
          <p:nvPr>
            <p:ph type="ctrTitle"/>
          </p:nvPr>
        </p:nvSpPr>
        <p:spPr/>
        <p:txBody>
          <a:bodyPr/>
          <a:lstStyle/>
          <a:p>
            <a:r>
              <a:rPr lang="es-ES" b="1" dirty="0">
                <a:solidFill>
                  <a:srgbClr val="00B0F0"/>
                </a:solidFill>
                <a:effectLst>
                  <a:outerShdw blurRad="38100" dist="38100" dir="2700000" algn="tl">
                    <a:srgbClr val="000000">
                      <a:alpha val="43137"/>
                    </a:srgbClr>
                  </a:outerShdw>
                </a:effectLst>
              </a:rPr>
              <a:t>TEORÍA GENERAL DE LOS SISTEMAS</a:t>
            </a:r>
            <a:endParaRPr lang="es-AR" b="1" dirty="0">
              <a:solidFill>
                <a:srgbClr val="00B0F0"/>
              </a:solidFill>
              <a:effectLst>
                <a:outerShdw blurRad="38100" dist="38100" dir="2700000" algn="tl">
                  <a:srgbClr val="000000">
                    <a:alpha val="43137"/>
                  </a:srgbClr>
                </a:outerShdw>
              </a:effectLst>
            </a:endParaRPr>
          </a:p>
        </p:txBody>
      </p:sp>
      <p:sp>
        <p:nvSpPr>
          <p:cNvPr id="5" name="Subtítulo 4">
            <a:extLst>
              <a:ext uri="{FF2B5EF4-FFF2-40B4-BE49-F238E27FC236}">
                <a16:creationId xmlns:a16="http://schemas.microsoft.com/office/drawing/2014/main" id="{78C8CE1E-6E8F-DBB5-0F76-F27EB4B8F428}"/>
              </a:ext>
            </a:extLst>
          </p:cNvPr>
          <p:cNvSpPr>
            <a:spLocks noGrp="1"/>
          </p:cNvSpPr>
          <p:nvPr>
            <p:ph type="subTitle" idx="1"/>
          </p:nvPr>
        </p:nvSpPr>
        <p:spPr/>
        <p:txBody>
          <a:bodyPr/>
          <a:lstStyle/>
          <a:p>
            <a:r>
              <a:rPr lang="es-ES" b="1" dirty="0"/>
              <a:t>UNIDAD 12</a:t>
            </a:r>
            <a:endParaRPr lang="es-AR" b="1" dirty="0"/>
          </a:p>
        </p:txBody>
      </p:sp>
    </p:spTree>
    <p:extLst>
      <p:ext uri="{BB962C8B-B14F-4D97-AF65-F5344CB8AC3E}">
        <p14:creationId xmlns:p14="http://schemas.microsoft.com/office/powerpoint/2010/main" val="1900545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FEBDD2-C0C4-A864-F07E-FB752DBDA2FD}"/>
              </a:ext>
            </a:extLst>
          </p:cNvPr>
          <p:cNvSpPr>
            <a:spLocks noGrp="1"/>
          </p:cNvSpPr>
          <p:nvPr>
            <p:ph type="title"/>
          </p:nvPr>
        </p:nvSpPr>
        <p:spPr/>
        <p:txBody>
          <a:bodyPr>
            <a:normAutofit/>
          </a:bodyPr>
          <a:lstStyle/>
          <a:p>
            <a:r>
              <a:rPr lang="es-AR" dirty="0"/>
              <a:t>EQUIFINALIDAD</a:t>
            </a:r>
          </a:p>
        </p:txBody>
      </p:sp>
      <p:sp>
        <p:nvSpPr>
          <p:cNvPr id="3" name="Marcador de contenido 2">
            <a:extLst>
              <a:ext uri="{FF2B5EF4-FFF2-40B4-BE49-F238E27FC236}">
                <a16:creationId xmlns:a16="http://schemas.microsoft.com/office/drawing/2014/main" id="{402D4636-462D-B0EF-A246-5A6C03B20597}"/>
              </a:ext>
            </a:extLst>
          </p:cNvPr>
          <p:cNvSpPr>
            <a:spLocks noGrp="1"/>
          </p:cNvSpPr>
          <p:nvPr>
            <p:ph idx="1"/>
          </p:nvPr>
        </p:nvSpPr>
        <p:spPr/>
        <p:txBody>
          <a:bodyPr>
            <a:normAutofit/>
          </a:bodyPr>
          <a:lstStyle/>
          <a:p>
            <a:r>
              <a:rPr lang="es-ES" sz="2800" dirty="0"/>
              <a:t>Diferentes condiciones iniciales pueden organizar un mismo estado final y, por el contrario, diferentes estados finales pueden ser producidos por una misma situación de partida (</a:t>
            </a:r>
            <a:r>
              <a:rPr lang="es-ES" sz="3200" b="1"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multifinalidad</a:t>
            </a:r>
            <a:r>
              <a:rPr lang="es-ES" sz="2800" b="1"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a:t>
            </a:r>
            <a:r>
              <a:rPr lang="es-ES" sz="2800" dirty="0"/>
              <a:t>.</a:t>
            </a:r>
          </a:p>
          <a:p>
            <a:endParaRPr lang="es-ES" sz="2800" dirty="0"/>
          </a:p>
          <a:p>
            <a:r>
              <a:rPr lang="es-ES" sz="2800" dirty="0"/>
              <a:t>Un sistema vivo a partir de distintas condiciones iniciales y por distintos caminos llega a un mismo estado final.</a:t>
            </a:r>
          </a:p>
        </p:txBody>
      </p:sp>
    </p:spTree>
    <p:extLst>
      <p:ext uri="{BB962C8B-B14F-4D97-AF65-F5344CB8AC3E}">
        <p14:creationId xmlns:p14="http://schemas.microsoft.com/office/powerpoint/2010/main" val="13611010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97A17134-53D8-08C4-A168-8936B26A3EB1}"/>
              </a:ext>
            </a:extLst>
          </p:cNvPr>
          <p:cNvSpPr>
            <a:spLocks noGrp="1"/>
          </p:cNvSpPr>
          <p:nvPr>
            <p:ph type="title"/>
          </p:nvPr>
        </p:nvSpPr>
        <p:spPr>
          <a:xfrm>
            <a:off x="187541" y="5764074"/>
            <a:ext cx="3248117" cy="825446"/>
          </a:xfrm>
        </p:spPr>
        <p:txBody>
          <a:bodyPr>
            <a:normAutofit/>
          </a:bodyPr>
          <a:lstStyle/>
          <a:p>
            <a:r>
              <a:rPr lang="es-AR" sz="2400" dirty="0"/>
              <a:t>Ej. equipo de fútbol</a:t>
            </a:r>
          </a:p>
        </p:txBody>
      </p:sp>
      <p:sp>
        <p:nvSpPr>
          <p:cNvPr id="3" name="CuadroTexto 2">
            <a:extLst>
              <a:ext uri="{FF2B5EF4-FFF2-40B4-BE49-F238E27FC236}">
                <a16:creationId xmlns:a16="http://schemas.microsoft.com/office/drawing/2014/main" id="{2D43A9C0-7ACD-B437-0ECB-905A9A80B5B6}"/>
              </a:ext>
            </a:extLst>
          </p:cNvPr>
          <p:cNvSpPr txBox="1"/>
          <p:nvPr/>
        </p:nvSpPr>
        <p:spPr>
          <a:xfrm>
            <a:off x="3094318" y="595071"/>
            <a:ext cx="4336293" cy="461665"/>
          </a:xfrm>
          <a:prstGeom prst="rect">
            <a:avLst/>
          </a:prstGeom>
          <a:noFill/>
        </p:spPr>
        <p:txBody>
          <a:bodyPr wrap="square" rtlCol="0">
            <a:spAutoFit/>
          </a:bodyPr>
          <a:lstStyle/>
          <a:p>
            <a:pPr algn="ctr"/>
            <a:r>
              <a:rPr lang="es-ES" sz="2400" dirty="0"/>
              <a:t>Formación + defensiva</a:t>
            </a:r>
            <a:endParaRPr lang="es-AR" sz="2400" dirty="0"/>
          </a:p>
        </p:txBody>
      </p:sp>
      <p:pic>
        <p:nvPicPr>
          <p:cNvPr id="4" name="Imagen 3">
            <a:extLst>
              <a:ext uri="{FF2B5EF4-FFF2-40B4-BE49-F238E27FC236}">
                <a16:creationId xmlns:a16="http://schemas.microsoft.com/office/drawing/2014/main" id="{56D11927-E50C-4276-07ED-25F577D36F49}"/>
              </a:ext>
            </a:extLst>
          </p:cNvPr>
          <p:cNvPicPr>
            <a:picLocks noChangeAspect="1"/>
          </p:cNvPicPr>
          <p:nvPr/>
        </p:nvPicPr>
        <p:blipFill rotWithShape="1">
          <a:blip r:embed="rId2"/>
          <a:srcRect l="55357" t="68905" r="25321" b="4984"/>
          <a:stretch/>
        </p:blipFill>
        <p:spPr>
          <a:xfrm>
            <a:off x="397996" y="3798791"/>
            <a:ext cx="2354081" cy="1789490"/>
          </a:xfrm>
          <a:prstGeom prst="rect">
            <a:avLst/>
          </a:prstGeom>
        </p:spPr>
      </p:pic>
      <p:sp>
        <p:nvSpPr>
          <p:cNvPr id="5" name="CuadroTexto 4">
            <a:extLst>
              <a:ext uri="{FF2B5EF4-FFF2-40B4-BE49-F238E27FC236}">
                <a16:creationId xmlns:a16="http://schemas.microsoft.com/office/drawing/2014/main" id="{3E006399-3C0A-59B6-C8B3-7C4E6C4900AD}"/>
              </a:ext>
            </a:extLst>
          </p:cNvPr>
          <p:cNvSpPr txBox="1"/>
          <p:nvPr/>
        </p:nvSpPr>
        <p:spPr>
          <a:xfrm>
            <a:off x="3094319" y="1426066"/>
            <a:ext cx="4336292" cy="461665"/>
          </a:xfrm>
          <a:prstGeom prst="rect">
            <a:avLst/>
          </a:prstGeom>
          <a:noFill/>
        </p:spPr>
        <p:txBody>
          <a:bodyPr wrap="square" rtlCol="0">
            <a:spAutoFit/>
          </a:bodyPr>
          <a:lstStyle/>
          <a:p>
            <a:pPr algn="ctr"/>
            <a:r>
              <a:rPr lang="es-ES" sz="2400" dirty="0"/>
              <a:t>Formación + ofensiva</a:t>
            </a:r>
            <a:endParaRPr lang="es-AR" sz="2400" dirty="0"/>
          </a:p>
        </p:txBody>
      </p:sp>
      <p:sp>
        <p:nvSpPr>
          <p:cNvPr id="6" name="CuadroTexto 5">
            <a:extLst>
              <a:ext uri="{FF2B5EF4-FFF2-40B4-BE49-F238E27FC236}">
                <a16:creationId xmlns:a16="http://schemas.microsoft.com/office/drawing/2014/main" id="{6CCB050D-2710-AF4E-6593-8DDC91A58E75}"/>
              </a:ext>
            </a:extLst>
          </p:cNvPr>
          <p:cNvSpPr txBox="1"/>
          <p:nvPr/>
        </p:nvSpPr>
        <p:spPr>
          <a:xfrm>
            <a:off x="3183096" y="2334280"/>
            <a:ext cx="4336292" cy="461665"/>
          </a:xfrm>
          <a:prstGeom prst="rect">
            <a:avLst/>
          </a:prstGeom>
          <a:noFill/>
        </p:spPr>
        <p:txBody>
          <a:bodyPr wrap="square" rtlCol="0">
            <a:spAutoFit/>
          </a:bodyPr>
          <a:lstStyle/>
          <a:p>
            <a:r>
              <a:rPr lang="es-ES" sz="2400" dirty="0"/>
              <a:t>Formación de medio campo</a:t>
            </a:r>
            <a:endParaRPr lang="es-AR" sz="2400" dirty="0"/>
          </a:p>
        </p:txBody>
      </p:sp>
      <p:cxnSp>
        <p:nvCxnSpPr>
          <p:cNvPr id="9" name="Conector recto de flecha 8">
            <a:extLst>
              <a:ext uri="{FF2B5EF4-FFF2-40B4-BE49-F238E27FC236}">
                <a16:creationId xmlns:a16="http://schemas.microsoft.com/office/drawing/2014/main" id="{83F291C6-0116-824B-4A2A-1F377FC00283}"/>
              </a:ext>
            </a:extLst>
          </p:cNvPr>
          <p:cNvCxnSpPr>
            <a:cxnSpLocks/>
            <a:stCxn id="3" idx="3"/>
          </p:cNvCxnSpPr>
          <p:nvPr/>
        </p:nvCxnSpPr>
        <p:spPr>
          <a:xfrm>
            <a:off x="7430611" y="825904"/>
            <a:ext cx="1216239" cy="745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395FAA47-E706-A8A1-F0E9-207982853902}"/>
              </a:ext>
            </a:extLst>
          </p:cNvPr>
          <p:cNvSpPr txBox="1"/>
          <p:nvPr/>
        </p:nvSpPr>
        <p:spPr>
          <a:xfrm>
            <a:off x="8726750" y="1479482"/>
            <a:ext cx="2672178" cy="461665"/>
          </a:xfrm>
          <a:prstGeom prst="rect">
            <a:avLst/>
          </a:prstGeom>
          <a:noFill/>
        </p:spPr>
        <p:txBody>
          <a:bodyPr wrap="square" rtlCol="0">
            <a:spAutoFit/>
          </a:bodyPr>
          <a:lstStyle/>
          <a:p>
            <a:pPr algn="ctr"/>
            <a:r>
              <a:rPr lang="es-AR" sz="2400" dirty="0"/>
              <a:t>Ganan</a:t>
            </a:r>
          </a:p>
        </p:txBody>
      </p:sp>
      <p:cxnSp>
        <p:nvCxnSpPr>
          <p:cNvPr id="13" name="Conector recto de flecha 12">
            <a:extLst>
              <a:ext uri="{FF2B5EF4-FFF2-40B4-BE49-F238E27FC236}">
                <a16:creationId xmlns:a16="http://schemas.microsoft.com/office/drawing/2014/main" id="{13A85298-3A44-2AAD-1CD8-98133F3E05C3}"/>
              </a:ext>
            </a:extLst>
          </p:cNvPr>
          <p:cNvCxnSpPr>
            <a:cxnSpLocks/>
            <a:stCxn id="5" idx="3"/>
          </p:cNvCxnSpPr>
          <p:nvPr/>
        </p:nvCxnSpPr>
        <p:spPr>
          <a:xfrm>
            <a:off x="7430611" y="1656899"/>
            <a:ext cx="1216239" cy="192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67549524-B418-1F15-EDE0-4CF5B51407EB}"/>
              </a:ext>
            </a:extLst>
          </p:cNvPr>
          <p:cNvCxnSpPr>
            <a:cxnSpLocks/>
          </p:cNvCxnSpPr>
          <p:nvPr/>
        </p:nvCxnSpPr>
        <p:spPr>
          <a:xfrm flipV="1">
            <a:off x="7359589" y="1887731"/>
            <a:ext cx="1287261" cy="7022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CuadroTexto 16">
            <a:extLst>
              <a:ext uri="{FF2B5EF4-FFF2-40B4-BE49-F238E27FC236}">
                <a16:creationId xmlns:a16="http://schemas.microsoft.com/office/drawing/2014/main" id="{DBB9B558-A4DB-1FCD-96A4-F4FB9B089858}"/>
              </a:ext>
            </a:extLst>
          </p:cNvPr>
          <p:cNvSpPr txBox="1"/>
          <p:nvPr/>
        </p:nvSpPr>
        <p:spPr>
          <a:xfrm>
            <a:off x="3094319" y="201158"/>
            <a:ext cx="4265270" cy="400110"/>
          </a:xfrm>
          <a:prstGeom prst="rect">
            <a:avLst/>
          </a:prstGeom>
          <a:noFill/>
        </p:spPr>
        <p:txBody>
          <a:bodyPr wrap="square" rtlCol="0">
            <a:spAutoFit/>
          </a:bodyPr>
          <a:lstStyle/>
          <a:p>
            <a:pPr algn="ctr"/>
            <a:r>
              <a:rPr lang="es-AR" sz="2000" dirty="0"/>
              <a:t>Estado INICIAL</a:t>
            </a:r>
          </a:p>
        </p:txBody>
      </p:sp>
      <p:sp>
        <p:nvSpPr>
          <p:cNvPr id="20" name="CuadroTexto 19">
            <a:extLst>
              <a:ext uri="{FF2B5EF4-FFF2-40B4-BE49-F238E27FC236}">
                <a16:creationId xmlns:a16="http://schemas.microsoft.com/office/drawing/2014/main" id="{633605F6-CD90-4AC8-A527-EB4549BA9B66}"/>
              </a:ext>
            </a:extLst>
          </p:cNvPr>
          <p:cNvSpPr txBox="1"/>
          <p:nvPr/>
        </p:nvSpPr>
        <p:spPr>
          <a:xfrm>
            <a:off x="3968770" y="3834611"/>
            <a:ext cx="2672178" cy="461665"/>
          </a:xfrm>
          <a:prstGeom prst="rect">
            <a:avLst/>
          </a:prstGeom>
          <a:noFill/>
        </p:spPr>
        <p:txBody>
          <a:bodyPr wrap="square" rtlCol="0">
            <a:spAutoFit/>
          </a:bodyPr>
          <a:lstStyle/>
          <a:p>
            <a:pPr algn="ctr"/>
            <a:r>
              <a:rPr lang="es-AR" sz="2400" dirty="0"/>
              <a:t>= Estrategia</a:t>
            </a:r>
            <a:endParaRPr lang="es-AR" sz="2800" dirty="0"/>
          </a:p>
        </p:txBody>
      </p:sp>
      <p:sp>
        <p:nvSpPr>
          <p:cNvPr id="21" name="CuadroTexto 20">
            <a:extLst>
              <a:ext uri="{FF2B5EF4-FFF2-40B4-BE49-F238E27FC236}">
                <a16:creationId xmlns:a16="http://schemas.microsoft.com/office/drawing/2014/main" id="{5C6A500F-95F4-5EEE-6308-F5421E96FD27}"/>
              </a:ext>
            </a:extLst>
          </p:cNvPr>
          <p:cNvSpPr txBox="1"/>
          <p:nvPr/>
        </p:nvSpPr>
        <p:spPr>
          <a:xfrm>
            <a:off x="8726750" y="201158"/>
            <a:ext cx="2672178" cy="400110"/>
          </a:xfrm>
          <a:prstGeom prst="rect">
            <a:avLst/>
          </a:prstGeom>
          <a:noFill/>
        </p:spPr>
        <p:txBody>
          <a:bodyPr wrap="square" rtlCol="0">
            <a:spAutoFit/>
          </a:bodyPr>
          <a:lstStyle/>
          <a:p>
            <a:pPr algn="ctr"/>
            <a:r>
              <a:rPr lang="es-AR" sz="2000" dirty="0"/>
              <a:t>Estado FINAL</a:t>
            </a:r>
          </a:p>
        </p:txBody>
      </p:sp>
      <p:cxnSp>
        <p:nvCxnSpPr>
          <p:cNvPr id="23" name="Conector recto 22">
            <a:extLst>
              <a:ext uri="{FF2B5EF4-FFF2-40B4-BE49-F238E27FC236}">
                <a16:creationId xmlns:a16="http://schemas.microsoft.com/office/drawing/2014/main" id="{60447BCF-F64D-5626-68AA-36722C1C156D}"/>
              </a:ext>
            </a:extLst>
          </p:cNvPr>
          <p:cNvCxnSpPr>
            <a:cxnSpLocks/>
          </p:cNvCxnSpPr>
          <p:nvPr/>
        </p:nvCxnSpPr>
        <p:spPr>
          <a:xfrm>
            <a:off x="2752078" y="634044"/>
            <a:ext cx="9117367" cy="2752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F3DF53A2-F6C9-436D-CAA8-B4F6DEB9EFE6}"/>
              </a:ext>
            </a:extLst>
          </p:cNvPr>
          <p:cNvCxnSpPr>
            <a:cxnSpLocks/>
          </p:cNvCxnSpPr>
          <p:nvPr/>
        </p:nvCxnSpPr>
        <p:spPr>
          <a:xfrm>
            <a:off x="2752077" y="2920051"/>
            <a:ext cx="9117367" cy="2752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7" name="CuadroTexto 26">
            <a:extLst>
              <a:ext uri="{FF2B5EF4-FFF2-40B4-BE49-F238E27FC236}">
                <a16:creationId xmlns:a16="http://schemas.microsoft.com/office/drawing/2014/main" id="{20FEF18D-1255-581F-118F-EEE6A715D662}"/>
              </a:ext>
            </a:extLst>
          </p:cNvPr>
          <p:cNvSpPr txBox="1"/>
          <p:nvPr/>
        </p:nvSpPr>
        <p:spPr>
          <a:xfrm>
            <a:off x="8726750" y="3206518"/>
            <a:ext cx="2672178" cy="461665"/>
          </a:xfrm>
          <a:prstGeom prst="rect">
            <a:avLst/>
          </a:prstGeom>
          <a:noFill/>
        </p:spPr>
        <p:txBody>
          <a:bodyPr wrap="square" rtlCol="0">
            <a:spAutoFit/>
          </a:bodyPr>
          <a:lstStyle/>
          <a:p>
            <a:pPr algn="ctr"/>
            <a:r>
              <a:rPr lang="es-AR" sz="2400" dirty="0"/>
              <a:t>Ganan</a:t>
            </a:r>
          </a:p>
        </p:txBody>
      </p:sp>
      <p:sp>
        <p:nvSpPr>
          <p:cNvPr id="28" name="CuadroTexto 27">
            <a:extLst>
              <a:ext uri="{FF2B5EF4-FFF2-40B4-BE49-F238E27FC236}">
                <a16:creationId xmlns:a16="http://schemas.microsoft.com/office/drawing/2014/main" id="{D1C66B1A-E510-1179-A331-9B9228A4D580}"/>
              </a:ext>
            </a:extLst>
          </p:cNvPr>
          <p:cNvSpPr txBox="1"/>
          <p:nvPr/>
        </p:nvSpPr>
        <p:spPr>
          <a:xfrm>
            <a:off x="8726750" y="3834611"/>
            <a:ext cx="2672178" cy="461665"/>
          </a:xfrm>
          <a:prstGeom prst="rect">
            <a:avLst/>
          </a:prstGeom>
          <a:noFill/>
        </p:spPr>
        <p:txBody>
          <a:bodyPr wrap="square" rtlCol="0">
            <a:spAutoFit/>
          </a:bodyPr>
          <a:lstStyle/>
          <a:p>
            <a:pPr algn="ctr"/>
            <a:r>
              <a:rPr lang="es-AR" sz="2400" dirty="0"/>
              <a:t>Empatan</a:t>
            </a:r>
          </a:p>
        </p:txBody>
      </p:sp>
      <p:sp>
        <p:nvSpPr>
          <p:cNvPr id="29" name="CuadroTexto 28">
            <a:extLst>
              <a:ext uri="{FF2B5EF4-FFF2-40B4-BE49-F238E27FC236}">
                <a16:creationId xmlns:a16="http://schemas.microsoft.com/office/drawing/2014/main" id="{A483C9CB-FD5B-D753-8D3E-18A1964E9C61}"/>
              </a:ext>
            </a:extLst>
          </p:cNvPr>
          <p:cNvSpPr txBox="1"/>
          <p:nvPr/>
        </p:nvSpPr>
        <p:spPr>
          <a:xfrm>
            <a:off x="8726750" y="4462704"/>
            <a:ext cx="2672178" cy="461665"/>
          </a:xfrm>
          <a:prstGeom prst="rect">
            <a:avLst/>
          </a:prstGeom>
          <a:noFill/>
        </p:spPr>
        <p:txBody>
          <a:bodyPr wrap="square" rtlCol="0">
            <a:spAutoFit/>
          </a:bodyPr>
          <a:lstStyle/>
          <a:p>
            <a:pPr algn="ctr"/>
            <a:r>
              <a:rPr lang="es-AR" sz="2400" dirty="0"/>
              <a:t>Pierden</a:t>
            </a:r>
          </a:p>
        </p:txBody>
      </p:sp>
      <p:cxnSp>
        <p:nvCxnSpPr>
          <p:cNvPr id="30" name="Conector recto de flecha 29">
            <a:extLst>
              <a:ext uri="{FF2B5EF4-FFF2-40B4-BE49-F238E27FC236}">
                <a16:creationId xmlns:a16="http://schemas.microsoft.com/office/drawing/2014/main" id="{FC02A36F-F31C-7B6E-552D-B1DBA2B8D5CC}"/>
              </a:ext>
            </a:extLst>
          </p:cNvPr>
          <p:cNvCxnSpPr>
            <a:cxnSpLocks/>
            <a:stCxn id="20" idx="3"/>
            <a:endCxn id="29" idx="1"/>
          </p:cNvCxnSpPr>
          <p:nvPr/>
        </p:nvCxnSpPr>
        <p:spPr>
          <a:xfrm>
            <a:off x="6640948" y="4065444"/>
            <a:ext cx="2085802" cy="6280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ector recto de flecha 37">
            <a:extLst>
              <a:ext uri="{FF2B5EF4-FFF2-40B4-BE49-F238E27FC236}">
                <a16:creationId xmlns:a16="http://schemas.microsoft.com/office/drawing/2014/main" id="{D6C79E13-3BA3-1AAA-4D48-743BE61B01E5}"/>
              </a:ext>
            </a:extLst>
          </p:cNvPr>
          <p:cNvCxnSpPr>
            <a:cxnSpLocks/>
            <a:endCxn id="28" idx="1"/>
          </p:cNvCxnSpPr>
          <p:nvPr/>
        </p:nvCxnSpPr>
        <p:spPr>
          <a:xfrm>
            <a:off x="6598553" y="4065442"/>
            <a:ext cx="2128197"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ector recto de flecha 39">
            <a:extLst>
              <a:ext uri="{FF2B5EF4-FFF2-40B4-BE49-F238E27FC236}">
                <a16:creationId xmlns:a16="http://schemas.microsoft.com/office/drawing/2014/main" id="{554AA99A-A4F6-52FF-D2FB-9E5289FA627B}"/>
              </a:ext>
            </a:extLst>
          </p:cNvPr>
          <p:cNvCxnSpPr>
            <a:cxnSpLocks/>
            <a:endCxn id="27" idx="1"/>
          </p:cNvCxnSpPr>
          <p:nvPr/>
        </p:nvCxnSpPr>
        <p:spPr>
          <a:xfrm flipV="1">
            <a:off x="6640948" y="3437351"/>
            <a:ext cx="2085802" cy="6189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55477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D3AC1C-129F-B50F-DCFE-A10B352F0ABB}"/>
              </a:ext>
            </a:extLst>
          </p:cNvPr>
          <p:cNvSpPr>
            <a:spLocks noGrp="1"/>
          </p:cNvSpPr>
          <p:nvPr>
            <p:ph type="title"/>
          </p:nvPr>
        </p:nvSpPr>
        <p:spPr/>
        <p:txBody>
          <a:bodyPr/>
          <a:lstStyle/>
          <a:p>
            <a:r>
              <a:rPr lang="es-ES" dirty="0"/>
              <a:t>CONCEPTOS BÁSICOS</a:t>
            </a:r>
            <a:endParaRPr lang="es-AR" dirty="0"/>
          </a:p>
        </p:txBody>
      </p:sp>
      <p:sp>
        <p:nvSpPr>
          <p:cNvPr id="3" name="Marcador de texto 2">
            <a:extLst>
              <a:ext uri="{FF2B5EF4-FFF2-40B4-BE49-F238E27FC236}">
                <a16:creationId xmlns:a16="http://schemas.microsoft.com/office/drawing/2014/main" id="{6658DF37-33DB-F13D-F954-9B9BF9BE1EA2}"/>
              </a:ext>
            </a:extLst>
          </p:cNvPr>
          <p:cNvSpPr>
            <a:spLocks noGrp="1"/>
          </p:cNvSpPr>
          <p:nvPr>
            <p:ph type="body" idx="1"/>
          </p:nvPr>
        </p:nvSpPr>
        <p:spPr/>
        <p:txBody>
          <a:bodyPr/>
          <a:lstStyle/>
          <a:p>
            <a:endParaRPr lang="es-AR" dirty="0"/>
          </a:p>
        </p:txBody>
      </p:sp>
    </p:spTree>
    <p:extLst>
      <p:ext uri="{BB962C8B-B14F-4D97-AF65-F5344CB8AC3E}">
        <p14:creationId xmlns:p14="http://schemas.microsoft.com/office/powerpoint/2010/main" val="3606738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0EA33B-33F1-372E-E999-184B3084555E}"/>
              </a:ext>
            </a:extLst>
          </p:cNvPr>
          <p:cNvSpPr>
            <a:spLocks noGrp="1"/>
          </p:cNvSpPr>
          <p:nvPr>
            <p:ph type="title"/>
          </p:nvPr>
        </p:nvSpPr>
        <p:spPr/>
        <p:txBody>
          <a:bodyPr/>
          <a:lstStyle/>
          <a:p>
            <a:r>
              <a:rPr lang="es-AR" dirty="0"/>
              <a:t>CONTEXTO</a:t>
            </a:r>
          </a:p>
        </p:txBody>
      </p:sp>
      <p:sp>
        <p:nvSpPr>
          <p:cNvPr id="3" name="Marcador de contenido 2">
            <a:extLst>
              <a:ext uri="{FF2B5EF4-FFF2-40B4-BE49-F238E27FC236}">
                <a16:creationId xmlns:a16="http://schemas.microsoft.com/office/drawing/2014/main" id="{BF4AE06A-9687-D1A0-95B1-781DFD109389}"/>
              </a:ext>
            </a:extLst>
          </p:cNvPr>
          <p:cNvSpPr>
            <a:spLocks noGrp="1"/>
          </p:cNvSpPr>
          <p:nvPr>
            <p:ph idx="1"/>
          </p:nvPr>
        </p:nvSpPr>
        <p:spPr/>
        <p:txBody>
          <a:bodyPr>
            <a:normAutofit/>
          </a:bodyPr>
          <a:lstStyle/>
          <a:p>
            <a:r>
              <a:rPr lang="es-ES" sz="2800" dirty="0"/>
              <a:t>Es el medio que le otorga sentido a los intercambios. </a:t>
            </a:r>
          </a:p>
          <a:p>
            <a:r>
              <a:rPr lang="es-ES" sz="2800" dirty="0"/>
              <a:t>El contexto define cómo debe ser entendida cualquier conducta o mensaje. O sea que las conductas no tienen el mismo significado en todos los contextos.</a:t>
            </a:r>
          </a:p>
          <a:p>
            <a:r>
              <a:rPr lang="es-ES" sz="2800" dirty="0"/>
              <a:t>La terapia sistémica siempre tiene presente el contexto en que aparecen los problemas; por eso es una mirada relacional y contextualizada.</a:t>
            </a:r>
          </a:p>
          <a:p>
            <a:pPr algn="r"/>
            <a:r>
              <a:rPr lang="es-ES" sz="2800" dirty="0"/>
              <a:t>Ej. partido de fútbol o entrenamiento.</a:t>
            </a:r>
            <a:endParaRPr lang="es-AR" sz="2800" dirty="0"/>
          </a:p>
        </p:txBody>
      </p:sp>
    </p:spTree>
    <p:extLst>
      <p:ext uri="{BB962C8B-B14F-4D97-AF65-F5344CB8AC3E}">
        <p14:creationId xmlns:p14="http://schemas.microsoft.com/office/powerpoint/2010/main" val="12698977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E86969-EADF-16C5-9DF0-ADAB016325E0}"/>
              </a:ext>
            </a:extLst>
          </p:cNvPr>
          <p:cNvSpPr>
            <a:spLocks noGrp="1"/>
          </p:cNvSpPr>
          <p:nvPr>
            <p:ph type="title"/>
          </p:nvPr>
        </p:nvSpPr>
        <p:spPr>
          <a:xfrm>
            <a:off x="1069848" y="407751"/>
            <a:ext cx="10058400" cy="971306"/>
          </a:xfrm>
        </p:spPr>
        <p:txBody>
          <a:bodyPr/>
          <a:lstStyle/>
          <a:p>
            <a:r>
              <a:rPr lang="es-AR" dirty="0"/>
              <a:t>Estructura</a:t>
            </a:r>
          </a:p>
        </p:txBody>
      </p:sp>
      <p:sp>
        <p:nvSpPr>
          <p:cNvPr id="3" name="Marcador de contenido 2">
            <a:extLst>
              <a:ext uri="{FF2B5EF4-FFF2-40B4-BE49-F238E27FC236}">
                <a16:creationId xmlns:a16="http://schemas.microsoft.com/office/drawing/2014/main" id="{E0D0B97C-7D33-7E30-4CB3-0E9C6234C136}"/>
              </a:ext>
            </a:extLst>
          </p:cNvPr>
          <p:cNvSpPr>
            <a:spLocks noGrp="1"/>
          </p:cNvSpPr>
          <p:nvPr>
            <p:ph idx="1"/>
          </p:nvPr>
        </p:nvSpPr>
        <p:spPr>
          <a:xfrm>
            <a:off x="1069848" y="5334726"/>
            <a:ext cx="10058400" cy="971306"/>
          </a:xfrm>
        </p:spPr>
        <p:txBody>
          <a:bodyPr/>
          <a:lstStyle/>
          <a:p>
            <a:r>
              <a:rPr lang="es-ES" dirty="0"/>
              <a:t>Línea que separa al sistema de su entorno y que define lo que le pertenece y lo que queda fuera de él.</a:t>
            </a:r>
          </a:p>
        </p:txBody>
      </p:sp>
      <p:sp>
        <p:nvSpPr>
          <p:cNvPr id="4" name="Título 1">
            <a:extLst>
              <a:ext uri="{FF2B5EF4-FFF2-40B4-BE49-F238E27FC236}">
                <a16:creationId xmlns:a16="http://schemas.microsoft.com/office/drawing/2014/main" id="{26794D06-7FE2-A0CC-D2A6-0FB7540B4ADA}"/>
              </a:ext>
            </a:extLst>
          </p:cNvPr>
          <p:cNvSpPr txBox="1">
            <a:spLocks/>
          </p:cNvSpPr>
          <p:nvPr/>
        </p:nvSpPr>
        <p:spPr>
          <a:xfrm>
            <a:off x="1063752" y="4363420"/>
            <a:ext cx="10058400" cy="9713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cap="none"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s-AR" dirty="0"/>
              <a:t>Frontera</a:t>
            </a:r>
          </a:p>
        </p:txBody>
      </p:sp>
      <p:sp>
        <p:nvSpPr>
          <p:cNvPr id="5" name="Marcador de contenido 2">
            <a:extLst>
              <a:ext uri="{FF2B5EF4-FFF2-40B4-BE49-F238E27FC236}">
                <a16:creationId xmlns:a16="http://schemas.microsoft.com/office/drawing/2014/main" id="{78C09A94-8449-EEA1-4EEA-D5BAD2BB0C7F}"/>
              </a:ext>
            </a:extLst>
          </p:cNvPr>
          <p:cNvSpPr txBox="1">
            <a:spLocks/>
          </p:cNvSpPr>
          <p:nvPr/>
        </p:nvSpPr>
        <p:spPr>
          <a:xfrm>
            <a:off x="1063752" y="1302176"/>
            <a:ext cx="10058400" cy="1249355"/>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s-ES" dirty="0"/>
              <a:t>Clases particulares de interrelaciones más o menos estables de los componentes que se verifican en un momento dado constituyen la estructura particular del sistema en ese momento, alcanzando de tal modo una suerte de "totalidad" dotada de cierto grado de continuidad y de limitación.</a:t>
            </a:r>
            <a:endParaRPr lang="es-AR" dirty="0"/>
          </a:p>
        </p:txBody>
      </p:sp>
      <p:sp>
        <p:nvSpPr>
          <p:cNvPr id="6" name="Marcador de contenido 2">
            <a:extLst>
              <a:ext uri="{FF2B5EF4-FFF2-40B4-BE49-F238E27FC236}">
                <a16:creationId xmlns:a16="http://schemas.microsoft.com/office/drawing/2014/main" id="{55C4DD82-A0D9-CB07-0E6A-26AB5DFDB8FB}"/>
              </a:ext>
            </a:extLst>
          </p:cNvPr>
          <p:cNvSpPr txBox="1">
            <a:spLocks/>
          </p:cNvSpPr>
          <p:nvPr/>
        </p:nvSpPr>
        <p:spPr>
          <a:xfrm>
            <a:off x="1057656" y="3522837"/>
            <a:ext cx="10058400" cy="971306"/>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s-ES" dirty="0"/>
              <a:t>Conjuntos de elementos y relaciones que responden a estructuras y funciones especializadas dentro de un sistema mayor.</a:t>
            </a:r>
          </a:p>
        </p:txBody>
      </p:sp>
      <p:sp>
        <p:nvSpPr>
          <p:cNvPr id="7" name="Título 1">
            <a:extLst>
              <a:ext uri="{FF2B5EF4-FFF2-40B4-BE49-F238E27FC236}">
                <a16:creationId xmlns:a16="http://schemas.microsoft.com/office/drawing/2014/main" id="{C349D06D-2539-68A0-2EF7-9AC07F28A569}"/>
              </a:ext>
            </a:extLst>
          </p:cNvPr>
          <p:cNvSpPr txBox="1">
            <a:spLocks/>
          </p:cNvSpPr>
          <p:nvPr/>
        </p:nvSpPr>
        <p:spPr>
          <a:xfrm>
            <a:off x="1204492" y="2628412"/>
            <a:ext cx="10058400" cy="9713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cap="none"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r"/>
            <a:r>
              <a:rPr lang="es-AR" dirty="0"/>
              <a:t>Subsistemas</a:t>
            </a:r>
          </a:p>
        </p:txBody>
      </p:sp>
    </p:spTree>
    <p:extLst>
      <p:ext uri="{BB962C8B-B14F-4D97-AF65-F5344CB8AC3E}">
        <p14:creationId xmlns:p14="http://schemas.microsoft.com/office/powerpoint/2010/main" val="219605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fade">
                                      <p:cBhvr>
                                        <p:cTn id="36" dur="1000"/>
                                        <p:tgtEl>
                                          <p:spTgt spid="3">
                                            <p:txEl>
                                              <p:pRg st="0" end="0"/>
                                            </p:txEl>
                                          </p:spTgt>
                                        </p:tgtEl>
                                      </p:cBhvr>
                                    </p:animEffect>
                                    <p:anim calcmode="lin" valueType="num">
                                      <p:cBhvr>
                                        <p:cTn id="3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97A17134-53D8-08C4-A168-8936B26A3EB1}"/>
              </a:ext>
            </a:extLst>
          </p:cNvPr>
          <p:cNvSpPr>
            <a:spLocks noGrp="1"/>
          </p:cNvSpPr>
          <p:nvPr>
            <p:ph type="title"/>
          </p:nvPr>
        </p:nvSpPr>
        <p:spPr>
          <a:xfrm>
            <a:off x="258879" y="5489475"/>
            <a:ext cx="3319272" cy="565705"/>
          </a:xfrm>
        </p:spPr>
        <p:txBody>
          <a:bodyPr>
            <a:normAutofit/>
          </a:bodyPr>
          <a:lstStyle/>
          <a:p>
            <a:r>
              <a:rPr lang="es-AR" sz="2400" dirty="0"/>
              <a:t>Ej. equipo de fútbol</a:t>
            </a:r>
          </a:p>
        </p:txBody>
      </p:sp>
      <p:sp>
        <p:nvSpPr>
          <p:cNvPr id="2" name="CuadroTexto 1">
            <a:extLst>
              <a:ext uri="{FF2B5EF4-FFF2-40B4-BE49-F238E27FC236}">
                <a16:creationId xmlns:a16="http://schemas.microsoft.com/office/drawing/2014/main" id="{844A1AAD-5E52-4BD7-7B5C-8A69406A6BEE}"/>
              </a:ext>
            </a:extLst>
          </p:cNvPr>
          <p:cNvSpPr txBox="1"/>
          <p:nvPr/>
        </p:nvSpPr>
        <p:spPr>
          <a:xfrm>
            <a:off x="3578151" y="263057"/>
            <a:ext cx="7986823" cy="1754326"/>
          </a:xfrm>
          <a:prstGeom prst="rect">
            <a:avLst/>
          </a:prstGeom>
          <a:noFill/>
        </p:spPr>
        <p:txBody>
          <a:bodyPr wrap="square" rtlCol="0">
            <a:spAutoFit/>
          </a:bodyPr>
          <a:lstStyle/>
          <a:p>
            <a:pPr algn="ctr"/>
            <a:r>
              <a:rPr lang="es-ES" sz="2400" dirty="0"/>
              <a:t>Durante un período prolongado de tiempo, se espera que se mantengan los mismos miembros del equipo.</a:t>
            </a:r>
          </a:p>
          <a:p>
            <a:pPr algn="r"/>
            <a:endParaRPr lang="es-ES" sz="2400" dirty="0"/>
          </a:p>
          <a:p>
            <a:pPr algn="r"/>
            <a:r>
              <a:rPr lang="es-ES" sz="3600" b="1"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SUBSISTEMAS</a:t>
            </a:r>
            <a:r>
              <a:rPr lang="es-ES" sz="2400" dirty="0"/>
              <a:t>:</a:t>
            </a:r>
          </a:p>
        </p:txBody>
      </p:sp>
      <p:sp>
        <p:nvSpPr>
          <p:cNvPr id="6" name="Elipse 5">
            <a:extLst>
              <a:ext uri="{FF2B5EF4-FFF2-40B4-BE49-F238E27FC236}">
                <a16:creationId xmlns:a16="http://schemas.microsoft.com/office/drawing/2014/main" id="{0F0ECF34-833B-85D4-F686-EECACE44C314}"/>
              </a:ext>
            </a:extLst>
          </p:cNvPr>
          <p:cNvSpPr/>
          <p:nvPr/>
        </p:nvSpPr>
        <p:spPr>
          <a:xfrm>
            <a:off x="4555488" y="2189342"/>
            <a:ext cx="2319014" cy="2200089"/>
          </a:xfrm>
          <a:prstGeom prst="ellipse">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s-AR" b="1" dirty="0"/>
              <a:t>JUGADORES</a:t>
            </a:r>
          </a:p>
        </p:txBody>
      </p:sp>
      <p:sp>
        <p:nvSpPr>
          <p:cNvPr id="8" name="Elipse 7">
            <a:extLst>
              <a:ext uri="{FF2B5EF4-FFF2-40B4-BE49-F238E27FC236}">
                <a16:creationId xmlns:a16="http://schemas.microsoft.com/office/drawing/2014/main" id="{980BACBC-C5D5-7509-9BBE-725E19525505}"/>
              </a:ext>
            </a:extLst>
          </p:cNvPr>
          <p:cNvSpPr/>
          <p:nvPr/>
        </p:nvSpPr>
        <p:spPr>
          <a:xfrm>
            <a:off x="7713842" y="2189341"/>
            <a:ext cx="2382657" cy="2200090"/>
          </a:xfrm>
          <a:prstGeom prst="ellipse">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a:r>
              <a:rPr lang="es-AR" b="1" dirty="0"/>
              <a:t>ENTRENADORES</a:t>
            </a:r>
          </a:p>
        </p:txBody>
      </p:sp>
      <p:sp>
        <p:nvSpPr>
          <p:cNvPr id="9" name="Elipse 8">
            <a:extLst>
              <a:ext uri="{FF2B5EF4-FFF2-40B4-BE49-F238E27FC236}">
                <a16:creationId xmlns:a16="http://schemas.microsoft.com/office/drawing/2014/main" id="{F66796F1-FB97-15B3-E8D0-5BB33E893206}"/>
              </a:ext>
            </a:extLst>
          </p:cNvPr>
          <p:cNvSpPr/>
          <p:nvPr/>
        </p:nvSpPr>
        <p:spPr>
          <a:xfrm>
            <a:off x="5842558" y="4389431"/>
            <a:ext cx="2319014" cy="2200089"/>
          </a:xfrm>
          <a:prstGeom prst="ellipse">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es-AR" b="1" dirty="0"/>
              <a:t>DIRECTIVOS DEL CLUB</a:t>
            </a:r>
          </a:p>
        </p:txBody>
      </p:sp>
      <p:pic>
        <p:nvPicPr>
          <p:cNvPr id="14" name="Imagen 13">
            <a:extLst>
              <a:ext uri="{FF2B5EF4-FFF2-40B4-BE49-F238E27FC236}">
                <a16:creationId xmlns:a16="http://schemas.microsoft.com/office/drawing/2014/main" id="{FFBCB007-5713-184E-1DA8-D580F28FEFF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449" b="100000" l="0" r="100000"/>
                    </a14:imgEffect>
                  </a14:imgLayer>
                </a14:imgProps>
              </a:ext>
              <a:ext uri="{28A0092B-C50C-407E-A947-70E740481C1C}">
                <a14:useLocalDpi xmlns:a14="http://schemas.microsoft.com/office/drawing/2010/main" val="0"/>
              </a:ext>
            </a:extLst>
          </a:blip>
          <a:stretch>
            <a:fillRect/>
          </a:stretch>
        </p:blipFill>
        <p:spPr>
          <a:xfrm>
            <a:off x="6387837" y="2730904"/>
            <a:ext cx="1773735" cy="548314"/>
          </a:xfrm>
          <a:prstGeom prst="rect">
            <a:avLst/>
          </a:prstGeom>
        </p:spPr>
      </p:pic>
      <p:pic>
        <p:nvPicPr>
          <p:cNvPr id="15" name="Imagen 14">
            <a:extLst>
              <a:ext uri="{FF2B5EF4-FFF2-40B4-BE49-F238E27FC236}">
                <a16:creationId xmlns:a16="http://schemas.microsoft.com/office/drawing/2014/main" id="{4EBC4E4D-54D1-95DD-0FE3-B537B5E2D65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449" b="100000" l="0" r="100000"/>
                    </a14:imgEffect>
                  </a14:imgLayer>
                </a14:imgProps>
              </a:ext>
              <a:ext uri="{28A0092B-C50C-407E-A947-70E740481C1C}">
                <a14:useLocalDpi xmlns:a14="http://schemas.microsoft.com/office/drawing/2010/main" val="0"/>
              </a:ext>
            </a:extLst>
          </a:blip>
          <a:stretch>
            <a:fillRect/>
          </a:stretch>
        </p:blipFill>
        <p:spPr>
          <a:xfrm rot="18801223">
            <a:off x="7405980" y="4093946"/>
            <a:ext cx="1294062" cy="548314"/>
          </a:xfrm>
          <a:prstGeom prst="rect">
            <a:avLst/>
          </a:prstGeom>
        </p:spPr>
      </p:pic>
      <p:pic>
        <p:nvPicPr>
          <p:cNvPr id="16" name="Imagen 15">
            <a:extLst>
              <a:ext uri="{FF2B5EF4-FFF2-40B4-BE49-F238E27FC236}">
                <a16:creationId xmlns:a16="http://schemas.microsoft.com/office/drawing/2014/main" id="{D72B2CA2-3420-4CD7-DC54-57BB2900A3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449" b="100000" l="0" r="100000"/>
                    </a14:imgEffect>
                  </a14:imgLayer>
                </a14:imgProps>
              </a:ext>
              <a:ext uri="{28A0092B-C50C-407E-A947-70E740481C1C}">
                <a14:useLocalDpi xmlns:a14="http://schemas.microsoft.com/office/drawing/2010/main" val="0"/>
              </a:ext>
            </a:extLst>
          </a:blip>
          <a:stretch>
            <a:fillRect/>
          </a:stretch>
        </p:blipFill>
        <p:spPr>
          <a:xfrm rot="3426254">
            <a:off x="5740806" y="4104344"/>
            <a:ext cx="1294062" cy="548314"/>
          </a:xfrm>
          <a:prstGeom prst="rect">
            <a:avLst/>
          </a:prstGeom>
        </p:spPr>
      </p:pic>
    </p:spTree>
    <p:extLst>
      <p:ext uri="{BB962C8B-B14F-4D97-AF65-F5344CB8AC3E}">
        <p14:creationId xmlns:p14="http://schemas.microsoft.com/office/powerpoint/2010/main" val="2476562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9E9E5E-C0F9-F8A1-8B9D-BC73019D022D}"/>
              </a:ext>
            </a:extLst>
          </p:cNvPr>
          <p:cNvSpPr>
            <a:spLocks noGrp="1"/>
          </p:cNvSpPr>
          <p:nvPr>
            <p:ph type="title"/>
          </p:nvPr>
        </p:nvSpPr>
        <p:spPr/>
        <p:txBody>
          <a:bodyPr/>
          <a:lstStyle/>
          <a:p>
            <a:r>
              <a:rPr lang="es-ES" dirty="0"/>
              <a:t>RETROALIMENTACION</a:t>
            </a:r>
            <a:endParaRPr lang="es-AR" dirty="0"/>
          </a:p>
        </p:txBody>
      </p:sp>
      <p:sp>
        <p:nvSpPr>
          <p:cNvPr id="3" name="Marcador de contenido 2">
            <a:extLst>
              <a:ext uri="{FF2B5EF4-FFF2-40B4-BE49-F238E27FC236}">
                <a16:creationId xmlns:a16="http://schemas.microsoft.com/office/drawing/2014/main" id="{78F52D42-C824-9B03-6EDA-E0E896F29CFB}"/>
              </a:ext>
            </a:extLst>
          </p:cNvPr>
          <p:cNvSpPr>
            <a:spLocks noGrp="1"/>
          </p:cNvSpPr>
          <p:nvPr>
            <p:ph idx="1"/>
          </p:nvPr>
        </p:nvSpPr>
        <p:spPr>
          <a:xfrm>
            <a:off x="1066800" y="1792934"/>
            <a:ext cx="10058400" cy="1307592"/>
          </a:xfrm>
        </p:spPr>
        <p:txBody>
          <a:bodyPr>
            <a:normAutofit fontScale="92500" lnSpcReduction="20000"/>
          </a:bodyPr>
          <a:lstStyle/>
          <a:p>
            <a:r>
              <a:rPr lang="es-ES" dirty="0"/>
              <a:t>Son los procesos mediante los cuales un sistema abierto recoge información sobre los efectos de sus decisiones internas en el medio, información que actúa sobre las decisiones (acciones) sucesivas.</a:t>
            </a:r>
          </a:p>
          <a:p>
            <a:endParaRPr lang="es-ES" dirty="0"/>
          </a:p>
        </p:txBody>
      </p:sp>
      <p:sp>
        <p:nvSpPr>
          <p:cNvPr id="4" name="Marcador de contenido 2">
            <a:extLst>
              <a:ext uri="{FF2B5EF4-FFF2-40B4-BE49-F238E27FC236}">
                <a16:creationId xmlns:a16="http://schemas.microsoft.com/office/drawing/2014/main" id="{189A5179-01D5-B75E-847D-DCE373411E6E}"/>
              </a:ext>
            </a:extLst>
          </p:cNvPr>
          <p:cNvSpPr txBox="1">
            <a:spLocks/>
          </p:cNvSpPr>
          <p:nvPr/>
        </p:nvSpPr>
        <p:spPr>
          <a:xfrm>
            <a:off x="920407" y="3456432"/>
            <a:ext cx="4992121" cy="2988756"/>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s-ES" sz="4800" b="1"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 negativa </a:t>
            </a:r>
            <a:r>
              <a:rPr lang="es-ES" sz="4000"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a:t>
            </a:r>
            <a:endParaRPr lang="es-ES" dirty="0"/>
          </a:p>
          <a:p>
            <a:r>
              <a:rPr lang="es-ES" dirty="0"/>
              <a:t>Asociado a los procesos de AUTORREGULACIÓN u HOMEOSTÁTICOS. </a:t>
            </a:r>
          </a:p>
          <a:p>
            <a:r>
              <a:rPr lang="es-ES" dirty="0"/>
              <a:t>Implica el mantenimiento de determinados objetivos.</a:t>
            </a:r>
          </a:p>
        </p:txBody>
      </p:sp>
      <p:sp>
        <p:nvSpPr>
          <p:cNvPr id="5" name="Marcador de contenido 2">
            <a:extLst>
              <a:ext uri="{FF2B5EF4-FFF2-40B4-BE49-F238E27FC236}">
                <a16:creationId xmlns:a16="http://schemas.microsoft.com/office/drawing/2014/main" id="{84B34B66-F90B-F9F5-704B-E61BF966E29D}"/>
              </a:ext>
            </a:extLst>
          </p:cNvPr>
          <p:cNvSpPr txBox="1">
            <a:spLocks/>
          </p:cNvSpPr>
          <p:nvPr/>
        </p:nvSpPr>
        <p:spPr>
          <a:xfrm>
            <a:off x="6096000" y="3429000"/>
            <a:ext cx="4992121" cy="2257810"/>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s-ES" sz="4800" b="1"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 positiva </a:t>
            </a:r>
            <a:r>
              <a:rPr lang="es-ES" sz="4000"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a:t>
            </a:r>
          </a:p>
          <a:p>
            <a:r>
              <a:rPr lang="es-ES" dirty="0"/>
              <a:t>Asociado a fenómenos de CRECIMIENTO y DIFERENCIACIÓN. </a:t>
            </a:r>
          </a:p>
          <a:p>
            <a:r>
              <a:rPr lang="es-ES" dirty="0"/>
              <a:t>Se mantiene el sistema y se MODIFICAN sus metas/fines.</a:t>
            </a:r>
          </a:p>
        </p:txBody>
      </p:sp>
      <p:sp>
        <p:nvSpPr>
          <p:cNvPr id="7" name="CuadroTexto 6">
            <a:extLst>
              <a:ext uri="{FF2B5EF4-FFF2-40B4-BE49-F238E27FC236}">
                <a16:creationId xmlns:a16="http://schemas.microsoft.com/office/drawing/2014/main" id="{6C320DB1-3E4B-C744-1982-948C31DD0BE5}"/>
              </a:ext>
            </a:extLst>
          </p:cNvPr>
          <p:cNvSpPr txBox="1"/>
          <p:nvPr/>
        </p:nvSpPr>
        <p:spPr>
          <a:xfrm>
            <a:off x="5912528" y="5686810"/>
            <a:ext cx="5629137"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AR" sz="2400" dirty="0"/>
              <a:t>Ej. Frente a un gol del adversario, el equipo decide cambiar de estrategia.</a:t>
            </a:r>
          </a:p>
        </p:txBody>
      </p:sp>
      <p:sp>
        <p:nvSpPr>
          <p:cNvPr id="8" name="CuadroTexto 7">
            <a:extLst>
              <a:ext uri="{FF2B5EF4-FFF2-40B4-BE49-F238E27FC236}">
                <a16:creationId xmlns:a16="http://schemas.microsoft.com/office/drawing/2014/main" id="{42A586D9-0FCB-10D4-0BA0-701FDF76ED25}"/>
              </a:ext>
            </a:extLst>
          </p:cNvPr>
          <p:cNvSpPr txBox="1"/>
          <p:nvPr/>
        </p:nvSpPr>
        <p:spPr>
          <a:xfrm>
            <a:off x="466861" y="5686809"/>
            <a:ext cx="5445667" cy="83099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AR" sz="2400" dirty="0"/>
              <a:t>Ej. En un partido que va 0-0, el equipo continúa con = estrategia.</a:t>
            </a:r>
          </a:p>
        </p:txBody>
      </p:sp>
    </p:spTree>
    <p:extLst>
      <p:ext uri="{BB962C8B-B14F-4D97-AF65-F5344CB8AC3E}">
        <p14:creationId xmlns:p14="http://schemas.microsoft.com/office/powerpoint/2010/main" val="255581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38A54D-56D7-2ACD-E53F-D5200E2A0A7A}"/>
              </a:ext>
            </a:extLst>
          </p:cNvPr>
          <p:cNvSpPr>
            <a:spLocks noGrp="1"/>
          </p:cNvSpPr>
          <p:nvPr>
            <p:ph type="title"/>
          </p:nvPr>
        </p:nvSpPr>
        <p:spPr/>
        <p:txBody>
          <a:bodyPr/>
          <a:lstStyle/>
          <a:p>
            <a:endParaRPr lang="es-AR"/>
          </a:p>
        </p:txBody>
      </p:sp>
      <p:sp>
        <p:nvSpPr>
          <p:cNvPr id="3" name="Marcador de contenido 2">
            <a:extLst>
              <a:ext uri="{FF2B5EF4-FFF2-40B4-BE49-F238E27FC236}">
                <a16:creationId xmlns:a16="http://schemas.microsoft.com/office/drawing/2014/main" id="{DDEEFABA-D500-7219-1053-D1132CC39541}"/>
              </a:ext>
            </a:extLst>
          </p:cNvPr>
          <p:cNvSpPr>
            <a:spLocks noGrp="1"/>
          </p:cNvSpPr>
          <p:nvPr>
            <p:ph idx="1"/>
          </p:nvPr>
        </p:nvSpPr>
        <p:spPr/>
        <p:txBody>
          <a:bodyPr/>
          <a:lstStyle/>
          <a:p>
            <a:endParaRPr lang="es-AR"/>
          </a:p>
        </p:txBody>
      </p:sp>
      <p:pic>
        <p:nvPicPr>
          <p:cNvPr id="5" name="Imagen 4">
            <a:extLst>
              <a:ext uri="{FF2B5EF4-FFF2-40B4-BE49-F238E27FC236}">
                <a16:creationId xmlns:a16="http://schemas.microsoft.com/office/drawing/2014/main" id="{12AF3E4D-B61D-7E05-40B7-4442D37C8CDA}"/>
              </a:ext>
            </a:extLst>
          </p:cNvPr>
          <p:cNvPicPr>
            <a:picLocks noChangeAspect="1"/>
          </p:cNvPicPr>
          <p:nvPr/>
        </p:nvPicPr>
        <p:blipFill>
          <a:blip r:embed="rId2"/>
          <a:stretch>
            <a:fillRect/>
          </a:stretch>
        </p:blipFill>
        <p:spPr>
          <a:xfrm>
            <a:off x="774700" y="0"/>
            <a:ext cx="10642600" cy="6858000"/>
          </a:xfrm>
          <a:prstGeom prst="rect">
            <a:avLst/>
          </a:prstGeom>
        </p:spPr>
      </p:pic>
    </p:spTree>
    <p:extLst>
      <p:ext uri="{BB962C8B-B14F-4D97-AF65-F5344CB8AC3E}">
        <p14:creationId xmlns:p14="http://schemas.microsoft.com/office/powerpoint/2010/main" val="11708802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5B9159D5-A34B-CD2A-A2EE-2F2BAB854499}"/>
              </a:ext>
            </a:extLst>
          </p:cNvPr>
          <p:cNvSpPr>
            <a:spLocks noGrp="1"/>
          </p:cNvSpPr>
          <p:nvPr>
            <p:ph type="title"/>
          </p:nvPr>
        </p:nvSpPr>
        <p:spPr/>
        <p:txBody>
          <a:bodyPr>
            <a:normAutofit/>
          </a:bodyPr>
          <a:lstStyle/>
          <a:p>
            <a:r>
              <a:rPr lang="es-ES" sz="4800" dirty="0">
                <a:effectLst>
                  <a:outerShdw blurRad="38100" dist="38100" dir="2700000" algn="tl">
                    <a:srgbClr val="000000">
                      <a:alpha val="43137"/>
                    </a:srgbClr>
                  </a:outerShdw>
                </a:effectLst>
              </a:rPr>
              <a:t>SINERGIA</a:t>
            </a:r>
            <a:endParaRPr lang="es-AR" sz="4800" dirty="0">
              <a:effectLst>
                <a:outerShdw blurRad="38100" dist="38100" dir="2700000" algn="tl">
                  <a:srgbClr val="000000">
                    <a:alpha val="43137"/>
                  </a:srgbClr>
                </a:outerShdw>
              </a:effectLst>
            </a:endParaRPr>
          </a:p>
        </p:txBody>
      </p:sp>
      <p:sp>
        <p:nvSpPr>
          <p:cNvPr id="7" name="Marcador de posición de imagen 6">
            <a:extLst>
              <a:ext uri="{FF2B5EF4-FFF2-40B4-BE49-F238E27FC236}">
                <a16:creationId xmlns:a16="http://schemas.microsoft.com/office/drawing/2014/main" id="{A65B6463-A98D-A5B9-A04A-33FC065FBEA5}"/>
              </a:ext>
            </a:extLst>
          </p:cNvPr>
          <p:cNvSpPr>
            <a:spLocks noGrp="1"/>
          </p:cNvSpPr>
          <p:nvPr>
            <p:ph type="pic" idx="1"/>
          </p:nvPr>
        </p:nvSpPr>
        <p:spPr/>
      </p:sp>
      <p:sp>
        <p:nvSpPr>
          <p:cNvPr id="8" name="Marcador de texto 7">
            <a:extLst>
              <a:ext uri="{FF2B5EF4-FFF2-40B4-BE49-F238E27FC236}">
                <a16:creationId xmlns:a16="http://schemas.microsoft.com/office/drawing/2014/main" id="{A7118FB2-7E58-753A-4A16-FFB201752AAC}"/>
              </a:ext>
            </a:extLst>
          </p:cNvPr>
          <p:cNvSpPr>
            <a:spLocks noGrp="1"/>
          </p:cNvSpPr>
          <p:nvPr>
            <p:ph type="body" sz="half" idx="2"/>
          </p:nvPr>
        </p:nvSpPr>
        <p:spPr/>
        <p:txBody>
          <a:bodyPr/>
          <a:lstStyle/>
          <a:p>
            <a:endParaRPr lang="es-AR" dirty="0"/>
          </a:p>
        </p:txBody>
      </p:sp>
      <p:pic>
        <p:nvPicPr>
          <p:cNvPr id="5" name="Imagen 4">
            <a:extLst>
              <a:ext uri="{FF2B5EF4-FFF2-40B4-BE49-F238E27FC236}">
                <a16:creationId xmlns:a16="http://schemas.microsoft.com/office/drawing/2014/main" id="{FAC01AB4-C807-D1BB-628A-638AC5A97102}"/>
              </a:ext>
            </a:extLst>
          </p:cNvPr>
          <p:cNvPicPr>
            <a:picLocks noChangeAspect="1"/>
          </p:cNvPicPr>
          <p:nvPr/>
        </p:nvPicPr>
        <p:blipFill>
          <a:blip r:embed="rId2"/>
          <a:stretch>
            <a:fillRect/>
          </a:stretch>
        </p:blipFill>
        <p:spPr>
          <a:xfrm>
            <a:off x="3888260" y="0"/>
            <a:ext cx="8303740" cy="6858000"/>
          </a:xfrm>
          <a:prstGeom prst="rect">
            <a:avLst/>
          </a:prstGeom>
        </p:spPr>
      </p:pic>
    </p:spTree>
    <p:extLst>
      <p:ext uri="{BB962C8B-B14F-4D97-AF65-F5344CB8AC3E}">
        <p14:creationId xmlns:p14="http://schemas.microsoft.com/office/powerpoint/2010/main" val="3842924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D90CB2-A56C-351C-1AA3-1D87B8E2CC31}"/>
              </a:ext>
            </a:extLst>
          </p:cNvPr>
          <p:cNvSpPr>
            <a:spLocks noGrp="1"/>
          </p:cNvSpPr>
          <p:nvPr>
            <p:ph type="title"/>
          </p:nvPr>
        </p:nvSpPr>
        <p:spPr>
          <a:xfrm>
            <a:off x="150492" y="2017424"/>
            <a:ext cx="3932237" cy="1600200"/>
          </a:xfrm>
        </p:spPr>
        <p:txBody>
          <a:bodyPr>
            <a:normAutofit/>
          </a:bodyPr>
          <a:lstStyle/>
          <a:p>
            <a:r>
              <a:rPr lang="es-ES" sz="4800" b="1" dirty="0">
                <a:effectLst>
                  <a:outerShdw blurRad="38100" dist="38100" dir="2700000" algn="tl">
                    <a:srgbClr val="000000">
                      <a:alpha val="43137"/>
                    </a:srgbClr>
                  </a:outerShdw>
                </a:effectLst>
              </a:rPr>
              <a:t>CAUSALIDAD</a:t>
            </a:r>
            <a:endParaRPr lang="es-AR" sz="4800" b="1" dirty="0">
              <a:effectLst>
                <a:outerShdw blurRad="38100" dist="38100" dir="2700000" algn="tl">
                  <a:srgbClr val="000000">
                    <a:alpha val="43137"/>
                  </a:srgbClr>
                </a:outerShdw>
              </a:effectLst>
            </a:endParaRPr>
          </a:p>
        </p:txBody>
      </p:sp>
      <p:sp>
        <p:nvSpPr>
          <p:cNvPr id="3" name="Marcador de posición de imagen 2">
            <a:extLst>
              <a:ext uri="{FF2B5EF4-FFF2-40B4-BE49-F238E27FC236}">
                <a16:creationId xmlns:a16="http://schemas.microsoft.com/office/drawing/2014/main" id="{24C986C3-69EA-46B3-AF6E-A116F3F2FBE4}"/>
              </a:ext>
            </a:extLst>
          </p:cNvPr>
          <p:cNvSpPr>
            <a:spLocks noGrp="1"/>
          </p:cNvSpPr>
          <p:nvPr>
            <p:ph type="pic" idx="1"/>
          </p:nvPr>
        </p:nvSpPr>
        <p:spPr>
          <a:xfrm>
            <a:off x="5940570" y="1060739"/>
            <a:ext cx="6172200" cy="4873625"/>
          </a:xfrm>
        </p:spPr>
      </p:sp>
      <p:pic>
        <p:nvPicPr>
          <p:cNvPr id="6" name="Imagen 5">
            <a:extLst>
              <a:ext uri="{FF2B5EF4-FFF2-40B4-BE49-F238E27FC236}">
                <a16:creationId xmlns:a16="http://schemas.microsoft.com/office/drawing/2014/main" id="{135F11A9-6B99-CEB6-ED83-C3080204090F}"/>
              </a:ext>
            </a:extLst>
          </p:cNvPr>
          <p:cNvPicPr>
            <a:picLocks noChangeAspect="1"/>
          </p:cNvPicPr>
          <p:nvPr/>
        </p:nvPicPr>
        <p:blipFill>
          <a:blip r:embed="rId2"/>
          <a:stretch>
            <a:fillRect/>
          </a:stretch>
        </p:blipFill>
        <p:spPr>
          <a:xfrm>
            <a:off x="4082729" y="277091"/>
            <a:ext cx="8030041" cy="6096000"/>
          </a:xfrm>
          <a:prstGeom prst="rect">
            <a:avLst/>
          </a:prstGeom>
        </p:spPr>
      </p:pic>
    </p:spTree>
    <p:extLst>
      <p:ext uri="{BB962C8B-B14F-4D97-AF65-F5344CB8AC3E}">
        <p14:creationId xmlns:p14="http://schemas.microsoft.com/office/powerpoint/2010/main" val="1413611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22753A-D031-1CCB-A63D-CE859C696BD2}"/>
              </a:ext>
            </a:extLst>
          </p:cNvPr>
          <p:cNvSpPr>
            <a:spLocks noGrp="1"/>
          </p:cNvSpPr>
          <p:nvPr>
            <p:ph type="title"/>
          </p:nvPr>
        </p:nvSpPr>
        <p:spPr/>
        <p:txBody>
          <a:bodyPr/>
          <a:lstStyle/>
          <a:p>
            <a:endParaRPr lang="es-AR"/>
          </a:p>
        </p:txBody>
      </p:sp>
      <p:sp>
        <p:nvSpPr>
          <p:cNvPr id="3" name="Marcador de contenido 2">
            <a:extLst>
              <a:ext uri="{FF2B5EF4-FFF2-40B4-BE49-F238E27FC236}">
                <a16:creationId xmlns:a16="http://schemas.microsoft.com/office/drawing/2014/main" id="{8B7F85E4-AE07-9188-449D-667BDCD97C48}"/>
              </a:ext>
            </a:extLst>
          </p:cNvPr>
          <p:cNvSpPr>
            <a:spLocks noGrp="1"/>
          </p:cNvSpPr>
          <p:nvPr>
            <p:ph idx="1"/>
          </p:nvPr>
        </p:nvSpPr>
        <p:spPr/>
        <p:txBody>
          <a:bodyPr/>
          <a:lstStyle/>
          <a:p>
            <a:endParaRPr lang="es-AR"/>
          </a:p>
        </p:txBody>
      </p:sp>
      <p:pic>
        <p:nvPicPr>
          <p:cNvPr id="5" name="Imagen 4">
            <a:extLst>
              <a:ext uri="{FF2B5EF4-FFF2-40B4-BE49-F238E27FC236}">
                <a16:creationId xmlns:a16="http://schemas.microsoft.com/office/drawing/2014/main" id="{5DB7F83B-7422-C9F4-3CC6-B13226390DDD}"/>
              </a:ext>
            </a:extLst>
          </p:cNvPr>
          <p:cNvPicPr>
            <a:picLocks noChangeAspect="1"/>
          </p:cNvPicPr>
          <p:nvPr/>
        </p:nvPicPr>
        <p:blipFill>
          <a:blip r:embed="rId2"/>
          <a:stretch>
            <a:fillRect/>
          </a:stretch>
        </p:blipFill>
        <p:spPr>
          <a:xfrm>
            <a:off x="0" y="150506"/>
            <a:ext cx="12192000" cy="6556988"/>
          </a:xfrm>
          <a:prstGeom prst="rect">
            <a:avLst/>
          </a:prstGeom>
        </p:spPr>
      </p:pic>
    </p:spTree>
    <p:extLst>
      <p:ext uri="{BB962C8B-B14F-4D97-AF65-F5344CB8AC3E}">
        <p14:creationId xmlns:p14="http://schemas.microsoft.com/office/powerpoint/2010/main" val="424792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CF1200-247E-C155-9033-59EE237602F7}"/>
              </a:ext>
            </a:extLst>
          </p:cNvPr>
          <p:cNvSpPr>
            <a:spLocks noGrp="1"/>
          </p:cNvSpPr>
          <p:nvPr>
            <p:ph type="title"/>
          </p:nvPr>
        </p:nvSpPr>
        <p:spPr>
          <a:xfrm>
            <a:off x="175491" y="2105890"/>
            <a:ext cx="4590473" cy="2115127"/>
          </a:xfrm>
        </p:spPr>
        <p:txBody>
          <a:bodyPr>
            <a:normAutofit/>
          </a:bodyPr>
          <a:lstStyle/>
          <a:p>
            <a:r>
              <a:rPr lang="es-ES" sz="4800" b="1" dirty="0">
                <a:effectLst>
                  <a:outerShdw blurRad="38100" dist="38100" dir="2700000" algn="tl">
                    <a:srgbClr val="000000">
                      <a:alpha val="43137"/>
                    </a:srgbClr>
                  </a:outerShdw>
                </a:effectLst>
              </a:rPr>
              <a:t>EQUIFINALIDAD</a:t>
            </a:r>
            <a:endParaRPr lang="es-AR" sz="4800" b="1" dirty="0">
              <a:effectLst>
                <a:outerShdw blurRad="38100" dist="38100" dir="2700000" algn="tl">
                  <a:srgbClr val="000000">
                    <a:alpha val="43137"/>
                  </a:srgbClr>
                </a:outerShdw>
              </a:effectLst>
            </a:endParaRPr>
          </a:p>
        </p:txBody>
      </p:sp>
      <p:sp>
        <p:nvSpPr>
          <p:cNvPr id="3" name="Marcador de posición de imagen 2">
            <a:extLst>
              <a:ext uri="{FF2B5EF4-FFF2-40B4-BE49-F238E27FC236}">
                <a16:creationId xmlns:a16="http://schemas.microsoft.com/office/drawing/2014/main" id="{75DE3F43-F501-EC13-400A-55E7B1A03761}"/>
              </a:ext>
            </a:extLst>
          </p:cNvPr>
          <p:cNvSpPr>
            <a:spLocks noGrp="1"/>
          </p:cNvSpPr>
          <p:nvPr>
            <p:ph type="pic" idx="1"/>
          </p:nvPr>
        </p:nvSpPr>
        <p:spPr/>
      </p:sp>
      <p:pic>
        <p:nvPicPr>
          <p:cNvPr id="6" name="Imagen 5">
            <a:extLst>
              <a:ext uri="{FF2B5EF4-FFF2-40B4-BE49-F238E27FC236}">
                <a16:creationId xmlns:a16="http://schemas.microsoft.com/office/drawing/2014/main" id="{552358A9-1F4C-1B80-333C-1956CADDB177}"/>
              </a:ext>
            </a:extLst>
          </p:cNvPr>
          <p:cNvPicPr>
            <a:picLocks noChangeAspect="1"/>
          </p:cNvPicPr>
          <p:nvPr/>
        </p:nvPicPr>
        <p:blipFill>
          <a:blip r:embed="rId2"/>
          <a:stretch>
            <a:fillRect/>
          </a:stretch>
        </p:blipFill>
        <p:spPr>
          <a:xfrm>
            <a:off x="4608023" y="581891"/>
            <a:ext cx="7583977" cy="5482648"/>
          </a:xfrm>
          <a:prstGeom prst="rect">
            <a:avLst/>
          </a:prstGeom>
        </p:spPr>
      </p:pic>
    </p:spTree>
    <p:extLst>
      <p:ext uri="{BB962C8B-B14F-4D97-AF65-F5344CB8AC3E}">
        <p14:creationId xmlns:p14="http://schemas.microsoft.com/office/powerpoint/2010/main" val="17313402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83422B-6C5B-8032-3BD6-1B547746D790}"/>
              </a:ext>
            </a:extLst>
          </p:cNvPr>
          <p:cNvSpPr>
            <a:spLocks noGrp="1"/>
          </p:cNvSpPr>
          <p:nvPr>
            <p:ph type="title"/>
          </p:nvPr>
        </p:nvSpPr>
        <p:spPr>
          <a:xfrm>
            <a:off x="29297" y="1669327"/>
            <a:ext cx="5153891" cy="1754909"/>
          </a:xfrm>
        </p:spPr>
        <p:txBody>
          <a:bodyPr>
            <a:normAutofit/>
          </a:bodyPr>
          <a:lstStyle/>
          <a:p>
            <a:r>
              <a:rPr lang="es-ES" sz="4800" b="1" dirty="0">
                <a:effectLst>
                  <a:outerShdw blurRad="38100" dist="38100" dir="2700000" algn="tl">
                    <a:srgbClr val="000000">
                      <a:alpha val="43137"/>
                    </a:srgbClr>
                  </a:outerShdw>
                </a:effectLst>
              </a:rPr>
              <a:t>EQUICAUSALIDAD</a:t>
            </a:r>
            <a:endParaRPr lang="es-AR" sz="4800" b="1" dirty="0">
              <a:effectLst>
                <a:outerShdw blurRad="38100" dist="38100" dir="2700000" algn="tl">
                  <a:srgbClr val="000000">
                    <a:alpha val="43137"/>
                  </a:srgbClr>
                </a:outerShdw>
              </a:effectLst>
            </a:endParaRPr>
          </a:p>
        </p:txBody>
      </p:sp>
      <p:sp>
        <p:nvSpPr>
          <p:cNvPr id="3" name="Marcador de posición de imagen 2">
            <a:extLst>
              <a:ext uri="{FF2B5EF4-FFF2-40B4-BE49-F238E27FC236}">
                <a16:creationId xmlns:a16="http://schemas.microsoft.com/office/drawing/2014/main" id="{474399EB-FF86-A3B8-ED27-7B3C9599C698}"/>
              </a:ext>
            </a:extLst>
          </p:cNvPr>
          <p:cNvSpPr>
            <a:spLocks noGrp="1"/>
          </p:cNvSpPr>
          <p:nvPr>
            <p:ph type="pic" idx="1"/>
          </p:nvPr>
        </p:nvSpPr>
        <p:spPr/>
      </p:sp>
      <p:pic>
        <p:nvPicPr>
          <p:cNvPr id="6" name="Imagen 5">
            <a:extLst>
              <a:ext uri="{FF2B5EF4-FFF2-40B4-BE49-F238E27FC236}">
                <a16:creationId xmlns:a16="http://schemas.microsoft.com/office/drawing/2014/main" id="{FDA04D73-39C1-9D0E-3968-387F95B2F664}"/>
              </a:ext>
            </a:extLst>
          </p:cNvPr>
          <p:cNvPicPr>
            <a:picLocks noChangeAspect="1"/>
          </p:cNvPicPr>
          <p:nvPr/>
        </p:nvPicPr>
        <p:blipFill>
          <a:blip r:embed="rId2"/>
          <a:stretch>
            <a:fillRect/>
          </a:stretch>
        </p:blipFill>
        <p:spPr>
          <a:xfrm>
            <a:off x="4899691" y="639709"/>
            <a:ext cx="7292309" cy="5569055"/>
          </a:xfrm>
          <a:prstGeom prst="rect">
            <a:avLst/>
          </a:prstGeom>
        </p:spPr>
      </p:pic>
    </p:spTree>
    <p:extLst>
      <p:ext uri="{BB962C8B-B14F-4D97-AF65-F5344CB8AC3E}">
        <p14:creationId xmlns:p14="http://schemas.microsoft.com/office/powerpoint/2010/main" val="20106458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7A16B64A-59C6-FAD0-DC67-D6E33A2852B1}"/>
              </a:ext>
            </a:extLst>
          </p:cNvPr>
          <p:cNvSpPr>
            <a:spLocks noGrp="1"/>
          </p:cNvSpPr>
          <p:nvPr>
            <p:ph type="title"/>
          </p:nvPr>
        </p:nvSpPr>
        <p:spPr>
          <a:xfrm>
            <a:off x="836612" y="1907309"/>
            <a:ext cx="3932237" cy="1600200"/>
          </a:xfrm>
        </p:spPr>
        <p:txBody>
          <a:bodyPr>
            <a:normAutofit/>
          </a:bodyPr>
          <a:lstStyle/>
          <a:p>
            <a:r>
              <a:rPr lang="es-ES" sz="5400" b="1" dirty="0">
                <a:effectLst>
                  <a:outerShdw blurRad="38100" dist="38100" dir="2700000" algn="tl">
                    <a:srgbClr val="000000">
                      <a:alpha val="43137"/>
                    </a:srgbClr>
                  </a:outerShdw>
                </a:effectLst>
              </a:rPr>
              <a:t>LIMITACIÓN</a:t>
            </a:r>
            <a:endParaRPr lang="es-AR" sz="5400" b="1" dirty="0">
              <a:effectLst>
                <a:outerShdw blurRad="38100" dist="38100" dir="2700000" algn="tl">
                  <a:srgbClr val="000000">
                    <a:alpha val="43137"/>
                  </a:srgbClr>
                </a:outerShdw>
              </a:effectLst>
            </a:endParaRPr>
          </a:p>
        </p:txBody>
      </p:sp>
      <p:sp>
        <p:nvSpPr>
          <p:cNvPr id="9" name="Marcador de contenido 8">
            <a:extLst>
              <a:ext uri="{FF2B5EF4-FFF2-40B4-BE49-F238E27FC236}">
                <a16:creationId xmlns:a16="http://schemas.microsoft.com/office/drawing/2014/main" id="{B1AB5C6A-2F73-1BAE-6A60-25D85185EC84}"/>
              </a:ext>
            </a:extLst>
          </p:cNvPr>
          <p:cNvSpPr>
            <a:spLocks noGrp="1"/>
          </p:cNvSpPr>
          <p:nvPr>
            <p:ph idx="1"/>
          </p:nvPr>
        </p:nvSpPr>
        <p:spPr/>
        <p:txBody>
          <a:bodyPr/>
          <a:lstStyle/>
          <a:p>
            <a:endParaRPr lang="es-AR"/>
          </a:p>
        </p:txBody>
      </p:sp>
      <p:pic>
        <p:nvPicPr>
          <p:cNvPr id="12" name="Imagen 11">
            <a:extLst>
              <a:ext uri="{FF2B5EF4-FFF2-40B4-BE49-F238E27FC236}">
                <a16:creationId xmlns:a16="http://schemas.microsoft.com/office/drawing/2014/main" id="{34D93D2E-158D-B8E8-406A-531A98ADE676}"/>
              </a:ext>
            </a:extLst>
          </p:cNvPr>
          <p:cNvPicPr>
            <a:picLocks noChangeAspect="1"/>
          </p:cNvPicPr>
          <p:nvPr/>
        </p:nvPicPr>
        <p:blipFill>
          <a:blip r:embed="rId2"/>
          <a:stretch>
            <a:fillRect/>
          </a:stretch>
        </p:blipFill>
        <p:spPr>
          <a:xfrm>
            <a:off x="4936121" y="600364"/>
            <a:ext cx="7202803" cy="5268624"/>
          </a:xfrm>
          <a:prstGeom prst="rect">
            <a:avLst/>
          </a:prstGeom>
        </p:spPr>
      </p:pic>
    </p:spTree>
    <p:extLst>
      <p:ext uri="{BB962C8B-B14F-4D97-AF65-F5344CB8AC3E}">
        <p14:creationId xmlns:p14="http://schemas.microsoft.com/office/powerpoint/2010/main" val="16844800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B1D371-E333-32A8-55B8-A77FC24F450B}"/>
              </a:ext>
            </a:extLst>
          </p:cNvPr>
          <p:cNvSpPr>
            <a:spLocks noGrp="1"/>
          </p:cNvSpPr>
          <p:nvPr>
            <p:ph type="title"/>
          </p:nvPr>
        </p:nvSpPr>
        <p:spPr>
          <a:xfrm>
            <a:off x="836612" y="1981200"/>
            <a:ext cx="3932237" cy="1600200"/>
          </a:xfrm>
        </p:spPr>
        <p:txBody>
          <a:bodyPr>
            <a:normAutofit/>
          </a:bodyPr>
          <a:lstStyle/>
          <a:p>
            <a:r>
              <a:rPr lang="es-ES" sz="4800" b="1" dirty="0">
                <a:effectLst>
                  <a:outerShdw blurRad="38100" dist="38100" dir="2700000" algn="tl">
                    <a:srgbClr val="000000">
                      <a:alpha val="43137"/>
                    </a:srgbClr>
                  </a:outerShdw>
                </a:effectLst>
              </a:rPr>
              <a:t>REGLA DE RELACIÓN</a:t>
            </a:r>
            <a:endParaRPr lang="es-AR" sz="4800" b="1" dirty="0">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74CF01B8-99DF-98AB-E926-AE232B933285}"/>
              </a:ext>
            </a:extLst>
          </p:cNvPr>
          <p:cNvSpPr>
            <a:spLocks noGrp="1"/>
          </p:cNvSpPr>
          <p:nvPr>
            <p:ph idx="1"/>
          </p:nvPr>
        </p:nvSpPr>
        <p:spPr/>
        <p:txBody>
          <a:bodyPr/>
          <a:lstStyle/>
          <a:p>
            <a:endParaRPr lang="es-AR"/>
          </a:p>
        </p:txBody>
      </p:sp>
      <p:pic>
        <p:nvPicPr>
          <p:cNvPr id="6" name="Imagen 5">
            <a:extLst>
              <a:ext uri="{FF2B5EF4-FFF2-40B4-BE49-F238E27FC236}">
                <a16:creationId xmlns:a16="http://schemas.microsoft.com/office/drawing/2014/main" id="{BB32688B-5A08-4CF1-C240-28541A52B3A0}"/>
              </a:ext>
            </a:extLst>
          </p:cNvPr>
          <p:cNvPicPr>
            <a:picLocks noChangeAspect="1"/>
          </p:cNvPicPr>
          <p:nvPr/>
        </p:nvPicPr>
        <p:blipFill>
          <a:blip r:embed="rId2"/>
          <a:stretch>
            <a:fillRect/>
          </a:stretch>
        </p:blipFill>
        <p:spPr>
          <a:xfrm>
            <a:off x="5085851" y="885587"/>
            <a:ext cx="6782875" cy="4975463"/>
          </a:xfrm>
          <a:prstGeom prst="rect">
            <a:avLst/>
          </a:prstGeom>
        </p:spPr>
      </p:pic>
    </p:spTree>
    <p:extLst>
      <p:ext uri="{BB962C8B-B14F-4D97-AF65-F5344CB8AC3E}">
        <p14:creationId xmlns:p14="http://schemas.microsoft.com/office/powerpoint/2010/main" val="5459802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F4AE34-9196-0891-82E1-D26D82277EFF}"/>
              </a:ext>
            </a:extLst>
          </p:cNvPr>
          <p:cNvSpPr>
            <a:spLocks noGrp="1"/>
          </p:cNvSpPr>
          <p:nvPr>
            <p:ph type="title"/>
          </p:nvPr>
        </p:nvSpPr>
        <p:spPr>
          <a:xfrm>
            <a:off x="941388" y="2239818"/>
            <a:ext cx="3932237" cy="1600200"/>
          </a:xfrm>
        </p:spPr>
        <p:txBody>
          <a:bodyPr>
            <a:normAutofit/>
          </a:bodyPr>
          <a:lstStyle/>
          <a:p>
            <a:r>
              <a:rPr lang="es-ES" sz="4800" b="1" dirty="0">
                <a:effectLst>
                  <a:outerShdw blurRad="38100" dist="38100" dir="2700000" algn="tl">
                    <a:srgbClr val="000000">
                      <a:alpha val="43137"/>
                    </a:srgbClr>
                  </a:outerShdw>
                </a:effectLst>
              </a:rPr>
              <a:t>ORDEN JERARQUICO</a:t>
            </a:r>
            <a:endParaRPr lang="es-AR" sz="4800" b="1" dirty="0">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331A688F-F1F7-A474-715B-DED3C4B92323}"/>
              </a:ext>
            </a:extLst>
          </p:cNvPr>
          <p:cNvSpPr>
            <a:spLocks noGrp="1"/>
          </p:cNvSpPr>
          <p:nvPr>
            <p:ph idx="1"/>
          </p:nvPr>
        </p:nvSpPr>
        <p:spPr/>
        <p:txBody>
          <a:bodyPr/>
          <a:lstStyle/>
          <a:p>
            <a:endParaRPr lang="es-AR"/>
          </a:p>
        </p:txBody>
      </p:sp>
      <p:pic>
        <p:nvPicPr>
          <p:cNvPr id="6" name="Imagen 5">
            <a:extLst>
              <a:ext uri="{FF2B5EF4-FFF2-40B4-BE49-F238E27FC236}">
                <a16:creationId xmlns:a16="http://schemas.microsoft.com/office/drawing/2014/main" id="{A3D45B0F-5BD0-7EA9-7500-D30C25239229}"/>
              </a:ext>
            </a:extLst>
          </p:cNvPr>
          <p:cNvPicPr>
            <a:picLocks noChangeAspect="1"/>
          </p:cNvPicPr>
          <p:nvPr/>
        </p:nvPicPr>
        <p:blipFill>
          <a:blip r:embed="rId2"/>
          <a:stretch>
            <a:fillRect/>
          </a:stretch>
        </p:blipFill>
        <p:spPr>
          <a:xfrm>
            <a:off x="5183188" y="881066"/>
            <a:ext cx="6871868" cy="5086341"/>
          </a:xfrm>
          <a:prstGeom prst="rect">
            <a:avLst/>
          </a:prstGeom>
        </p:spPr>
      </p:pic>
    </p:spTree>
    <p:extLst>
      <p:ext uri="{BB962C8B-B14F-4D97-AF65-F5344CB8AC3E}">
        <p14:creationId xmlns:p14="http://schemas.microsoft.com/office/powerpoint/2010/main" val="17693888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640970-377D-4DA1-0170-3740492905EE}"/>
              </a:ext>
            </a:extLst>
          </p:cNvPr>
          <p:cNvSpPr>
            <a:spLocks noGrp="1"/>
          </p:cNvSpPr>
          <p:nvPr>
            <p:ph type="title"/>
          </p:nvPr>
        </p:nvSpPr>
        <p:spPr>
          <a:xfrm>
            <a:off x="836612" y="1436255"/>
            <a:ext cx="3932237" cy="1600200"/>
          </a:xfrm>
        </p:spPr>
        <p:txBody>
          <a:bodyPr>
            <a:normAutofit/>
          </a:bodyPr>
          <a:lstStyle/>
          <a:p>
            <a:r>
              <a:rPr lang="es-ES" sz="4800" b="1" dirty="0">
                <a:effectLst>
                  <a:outerShdw blurRad="38100" dist="38100" dir="2700000" algn="tl">
                    <a:srgbClr val="000000">
                      <a:alpha val="43137"/>
                    </a:srgbClr>
                  </a:outerShdw>
                </a:effectLst>
              </a:rPr>
              <a:t>TELEOLOGÍA</a:t>
            </a:r>
            <a:endParaRPr lang="es-AR" sz="4800" b="1" dirty="0">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214D4C3F-BFA8-471B-8FF2-D55161B0DCF7}"/>
              </a:ext>
            </a:extLst>
          </p:cNvPr>
          <p:cNvSpPr>
            <a:spLocks noGrp="1"/>
          </p:cNvSpPr>
          <p:nvPr>
            <p:ph idx="1"/>
          </p:nvPr>
        </p:nvSpPr>
        <p:spPr/>
        <p:txBody>
          <a:bodyPr/>
          <a:lstStyle/>
          <a:p>
            <a:endParaRPr lang="es-AR"/>
          </a:p>
        </p:txBody>
      </p:sp>
      <p:pic>
        <p:nvPicPr>
          <p:cNvPr id="6" name="Imagen 5">
            <a:extLst>
              <a:ext uri="{FF2B5EF4-FFF2-40B4-BE49-F238E27FC236}">
                <a16:creationId xmlns:a16="http://schemas.microsoft.com/office/drawing/2014/main" id="{AA6BC4DF-A5EB-DF9A-2C18-416816415A7A}"/>
              </a:ext>
            </a:extLst>
          </p:cNvPr>
          <p:cNvPicPr>
            <a:picLocks noChangeAspect="1"/>
          </p:cNvPicPr>
          <p:nvPr/>
        </p:nvPicPr>
        <p:blipFill>
          <a:blip r:embed="rId2"/>
          <a:stretch>
            <a:fillRect/>
          </a:stretch>
        </p:blipFill>
        <p:spPr>
          <a:xfrm>
            <a:off x="5263079" y="829598"/>
            <a:ext cx="6928921" cy="5189278"/>
          </a:xfrm>
          <a:prstGeom prst="rect">
            <a:avLst/>
          </a:prstGeom>
        </p:spPr>
      </p:pic>
    </p:spTree>
    <p:extLst>
      <p:ext uri="{BB962C8B-B14F-4D97-AF65-F5344CB8AC3E}">
        <p14:creationId xmlns:p14="http://schemas.microsoft.com/office/powerpoint/2010/main" val="3294475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471965A-28D7-CBEC-70A5-A1B89D0DD093}"/>
              </a:ext>
            </a:extLst>
          </p:cNvPr>
          <p:cNvPicPr>
            <a:picLocks noChangeAspect="1"/>
          </p:cNvPicPr>
          <p:nvPr/>
        </p:nvPicPr>
        <p:blipFill>
          <a:blip r:embed="rId2"/>
          <a:stretch>
            <a:fillRect/>
          </a:stretch>
        </p:blipFill>
        <p:spPr>
          <a:xfrm>
            <a:off x="822389" y="0"/>
            <a:ext cx="10547222" cy="6858000"/>
          </a:xfrm>
          <a:prstGeom prst="rect">
            <a:avLst/>
          </a:prstGeom>
        </p:spPr>
      </p:pic>
    </p:spTree>
    <p:extLst>
      <p:ext uri="{BB962C8B-B14F-4D97-AF65-F5344CB8AC3E}">
        <p14:creationId xmlns:p14="http://schemas.microsoft.com/office/powerpoint/2010/main" val="17070723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BBCEDA6-B6C8-35BD-A135-3C991F920817}"/>
              </a:ext>
            </a:extLst>
          </p:cNvPr>
          <p:cNvPicPr>
            <a:picLocks noChangeAspect="1"/>
          </p:cNvPicPr>
          <p:nvPr/>
        </p:nvPicPr>
        <p:blipFill>
          <a:blip r:embed="rId2"/>
          <a:stretch>
            <a:fillRect/>
          </a:stretch>
        </p:blipFill>
        <p:spPr>
          <a:xfrm>
            <a:off x="360218" y="137373"/>
            <a:ext cx="11563927" cy="6636258"/>
          </a:xfrm>
          <a:prstGeom prst="rect">
            <a:avLst/>
          </a:prstGeom>
        </p:spPr>
      </p:pic>
    </p:spTree>
    <p:extLst>
      <p:ext uri="{BB962C8B-B14F-4D97-AF65-F5344CB8AC3E}">
        <p14:creationId xmlns:p14="http://schemas.microsoft.com/office/powerpoint/2010/main" val="16017344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9D0144C-EFE0-F115-01EB-102E346341EA}"/>
              </a:ext>
            </a:extLst>
          </p:cNvPr>
          <p:cNvPicPr>
            <a:picLocks noChangeAspect="1"/>
          </p:cNvPicPr>
          <p:nvPr/>
        </p:nvPicPr>
        <p:blipFill>
          <a:blip r:embed="rId2"/>
          <a:stretch>
            <a:fillRect/>
          </a:stretch>
        </p:blipFill>
        <p:spPr>
          <a:xfrm>
            <a:off x="0" y="22788"/>
            <a:ext cx="12192000" cy="6812424"/>
          </a:xfrm>
          <a:prstGeom prst="rect">
            <a:avLst/>
          </a:prstGeom>
        </p:spPr>
      </p:pic>
    </p:spTree>
    <p:extLst>
      <p:ext uri="{BB962C8B-B14F-4D97-AF65-F5344CB8AC3E}">
        <p14:creationId xmlns:p14="http://schemas.microsoft.com/office/powerpoint/2010/main" val="28214641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E31B15A-7569-103D-46B3-0C34674B322B}"/>
              </a:ext>
            </a:extLst>
          </p:cNvPr>
          <p:cNvPicPr>
            <a:picLocks noChangeAspect="1"/>
          </p:cNvPicPr>
          <p:nvPr/>
        </p:nvPicPr>
        <p:blipFill>
          <a:blip r:embed="rId2"/>
          <a:stretch>
            <a:fillRect/>
          </a:stretch>
        </p:blipFill>
        <p:spPr>
          <a:xfrm>
            <a:off x="4523929" y="22670"/>
            <a:ext cx="5080469" cy="3832251"/>
          </a:xfrm>
          <a:prstGeom prst="rect">
            <a:avLst/>
          </a:prstGeom>
        </p:spPr>
      </p:pic>
      <p:pic>
        <p:nvPicPr>
          <p:cNvPr id="3" name="Imagen 2">
            <a:extLst>
              <a:ext uri="{FF2B5EF4-FFF2-40B4-BE49-F238E27FC236}">
                <a16:creationId xmlns:a16="http://schemas.microsoft.com/office/drawing/2014/main" id="{2359735C-7F96-E775-2199-FE675C1AB753}"/>
              </a:ext>
            </a:extLst>
          </p:cNvPr>
          <p:cNvPicPr>
            <a:picLocks noChangeAspect="1"/>
          </p:cNvPicPr>
          <p:nvPr/>
        </p:nvPicPr>
        <p:blipFill>
          <a:blip r:embed="rId3"/>
          <a:stretch>
            <a:fillRect/>
          </a:stretch>
        </p:blipFill>
        <p:spPr>
          <a:xfrm>
            <a:off x="149670" y="0"/>
            <a:ext cx="4374259" cy="2202371"/>
          </a:xfrm>
          <a:prstGeom prst="rect">
            <a:avLst/>
          </a:prstGeom>
        </p:spPr>
      </p:pic>
      <p:pic>
        <p:nvPicPr>
          <p:cNvPr id="7" name="Imagen 6">
            <a:extLst>
              <a:ext uri="{FF2B5EF4-FFF2-40B4-BE49-F238E27FC236}">
                <a16:creationId xmlns:a16="http://schemas.microsoft.com/office/drawing/2014/main" id="{E3B8161F-7AB2-250D-9BCC-E32EBC17439E}"/>
              </a:ext>
            </a:extLst>
          </p:cNvPr>
          <p:cNvPicPr>
            <a:picLocks noChangeAspect="1"/>
          </p:cNvPicPr>
          <p:nvPr/>
        </p:nvPicPr>
        <p:blipFill>
          <a:blip r:embed="rId4"/>
          <a:stretch>
            <a:fillRect/>
          </a:stretch>
        </p:blipFill>
        <p:spPr>
          <a:xfrm>
            <a:off x="1812747" y="3260339"/>
            <a:ext cx="4283253" cy="3597661"/>
          </a:xfrm>
          <a:prstGeom prst="rect">
            <a:avLst/>
          </a:prstGeom>
        </p:spPr>
      </p:pic>
      <p:pic>
        <p:nvPicPr>
          <p:cNvPr id="9" name="Imagen 8">
            <a:extLst>
              <a:ext uri="{FF2B5EF4-FFF2-40B4-BE49-F238E27FC236}">
                <a16:creationId xmlns:a16="http://schemas.microsoft.com/office/drawing/2014/main" id="{46E7934B-7332-3D10-CBF9-A4C8B08181ED}"/>
              </a:ext>
            </a:extLst>
          </p:cNvPr>
          <p:cNvPicPr>
            <a:picLocks noChangeAspect="1"/>
          </p:cNvPicPr>
          <p:nvPr/>
        </p:nvPicPr>
        <p:blipFill>
          <a:blip r:embed="rId5"/>
          <a:stretch>
            <a:fillRect/>
          </a:stretch>
        </p:blipFill>
        <p:spPr>
          <a:xfrm>
            <a:off x="7375743" y="3214157"/>
            <a:ext cx="4816257" cy="3947502"/>
          </a:xfrm>
          <a:prstGeom prst="rect">
            <a:avLst/>
          </a:prstGeom>
        </p:spPr>
      </p:pic>
      <p:pic>
        <p:nvPicPr>
          <p:cNvPr id="11" name="Imagen 10">
            <a:extLst>
              <a:ext uri="{FF2B5EF4-FFF2-40B4-BE49-F238E27FC236}">
                <a16:creationId xmlns:a16="http://schemas.microsoft.com/office/drawing/2014/main" id="{7531A52C-F7A9-23A7-6DAA-A3A72B43CE8D}"/>
              </a:ext>
            </a:extLst>
          </p:cNvPr>
          <p:cNvPicPr>
            <a:picLocks noChangeAspect="1"/>
          </p:cNvPicPr>
          <p:nvPr/>
        </p:nvPicPr>
        <p:blipFill>
          <a:blip r:embed="rId6"/>
          <a:stretch>
            <a:fillRect/>
          </a:stretch>
        </p:blipFill>
        <p:spPr>
          <a:xfrm>
            <a:off x="8592834" y="249381"/>
            <a:ext cx="3782752" cy="3452669"/>
          </a:xfrm>
          <a:prstGeom prst="rect">
            <a:avLst/>
          </a:prstGeom>
        </p:spPr>
      </p:pic>
    </p:spTree>
    <p:extLst>
      <p:ext uri="{BB962C8B-B14F-4D97-AF65-F5344CB8AC3E}">
        <p14:creationId xmlns:p14="http://schemas.microsoft.com/office/powerpoint/2010/main" val="133883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A2477F-5066-C159-819F-C7EE47CF69BB}"/>
              </a:ext>
            </a:extLst>
          </p:cNvPr>
          <p:cNvSpPr>
            <a:spLocks noGrp="1"/>
          </p:cNvSpPr>
          <p:nvPr>
            <p:ph type="title"/>
          </p:nvPr>
        </p:nvSpPr>
        <p:spPr>
          <a:xfrm>
            <a:off x="1069848" y="484632"/>
            <a:ext cx="10058400" cy="1067077"/>
          </a:xfrm>
        </p:spPr>
        <p:txBody>
          <a:bodyPr>
            <a:normAutofit fontScale="90000"/>
          </a:bodyPr>
          <a:lstStyle/>
          <a:p>
            <a:r>
              <a:rPr lang="es-ES" b="1" i="0" dirty="0">
                <a:solidFill>
                  <a:srgbClr val="3A3648"/>
                </a:solidFill>
                <a:effectLst/>
                <a:latin typeface="Source Sans 3"/>
              </a:rPr>
              <a:t>Bertalanffy</a:t>
            </a:r>
            <a:br>
              <a:rPr lang="es-ES" b="1" i="0" dirty="0">
                <a:solidFill>
                  <a:srgbClr val="3A3648"/>
                </a:solidFill>
                <a:effectLst/>
                <a:latin typeface="Source Sans 3"/>
              </a:rPr>
            </a:br>
            <a:endParaRPr lang="es-AR" dirty="0"/>
          </a:p>
        </p:txBody>
      </p:sp>
      <p:sp>
        <p:nvSpPr>
          <p:cNvPr id="3" name="Marcador de contenido 2">
            <a:extLst>
              <a:ext uri="{FF2B5EF4-FFF2-40B4-BE49-F238E27FC236}">
                <a16:creationId xmlns:a16="http://schemas.microsoft.com/office/drawing/2014/main" id="{DB8A680C-F226-0269-5B85-710443DE3A38}"/>
              </a:ext>
            </a:extLst>
          </p:cNvPr>
          <p:cNvSpPr>
            <a:spLocks noGrp="1"/>
          </p:cNvSpPr>
          <p:nvPr>
            <p:ph idx="1"/>
          </p:nvPr>
        </p:nvSpPr>
        <p:spPr>
          <a:xfrm>
            <a:off x="912830" y="1431637"/>
            <a:ext cx="10058400" cy="4749800"/>
          </a:xfrm>
        </p:spPr>
        <p:txBody>
          <a:bodyPr>
            <a:normAutofit fontScale="92500" lnSpcReduction="10000"/>
          </a:bodyPr>
          <a:lstStyle/>
          <a:p>
            <a:pPr algn="l"/>
            <a:r>
              <a:rPr lang="es-ES" sz="2800" b="0" i="0" dirty="0">
                <a:effectLst/>
                <a:latin typeface="+mj-lt"/>
              </a:rPr>
              <a:t>En 1928 su teoría general de sistemas como una herramienta amplia que podría ser compartida por muchas ciencias distintas.</a:t>
            </a:r>
          </a:p>
          <a:p>
            <a:pPr algn="l"/>
            <a:r>
              <a:rPr lang="es-ES" sz="2800" b="0" i="0" dirty="0">
                <a:effectLst/>
                <a:latin typeface="+mj-lt"/>
              </a:rPr>
              <a:t>Esta teoría contribuyó a la aparición de nuevo paradigma científico basado en la interrelación entre los elementos que forman los sistemas. </a:t>
            </a:r>
          </a:p>
          <a:p>
            <a:pPr algn="l"/>
            <a:r>
              <a:rPr lang="es-ES" sz="2800" b="0" i="0" dirty="0">
                <a:effectLst/>
                <a:latin typeface="+mj-lt"/>
              </a:rPr>
              <a:t>Previamente se consideraba que los sistemas en su conjunto eran iguales a la suma de sus partes, y que podían ser estudiados a partir del análisis individual de sus componentes; Bertalanffy puso en duda tales creencias.</a:t>
            </a:r>
          </a:p>
          <a:p>
            <a:pPr algn="l"/>
            <a:r>
              <a:rPr lang="es-ES" sz="2800" b="0" i="0" dirty="0">
                <a:effectLst/>
                <a:latin typeface="+mj-lt"/>
              </a:rPr>
              <a:t>Desde que fue creada, </a:t>
            </a:r>
            <a:r>
              <a:rPr lang="es-ES" sz="2800" b="1" i="0" dirty="0">
                <a:effectLst/>
                <a:latin typeface="+mj-lt"/>
              </a:rPr>
              <a:t>la teoría general de sistemas ha sido aplicada a la biología, a la psicología</a:t>
            </a:r>
            <a:r>
              <a:rPr lang="es-ES" sz="2800" b="0" i="0" dirty="0">
                <a:effectLst/>
                <a:latin typeface="+mj-lt"/>
              </a:rPr>
              <a:t>, a las matemáticas, a las ciencias computacionales, a la economía, a la sociología, a la política y a otras ciencias exactas y sociales, especialmente en el marco del análisis de las interacciones.</a:t>
            </a:r>
          </a:p>
          <a:p>
            <a:endParaRPr lang="es-AR" dirty="0"/>
          </a:p>
        </p:txBody>
      </p:sp>
    </p:spTree>
    <p:extLst>
      <p:ext uri="{BB962C8B-B14F-4D97-AF65-F5344CB8AC3E}">
        <p14:creationId xmlns:p14="http://schemas.microsoft.com/office/powerpoint/2010/main" val="37251802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4FAC20A-81EB-58B9-703E-9F7CBAA412E6}"/>
              </a:ext>
            </a:extLst>
          </p:cNvPr>
          <p:cNvPicPr>
            <a:picLocks noChangeAspect="1"/>
          </p:cNvPicPr>
          <p:nvPr/>
        </p:nvPicPr>
        <p:blipFill>
          <a:blip r:embed="rId2"/>
          <a:stretch>
            <a:fillRect/>
          </a:stretch>
        </p:blipFill>
        <p:spPr>
          <a:xfrm>
            <a:off x="1459345" y="79418"/>
            <a:ext cx="8885383" cy="6732942"/>
          </a:xfrm>
          <a:prstGeom prst="rect">
            <a:avLst/>
          </a:prstGeom>
        </p:spPr>
      </p:pic>
    </p:spTree>
    <p:extLst>
      <p:ext uri="{BB962C8B-B14F-4D97-AF65-F5344CB8AC3E}">
        <p14:creationId xmlns:p14="http://schemas.microsoft.com/office/powerpoint/2010/main" val="16983829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CB13C18-D1A1-7BBD-1668-9AB71BA86C0E}"/>
              </a:ext>
            </a:extLst>
          </p:cNvPr>
          <p:cNvPicPr>
            <a:picLocks noChangeAspect="1"/>
          </p:cNvPicPr>
          <p:nvPr/>
        </p:nvPicPr>
        <p:blipFill>
          <a:blip r:embed="rId2"/>
          <a:stretch>
            <a:fillRect/>
          </a:stretch>
        </p:blipFill>
        <p:spPr>
          <a:xfrm>
            <a:off x="2013067" y="0"/>
            <a:ext cx="8165866" cy="6858000"/>
          </a:xfrm>
          <a:prstGeom prst="rect">
            <a:avLst/>
          </a:prstGeom>
        </p:spPr>
      </p:pic>
    </p:spTree>
    <p:extLst>
      <p:ext uri="{BB962C8B-B14F-4D97-AF65-F5344CB8AC3E}">
        <p14:creationId xmlns:p14="http://schemas.microsoft.com/office/powerpoint/2010/main" val="28164402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CE3BF2A-9FB0-4411-1517-D3F464DBE18B}"/>
              </a:ext>
            </a:extLst>
          </p:cNvPr>
          <p:cNvPicPr>
            <a:picLocks noChangeAspect="1"/>
          </p:cNvPicPr>
          <p:nvPr/>
        </p:nvPicPr>
        <p:blipFill>
          <a:blip r:embed="rId2"/>
          <a:stretch>
            <a:fillRect/>
          </a:stretch>
        </p:blipFill>
        <p:spPr>
          <a:xfrm>
            <a:off x="2192317" y="0"/>
            <a:ext cx="7807365" cy="6858000"/>
          </a:xfrm>
          <a:prstGeom prst="rect">
            <a:avLst/>
          </a:prstGeom>
        </p:spPr>
      </p:pic>
    </p:spTree>
    <p:extLst>
      <p:ext uri="{BB962C8B-B14F-4D97-AF65-F5344CB8AC3E}">
        <p14:creationId xmlns:p14="http://schemas.microsoft.com/office/powerpoint/2010/main" val="5807445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F948328-BF89-0E38-2781-4734268B3613}"/>
              </a:ext>
            </a:extLst>
          </p:cNvPr>
          <p:cNvPicPr>
            <a:picLocks noChangeAspect="1"/>
          </p:cNvPicPr>
          <p:nvPr/>
        </p:nvPicPr>
        <p:blipFill>
          <a:blip r:embed="rId2"/>
          <a:stretch>
            <a:fillRect/>
          </a:stretch>
        </p:blipFill>
        <p:spPr>
          <a:xfrm>
            <a:off x="2102650" y="0"/>
            <a:ext cx="7986699" cy="6858000"/>
          </a:xfrm>
          <a:prstGeom prst="rect">
            <a:avLst/>
          </a:prstGeom>
        </p:spPr>
      </p:pic>
    </p:spTree>
    <p:extLst>
      <p:ext uri="{BB962C8B-B14F-4D97-AF65-F5344CB8AC3E}">
        <p14:creationId xmlns:p14="http://schemas.microsoft.com/office/powerpoint/2010/main" val="32080206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2E4312E-B892-8945-9FFF-BA8D838814A1}"/>
              </a:ext>
            </a:extLst>
          </p:cNvPr>
          <p:cNvPicPr>
            <a:picLocks noChangeAspect="1"/>
          </p:cNvPicPr>
          <p:nvPr/>
        </p:nvPicPr>
        <p:blipFill>
          <a:blip r:embed="rId2"/>
          <a:stretch>
            <a:fillRect/>
          </a:stretch>
        </p:blipFill>
        <p:spPr>
          <a:xfrm>
            <a:off x="1838738" y="0"/>
            <a:ext cx="8514523" cy="6858000"/>
          </a:xfrm>
          <a:prstGeom prst="rect">
            <a:avLst/>
          </a:prstGeom>
        </p:spPr>
      </p:pic>
    </p:spTree>
    <p:extLst>
      <p:ext uri="{BB962C8B-B14F-4D97-AF65-F5344CB8AC3E}">
        <p14:creationId xmlns:p14="http://schemas.microsoft.com/office/powerpoint/2010/main" val="208724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A8BB9D5-6080-32EE-7F4D-6A992E8C0C68}"/>
              </a:ext>
            </a:extLst>
          </p:cNvPr>
          <p:cNvPicPr>
            <a:picLocks noChangeAspect="1"/>
          </p:cNvPicPr>
          <p:nvPr/>
        </p:nvPicPr>
        <p:blipFill>
          <a:blip r:embed="rId2"/>
          <a:stretch>
            <a:fillRect/>
          </a:stretch>
        </p:blipFill>
        <p:spPr>
          <a:xfrm>
            <a:off x="1941443" y="0"/>
            <a:ext cx="8309113" cy="6858000"/>
          </a:xfrm>
          <a:prstGeom prst="rect">
            <a:avLst/>
          </a:prstGeom>
        </p:spPr>
      </p:pic>
    </p:spTree>
    <p:extLst>
      <p:ext uri="{BB962C8B-B14F-4D97-AF65-F5344CB8AC3E}">
        <p14:creationId xmlns:p14="http://schemas.microsoft.com/office/powerpoint/2010/main" val="33632291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1C19F3A-3C06-9CE9-7F1B-5B2326ABB2D4}"/>
              </a:ext>
            </a:extLst>
          </p:cNvPr>
          <p:cNvPicPr>
            <a:picLocks noChangeAspect="1"/>
          </p:cNvPicPr>
          <p:nvPr/>
        </p:nvPicPr>
        <p:blipFill>
          <a:blip r:embed="rId2"/>
          <a:stretch>
            <a:fillRect/>
          </a:stretch>
        </p:blipFill>
        <p:spPr>
          <a:xfrm>
            <a:off x="3448845" y="0"/>
            <a:ext cx="7363256" cy="6858000"/>
          </a:xfrm>
          <a:prstGeom prst="rect">
            <a:avLst/>
          </a:prstGeom>
        </p:spPr>
      </p:pic>
      <p:sp>
        <p:nvSpPr>
          <p:cNvPr id="4" name="Título 1">
            <a:extLst>
              <a:ext uri="{FF2B5EF4-FFF2-40B4-BE49-F238E27FC236}">
                <a16:creationId xmlns:a16="http://schemas.microsoft.com/office/drawing/2014/main" id="{A7982C17-90C8-BCAD-D0BB-DA07395ACD13}"/>
              </a:ext>
            </a:extLst>
          </p:cNvPr>
          <p:cNvSpPr txBox="1">
            <a:spLocks/>
          </p:cNvSpPr>
          <p:nvPr/>
        </p:nvSpPr>
        <p:spPr>
          <a:xfrm>
            <a:off x="262300" y="568324"/>
            <a:ext cx="3186545" cy="2359603"/>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b="1" dirty="0">
                <a:solidFill>
                  <a:srgbClr val="324B7F"/>
                </a:solidFill>
                <a:latin typeface="Inter"/>
              </a:rPr>
              <a:t>Escuela interaccional del MRI: Watzlawick, </a:t>
            </a:r>
            <a:r>
              <a:rPr lang="es-ES" b="1" dirty="0" err="1">
                <a:solidFill>
                  <a:srgbClr val="324B7F"/>
                </a:solidFill>
                <a:latin typeface="Inter"/>
              </a:rPr>
              <a:t>Wakland</a:t>
            </a:r>
            <a:r>
              <a:rPr lang="es-ES" b="1" dirty="0">
                <a:solidFill>
                  <a:srgbClr val="324B7F"/>
                </a:solidFill>
                <a:latin typeface="Inter"/>
              </a:rPr>
              <a:t> y </a:t>
            </a:r>
            <a:r>
              <a:rPr lang="es-ES" b="1" dirty="0" err="1">
                <a:solidFill>
                  <a:srgbClr val="324B7F"/>
                </a:solidFill>
                <a:latin typeface="Inter"/>
              </a:rPr>
              <a:t>Fisch</a:t>
            </a:r>
            <a:br>
              <a:rPr lang="es-ES" b="1" dirty="0">
                <a:solidFill>
                  <a:srgbClr val="324B7F"/>
                </a:solidFill>
                <a:latin typeface="Inter"/>
              </a:rPr>
            </a:br>
            <a:endParaRPr lang="es-AR" dirty="0"/>
          </a:p>
        </p:txBody>
      </p:sp>
    </p:spTree>
    <p:extLst>
      <p:ext uri="{BB962C8B-B14F-4D97-AF65-F5344CB8AC3E}">
        <p14:creationId xmlns:p14="http://schemas.microsoft.com/office/powerpoint/2010/main" val="39387958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C0B53A1-F681-B293-0110-94943405ED5D}"/>
              </a:ext>
            </a:extLst>
          </p:cNvPr>
          <p:cNvPicPr>
            <a:picLocks noChangeAspect="1"/>
          </p:cNvPicPr>
          <p:nvPr/>
        </p:nvPicPr>
        <p:blipFill>
          <a:blip r:embed="rId2"/>
          <a:stretch>
            <a:fillRect/>
          </a:stretch>
        </p:blipFill>
        <p:spPr>
          <a:xfrm>
            <a:off x="2165195" y="0"/>
            <a:ext cx="7861610" cy="6858000"/>
          </a:xfrm>
          <a:prstGeom prst="rect">
            <a:avLst/>
          </a:prstGeom>
        </p:spPr>
      </p:pic>
    </p:spTree>
    <p:extLst>
      <p:ext uri="{BB962C8B-B14F-4D97-AF65-F5344CB8AC3E}">
        <p14:creationId xmlns:p14="http://schemas.microsoft.com/office/powerpoint/2010/main" val="38133020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BAD3C6F-36E5-7B62-B0CB-F23335C64096}"/>
              </a:ext>
            </a:extLst>
          </p:cNvPr>
          <p:cNvPicPr>
            <a:picLocks noChangeAspect="1"/>
          </p:cNvPicPr>
          <p:nvPr/>
        </p:nvPicPr>
        <p:blipFill>
          <a:blip r:embed="rId2"/>
          <a:stretch>
            <a:fillRect/>
          </a:stretch>
        </p:blipFill>
        <p:spPr>
          <a:xfrm>
            <a:off x="2624573" y="64655"/>
            <a:ext cx="7848017" cy="6858000"/>
          </a:xfrm>
          <a:prstGeom prst="rect">
            <a:avLst/>
          </a:prstGeom>
        </p:spPr>
      </p:pic>
      <p:sp>
        <p:nvSpPr>
          <p:cNvPr id="4" name="Título 1">
            <a:extLst>
              <a:ext uri="{FF2B5EF4-FFF2-40B4-BE49-F238E27FC236}">
                <a16:creationId xmlns:a16="http://schemas.microsoft.com/office/drawing/2014/main" id="{5788357A-EC3A-56C3-CE81-05E128FF9AD3}"/>
              </a:ext>
            </a:extLst>
          </p:cNvPr>
          <p:cNvSpPr txBox="1">
            <a:spLocks/>
          </p:cNvSpPr>
          <p:nvPr/>
        </p:nvSpPr>
        <p:spPr>
          <a:xfrm>
            <a:off x="-113146" y="365125"/>
            <a:ext cx="2828637" cy="2387311"/>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b="1" dirty="0">
                <a:solidFill>
                  <a:srgbClr val="324B7F"/>
                </a:solidFill>
                <a:latin typeface="Inter"/>
              </a:rPr>
              <a:t>Escuela estructural y estratégica : Minuchin y Haley</a:t>
            </a:r>
            <a:br>
              <a:rPr lang="es-ES" b="1" dirty="0">
                <a:solidFill>
                  <a:srgbClr val="324B7F"/>
                </a:solidFill>
                <a:latin typeface="Inter"/>
              </a:rPr>
            </a:br>
            <a:endParaRPr lang="es-AR" dirty="0"/>
          </a:p>
        </p:txBody>
      </p:sp>
    </p:spTree>
    <p:extLst>
      <p:ext uri="{BB962C8B-B14F-4D97-AF65-F5344CB8AC3E}">
        <p14:creationId xmlns:p14="http://schemas.microsoft.com/office/powerpoint/2010/main" val="34988434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B125902-6217-FAA4-5324-798D309D3F1E}"/>
              </a:ext>
            </a:extLst>
          </p:cNvPr>
          <p:cNvPicPr>
            <a:picLocks noChangeAspect="1"/>
          </p:cNvPicPr>
          <p:nvPr/>
        </p:nvPicPr>
        <p:blipFill>
          <a:blip r:embed="rId2"/>
          <a:stretch>
            <a:fillRect/>
          </a:stretch>
        </p:blipFill>
        <p:spPr>
          <a:xfrm>
            <a:off x="2311496" y="0"/>
            <a:ext cx="7569008" cy="6858000"/>
          </a:xfrm>
          <a:prstGeom prst="rect">
            <a:avLst/>
          </a:prstGeom>
        </p:spPr>
      </p:pic>
    </p:spTree>
    <p:extLst>
      <p:ext uri="{BB962C8B-B14F-4D97-AF65-F5344CB8AC3E}">
        <p14:creationId xmlns:p14="http://schemas.microsoft.com/office/powerpoint/2010/main" val="1427954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4EB72C-B7C5-38A0-16E1-5B612FC885EE}"/>
              </a:ext>
            </a:extLst>
          </p:cNvPr>
          <p:cNvSpPr>
            <a:spLocks noGrp="1"/>
          </p:cNvSpPr>
          <p:nvPr>
            <p:ph type="title"/>
          </p:nvPr>
        </p:nvSpPr>
        <p:spPr/>
        <p:txBody>
          <a:bodyPr/>
          <a:lstStyle/>
          <a:p>
            <a:r>
              <a:rPr lang="es-ES" dirty="0"/>
              <a:t>Visión Holística</a:t>
            </a:r>
            <a:endParaRPr lang="es-AR" dirty="0"/>
          </a:p>
        </p:txBody>
      </p:sp>
      <p:sp>
        <p:nvSpPr>
          <p:cNvPr id="3" name="Marcador de contenido 2">
            <a:extLst>
              <a:ext uri="{FF2B5EF4-FFF2-40B4-BE49-F238E27FC236}">
                <a16:creationId xmlns:a16="http://schemas.microsoft.com/office/drawing/2014/main" id="{7FCF8108-938A-F74A-BE5A-4BED05BE0C1F}"/>
              </a:ext>
            </a:extLst>
          </p:cNvPr>
          <p:cNvSpPr>
            <a:spLocks noGrp="1"/>
          </p:cNvSpPr>
          <p:nvPr>
            <p:ph idx="1"/>
          </p:nvPr>
        </p:nvSpPr>
        <p:spPr/>
        <p:txBody>
          <a:bodyPr/>
          <a:lstStyle/>
          <a:p>
            <a:r>
              <a:rPr lang="es-ES" dirty="0"/>
              <a:t>Al plantear la TEORÍA GENERAL DE SISTEMAS concibió una explicación de la vida y la naturaleza como un complejo sistema, sujeto a interacciones dinámicas. </a:t>
            </a:r>
          </a:p>
          <a:p>
            <a:r>
              <a:rPr lang="es-ES" dirty="0"/>
              <a:t>Más tarde adoptó estas ideas a la realidad social y a las estructuras organizadas. Con esta teoría se retoma la visión holística e integradora para entender la realidad (el holismo considera que el “todo” es más complejo que la suma de las partes constituyentes)</a:t>
            </a:r>
            <a:endParaRPr lang="es-AR" dirty="0"/>
          </a:p>
        </p:txBody>
      </p:sp>
    </p:spTree>
    <p:extLst>
      <p:ext uri="{BB962C8B-B14F-4D97-AF65-F5344CB8AC3E}">
        <p14:creationId xmlns:p14="http://schemas.microsoft.com/office/powerpoint/2010/main" val="22434239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934F554-85B3-CEC3-684A-B5C33D2A943E}"/>
              </a:ext>
            </a:extLst>
          </p:cNvPr>
          <p:cNvPicPr>
            <a:picLocks noChangeAspect="1"/>
          </p:cNvPicPr>
          <p:nvPr/>
        </p:nvPicPr>
        <p:blipFill>
          <a:blip r:embed="rId2"/>
          <a:stretch>
            <a:fillRect/>
          </a:stretch>
        </p:blipFill>
        <p:spPr>
          <a:xfrm>
            <a:off x="1788919" y="0"/>
            <a:ext cx="8614161" cy="6858000"/>
          </a:xfrm>
          <a:prstGeom prst="rect">
            <a:avLst/>
          </a:prstGeom>
        </p:spPr>
      </p:pic>
    </p:spTree>
    <p:extLst>
      <p:ext uri="{BB962C8B-B14F-4D97-AF65-F5344CB8AC3E}">
        <p14:creationId xmlns:p14="http://schemas.microsoft.com/office/powerpoint/2010/main" val="1001151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956E728-8551-53BE-3079-18B3AD3C70A2}"/>
              </a:ext>
            </a:extLst>
          </p:cNvPr>
          <p:cNvPicPr>
            <a:picLocks noChangeAspect="1"/>
          </p:cNvPicPr>
          <p:nvPr/>
        </p:nvPicPr>
        <p:blipFill>
          <a:blip r:embed="rId2"/>
          <a:stretch>
            <a:fillRect/>
          </a:stretch>
        </p:blipFill>
        <p:spPr>
          <a:xfrm>
            <a:off x="2001050" y="0"/>
            <a:ext cx="8189900" cy="6858000"/>
          </a:xfrm>
          <a:prstGeom prst="rect">
            <a:avLst/>
          </a:prstGeom>
        </p:spPr>
      </p:pic>
    </p:spTree>
    <p:extLst>
      <p:ext uri="{BB962C8B-B14F-4D97-AF65-F5344CB8AC3E}">
        <p14:creationId xmlns:p14="http://schemas.microsoft.com/office/powerpoint/2010/main" val="35361672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74727CD-1F61-2200-A028-0393C2E8A722}"/>
              </a:ext>
            </a:extLst>
          </p:cNvPr>
          <p:cNvPicPr>
            <a:picLocks noChangeAspect="1"/>
          </p:cNvPicPr>
          <p:nvPr/>
        </p:nvPicPr>
        <p:blipFill>
          <a:blip r:embed="rId2"/>
          <a:stretch>
            <a:fillRect/>
          </a:stretch>
        </p:blipFill>
        <p:spPr>
          <a:xfrm>
            <a:off x="77773" y="-1"/>
            <a:ext cx="6326608" cy="3980873"/>
          </a:xfrm>
          <a:prstGeom prst="rect">
            <a:avLst/>
          </a:prstGeom>
        </p:spPr>
      </p:pic>
      <p:pic>
        <p:nvPicPr>
          <p:cNvPr id="5" name="Imagen 4">
            <a:extLst>
              <a:ext uri="{FF2B5EF4-FFF2-40B4-BE49-F238E27FC236}">
                <a16:creationId xmlns:a16="http://schemas.microsoft.com/office/drawing/2014/main" id="{F8EBFBF2-2C34-5DAD-AC70-F38B88DEA910}"/>
              </a:ext>
            </a:extLst>
          </p:cNvPr>
          <p:cNvPicPr>
            <a:picLocks noChangeAspect="1"/>
          </p:cNvPicPr>
          <p:nvPr/>
        </p:nvPicPr>
        <p:blipFill>
          <a:blip r:embed="rId3"/>
          <a:stretch>
            <a:fillRect/>
          </a:stretch>
        </p:blipFill>
        <p:spPr>
          <a:xfrm>
            <a:off x="5284656" y="1477819"/>
            <a:ext cx="6624391" cy="4438938"/>
          </a:xfrm>
          <a:prstGeom prst="rect">
            <a:avLst/>
          </a:prstGeom>
        </p:spPr>
      </p:pic>
    </p:spTree>
    <p:extLst>
      <p:ext uri="{BB962C8B-B14F-4D97-AF65-F5344CB8AC3E}">
        <p14:creationId xmlns:p14="http://schemas.microsoft.com/office/powerpoint/2010/main" val="36515228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BD4EE3A-3A74-C9A6-7549-1BC2AEF93657}"/>
              </a:ext>
            </a:extLst>
          </p:cNvPr>
          <p:cNvSpPr>
            <a:spLocks noGrp="1"/>
          </p:cNvSpPr>
          <p:nvPr>
            <p:ph idx="1"/>
          </p:nvPr>
        </p:nvSpPr>
        <p:spPr>
          <a:xfrm>
            <a:off x="838200" y="1247775"/>
            <a:ext cx="10515600" cy="4929188"/>
          </a:xfrm>
        </p:spPr>
        <p:txBody>
          <a:bodyPr/>
          <a:lstStyle/>
          <a:p>
            <a:pPr algn="just" fontAlgn="base"/>
            <a:r>
              <a:rPr lang="es-ES" b="1" i="0" dirty="0">
                <a:solidFill>
                  <a:srgbClr val="414141"/>
                </a:solidFill>
                <a:effectLst/>
                <a:latin typeface="inherit"/>
              </a:rPr>
              <a:t>Una de las intervenciones creada por esta escuela es prescripción invariable.</a:t>
            </a:r>
            <a:r>
              <a:rPr lang="es-ES" b="0" i="0" dirty="0">
                <a:solidFill>
                  <a:srgbClr val="414141"/>
                </a:solidFill>
                <a:effectLst/>
                <a:latin typeface="Inter"/>
              </a:rPr>
              <a:t> Un programa específico para trabajar con familias psicóticas que consiste en dar la misma tarea a toda la familia, tratando de aliar a los padres mediante un secreto, que favorece la separación de los subsistemas, sobre todo el formado por los hijos.</a:t>
            </a:r>
          </a:p>
          <a:p>
            <a:pPr algn="just" fontAlgn="base"/>
            <a:r>
              <a:rPr lang="es-ES" b="1" i="0" dirty="0">
                <a:solidFill>
                  <a:srgbClr val="414141"/>
                </a:solidFill>
                <a:effectLst/>
                <a:latin typeface="inherit"/>
              </a:rPr>
              <a:t>En conclusión, las terapias sistémicas ofrecen otra perspectiva de los problemas y dificultades.</a:t>
            </a:r>
            <a:r>
              <a:rPr lang="es-ES" b="0" i="0" dirty="0">
                <a:solidFill>
                  <a:srgbClr val="414141"/>
                </a:solidFill>
                <a:effectLst/>
                <a:latin typeface="Inter"/>
              </a:rPr>
              <a:t> Una perspectiva que prima la relación por encima del individuo como foco de trabajo para ayudar a mejorar la vida de las personas. Un camino curioso e interesante que cada vez está cobrando mayor importancia en el ámbito terapéutico.</a:t>
            </a:r>
          </a:p>
          <a:p>
            <a:endParaRPr lang="es-AR" dirty="0"/>
          </a:p>
        </p:txBody>
      </p:sp>
    </p:spTree>
    <p:extLst>
      <p:ext uri="{BB962C8B-B14F-4D97-AF65-F5344CB8AC3E}">
        <p14:creationId xmlns:p14="http://schemas.microsoft.com/office/powerpoint/2010/main" val="2268901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555FDA8-953E-79A0-7BA9-67447755A58B}"/>
              </a:ext>
            </a:extLst>
          </p:cNvPr>
          <p:cNvPicPr>
            <a:picLocks noChangeAspect="1"/>
          </p:cNvPicPr>
          <p:nvPr/>
        </p:nvPicPr>
        <p:blipFill>
          <a:blip r:embed="rId2"/>
          <a:stretch>
            <a:fillRect/>
          </a:stretch>
        </p:blipFill>
        <p:spPr>
          <a:xfrm>
            <a:off x="1842052" y="0"/>
            <a:ext cx="8507896" cy="6858000"/>
          </a:xfrm>
          <a:prstGeom prst="rect">
            <a:avLst/>
          </a:prstGeom>
        </p:spPr>
      </p:pic>
    </p:spTree>
    <p:extLst>
      <p:ext uri="{BB962C8B-B14F-4D97-AF65-F5344CB8AC3E}">
        <p14:creationId xmlns:p14="http://schemas.microsoft.com/office/powerpoint/2010/main" val="568781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8C5120-E534-C4AB-D698-5ABE1B9A110C}"/>
              </a:ext>
            </a:extLst>
          </p:cNvPr>
          <p:cNvSpPr>
            <a:spLocks noGrp="1"/>
          </p:cNvSpPr>
          <p:nvPr>
            <p:ph type="title"/>
          </p:nvPr>
        </p:nvSpPr>
        <p:spPr/>
        <p:txBody>
          <a:bodyPr/>
          <a:lstStyle/>
          <a:p>
            <a:endParaRPr lang="es-AR"/>
          </a:p>
        </p:txBody>
      </p:sp>
      <p:sp>
        <p:nvSpPr>
          <p:cNvPr id="3" name="Marcador de contenido 2">
            <a:extLst>
              <a:ext uri="{FF2B5EF4-FFF2-40B4-BE49-F238E27FC236}">
                <a16:creationId xmlns:a16="http://schemas.microsoft.com/office/drawing/2014/main" id="{A148B1CB-CBC0-BB99-AEBD-941EACBDC7AF}"/>
              </a:ext>
            </a:extLst>
          </p:cNvPr>
          <p:cNvSpPr>
            <a:spLocks noGrp="1"/>
          </p:cNvSpPr>
          <p:nvPr>
            <p:ph idx="1"/>
          </p:nvPr>
        </p:nvSpPr>
        <p:spPr/>
        <p:txBody>
          <a:bodyPr/>
          <a:lstStyle/>
          <a:p>
            <a:endParaRPr lang="es-AR"/>
          </a:p>
        </p:txBody>
      </p:sp>
      <p:pic>
        <p:nvPicPr>
          <p:cNvPr id="5" name="Imagen 4">
            <a:extLst>
              <a:ext uri="{FF2B5EF4-FFF2-40B4-BE49-F238E27FC236}">
                <a16:creationId xmlns:a16="http://schemas.microsoft.com/office/drawing/2014/main" id="{1DAADA77-0277-26FB-7359-1BA608A95409}"/>
              </a:ext>
            </a:extLst>
          </p:cNvPr>
          <p:cNvPicPr>
            <a:picLocks noChangeAspect="1"/>
          </p:cNvPicPr>
          <p:nvPr/>
        </p:nvPicPr>
        <p:blipFill>
          <a:blip r:embed="rId2"/>
          <a:stretch>
            <a:fillRect/>
          </a:stretch>
        </p:blipFill>
        <p:spPr>
          <a:xfrm>
            <a:off x="1625600" y="-15406"/>
            <a:ext cx="8758972" cy="6748715"/>
          </a:xfrm>
          <a:prstGeom prst="rect">
            <a:avLst/>
          </a:prstGeom>
        </p:spPr>
      </p:pic>
    </p:spTree>
    <p:extLst>
      <p:ext uri="{BB962C8B-B14F-4D97-AF65-F5344CB8AC3E}">
        <p14:creationId xmlns:p14="http://schemas.microsoft.com/office/powerpoint/2010/main" val="1477713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8405F40-B09E-2133-FC2B-5A60D2B8EDB0}"/>
              </a:ext>
            </a:extLst>
          </p:cNvPr>
          <p:cNvPicPr>
            <a:picLocks noChangeAspect="1"/>
          </p:cNvPicPr>
          <p:nvPr/>
        </p:nvPicPr>
        <p:blipFill>
          <a:blip r:embed="rId2"/>
          <a:stretch>
            <a:fillRect/>
          </a:stretch>
        </p:blipFill>
        <p:spPr>
          <a:xfrm>
            <a:off x="1372850" y="0"/>
            <a:ext cx="9446299" cy="6858000"/>
          </a:xfrm>
          <a:prstGeom prst="rect">
            <a:avLst/>
          </a:prstGeom>
        </p:spPr>
      </p:pic>
    </p:spTree>
    <p:extLst>
      <p:ext uri="{BB962C8B-B14F-4D97-AF65-F5344CB8AC3E}">
        <p14:creationId xmlns:p14="http://schemas.microsoft.com/office/powerpoint/2010/main" val="4014330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rcador de posición de imagen 11">
            <a:extLst>
              <a:ext uri="{FF2B5EF4-FFF2-40B4-BE49-F238E27FC236}">
                <a16:creationId xmlns:a16="http://schemas.microsoft.com/office/drawing/2014/main" id="{8D5F37E6-7102-079B-A833-89D6CDBAE0CD}"/>
              </a:ext>
            </a:extLst>
          </p:cNvPr>
          <p:cNvSpPr>
            <a:spLocks noGrp="1"/>
          </p:cNvSpPr>
          <p:nvPr>
            <p:ph type="pic" idx="1"/>
          </p:nvPr>
        </p:nvSpPr>
        <p:spPr/>
      </p:sp>
      <p:sp>
        <p:nvSpPr>
          <p:cNvPr id="3" name="Marcador de contenido 2">
            <a:extLst>
              <a:ext uri="{FF2B5EF4-FFF2-40B4-BE49-F238E27FC236}">
                <a16:creationId xmlns:a16="http://schemas.microsoft.com/office/drawing/2014/main" id="{7F650154-19CC-DE11-83B3-F09C09262A2F}"/>
              </a:ext>
            </a:extLst>
          </p:cNvPr>
          <p:cNvSpPr>
            <a:spLocks noGrp="1"/>
          </p:cNvSpPr>
          <p:nvPr>
            <p:ph type="body" sz="half" idx="2"/>
          </p:nvPr>
        </p:nvSpPr>
        <p:spPr>
          <a:xfrm>
            <a:off x="8549640" y="397164"/>
            <a:ext cx="3200400" cy="5948218"/>
          </a:xfrm>
        </p:spPr>
        <p:txBody>
          <a:bodyPr>
            <a:normAutofit fontScale="92500" lnSpcReduction="20000"/>
          </a:bodyPr>
          <a:lstStyle/>
          <a:p>
            <a:r>
              <a:rPr lang="es-ES" sz="2400" b="1" dirty="0">
                <a:solidFill>
                  <a:schemeClr val="tx1"/>
                </a:solidFill>
                <a:effectLst>
                  <a:outerShdw blurRad="38100" dist="38100" dir="2700000" algn="tl">
                    <a:srgbClr val="000000">
                      <a:alpha val="43137"/>
                    </a:srgbClr>
                  </a:outerShdw>
                </a:effectLst>
              </a:rPr>
              <a:t>La Teoría General de Sistemas intenta aunar todas las esferas de investigación de la realidad del mismo modo en que los tejidos, órganos y sistemas de órganos en nuestro cuerpo están integrados pese a los múltiples niveles funcionales que se dan en él.</a:t>
            </a:r>
          </a:p>
          <a:p>
            <a:r>
              <a:rPr lang="es-ES" sz="2400" b="1" dirty="0">
                <a:solidFill>
                  <a:schemeClr val="tx1"/>
                </a:solidFill>
                <a:effectLst>
                  <a:outerShdw blurRad="38100" dist="38100" dir="2700000" algn="tl">
                    <a:srgbClr val="000000">
                      <a:alpha val="43137"/>
                    </a:srgbClr>
                  </a:outerShdw>
                </a:effectLst>
              </a:rPr>
              <a:t>En la realidad cada sistema está englobado en otro sistema más grande; igual que Santa Fe está dentro de Argentina, Argentina dentro del Continente Americano, América dentro del planeta, y así sucesivamente</a:t>
            </a:r>
            <a:endParaRPr lang="es-AR" sz="2400" b="1" dirty="0">
              <a:solidFill>
                <a:schemeClr val="tx1"/>
              </a:solidFill>
              <a:effectLst>
                <a:outerShdw blurRad="38100" dist="38100" dir="2700000" algn="tl">
                  <a:srgbClr val="000000">
                    <a:alpha val="43137"/>
                  </a:srgbClr>
                </a:outerShdw>
              </a:effectLst>
            </a:endParaRPr>
          </a:p>
        </p:txBody>
      </p:sp>
      <p:pic>
        <p:nvPicPr>
          <p:cNvPr id="10" name="Imagen 9">
            <a:extLst>
              <a:ext uri="{FF2B5EF4-FFF2-40B4-BE49-F238E27FC236}">
                <a16:creationId xmlns:a16="http://schemas.microsoft.com/office/drawing/2014/main" id="{2FD5D0EC-9619-F9BD-806A-38CC9B3AB00E}"/>
              </a:ext>
            </a:extLst>
          </p:cNvPr>
          <p:cNvPicPr>
            <a:picLocks noChangeAspect="1"/>
          </p:cNvPicPr>
          <p:nvPr/>
        </p:nvPicPr>
        <p:blipFill>
          <a:blip r:embed="rId2"/>
          <a:stretch>
            <a:fillRect/>
          </a:stretch>
        </p:blipFill>
        <p:spPr>
          <a:xfrm>
            <a:off x="614904" y="397164"/>
            <a:ext cx="7522796" cy="6114472"/>
          </a:xfrm>
          <a:prstGeom prst="rect">
            <a:avLst/>
          </a:prstGeom>
        </p:spPr>
      </p:pic>
    </p:spTree>
    <p:extLst>
      <p:ext uri="{BB962C8B-B14F-4D97-AF65-F5344CB8AC3E}">
        <p14:creationId xmlns:p14="http://schemas.microsoft.com/office/powerpoint/2010/main" val="228651291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1090</TotalTime>
  <Words>1735</Words>
  <Application>Microsoft Office PowerPoint</Application>
  <PresentationFormat>Panorámica</PresentationFormat>
  <Paragraphs>134</Paragraphs>
  <Slides>64</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64</vt:i4>
      </vt:variant>
    </vt:vector>
  </HeadingPairs>
  <TitlesOfParts>
    <vt:vector size="73" baseType="lpstr">
      <vt:lpstr>Aptos</vt:lpstr>
      <vt:lpstr>Aptos Display</vt:lpstr>
      <vt:lpstr>Arial</vt:lpstr>
      <vt:lpstr>Calibri</vt:lpstr>
      <vt:lpstr>inherit</vt:lpstr>
      <vt:lpstr>Inter</vt:lpstr>
      <vt:lpstr>Source Sans 3</vt:lpstr>
      <vt:lpstr>Symbol</vt:lpstr>
      <vt:lpstr>Tema de Office</vt:lpstr>
      <vt:lpstr>Introducción a la Psicología</vt:lpstr>
      <vt:lpstr>“¿Qué es la Terapia Sistémica?” Biscotti, O.  “Introducción a los Conceptos Básicos de la Teoría General de Sistemas” Arnold, M. y Osorio, F. </vt:lpstr>
      <vt:lpstr>TEORÍA GENERAL DE LOS SISTEMAS</vt:lpstr>
      <vt:lpstr>Presentación de PowerPoint</vt:lpstr>
      <vt:lpstr>Bertalanffy </vt:lpstr>
      <vt:lpstr>Visión Holística</vt:lpstr>
      <vt:lpstr>Presentación de PowerPoint</vt:lpstr>
      <vt:lpstr>Presentación de PowerPoint</vt:lpstr>
      <vt:lpstr>Presentación de PowerPoint</vt:lpstr>
      <vt:lpstr>Presentación de PowerPoint</vt:lpstr>
      <vt:lpstr>Aportes</vt:lpstr>
      <vt:lpstr>Presentación de PowerPoint</vt:lpstr>
      <vt:lpstr>Presentación de PowerPoint</vt:lpstr>
      <vt:lpstr>SISTEMAS</vt:lpstr>
      <vt:lpstr>Presentación de PowerPoint</vt:lpstr>
      <vt:lpstr>Presentación de PowerPoint</vt:lpstr>
      <vt:lpstr>Presentación de PowerPoint</vt:lpstr>
      <vt:lpstr>Tipos de sistemas</vt:lpstr>
      <vt:lpstr>Sistema, suprasistema y subsistemas </vt:lpstr>
      <vt:lpstr>Reales, ideales y modelos </vt:lpstr>
      <vt:lpstr>Naturales, artificiales y compuestos </vt:lpstr>
      <vt:lpstr>Presentación de PowerPoint</vt:lpstr>
      <vt:lpstr>Presentación de PowerPoint</vt:lpstr>
      <vt:lpstr>PROPIEDADES DE LOS SISTEMAS</vt:lpstr>
      <vt:lpstr>TOTALIDAD</vt:lpstr>
      <vt:lpstr>Ej. equipo de fútbol</vt:lpstr>
      <vt:lpstr>CAUSALIDAD CIRCULAR</vt:lpstr>
      <vt:lpstr>Presentación de PowerPoint</vt:lpstr>
      <vt:lpstr>Ej. equipo de fútbol</vt:lpstr>
      <vt:lpstr>EQUIFINALIDAD</vt:lpstr>
      <vt:lpstr>Ej. equipo de fútbol</vt:lpstr>
      <vt:lpstr>CONCEPTOS BÁSICOS</vt:lpstr>
      <vt:lpstr>CONTEXTO</vt:lpstr>
      <vt:lpstr>Estructura</vt:lpstr>
      <vt:lpstr>Ej. equipo de fútbol</vt:lpstr>
      <vt:lpstr>RETROALIMENTACION</vt:lpstr>
      <vt:lpstr>Presentación de PowerPoint</vt:lpstr>
      <vt:lpstr>SINERGIA</vt:lpstr>
      <vt:lpstr>CAUSALIDAD</vt:lpstr>
      <vt:lpstr>EQUIFINALIDAD</vt:lpstr>
      <vt:lpstr>EQUICAUSALIDAD</vt:lpstr>
      <vt:lpstr>LIMITACIÓN</vt:lpstr>
      <vt:lpstr>REGLA DE RELACIÓN</vt:lpstr>
      <vt:lpstr>ORDEN JERARQUICO</vt:lpstr>
      <vt:lpstr>TELEOLOGÍA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Introducción a la Psicología</dc:title>
  <dc:creator>Catalina Musuruana</dc:creator>
  <cp:lastModifiedBy>Merlina Luciani</cp:lastModifiedBy>
  <cp:revision>53</cp:revision>
  <dcterms:created xsi:type="dcterms:W3CDTF">2022-08-15T15:49:28Z</dcterms:created>
  <dcterms:modified xsi:type="dcterms:W3CDTF">2025-08-24T23:52:17Z</dcterms:modified>
</cp:coreProperties>
</file>