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T Serif"/>
      <p:regular r:id="rId17"/>
    </p:embeddedFont>
    <p:embeddedFont>
      <p:font typeface="PT Serif"/>
      <p:regular r:id="rId18"/>
    </p:embeddedFont>
    <p:embeddedFont>
      <p:font typeface="PT Serif"/>
      <p:regular r:id="rId19"/>
    </p:embeddedFont>
    <p:embeddedFont>
      <p:font typeface="PT Serif"/>
      <p:regular r:id="rId20"/>
    </p:embeddedFont>
    <p:embeddedFont>
      <p:font typeface="DM Sans"/>
      <p:regular r:id="rId21"/>
    </p:embeddedFont>
    <p:embeddedFont>
      <p:font typeface="DM Sans"/>
      <p:regular r:id="rId22"/>
    </p:embeddedFont>
    <p:embeddedFont>
      <p:font typeface="DM Sans"/>
      <p:regular r:id="rId23"/>
    </p:embeddedFont>
    <p:embeddedFont>
      <p:font typeface="DM Sans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9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837498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Justicia Social y Sistemas de Salud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80190" y="466617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Explorando el papel fundamental de las políticas públicas en la promoción de la salud integral, desde una perspectiva ética y social.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81676"/>
            <a:ext cx="936664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Conclusión: Compasión Estructural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96609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política sanitaria justa transforma el cuidado del prójimo en política pública y la solidaridad en estructura institucional, asegurando que nadie quede abandonado.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1133951" y="6202204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"Una sociedad justa se reconoce no solo por sus logros científicos o su tecnología médica, sino por su capacidad de cuidar al que sufre."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947053"/>
            <a:ext cx="30480" cy="1236107"/>
          </a:xfrm>
          <a:prstGeom prst="rect">
            <a:avLst/>
          </a:prstGeom>
          <a:solidFill>
            <a:srgbClr val="E04F00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1582"/>
            <a:ext cx="1102042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Políticas Públicas: Impacto Moral y Social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37947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Las políticas de salud son acciones estructurales con profundo impacto moral y social. La salud no es solo una responsabilidad individual o una mercancía, sino una obligación ética del Estado y la sociedad.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360426"/>
            <a:ext cx="6407944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5" name="Text 3"/>
          <p:cNvSpPr/>
          <p:nvPr/>
        </p:nvSpPr>
        <p:spPr>
          <a:xfrm>
            <a:off x="1020604" y="458724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Bien Común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020604" y="5095399"/>
            <a:ext cx="59543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salud como dimensión esencial del bien común.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548" y="4360426"/>
            <a:ext cx="6408063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7655362" y="458724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Obligación Ética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7655362" y="5095399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Responsabilidad del Estado y la sociedad en el cuidado de la salud.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20654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Salud Integral: Más Allá de la Ausencia de Enfermedad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36280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concepto de salud integral abarca el bienestar físico, mental, social y espiritual, en línea con la OMS, pero con una dimensión trascendente desde la tradición católica.</a:t>
            </a:r>
            <a:endParaRPr lang="en-US" sz="17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4343757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44253" y="447841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Físico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644253" y="4986576"/>
            <a:ext cx="55291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Bienestar corporal y funcionamiento óptimo.</a:t>
            </a:r>
            <a:endParaRPr lang="en-US" sz="17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84" y="4343757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307348" y="447841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Mental</a:t>
            </a:r>
            <a:endParaRPr lang="en-US" sz="2300" dirty="0"/>
          </a:p>
        </p:txBody>
      </p:sp>
      <p:sp>
        <p:nvSpPr>
          <p:cNvPr id="9" name="Text 5"/>
          <p:cNvSpPr/>
          <p:nvPr/>
        </p:nvSpPr>
        <p:spPr>
          <a:xfrm>
            <a:off x="8307348" y="4986576"/>
            <a:ext cx="55292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Equilibrio emocional y cognitivo.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5803106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644253" y="59377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Social</a:t>
            </a:r>
            <a:endParaRPr lang="en-US" sz="2300" dirty="0"/>
          </a:p>
        </p:txBody>
      </p:sp>
      <p:sp>
        <p:nvSpPr>
          <p:cNvPr id="12" name="Text 7"/>
          <p:cNvSpPr/>
          <p:nvPr/>
        </p:nvSpPr>
        <p:spPr>
          <a:xfrm>
            <a:off x="1644253" y="6445925"/>
            <a:ext cx="55291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Relaciones y participación comunitaria.</a:t>
            </a:r>
            <a:endParaRPr lang="en-US" sz="17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84" y="5803106"/>
            <a:ext cx="566976" cy="5669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307348" y="59377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Espiritual</a:t>
            </a:r>
            <a:endParaRPr lang="en-US" sz="2300" dirty="0"/>
          </a:p>
        </p:txBody>
      </p:sp>
      <p:sp>
        <p:nvSpPr>
          <p:cNvPr id="15" name="Text 9"/>
          <p:cNvSpPr/>
          <p:nvPr/>
        </p:nvSpPr>
        <p:spPr>
          <a:xfrm>
            <a:off x="8307348" y="6445925"/>
            <a:ext cx="55292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Sentido de propósito y conexión trascendente.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2689" y="442079"/>
            <a:ext cx="8460700" cy="527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La Política al Servicio del Desarrollo Humano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562689" y="1291114"/>
            <a:ext cx="13505021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Benedicto XVI, en "Caritas in Veritate", propone un desarrollo integral que trasciende la eficiencia económica, priorizando la justicia social y la dignidad humana.</a:t>
            </a:r>
            <a:endParaRPr lang="en-US" sz="12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8000" y="1729145"/>
            <a:ext cx="10434399" cy="719066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59396" y="6203430"/>
            <a:ext cx="2851405" cy="398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Integral</a:t>
            </a:r>
            <a:endParaRPr lang="en-US" sz="14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46" y="4371635"/>
            <a:ext cx="675238" cy="67523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89199" y="3164857"/>
            <a:ext cx="2944040" cy="398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Solidario</a:t>
            </a:r>
            <a:endParaRPr lang="en-US" sz="14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32" y="4783319"/>
            <a:ext cx="675239" cy="67523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765537" y="7087781"/>
            <a:ext cx="2851405" cy="3988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Humano</a:t>
            </a:r>
            <a:endParaRPr lang="en-US" sz="14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29" y="5195004"/>
            <a:ext cx="675239" cy="6752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296627" y="3959740"/>
            <a:ext cx="2851405" cy="3988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Justicia Social</a:t>
            </a:r>
            <a:endParaRPr lang="en-US" sz="140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885" y="5637074"/>
            <a:ext cx="675239" cy="6752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47530"/>
            <a:ext cx="1101328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Caridad en la Verdad: Renovación Política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34541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política debe inspirarse en la caridad en la verdad, concretándose en estructuras justas y decisiones centradas en el bien del otro, incorporando gratuidad y solidaridad.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55318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Amor Político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793790" y="515207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Garantizar acceso a servicios de salud para personas sin recursos es una expresión de amor político encarnado.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455318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Visión a Largo Plazo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7599521" y="515207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Las decisiones en salud deben tener una visión ética y participación ciudadana, no solo cálculos partidarios.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27245"/>
            <a:ext cx="823257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Riesgos de la Tecno-Burocracia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571166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Benedicto XVI advierte contra una tecnocracia deshumanizante. La tecnología en salud debe subordinarse a la dignidad humana, no a la eficiencia o selección de los más aptos.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69651"/>
            <a:ext cx="721042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Responsabilidad del Estado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16753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Estado tiene una responsabilidad insustituible en la promoción de la salud integral, garantizando el acceso a la asistencia sanitaria básica para todos.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148495"/>
            <a:ext cx="4196358" cy="2111454"/>
          </a:xfrm>
          <a:prstGeom prst="roundRect">
            <a:avLst>
              <a:gd name="adj" fmla="val 6929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3310" y="4148495"/>
            <a:ext cx="121920" cy="2111454"/>
          </a:xfrm>
          <a:prstGeom prst="roundRect">
            <a:avLst>
              <a:gd name="adj" fmla="val 27907"/>
            </a:avLst>
          </a:prstGeom>
          <a:solidFill>
            <a:srgbClr val="E04F00"/>
          </a:solidFill>
          <a:ln/>
        </p:spPr>
      </p:sp>
      <p:sp>
        <p:nvSpPr>
          <p:cNvPr id="6" name="Text 4"/>
          <p:cNvSpPr/>
          <p:nvPr/>
        </p:nvSpPr>
        <p:spPr>
          <a:xfrm>
            <a:off x="1142524" y="4405789"/>
            <a:ext cx="332232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Infraestructura Universal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1142524" y="4913948"/>
            <a:ext cx="35903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Promover una infraestructura sanitaria sólida y universal.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4148495"/>
            <a:ext cx="4196358" cy="2111454"/>
          </a:xfrm>
          <a:prstGeom prst="roundRect">
            <a:avLst>
              <a:gd name="adj" fmla="val 6929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186482" y="4148495"/>
            <a:ext cx="121920" cy="2111454"/>
          </a:xfrm>
          <a:prstGeom prst="roundRect">
            <a:avLst>
              <a:gd name="adj" fmla="val 27907"/>
            </a:avLst>
          </a:prstGeom>
          <a:solidFill>
            <a:srgbClr val="E04F00"/>
          </a:solidFill>
          <a:ln/>
        </p:spPr>
      </p:sp>
      <p:sp>
        <p:nvSpPr>
          <p:cNvPr id="10" name="Text 8"/>
          <p:cNvSpPr/>
          <p:nvPr/>
        </p:nvSpPr>
        <p:spPr>
          <a:xfrm>
            <a:off x="5565696" y="440578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Acceso Equitativo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5565696" y="4913948"/>
            <a:ext cx="35903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Garantizar acceso equitativo a tratamientos, especialmente a los pobres.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4148495"/>
            <a:ext cx="4196358" cy="2111454"/>
          </a:xfrm>
          <a:prstGeom prst="roundRect">
            <a:avLst>
              <a:gd name="adj" fmla="val 6929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9653" y="4148495"/>
            <a:ext cx="121920" cy="2111454"/>
          </a:xfrm>
          <a:prstGeom prst="roundRect">
            <a:avLst>
              <a:gd name="adj" fmla="val 27907"/>
            </a:avLst>
          </a:prstGeom>
          <a:solidFill>
            <a:srgbClr val="E04F00"/>
          </a:solidFill>
          <a:ln/>
        </p:spPr>
      </p:sp>
      <p:sp>
        <p:nvSpPr>
          <p:cNvPr id="14" name="Text 12"/>
          <p:cNvSpPr/>
          <p:nvPr/>
        </p:nvSpPr>
        <p:spPr>
          <a:xfrm>
            <a:off x="9988868" y="440578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Regulación Ética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9988868" y="4913948"/>
            <a:ext cx="35903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Regular éticamente los sistemas privados de salud y el mercado.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2831"/>
            <a:ext cx="6843713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Corresponsabilidad Social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194071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promoción del bien común es una misión compartida, donde cada actor social asume su parte en la construcción de una sociedad justa y solidaria.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819156" y="3360777"/>
            <a:ext cx="321349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Familias y Comunidades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793790" y="3868936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Acompañan a sus miembros enfermos o ancianos.</a:t>
            </a:r>
            <a:endParaRPr lang="en-US" sz="17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921675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585" y="4313873"/>
            <a:ext cx="318968" cy="39862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597628" y="2952036"/>
            <a:ext cx="328660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Profesionales de la Salud</a:t>
            </a:r>
            <a:endParaRPr lang="en-US" sz="2300" dirty="0"/>
          </a:p>
        </p:txBody>
      </p:sp>
      <p:sp>
        <p:nvSpPr>
          <p:cNvPr id="9" name="Text 5"/>
          <p:cNvSpPr/>
          <p:nvPr/>
        </p:nvSpPr>
        <p:spPr>
          <a:xfrm>
            <a:off x="9597628" y="3460194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Ejercen su vocación con ética y compasión.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921675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97" y="3886795"/>
            <a:ext cx="318968" cy="39862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051256" y="458712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Comunidades de Fe</a:t>
            </a:r>
            <a:endParaRPr lang="en-US" sz="2300" dirty="0"/>
          </a:p>
        </p:txBody>
      </p:sp>
      <p:sp>
        <p:nvSpPr>
          <p:cNvPr id="13" name="Text 7"/>
          <p:cNvSpPr/>
          <p:nvPr/>
        </p:nvSpPr>
        <p:spPr>
          <a:xfrm>
            <a:off x="10051256" y="5095280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Organizan visitas y campañas de apoyo.</a:t>
            </a:r>
            <a:endParaRPr lang="en-US" sz="175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921675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041" y="5004792"/>
            <a:ext cx="318968" cy="39862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597628" y="622220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Voluntarios y ONGs</a:t>
            </a:r>
            <a:endParaRPr lang="en-US" sz="2300" dirty="0"/>
          </a:p>
        </p:txBody>
      </p:sp>
      <p:sp>
        <p:nvSpPr>
          <p:cNvPr id="17" name="Text 9"/>
          <p:cNvSpPr/>
          <p:nvPr/>
        </p:nvSpPr>
        <p:spPr>
          <a:xfrm>
            <a:off x="9597628" y="673036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Tienden la mano donde el Estado no llega.</a:t>
            </a:r>
            <a:endParaRPr lang="en-US" sz="1750" dirty="0"/>
          </a:p>
        </p:txBody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921675"/>
            <a:ext cx="4564975" cy="4564975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797" y="6122789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2055614" y="581334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Ciudadanos</a:t>
            </a:r>
            <a:endParaRPr lang="en-US" sz="2300" dirty="0"/>
          </a:p>
        </p:txBody>
      </p:sp>
      <p:sp>
        <p:nvSpPr>
          <p:cNvPr id="21" name="Text 11"/>
          <p:cNvSpPr/>
          <p:nvPr/>
        </p:nvSpPr>
        <p:spPr>
          <a:xfrm>
            <a:off x="793790" y="6321504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Se comprometen con hábitos responsables y denuncia de injusticias.</a:t>
            </a:r>
            <a:endParaRPr lang="en-US" sz="1750" dirty="0"/>
          </a:p>
        </p:txBody>
      </p:sp>
      <p:pic>
        <p:nvPicPr>
          <p:cNvPr id="2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921675"/>
            <a:ext cx="4564975" cy="4564975"/>
          </a:xfrm>
          <a:prstGeom prst="rect">
            <a:avLst/>
          </a:prstGeom>
        </p:spPr>
      </p:pic>
      <p:pic>
        <p:nvPicPr>
          <p:cNvPr id="23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585" y="5695712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3545"/>
            <a:ext cx="8958263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La Necesidad de una Ética Pública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194143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Las decisiones públicas no son neutras; cada elección política debe guiarse por una ética objetiva centrada en la dignidad humana y el bien común.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2967514" y="2922389"/>
            <a:ext cx="2173724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5" name="Text 3"/>
          <p:cNvSpPr/>
          <p:nvPr/>
        </p:nvSpPr>
        <p:spPr>
          <a:xfrm>
            <a:off x="3894892" y="338542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5368052" y="31492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Dignidad Humana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5368052" y="3657362"/>
            <a:ext cx="39384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paciente como fin, no como medio.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54585" y="4231838"/>
            <a:ext cx="846867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9" name="Shape 7"/>
          <p:cNvSpPr/>
          <p:nvPr/>
        </p:nvSpPr>
        <p:spPr>
          <a:xfrm>
            <a:off x="1880592" y="4360426"/>
            <a:ext cx="4347567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3894892" y="4823460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9"/>
          <p:cNvSpPr/>
          <p:nvPr/>
        </p:nvSpPr>
        <p:spPr>
          <a:xfrm>
            <a:off x="6454973" y="458724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Impacto Humano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6454973" y="5095399"/>
            <a:ext cx="67741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Evaluar el impacto de cada medida más allá del costo-beneficio.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6341507" y="5669875"/>
            <a:ext cx="7381756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14" name="Shape 12"/>
          <p:cNvSpPr/>
          <p:nvPr/>
        </p:nvSpPr>
        <p:spPr>
          <a:xfrm>
            <a:off x="793790" y="5798463"/>
            <a:ext cx="6521410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15" name="Text 13"/>
          <p:cNvSpPr/>
          <p:nvPr/>
        </p:nvSpPr>
        <p:spPr>
          <a:xfrm>
            <a:off x="3895011" y="644294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500" dirty="0"/>
          </a:p>
        </p:txBody>
      </p:sp>
      <p:sp>
        <p:nvSpPr>
          <p:cNvPr id="16" name="Text 14"/>
          <p:cNvSpPr/>
          <p:nvPr/>
        </p:nvSpPr>
        <p:spPr>
          <a:xfrm>
            <a:off x="7542014" y="60252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No Discriminación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7542014" y="6533436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Evitar la discriminación por edad, discapacidad o nivel económico.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2025-08-08T02:10:59Z</dcterms:created>
  <dcterms:modified xsi:type="dcterms:W3CDTF">2025-08-08T02:10:59Z</dcterms:modified>
</cp:coreProperties>
</file>