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PT Serif"/>
      <p:regular r:id="rId17"/>
    </p:embeddedFont>
    <p:embeddedFont>
      <p:font typeface="PT Serif"/>
      <p:regular r:id="rId18"/>
    </p:embeddedFont>
    <p:embeddedFont>
      <p:font typeface="PT Serif"/>
      <p:regular r:id="rId19"/>
    </p:embeddedFont>
    <p:embeddedFont>
      <p:font typeface="PT Serif"/>
      <p:regular r:id="rId20"/>
    </p:embeddedFont>
    <p:embeddedFont>
      <p:font typeface="DM Sans"/>
      <p:regular r:id="rId21"/>
    </p:embeddedFont>
    <p:embeddedFont>
      <p:font typeface="DM Sans"/>
      <p:regular r:id="rId22"/>
    </p:embeddedFont>
    <p:embeddedFont>
      <p:font typeface="DM Sans"/>
      <p:regular r:id="rId23"/>
    </p:embeddedFont>
    <p:embeddedFont>
      <p:font typeface="DM Sans"/>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0.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837498"/>
            <a:ext cx="7556421" cy="1488519"/>
          </a:xfrm>
          <a:prstGeom prst="rect">
            <a:avLst/>
          </a:prstGeom>
          <a:noFill/>
          <a:ln/>
        </p:spPr>
        <p:txBody>
          <a:bodyPr wrap="square" lIns="0" tIns="0" rIns="0" bIns="0" rtlCol="0" anchor="t"/>
          <a:lstStyle/>
          <a:p>
            <a:pPr algn="l" indent="0" marL="0">
              <a:lnSpc>
                <a:spcPts val="5850"/>
              </a:lnSpc>
              <a:buNone/>
            </a:pPr>
            <a:r>
              <a:rPr lang="en-US" sz="4650" dirty="0">
                <a:solidFill>
                  <a:srgbClr val="020202"/>
                </a:solidFill>
                <a:latin typeface="PT Serif" pitchFamily="34" charset="0"/>
                <a:ea typeface="PT Serif" pitchFamily="34" charset="-122"/>
                <a:cs typeface="PT Serif" pitchFamily="34" charset="-120"/>
              </a:rPr>
              <a:t>Justicia Social y Sistemas de Salud</a:t>
            </a:r>
            <a:endParaRPr lang="en-US" sz="4650" dirty="0"/>
          </a:p>
        </p:txBody>
      </p:sp>
      <p:sp>
        <p:nvSpPr>
          <p:cNvPr id="4" name="Text 1"/>
          <p:cNvSpPr/>
          <p:nvPr/>
        </p:nvSpPr>
        <p:spPr>
          <a:xfrm>
            <a:off x="6280190" y="4666178"/>
            <a:ext cx="7556421" cy="725805"/>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Explorando la desigualdad y el acceso a la salud en contextos vulnerables.</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802725"/>
            <a:ext cx="7556421" cy="1488519"/>
          </a:xfrm>
          <a:prstGeom prst="rect">
            <a:avLst/>
          </a:prstGeom>
          <a:noFill/>
          <a:ln/>
        </p:spPr>
        <p:txBody>
          <a:bodyPr wrap="square" lIns="0" tIns="0" rIns="0" bIns="0" rtlCol="0" anchor="t"/>
          <a:lstStyle/>
          <a:p>
            <a:pPr algn="l" indent="0" marL="0">
              <a:lnSpc>
                <a:spcPts val="5850"/>
              </a:lnSpc>
              <a:buNone/>
            </a:pPr>
            <a:r>
              <a:rPr lang="en-US" sz="4650" dirty="0">
                <a:solidFill>
                  <a:srgbClr val="020202"/>
                </a:solidFill>
                <a:latin typeface="PT Serif" pitchFamily="34" charset="0"/>
                <a:ea typeface="PT Serif" pitchFamily="34" charset="-122"/>
                <a:cs typeface="PT Serif" pitchFamily="34" charset="-120"/>
              </a:rPr>
              <a:t>Conclusión: Un Llamado a la Acción</a:t>
            </a:r>
            <a:endParaRPr lang="en-US" sz="4650" dirty="0"/>
          </a:p>
        </p:txBody>
      </p:sp>
      <p:sp>
        <p:nvSpPr>
          <p:cNvPr id="4" name="Text 1"/>
          <p:cNvSpPr/>
          <p:nvPr/>
        </p:nvSpPr>
        <p:spPr>
          <a:xfrm>
            <a:off x="793790" y="3631406"/>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La desigualdad en salud es una grieta en el tejido moral de nuestras sociedades. La fe nos impulsa a trabajar por un derecho a la salud efectivo y universal. La construcción de sistemas de salud justos es una responsabilidad colectiva que interpela a todos.</a:t>
            </a:r>
            <a:endParaRPr lang="en-US" sz="1750" dirty="0"/>
          </a:p>
        </p:txBody>
      </p:sp>
      <p:sp>
        <p:nvSpPr>
          <p:cNvPr id="5" name="Text 2"/>
          <p:cNvSpPr/>
          <p:nvPr/>
        </p:nvSpPr>
        <p:spPr>
          <a:xfrm>
            <a:off x="793790" y="5338167"/>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En cada persona marginada, la Iglesia ve a Cristo. Promover la equidad no es solo resolver una carencia material, sino restaurar el valor de cada vida y construir una cultura del cuidado.</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293144"/>
            <a:ext cx="7556421" cy="1488519"/>
          </a:xfrm>
          <a:prstGeom prst="rect">
            <a:avLst/>
          </a:prstGeom>
          <a:noFill/>
          <a:ln/>
        </p:spPr>
        <p:txBody>
          <a:bodyPr wrap="square" lIns="0" tIns="0" rIns="0" bIns="0" rtlCol="0" anchor="t"/>
          <a:lstStyle/>
          <a:p>
            <a:pPr algn="l" indent="0" marL="0">
              <a:lnSpc>
                <a:spcPts val="5850"/>
              </a:lnSpc>
              <a:buNone/>
            </a:pPr>
            <a:r>
              <a:rPr lang="en-US" sz="4650" dirty="0">
                <a:solidFill>
                  <a:srgbClr val="020202"/>
                </a:solidFill>
                <a:latin typeface="PT Serif" pitchFamily="34" charset="0"/>
                <a:ea typeface="PT Serif" pitchFamily="34" charset="-122"/>
                <a:cs typeface="PT Serif" pitchFamily="34" charset="-120"/>
              </a:rPr>
              <a:t>Desigualdad en el Acceso a la Salud</a:t>
            </a:r>
            <a:endParaRPr lang="en-US" sz="4650" dirty="0"/>
          </a:p>
        </p:txBody>
      </p:sp>
      <p:sp>
        <p:nvSpPr>
          <p:cNvPr id="4" name="Text 1"/>
          <p:cNvSpPr/>
          <p:nvPr/>
        </p:nvSpPr>
        <p:spPr>
          <a:xfrm>
            <a:off x="6280190" y="4121825"/>
            <a:ext cx="7556421" cy="1814513"/>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La desigualdad en el acceso a la salud es una expresión visible de injusticia estructural. Millones no acceden a servicios básicos por pobreza, ubicación, migración, etnia o discapacidad. Esta realidad, producto de decisiones políticas y económicas, es un pecado social que viola la dignidad humana.</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90995"/>
            <a:ext cx="6410325" cy="744260"/>
          </a:xfrm>
          <a:prstGeom prst="rect">
            <a:avLst/>
          </a:prstGeom>
          <a:noFill/>
          <a:ln/>
        </p:spPr>
        <p:txBody>
          <a:bodyPr wrap="none" lIns="0" tIns="0" rIns="0" bIns="0" rtlCol="0" anchor="t"/>
          <a:lstStyle/>
          <a:p>
            <a:pPr algn="l" indent="0" marL="0">
              <a:lnSpc>
                <a:spcPts val="5850"/>
              </a:lnSpc>
              <a:buNone/>
            </a:pPr>
            <a:r>
              <a:rPr lang="en-US" sz="4650" dirty="0">
                <a:solidFill>
                  <a:srgbClr val="020202"/>
                </a:solidFill>
                <a:latin typeface="PT Serif" pitchFamily="34" charset="0"/>
                <a:ea typeface="PT Serif" pitchFamily="34" charset="-122"/>
                <a:cs typeface="PT Serif" pitchFamily="34" charset="-120"/>
              </a:rPr>
              <a:t>Factores de Desigualdad</a:t>
            </a:r>
            <a:endParaRPr lang="en-US" sz="4650" dirty="0"/>
          </a:p>
        </p:txBody>
      </p:sp>
      <p:sp>
        <p:nvSpPr>
          <p:cNvPr id="3" name="Shape 1"/>
          <p:cNvSpPr/>
          <p:nvPr/>
        </p:nvSpPr>
        <p:spPr>
          <a:xfrm>
            <a:off x="793790" y="2488883"/>
            <a:ext cx="6407944" cy="2111454"/>
          </a:xfrm>
          <a:prstGeom prst="roundRect">
            <a:avLst>
              <a:gd name="adj" fmla="val 6929"/>
            </a:avLst>
          </a:prstGeom>
          <a:solidFill>
            <a:srgbClr val="FFFFFF"/>
          </a:solidFill>
          <a:ln w="30480">
            <a:solidFill>
              <a:srgbClr val="D8D4D4"/>
            </a:solidFill>
            <a:prstDash val="solid"/>
          </a:ln>
        </p:spPr>
      </p:sp>
      <p:sp>
        <p:nvSpPr>
          <p:cNvPr id="4" name="Shape 2"/>
          <p:cNvSpPr/>
          <p:nvPr/>
        </p:nvSpPr>
        <p:spPr>
          <a:xfrm>
            <a:off x="763310" y="2488883"/>
            <a:ext cx="121920" cy="2111454"/>
          </a:xfrm>
          <a:prstGeom prst="roundRect">
            <a:avLst>
              <a:gd name="adj" fmla="val 27907"/>
            </a:avLst>
          </a:prstGeom>
          <a:solidFill>
            <a:srgbClr val="E04F00"/>
          </a:solidFill>
          <a:ln/>
        </p:spPr>
      </p:sp>
      <p:sp>
        <p:nvSpPr>
          <p:cNvPr id="5" name="Text 3"/>
          <p:cNvSpPr/>
          <p:nvPr/>
        </p:nvSpPr>
        <p:spPr>
          <a:xfrm>
            <a:off x="1142524" y="2746177"/>
            <a:ext cx="3050381"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Desigualdad Territorial</a:t>
            </a:r>
            <a:endParaRPr lang="en-US" sz="2300" dirty="0"/>
          </a:p>
        </p:txBody>
      </p:sp>
      <p:sp>
        <p:nvSpPr>
          <p:cNvPr id="6" name="Text 4"/>
          <p:cNvSpPr/>
          <p:nvPr/>
        </p:nvSpPr>
        <p:spPr>
          <a:xfrm>
            <a:off x="1142524" y="3254335"/>
            <a:ext cx="5801916" cy="725805"/>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Servicios precarios o inexistentes en zonas rurales y marginales, con falta de transporte y equipamiento.</a:t>
            </a:r>
            <a:endParaRPr lang="en-US" sz="1750" dirty="0"/>
          </a:p>
        </p:txBody>
      </p:sp>
      <p:sp>
        <p:nvSpPr>
          <p:cNvPr id="7" name="Shape 5"/>
          <p:cNvSpPr/>
          <p:nvPr/>
        </p:nvSpPr>
        <p:spPr>
          <a:xfrm>
            <a:off x="7428548" y="2488883"/>
            <a:ext cx="6408063" cy="2111454"/>
          </a:xfrm>
          <a:prstGeom prst="roundRect">
            <a:avLst>
              <a:gd name="adj" fmla="val 6929"/>
            </a:avLst>
          </a:prstGeom>
          <a:solidFill>
            <a:srgbClr val="FFFFFF"/>
          </a:solidFill>
          <a:ln w="30480">
            <a:solidFill>
              <a:srgbClr val="D8D4D4"/>
            </a:solidFill>
            <a:prstDash val="solid"/>
          </a:ln>
        </p:spPr>
      </p:sp>
      <p:sp>
        <p:nvSpPr>
          <p:cNvPr id="8" name="Shape 6"/>
          <p:cNvSpPr/>
          <p:nvPr/>
        </p:nvSpPr>
        <p:spPr>
          <a:xfrm>
            <a:off x="7398067" y="2488883"/>
            <a:ext cx="121920" cy="2111454"/>
          </a:xfrm>
          <a:prstGeom prst="roundRect">
            <a:avLst>
              <a:gd name="adj" fmla="val 27907"/>
            </a:avLst>
          </a:prstGeom>
          <a:solidFill>
            <a:srgbClr val="E04F00"/>
          </a:solidFill>
          <a:ln/>
        </p:spPr>
      </p:sp>
      <p:sp>
        <p:nvSpPr>
          <p:cNvPr id="9" name="Text 7"/>
          <p:cNvSpPr/>
          <p:nvPr/>
        </p:nvSpPr>
        <p:spPr>
          <a:xfrm>
            <a:off x="7777282" y="2746177"/>
            <a:ext cx="3146227"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Desigualdad Económica</a:t>
            </a:r>
            <a:endParaRPr lang="en-US" sz="2300" dirty="0"/>
          </a:p>
        </p:txBody>
      </p:sp>
      <p:sp>
        <p:nvSpPr>
          <p:cNvPr id="10" name="Text 8"/>
          <p:cNvSpPr/>
          <p:nvPr/>
        </p:nvSpPr>
        <p:spPr>
          <a:xfrm>
            <a:off x="7777282" y="3254335"/>
            <a:ext cx="5802035" cy="1088708"/>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Acceso condicionado por la capacidad de pago en sistemas privatizados, dejando a muchos sin diagnóstico ni tratamiento.</a:t>
            </a:r>
            <a:endParaRPr lang="en-US" sz="1750" dirty="0"/>
          </a:p>
        </p:txBody>
      </p:sp>
      <p:sp>
        <p:nvSpPr>
          <p:cNvPr id="11" name="Shape 9"/>
          <p:cNvSpPr/>
          <p:nvPr/>
        </p:nvSpPr>
        <p:spPr>
          <a:xfrm>
            <a:off x="793790" y="4827151"/>
            <a:ext cx="6407944" cy="2111454"/>
          </a:xfrm>
          <a:prstGeom prst="roundRect">
            <a:avLst>
              <a:gd name="adj" fmla="val 6929"/>
            </a:avLst>
          </a:prstGeom>
          <a:solidFill>
            <a:srgbClr val="FFFFFF"/>
          </a:solidFill>
          <a:ln w="30480">
            <a:solidFill>
              <a:srgbClr val="D8D4D4"/>
            </a:solidFill>
            <a:prstDash val="solid"/>
          </a:ln>
        </p:spPr>
      </p:sp>
      <p:sp>
        <p:nvSpPr>
          <p:cNvPr id="12" name="Shape 10"/>
          <p:cNvSpPr/>
          <p:nvPr/>
        </p:nvSpPr>
        <p:spPr>
          <a:xfrm>
            <a:off x="763310" y="4827151"/>
            <a:ext cx="121920" cy="2111454"/>
          </a:xfrm>
          <a:prstGeom prst="roundRect">
            <a:avLst>
              <a:gd name="adj" fmla="val 27907"/>
            </a:avLst>
          </a:prstGeom>
          <a:solidFill>
            <a:srgbClr val="E04F00"/>
          </a:solidFill>
          <a:ln/>
        </p:spPr>
      </p:sp>
      <p:sp>
        <p:nvSpPr>
          <p:cNvPr id="13" name="Text 11"/>
          <p:cNvSpPr/>
          <p:nvPr/>
        </p:nvSpPr>
        <p:spPr>
          <a:xfrm>
            <a:off x="1142524" y="5084445"/>
            <a:ext cx="4379833"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Desigualdad Educativa y Cultural</a:t>
            </a:r>
            <a:endParaRPr lang="en-US" sz="2300" dirty="0"/>
          </a:p>
        </p:txBody>
      </p:sp>
      <p:sp>
        <p:nvSpPr>
          <p:cNvPr id="14" name="Text 12"/>
          <p:cNvSpPr/>
          <p:nvPr/>
        </p:nvSpPr>
        <p:spPr>
          <a:xfrm>
            <a:off x="1142524" y="5592604"/>
            <a:ext cx="5801916" cy="725805"/>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Falta de información, barreras idiomáticas y desconfianza en comunidades discriminadas.</a:t>
            </a:r>
            <a:endParaRPr lang="en-US" sz="1750" dirty="0"/>
          </a:p>
        </p:txBody>
      </p:sp>
      <p:sp>
        <p:nvSpPr>
          <p:cNvPr id="15" name="Shape 13"/>
          <p:cNvSpPr/>
          <p:nvPr/>
        </p:nvSpPr>
        <p:spPr>
          <a:xfrm>
            <a:off x="7428548" y="4827151"/>
            <a:ext cx="6408063" cy="2111454"/>
          </a:xfrm>
          <a:prstGeom prst="roundRect">
            <a:avLst>
              <a:gd name="adj" fmla="val 6929"/>
            </a:avLst>
          </a:prstGeom>
          <a:solidFill>
            <a:srgbClr val="FFFFFF"/>
          </a:solidFill>
          <a:ln w="30480">
            <a:solidFill>
              <a:srgbClr val="D8D4D4"/>
            </a:solidFill>
            <a:prstDash val="solid"/>
          </a:ln>
        </p:spPr>
      </p:sp>
      <p:sp>
        <p:nvSpPr>
          <p:cNvPr id="16" name="Shape 14"/>
          <p:cNvSpPr/>
          <p:nvPr/>
        </p:nvSpPr>
        <p:spPr>
          <a:xfrm>
            <a:off x="7398067" y="4827151"/>
            <a:ext cx="121920" cy="2111454"/>
          </a:xfrm>
          <a:prstGeom prst="roundRect">
            <a:avLst>
              <a:gd name="adj" fmla="val 27907"/>
            </a:avLst>
          </a:prstGeom>
          <a:solidFill>
            <a:srgbClr val="E04F00"/>
          </a:solidFill>
          <a:ln/>
        </p:spPr>
      </p:sp>
      <p:sp>
        <p:nvSpPr>
          <p:cNvPr id="17" name="Text 15"/>
          <p:cNvSpPr/>
          <p:nvPr/>
        </p:nvSpPr>
        <p:spPr>
          <a:xfrm>
            <a:off x="7777282" y="5084445"/>
            <a:ext cx="2994779"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Estigmatización Social</a:t>
            </a:r>
            <a:endParaRPr lang="en-US" sz="2300" dirty="0"/>
          </a:p>
        </p:txBody>
      </p:sp>
      <p:sp>
        <p:nvSpPr>
          <p:cNvPr id="18" name="Text 16"/>
          <p:cNvSpPr/>
          <p:nvPr/>
        </p:nvSpPr>
        <p:spPr>
          <a:xfrm>
            <a:off x="7777282" y="5592604"/>
            <a:ext cx="5802035" cy="1088708"/>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Migrantes, privados de libertad, y personas con VIH enfrentan barreras simbólicas y materiales, siendo considerados "menos merecedores".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846784"/>
            <a:ext cx="5954197" cy="744260"/>
          </a:xfrm>
          <a:prstGeom prst="rect">
            <a:avLst/>
          </a:prstGeom>
          <a:noFill/>
          <a:ln/>
        </p:spPr>
        <p:txBody>
          <a:bodyPr wrap="none" lIns="0" tIns="0" rIns="0" bIns="0" rtlCol="0" anchor="t"/>
          <a:lstStyle/>
          <a:p>
            <a:pPr algn="l" indent="0" marL="0">
              <a:lnSpc>
                <a:spcPts val="5850"/>
              </a:lnSpc>
              <a:buNone/>
            </a:pPr>
            <a:r>
              <a:rPr lang="en-US" sz="4650" dirty="0">
                <a:solidFill>
                  <a:srgbClr val="020202"/>
                </a:solidFill>
                <a:latin typeface="PT Serif" pitchFamily="34" charset="0"/>
                <a:ea typeface="PT Serif" pitchFamily="34" charset="-122"/>
                <a:cs typeface="PT Serif" pitchFamily="34" charset="-120"/>
              </a:rPr>
              <a:t>La Voz del Magisterio</a:t>
            </a:r>
            <a:endParaRPr lang="en-US" sz="4650" dirty="0"/>
          </a:p>
        </p:txBody>
      </p:sp>
      <p:sp>
        <p:nvSpPr>
          <p:cNvPr id="4" name="Text 1"/>
          <p:cNvSpPr/>
          <p:nvPr/>
        </p:nvSpPr>
        <p:spPr>
          <a:xfrm>
            <a:off x="793790" y="3931206"/>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La Doctrina Social de la Iglesia considera la desigualdad en el acceso a la salud una injusticia que vulnera la dignidad humana. Insiste en que la salud es un derecho universal, no un privilegio, y debe garantizarse a los más vulnerables.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225873"/>
            <a:ext cx="9838134" cy="744260"/>
          </a:xfrm>
          <a:prstGeom prst="rect">
            <a:avLst/>
          </a:prstGeom>
          <a:noFill/>
          <a:ln/>
        </p:spPr>
        <p:txBody>
          <a:bodyPr wrap="none" lIns="0" tIns="0" rIns="0" bIns="0" rtlCol="0" anchor="t"/>
          <a:lstStyle/>
          <a:p>
            <a:pPr algn="l" indent="0" marL="0">
              <a:lnSpc>
                <a:spcPts val="5850"/>
              </a:lnSpc>
              <a:buNone/>
            </a:pPr>
            <a:r>
              <a:rPr lang="en-US" sz="4650" dirty="0">
                <a:solidFill>
                  <a:srgbClr val="020202"/>
                </a:solidFill>
                <a:latin typeface="PT Serif" pitchFamily="34" charset="0"/>
                <a:ea typeface="PT Serif" pitchFamily="34" charset="-122"/>
                <a:cs typeface="PT Serif" pitchFamily="34" charset="-120"/>
              </a:rPr>
              <a:t>Papa Francisco: Una Obligación Ética</a:t>
            </a:r>
            <a:endParaRPr lang="en-US" sz="4650" dirty="0"/>
          </a:p>
        </p:txBody>
      </p:sp>
      <p:sp>
        <p:nvSpPr>
          <p:cNvPr id="3" name="Text 1"/>
          <p:cNvSpPr/>
          <p:nvPr/>
        </p:nvSpPr>
        <p:spPr>
          <a:xfrm>
            <a:off x="1133951" y="3678912"/>
            <a:ext cx="12702659" cy="1088708"/>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a:t>
            </a:r>
            <a:pPr algn="l" indent="0" marL="0">
              <a:lnSpc>
                <a:spcPts val="2850"/>
              </a:lnSpc>
              <a:buNone/>
            </a:pPr>
            <a:r>
              <a:rPr lang="en-US" sz="1750" i="1" dirty="0">
                <a:solidFill>
                  <a:srgbClr val="383838"/>
                </a:solidFill>
                <a:latin typeface="DM Sans" pitchFamily="34" charset="0"/>
                <a:ea typeface="DM Sans" pitchFamily="34" charset="-122"/>
                <a:cs typeface="DM Sans" pitchFamily="34" charset="-120"/>
              </a:rPr>
              <a:t>Una sociedad humana y fraterna es capaz de preocuparse eficazmente por asegurar que todos sean acompañados en el camino de su vida, no solamente para cubrir sus necesidades básicas, sino para que puedan dar lo mejor de sí mismos</a:t>
            </a:r>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 Fratelli Tutti, n. 110</a:t>
            </a:r>
            <a:endParaRPr lang="en-US" sz="1750" dirty="0"/>
          </a:p>
        </p:txBody>
      </p:sp>
      <p:sp>
        <p:nvSpPr>
          <p:cNvPr id="4" name="Shape 2"/>
          <p:cNvSpPr/>
          <p:nvPr/>
        </p:nvSpPr>
        <p:spPr>
          <a:xfrm>
            <a:off x="793790" y="3423761"/>
            <a:ext cx="30480" cy="1599009"/>
          </a:xfrm>
          <a:prstGeom prst="rect">
            <a:avLst/>
          </a:prstGeom>
          <a:solidFill>
            <a:srgbClr val="E04F00"/>
          </a:solidFill>
          <a:ln/>
        </p:spPr>
      </p:sp>
      <p:sp>
        <p:nvSpPr>
          <p:cNvPr id="5" name="Text 3"/>
          <p:cNvSpPr/>
          <p:nvPr/>
        </p:nvSpPr>
        <p:spPr>
          <a:xfrm>
            <a:off x="793790" y="5277922"/>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El Papa Francisco enfatiza que la exclusión sanitaria es un síntoma de la "cultura del descarte", y que garantizar el acceso a la salud para todos es una obligación ética fundamental (cf. nn. 141–146).</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492454"/>
            <a:ext cx="11906845" cy="744260"/>
          </a:xfrm>
          <a:prstGeom prst="rect">
            <a:avLst/>
          </a:prstGeom>
          <a:noFill/>
          <a:ln/>
        </p:spPr>
        <p:txBody>
          <a:bodyPr wrap="none" lIns="0" tIns="0" rIns="0" bIns="0" rtlCol="0" anchor="t"/>
          <a:lstStyle/>
          <a:p>
            <a:pPr algn="l" indent="0" marL="0">
              <a:lnSpc>
                <a:spcPts val="5850"/>
              </a:lnSpc>
              <a:buNone/>
            </a:pPr>
            <a:r>
              <a:rPr lang="en-US" sz="4650" dirty="0">
                <a:solidFill>
                  <a:srgbClr val="020202"/>
                </a:solidFill>
                <a:latin typeface="PT Serif" pitchFamily="34" charset="0"/>
                <a:ea typeface="PT Serif" pitchFamily="34" charset="-122"/>
                <a:cs typeface="PT Serif" pitchFamily="34" charset="-120"/>
              </a:rPr>
              <a:t>Compendio de la Doctrina Social de la Iglesia</a:t>
            </a:r>
            <a:endParaRPr lang="en-US" sz="4650" dirty="0"/>
          </a:p>
        </p:txBody>
      </p:sp>
      <p:sp>
        <p:nvSpPr>
          <p:cNvPr id="3" name="Shape 1"/>
          <p:cNvSpPr/>
          <p:nvPr/>
        </p:nvSpPr>
        <p:spPr>
          <a:xfrm>
            <a:off x="793790" y="3690342"/>
            <a:ext cx="510302" cy="510302"/>
          </a:xfrm>
          <a:prstGeom prst="roundRect">
            <a:avLst>
              <a:gd name="adj" fmla="val 6667"/>
            </a:avLst>
          </a:prstGeom>
          <a:solidFill>
            <a:srgbClr val="F2EEEE"/>
          </a:solidFill>
          <a:ln/>
        </p:spPr>
      </p:sp>
      <p:sp>
        <p:nvSpPr>
          <p:cNvPr id="4" name="Text 2"/>
          <p:cNvSpPr/>
          <p:nvPr/>
        </p:nvSpPr>
        <p:spPr>
          <a:xfrm>
            <a:off x="870347" y="3722251"/>
            <a:ext cx="357188" cy="446484"/>
          </a:xfrm>
          <a:prstGeom prst="rect">
            <a:avLst/>
          </a:prstGeom>
          <a:noFill/>
          <a:ln/>
        </p:spPr>
        <p:txBody>
          <a:bodyPr wrap="none" lIns="0" tIns="0" rIns="0" bIns="0" rtlCol="0" anchor="t"/>
          <a:lstStyle/>
          <a:p>
            <a:pPr algn="ctr" indent="0" marL="0">
              <a:lnSpc>
                <a:spcPts val="2800"/>
              </a:lnSpc>
              <a:buNone/>
            </a:pPr>
            <a:r>
              <a:rPr lang="en-US" sz="2800" dirty="0">
                <a:solidFill>
                  <a:srgbClr val="383838"/>
                </a:solidFill>
                <a:latin typeface="PT Serif" pitchFamily="34" charset="0"/>
                <a:ea typeface="PT Serif" pitchFamily="34" charset="-122"/>
                <a:cs typeface="PT Serif" pitchFamily="34" charset="-120"/>
              </a:rPr>
              <a:t>1</a:t>
            </a:r>
            <a:endParaRPr lang="en-US" sz="2800" dirty="0"/>
          </a:p>
        </p:txBody>
      </p:sp>
      <p:sp>
        <p:nvSpPr>
          <p:cNvPr id="5" name="Text 3"/>
          <p:cNvSpPr/>
          <p:nvPr/>
        </p:nvSpPr>
        <p:spPr>
          <a:xfrm>
            <a:off x="1530906" y="3768209"/>
            <a:ext cx="3076575"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Deber Moral del Estado</a:t>
            </a:r>
            <a:endParaRPr lang="en-US" sz="2300" dirty="0"/>
          </a:p>
        </p:txBody>
      </p:sp>
      <p:sp>
        <p:nvSpPr>
          <p:cNvPr id="6" name="Text 4"/>
          <p:cNvSpPr/>
          <p:nvPr/>
        </p:nvSpPr>
        <p:spPr>
          <a:xfrm>
            <a:off x="1530906" y="4276368"/>
            <a:ext cx="3421499" cy="725805"/>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El Estado tiene la obligación de garantizar el derecho a la salud.</a:t>
            </a:r>
            <a:endParaRPr lang="en-US" sz="1750" dirty="0"/>
          </a:p>
        </p:txBody>
      </p:sp>
      <p:sp>
        <p:nvSpPr>
          <p:cNvPr id="7" name="Shape 5"/>
          <p:cNvSpPr/>
          <p:nvPr/>
        </p:nvSpPr>
        <p:spPr>
          <a:xfrm>
            <a:off x="5235893" y="3690342"/>
            <a:ext cx="510302" cy="510302"/>
          </a:xfrm>
          <a:prstGeom prst="roundRect">
            <a:avLst>
              <a:gd name="adj" fmla="val 6667"/>
            </a:avLst>
          </a:prstGeom>
          <a:solidFill>
            <a:srgbClr val="F2EEEE"/>
          </a:solidFill>
          <a:ln/>
        </p:spPr>
      </p:sp>
      <p:sp>
        <p:nvSpPr>
          <p:cNvPr id="8" name="Text 6"/>
          <p:cNvSpPr/>
          <p:nvPr/>
        </p:nvSpPr>
        <p:spPr>
          <a:xfrm>
            <a:off x="5312450" y="3722251"/>
            <a:ext cx="357188" cy="446484"/>
          </a:xfrm>
          <a:prstGeom prst="rect">
            <a:avLst/>
          </a:prstGeom>
          <a:noFill/>
          <a:ln/>
        </p:spPr>
        <p:txBody>
          <a:bodyPr wrap="none" lIns="0" tIns="0" rIns="0" bIns="0" rtlCol="0" anchor="t"/>
          <a:lstStyle/>
          <a:p>
            <a:pPr algn="ctr" indent="0" marL="0">
              <a:lnSpc>
                <a:spcPts val="2800"/>
              </a:lnSpc>
              <a:buNone/>
            </a:pPr>
            <a:r>
              <a:rPr lang="en-US" sz="2800" dirty="0">
                <a:solidFill>
                  <a:srgbClr val="383838"/>
                </a:solidFill>
                <a:latin typeface="PT Serif" pitchFamily="34" charset="0"/>
                <a:ea typeface="PT Serif" pitchFamily="34" charset="-122"/>
                <a:cs typeface="PT Serif" pitchFamily="34" charset="-120"/>
              </a:rPr>
              <a:t>2</a:t>
            </a:r>
            <a:endParaRPr lang="en-US" sz="2800" dirty="0"/>
          </a:p>
        </p:txBody>
      </p:sp>
      <p:sp>
        <p:nvSpPr>
          <p:cNvPr id="9" name="Text 7"/>
          <p:cNvSpPr/>
          <p:nvPr/>
        </p:nvSpPr>
        <p:spPr>
          <a:xfrm>
            <a:off x="5973008" y="3768209"/>
            <a:ext cx="3421499" cy="744141"/>
          </a:xfrm>
          <a:prstGeom prst="rect">
            <a:avLst/>
          </a:prstGeom>
          <a:noFill/>
          <a:ln/>
        </p:spPr>
        <p:txBody>
          <a:bodyPr wrap="squar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Corrección de Desigualdades</a:t>
            </a:r>
            <a:endParaRPr lang="en-US" sz="2300" dirty="0"/>
          </a:p>
        </p:txBody>
      </p:sp>
      <p:sp>
        <p:nvSpPr>
          <p:cNvPr id="10" name="Text 8"/>
          <p:cNvSpPr/>
          <p:nvPr/>
        </p:nvSpPr>
        <p:spPr>
          <a:xfrm>
            <a:off x="5973008" y="4648438"/>
            <a:ext cx="3421499" cy="1088708"/>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Es esencial corregir las estructuras que impiden el acceso equitativo.</a:t>
            </a:r>
            <a:endParaRPr lang="en-US" sz="1750" dirty="0"/>
          </a:p>
        </p:txBody>
      </p:sp>
      <p:sp>
        <p:nvSpPr>
          <p:cNvPr id="11" name="Shape 9"/>
          <p:cNvSpPr/>
          <p:nvPr/>
        </p:nvSpPr>
        <p:spPr>
          <a:xfrm>
            <a:off x="9677995" y="3690342"/>
            <a:ext cx="510302" cy="510302"/>
          </a:xfrm>
          <a:prstGeom prst="roundRect">
            <a:avLst>
              <a:gd name="adj" fmla="val 6667"/>
            </a:avLst>
          </a:prstGeom>
          <a:solidFill>
            <a:srgbClr val="F2EEEE"/>
          </a:solidFill>
          <a:ln/>
        </p:spPr>
      </p:sp>
      <p:sp>
        <p:nvSpPr>
          <p:cNvPr id="12" name="Text 10"/>
          <p:cNvSpPr/>
          <p:nvPr/>
        </p:nvSpPr>
        <p:spPr>
          <a:xfrm>
            <a:off x="9754552" y="3722251"/>
            <a:ext cx="357188" cy="446484"/>
          </a:xfrm>
          <a:prstGeom prst="rect">
            <a:avLst/>
          </a:prstGeom>
          <a:noFill/>
          <a:ln/>
        </p:spPr>
        <p:txBody>
          <a:bodyPr wrap="none" lIns="0" tIns="0" rIns="0" bIns="0" rtlCol="0" anchor="t"/>
          <a:lstStyle/>
          <a:p>
            <a:pPr algn="ctr" indent="0" marL="0">
              <a:lnSpc>
                <a:spcPts val="2800"/>
              </a:lnSpc>
              <a:buNone/>
            </a:pPr>
            <a:r>
              <a:rPr lang="en-US" sz="2800" dirty="0">
                <a:solidFill>
                  <a:srgbClr val="383838"/>
                </a:solidFill>
                <a:latin typeface="PT Serif" pitchFamily="34" charset="0"/>
                <a:ea typeface="PT Serif" pitchFamily="34" charset="-122"/>
                <a:cs typeface="PT Serif" pitchFamily="34" charset="-120"/>
              </a:rPr>
              <a:t>3</a:t>
            </a:r>
            <a:endParaRPr lang="en-US" sz="2800" dirty="0"/>
          </a:p>
        </p:txBody>
      </p:sp>
      <p:sp>
        <p:nvSpPr>
          <p:cNvPr id="13" name="Text 11"/>
          <p:cNvSpPr/>
          <p:nvPr/>
        </p:nvSpPr>
        <p:spPr>
          <a:xfrm>
            <a:off x="10415111" y="3768209"/>
            <a:ext cx="3299460"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Principios de Solidaridad</a:t>
            </a:r>
            <a:endParaRPr lang="en-US" sz="2300" dirty="0"/>
          </a:p>
        </p:txBody>
      </p:sp>
      <p:sp>
        <p:nvSpPr>
          <p:cNvPr id="14" name="Text 12"/>
          <p:cNvSpPr/>
          <p:nvPr/>
        </p:nvSpPr>
        <p:spPr>
          <a:xfrm>
            <a:off x="10415111" y="4276368"/>
            <a:ext cx="3421499" cy="1451610"/>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El sistema de salud debe regirse por la solidaridad y el bien común (cf. nn. 166, 168, 299-303).</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749516"/>
            <a:ext cx="9807773" cy="744260"/>
          </a:xfrm>
          <a:prstGeom prst="rect">
            <a:avLst/>
          </a:prstGeom>
          <a:noFill/>
          <a:ln/>
        </p:spPr>
        <p:txBody>
          <a:bodyPr wrap="none" lIns="0" tIns="0" rIns="0" bIns="0" rtlCol="0" anchor="t"/>
          <a:lstStyle/>
          <a:p>
            <a:pPr algn="l" indent="0" marL="0">
              <a:lnSpc>
                <a:spcPts val="5850"/>
              </a:lnSpc>
              <a:buNone/>
            </a:pPr>
            <a:r>
              <a:rPr lang="en-US" sz="4650" dirty="0">
                <a:solidFill>
                  <a:srgbClr val="020202"/>
                </a:solidFill>
                <a:latin typeface="PT Serif" pitchFamily="34" charset="0"/>
                <a:ea typeface="PT Serif" pitchFamily="34" charset="-122"/>
                <a:cs typeface="PT Serif" pitchFamily="34" charset="-120"/>
              </a:rPr>
              <a:t>Gaudium et Spes y Caritas in Veritate</a:t>
            </a:r>
            <a:endParaRPr lang="en-US" sz="4650" dirty="0"/>
          </a:p>
        </p:txBody>
      </p:sp>
      <p:sp>
        <p:nvSpPr>
          <p:cNvPr id="4" name="Text 1"/>
          <p:cNvSpPr/>
          <p:nvPr/>
        </p:nvSpPr>
        <p:spPr>
          <a:xfrm>
            <a:off x="793790" y="5060752"/>
            <a:ext cx="3132773" cy="372070"/>
          </a:xfrm>
          <a:prstGeom prst="rect">
            <a:avLst/>
          </a:prstGeom>
          <a:noFill/>
          <a:ln/>
        </p:spPr>
        <p:txBody>
          <a:bodyPr wrap="none" lIns="0" tIns="0" rIns="0" bIns="0" rtlCol="0" anchor="t"/>
          <a:lstStyle/>
          <a:p>
            <a:pPr algn="l" indent="0" marL="0">
              <a:lnSpc>
                <a:spcPts val="2900"/>
              </a:lnSpc>
              <a:buNone/>
            </a:pPr>
            <a:r>
              <a:rPr lang="en-US" sz="2300" dirty="0">
                <a:solidFill>
                  <a:srgbClr val="020202"/>
                </a:solidFill>
                <a:latin typeface="PT Serif" pitchFamily="34" charset="0"/>
                <a:ea typeface="PT Serif" pitchFamily="34" charset="-122"/>
                <a:cs typeface="PT Serif" pitchFamily="34" charset="-120"/>
              </a:rPr>
              <a:t>Gaudium et Spes (n. 26)</a:t>
            </a:r>
            <a:endParaRPr lang="en-US" sz="2300" dirty="0"/>
          </a:p>
        </p:txBody>
      </p:sp>
      <p:sp>
        <p:nvSpPr>
          <p:cNvPr id="5" name="Text 2"/>
          <p:cNvSpPr/>
          <p:nvPr/>
        </p:nvSpPr>
        <p:spPr>
          <a:xfrm>
            <a:off x="793790" y="5659636"/>
            <a:ext cx="6244709" cy="1451610"/>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El Concilio Vaticano II denunció las condiciones que impiden una vida digna, incluyendo la falta de acceso a la salud. El compromiso cristiano implica transformar estas estructuras excluyentes.</a:t>
            </a:r>
            <a:endParaRPr lang="en-US" sz="1750" dirty="0"/>
          </a:p>
        </p:txBody>
      </p:sp>
      <p:sp>
        <p:nvSpPr>
          <p:cNvPr id="6" name="Text 3"/>
          <p:cNvSpPr/>
          <p:nvPr/>
        </p:nvSpPr>
        <p:spPr>
          <a:xfrm>
            <a:off x="7599521" y="5060752"/>
            <a:ext cx="3301841" cy="372070"/>
          </a:xfrm>
          <a:prstGeom prst="rect">
            <a:avLst/>
          </a:prstGeom>
          <a:noFill/>
          <a:ln/>
        </p:spPr>
        <p:txBody>
          <a:bodyPr wrap="none" lIns="0" tIns="0" rIns="0" bIns="0" rtlCol="0" anchor="t"/>
          <a:lstStyle/>
          <a:p>
            <a:pPr algn="l" indent="0" marL="0">
              <a:lnSpc>
                <a:spcPts val="2900"/>
              </a:lnSpc>
              <a:buNone/>
            </a:pPr>
            <a:r>
              <a:rPr lang="en-US" sz="2300" dirty="0">
                <a:solidFill>
                  <a:srgbClr val="020202"/>
                </a:solidFill>
                <a:latin typeface="PT Serif" pitchFamily="34" charset="0"/>
                <a:ea typeface="PT Serif" pitchFamily="34" charset="-122"/>
                <a:cs typeface="PT Serif" pitchFamily="34" charset="-120"/>
              </a:rPr>
              <a:t>Caritas in Veritate (n. 43)</a:t>
            </a:r>
            <a:endParaRPr lang="en-US" sz="2300" dirty="0"/>
          </a:p>
        </p:txBody>
      </p:sp>
      <p:sp>
        <p:nvSpPr>
          <p:cNvPr id="7" name="Text 4"/>
          <p:cNvSpPr/>
          <p:nvPr/>
        </p:nvSpPr>
        <p:spPr>
          <a:xfrm>
            <a:off x="7599521" y="5659636"/>
            <a:ext cx="6244709" cy="1451610"/>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El Papa Benedicto XVI afirmó que la salud no puede depender solo del mercado. El desarrollo humano auténtico requiere acceso justo a bienes esenciales como la atención médica.</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165271"/>
            <a:ext cx="5954197" cy="744260"/>
          </a:xfrm>
          <a:prstGeom prst="rect">
            <a:avLst/>
          </a:prstGeom>
          <a:noFill/>
          <a:ln/>
        </p:spPr>
        <p:txBody>
          <a:bodyPr wrap="none" lIns="0" tIns="0" rIns="0" bIns="0" rtlCol="0" anchor="t"/>
          <a:lstStyle/>
          <a:p>
            <a:pPr algn="l" indent="0" marL="0">
              <a:lnSpc>
                <a:spcPts val="5850"/>
              </a:lnSpc>
              <a:buNone/>
            </a:pPr>
            <a:r>
              <a:rPr lang="en-US" sz="4650" dirty="0">
                <a:solidFill>
                  <a:srgbClr val="020202"/>
                </a:solidFill>
                <a:latin typeface="PT Serif" pitchFamily="34" charset="0"/>
                <a:ea typeface="PT Serif" pitchFamily="34" charset="-122"/>
                <a:cs typeface="PT Serif" pitchFamily="34" charset="-120"/>
              </a:rPr>
              <a:t>Juan Pablo II y DOCAT</a:t>
            </a:r>
            <a:endParaRPr lang="en-US" sz="4650" dirty="0"/>
          </a:p>
        </p:txBody>
      </p:sp>
      <p:sp>
        <p:nvSpPr>
          <p:cNvPr id="3" name="Shape 1"/>
          <p:cNvSpPr/>
          <p:nvPr/>
        </p:nvSpPr>
        <p:spPr>
          <a:xfrm>
            <a:off x="793790" y="3363158"/>
            <a:ext cx="6351270" cy="2701052"/>
          </a:xfrm>
          <a:prstGeom prst="roundRect">
            <a:avLst>
              <a:gd name="adj" fmla="val 1260"/>
            </a:avLst>
          </a:prstGeom>
          <a:solidFill>
            <a:srgbClr val="FFFFFF"/>
          </a:solidFill>
          <a:ln w="30480">
            <a:solidFill>
              <a:srgbClr val="D8D4D4"/>
            </a:solidFill>
            <a:prstDash val="solid"/>
          </a:ln>
        </p:spPr>
      </p:sp>
      <p:pic>
        <p:nvPicPr>
          <p:cNvPr id="4" name="Image 0" descr="preencoded.png">    </p:cNvPr>
          <p:cNvPicPr>
            <a:picLocks noChangeAspect="1"/>
          </p:cNvPicPr>
          <p:nvPr/>
        </p:nvPicPr>
        <p:blipFill>
          <a:blip r:embed="rId1"/>
          <a:stretch>
            <a:fillRect/>
          </a:stretch>
        </p:blipFill>
        <p:spPr>
          <a:xfrm>
            <a:off x="688181" y="3257550"/>
            <a:ext cx="272177" cy="272177"/>
          </a:xfrm>
          <a:prstGeom prst="rect">
            <a:avLst/>
          </a:prstGeom>
        </p:spPr>
      </p:pic>
      <p:pic>
        <p:nvPicPr>
          <p:cNvPr id="5" name="Image 1" descr="preencoded.png">    </p:cNvPr>
          <p:cNvPicPr>
            <a:picLocks noChangeAspect="1"/>
          </p:cNvPicPr>
          <p:nvPr/>
        </p:nvPicPr>
        <p:blipFill>
          <a:blip r:embed="rId2"/>
          <a:stretch>
            <a:fillRect/>
          </a:stretch>
        </p:blipFill>
        <p:spPr>
          <a:xfrm>
            <a:off x="6978491" y="5897642"/>
            <a:ext cx="272177" cy="272177"/>
          </a:xfrm>
          <a:prstGeom prst="rect">
            <a:avLst/>
          </a:prstGeom>
        </p:spPr>
      </p:pic>
      <p:sp>
        <p:nvSpPr>
          <p:cNvPr id="6" name="Text 2"/>
          <p:cNvSpPr/>
          <p:nvPr/>
        </p:nvSpPr>
        <p:spPr>
          <a:xfrm>
            <a:off x="1164431" y="3733800"/>
            <a:ext cx="2977039"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Evangelium Vitae</a:t>
            </a:r>
            <a:endParaRPr lang="en-US" sz="2300" dirty="0"/>
          </a:p>
        </p:txBody>
      </p:sp>
      <p:sp>
        <p:nvSpPr>
          <p:cNvPr id="7" name="Text 3"/>
          <p:cNvSpPr/>
          <p:nvPr/>
        </p:nvSpPr>
        <p:spPr>
          <a:xfrm>
            <a:off x="1164431" y="4241959"/>
            <a:ext cx="5609987" cy="1451610"/>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Juan Pablo II advirtió sobre una "cultura de la muerte" que descarta a los más débiles, disfrazada de progreso, cuando en realidad margina a los menos productivos.</a:t>
            </a:r>
            <a:endParaRPr lang="en-US" sz="1750" dirty="0"/>
          </a:p>
        </p:txBody>
      </p:sp>
      <p:sp>
        <p:nvSpPr>
          <p:cNvPr id="8" name="Shape 4"/>
          <p:cNvSpPr/>
          <p:nvPr/>
        </p:nvSpPr>
        <p:spPr>
          <a:xfrm>
            <a:off x="7485221" y="3363158"/>
            <a:ext cx="6351389" cy="2701052"/>
          </a:xfrm>
          <a:prstGeom prst="roundRect">
            <a:avLst>
              <a:gd name="adj" fmla="val 1260"/>
            </a:avLst>
          </a:prstGeom>
          <a:solidFill>
            <a:srgbClr val="FFFFFF"/>
          </a:solidFill>
          <a:ln w="30480">
            <a:solidFill>
              <a:srgbClr val="D8D4D4"/>
            </a:solidFill>
            <a:prstDash val="solid"/>
          </a:ln>
        </p:spPr>
      </p:sp>
      <p:pic>
        <p:nvPicPr>
          <p:cNvPr id="9" name="Image 2" descr="preencoded.png">    </p:cNvPr>
          <p:cNvPicPr>
            <a:picLocks noChangeAspect="1"/>
          </p:cNvPicPr>
          <p:nvPr/>
        </p:nvPicPr>
        <p:blipFill>
          <a:blip r:embed="rId3"/>
          <a:stretch>
            <a:fillRect/>
          </a:stretch>
        </p:blipFill>
        <p:spPr>
          <a:xfrm>
            <a:off x="7379613" y="3257550"/>
            <a:ext cx="272177" cy="272177"/>
          </a:xfrm>
          <a:prstGeom prst="rect">
            <a:avLst/>
          </a:prstGeom>
        </p:spPr>
      </p:pic>
      <p:pic>
        <p:nvPicPr>
          <p:cNvPr id="10" name="Image 3" descr="preencoded.png">    </p:cNvPr>
          <p:cNvPicPr>
            <a:picLocks noChangeAspect="1"/>
          </p:cNvPicPr>
          <p:nvPr/>
        </p:nvPicPr>
        <p:blipFill>
          <a:blip r:embed="rId4"/>
          <a:stretch>
            <a:fillRect/>
          </a:stretch>
        </p:blipFill>
        <p:spPr>
          <a:xfrm>
            <a:off x="13670042" y="5897642"/>
            <a:ext cx="272177" cy="272177"/>
          </a:xfrm>
          <a:prstGeom prst="rect">
            <a:avLst/>
          </a:prstGeom>
        </p:spPr>
      </p:pic>
      <p:sp>
        <p:nvSpPr>
          <p:cNvPr id="11" name="Text 5"/>
          <p:cNvSpPr/>
          <p:nvPr/>
        </p:nvSpPr>
        <p:spPr>
          <a:xfrm>
            <a:off x="7855863" y="3733800"/>
            <a:ext cx="2977039"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DOCAT (cap. 6)</a:t>
            </a:r>
            <a:endParaRPr lang="en-US" sz="2300" dirty="0"/>
          </a:p>
        </p:txBody>
      </p:sp>
      <p:sp>
        <p:nvSpPr>
          <p:cNvPr id="12" name="Text 6"/>
          <p:cNvSpPr/>
          <p:nvPr/>
        </p:nvSpPr>
        <p:spPr>
          <a:xfrm>
            <a:off x="7855863" y="4241959"/>
            <a:ext cx="5610106" cy="1451610"/>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a:t>
            </a:r>
            <a:pPr algn="l" indent="0" marL="0">
              <a:lnSpc>
                <a:spcPts val="2850"/>
              </a:lnSpc>
              <a:buNone/>
            </a:pPr>
            <a:r>
              <a:rPr lang="en-US" sz="1750" i="1" dirty="0">
                <a:solidFill>
                  <a:srgbClr val="383838"/>
                </a:solidFill>
                <a:latin typeface="DM Sans" pitchFamily="34" charset="0"/>
                <a:ea typeface="DM Sans" pitchFamily="34" charset="-122"/>
                <a:cs typeface="DM Sans" pitchFamily="34" charset="-120"/>
              </a:rPr>
              <a:t>Si no luchamos por un sistema de salud justo, en el que nadie quede excluido, no estamos construyendo una sociedad cristiana, sino simplemente administrando desigualdades</a:t>
            </a:r>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920948"/>
            <a:ext cx="9139238" cy="744260"/>
          </a:xfrm>
          <a:prstGeom prst="rect">
            <a:avLst/>
          </a:prstGeom>
          <a:noFill/>
          <a:ln/>
        </p:spPr>
        <p:txBody>
          <a:bodyPr wrap="none" lIns="0" tIns="0" rIns="0" bIns="0" rtlCol="0" anchor="t"/>
          <a:lstStyle/>
          <a:p>
            <a:pPr algn="l" indent="0" marL="0">
              <a:lnSpc>
                <a:spcPts val="5850"/>
              </a:lnSpc>
              <a:buNone/>
            </a:pPr>
            <a:r>
              <a:rPr lang="en-US" sz="4650" dirty="0">
                <a:solidFill>
                  <a:srgbClr val="020202"/>
                </a:solidFill>
                <a:latin typeface="PT Serif" pitchFamily="34" charset="0"/>
                <a:ea typeface="PT Serif" pitchFamily="34" charset="-122"/>
                <a:cs typeface="PT Serif" pitchFamily="34" charset="-120"/>
              </a:rPr>
              <a:t>Implicaciones de un Enfoque Justo</a:t>
            </a:r>
            <a:endParaRPr lang="en-US" sz="4650" dirty="0"/>
          </a:p>
        </p:txBody>
      </p:sp>
      <p:pic>
        <p:nvPicPr>
          <p:cNvPr id="3" name="Image 0" descr="preencoded.png">    </p:cNvPr>
          <p:cNvPicPr>
            <a:picLocks noChangeAspect="1"/>
          </p:cNvPicPr>
          <p:nvPr/>
        </p:nvPicPr>
        <p:blipFill>
          <a:blip r:embed="rId1"/>
          <a:stretch>
            <a:fillRect/>
          </a:stretch>
        </p:blipFill>
        <p:spPr>
          <a:xfrm>
            <a:off x="793790" y="2118836"/>
            <a:ext cx="6521410" cy="907256"/>
          </a:xfrm>
          <a:prstGeom prst="rect">
            <a:avLst/>
          </a:prstGeom>
        </p:spPr>
      </p:pic>
      <p:sp>
        <p:nvSpPr>
          <p:cNvPr id="4" name="Text 1"/>
          <p:cNvSpPr/>
          <p:nvPr/>
        </p:nvSpPr>
        <p:spPr>
          <a:xfrm>
            <a:off x="1020604" y="3252907"/>
            <a:ext cx="2977039"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Reconocer la Realidad</a:t>
            </a:r>
            <a:endParaRPr lang="en-US" sz="2300" dirty="0"/>
          </a:p>
        </p:txBody>
      </p:sp>
      <p:sp>
        <p:nvSpPr>
          <p:cNvPr id="5" name="Text 2"/>
          <p:cNvSpPr/>
          <p:nvPr/>
        </p:nvSpPr>
        <p:spPr>
          <a:xfrm>
            <a:off x="1020604" y="3761065"/>
            <a:ext cx="6067782" cy="725805"/>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Diseñar políticas desde la realidad de los vulnerables, no desde la comodidad.</a:t>
            </a:r>
            <a:endParaRPr lang="en-US" sz="1750" dirty="0"/>
          </a:p>
        </p:txBody>
      </p:sp>
      <p:pic>
        <p:nvPicPr>
          <p:cNvPr id="6" name="Image 1" descr="preencoded.png">    </p:cNvPr>
          <p:cNvPicPr>
            <a:picLocks noChangeAspect="1"/>
          </p:cNvPicPr>
          <p:nvPr/>
        </p:nvPicPr>
        <p:blipFill>
          <a:blip r:embed="rId2"/>
          <a:stretch>
            <a:fillRect/>
          </a:stretch>
        </p:blipFill>
        <p:spPr>
          <a:xfrm>
            <a:off x="7315200" y="2118836"/>
            <a:ext cx="6521410" cy="907256"/>
          </a:xfrm>
          <a:prstGeom prst="rect">
            <a:avLst/>
          </a:prstGeom>
        </p:spPr>
      </p:pic>
      <p:sp>
        <p:nvSpPr>
          <p:cNvPr id="7" name="Text 3"/>
          <p:cNvSpPr/>
          <p:nvPr/>
        </p:nvSpPr>
        <p:spPr>
          <a:xfrm>
            <a:off x="7542014" y="3252907"/>
            <a:ext cx="4728210"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Políticas de Discriminación Positiva</a:t>
            </a:r>
            <a:endParaRPr lang="en-US" sz="2300" dirty="0"/>
          </a:p>
        </p:txBody>
      </p:sp>
      <p:sp>
        <p:nvSpPr>
          <p:cNvPr id="8" name="Text 4"/>
          <p:cNvSpPr/>
          <p:nvPr/>
        </p:nvSpPr>
        <p:spPr>
          <a:xfrm>
            <a:off x="7542014" y="3761065"/>
            <a:ext cx="6067782" cy="362903"/>
          </a:xfrm>
          <a:prstGeom prst="rect">
            <a:avLst/>
          </a:prstGeom>
          <a:noFill/>
          <a:ln/>
        </p:spPr>
        <p:txBody>
          <a:bodyPr wrap="non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Asignar más recursos donde hay mayor necesidad.</a:t>
            </a:r>
            <a:endParaRPr lang="en-US" sz="1750" dirty="0"/>
          </a:p>
        </p:txBody>
      </p:sp>
      <p:pic>
        <p:nvPicPr>
          <p:cNvPr id="9" name="Image 2" descr="preencoded.png">    </p:cNvPr>
          <p:cNvPicPr>
            <a:picLocks noChangeAspect="1"/>
          </p:cNvPicPr>
          <p:nvPr/>
        </p:nvPicPr>
        <p:blipFill>
          <a:blip r:embed="rId3"/>
          <a:stretch>
            <a:fillRect/>
          </a:stretch>
        </p:blipFill>
        <p:spPr>
          <a:xfrm>
            <a:off x="793790" y="4713684"/>
            <a:ext cx="6521410" cy="907256"/>
          </a:xfrm>
          <a:prstGeom prst="rect">
            <a:avLst/>
          </a:prstGeom>
        </p:spPr>
      </p:pic>
      <p:sp>
        <p:nvSpPr>
          <p:cNvPr id="10" name="Text 5"/>
          <p:cNvSpPr/>
          <p:nvPr/>
        </p:nvSpPr>
        <p:spPr>
          <a:xfrm>
            <a:off x="1020604" y="5847755"/>
            <a:ext cx="2977039"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Atención Integral</a:t>
            </a:r>
            <a:endParaRPr lang="en-US" sz="2300" dirty="0"/>
          </a:p>
        </p:txBody>
      </p:sp>
      <p:sp>
        <p:nvSpPr>
          <p:cNvPr id="11" name="Text 6"/>
          <p:cNvSpPr/>
          <p:nvPr/>
        </p:nvSpPr>
        <p:spPr>
          <a:xfrm>
            <a:off x="1020604" y="6355913"/>
            <a:ext cx="6067782" cy="725805"/>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Garantizar atención que no sea solo urgente o asistencialista.</a:t>
            </a:r>
            <a:endParaRPr lang="en-US" sz="1750" dirty="0"/>
          </a:p>
        </p:txBody>
      </p:sp>
      <p:pic>
        <p:nvPicPr>
          <p:cNvPr id="12" name="Image 3" descr="preencoded.png">    </p:cNvPr>
          <p:cNvPicPr>
            <a:picLocks noChangeAspect="1"/>
          </p:cNvPicPr>
          <p:nvPr/>
        </p:nvPicPr>
        <p:blipFill>
          <a:blip r:embed="rId4"/>
          <a:stretch>
            <a:fillRect/>
          </a:stretch>
        </p:blipFill>
        <p:spPr>
          <a:xfrm>
            <a:off x="7315200" y="4713684"/>
            <a:ext cx="6521410" cy="907256"/>
          </a:xfrm>
          <a:prstGeom prst="rect">
            <a:avLst/>
          </a:prstGeom>
        </p:spPr>
      </p:pic>
      <p:sp>
        <p:nvSpPr>
          <p:cNvPr id="13" name="Text 7"/>
          <p:cNvSpPr/>
          <p:nvPr/>
        </p:nvSpPr>
        <p:spPr>
          <a:xfrm>
            <a:off x="7542014" y="5847755"/>
            <a:ext cx="2977039" cy="372070"/>
          </a:xfrm>
          <a:prstGeom prst="rect">
            <a:avLst/>
          </a:prstGeom>
          <a:noFill/>
          <a:ln/>
        </p:spPr>
        <p:txBody>
          <a:bodyPr wrap="none" lIns="0" tIns="0" rIns="0" bIns="0" rtlCol="0" anchor="t"/>
          <a:lstStyle/>
          <a:p>
            <a:pPr algn="l" indent="0" marL="0">
              <a:lnSpc>
                <a:spcPts val="2900"/>
              </a:lnSpc>
              <a:buNone/>
            </a:pPr>
            <a:r>
              <a:rPr lang="en-US" sz="2300" dirty="0">
                <a:solidFill>
                  <a:srgbClr val="383838"/>
                </a:solidFill>
                <a:latin typeface="PT Serif" pitchFamily="34" charset="0"/>
                <a:ea typeface="PT Serif" pitchFamily="34" charset="-122"/>
                <a:cs typeface="PT Serif" pitchFamily="34" charset="-120"/>
              </a:rPr>
              <a:t>Formar Profesionales</a:t>
            </a:r>
            <a:endParaRPr lang="en-US" sz="2300" dirty="0"/>
          </a:p>
        </p:txBody>
      </p:sp>
      <p:sp>
        <p:nvSpPr>
          <p:cNvPr id="14" name="Text 8"/>
          <p:cNvSpPr/>
          <p:nvPr/>
        </p:nvSpPr>
        <p:spPr>
          <a:xfrm>
            <a:off x="7542014" y="6355913"/>
            <a:ext cx="6067782" cy="725805"/>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DM Sans" pitchFamily="34" charset="0"/>
                <a:ea typeface="DM Sans" pitchFamily="34" charset="-122"/>
                <a:cs typeface="DM Sans" pitchFamily="34" charset="-120"/>
              </a:rPr>
              <a:t>Educar a profesionales para que vean la salud como reparación del vínculo social.</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2025-08-07T21:44:34Z</dcterms:created>
  <dcterms:modified xsi:type="dcterms:W3CDTF">2025-08-07T21:44:34Z</dcterms:modified>
</cp:coreProperties>
</file>