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DM Sans" pitchFamily="2" charset="0"/>
      <p:regular r:id="rId13"/>
    </p:embeddedFont>
    <p:embeddedFont>
      <p:font typeface="PT Serif" panose="020A0603040505020204" pitchFamily="18" charset="0"/>
      <p:regular r:id="rId14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38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taro Giulietti" userId="a187548a8115a3ea" providerId="LiveId" clId="{475043B8-26AE-4ED9-AD5F-A06817B43CFE}"/>
    <pc:docChg chg="modSld">
      <pc:chgData name="Lautaro Giulietti" userId="a187548a8115a3ea" providerId="LiveId" clId="{475043B8-26AE-4ED9-AD5F-A06817B43CFE}" dt="2025-08-14T18:59:17.091" v="51" actId="404"/>
      <pc:docMkLst>
        <pc:docMk/>
      </pc:docMkLst>
      <pc:sldChg chg="modSp mod">
        <pc:chgData name="Lautaro Giulietti" userId="a187548a8115a3ea" providerId="LiveId" clId="{475043B8-26AE-4ED9-AD5F-A06817B43CFE}" dt="2025-08-14T18:59:17.091" v="51" actId="404"/>
        <pc:sldMkLst>
          <pc:docMk/>
          <pc:sldMk cId="0" sldId="260"/>
        </pc:sldMkLst>
        <pc:spChg chg="mod">
          <ac:chgData name="Lautaro Giulietti" userId="a187548a8115a3ea" providerId="LiveId" clId="{475043B8-26AE-4ED9-AD5F-A06817B43CFE}" dt="2025-08-14T18:58:36.644" v="3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Lautaro Giulietti" userId="a187548a8115a3ea" providerId="LiveId" clId="{475043B8-26AE-4ED9-AD5F-A06817B43CFE}" dt="2025-08-14T18:59:08.281" v="48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Lautaro Giulietti" userId="a187548a8115a3ea" providerId="LiveId" clId="{475043B8-26AE-4ED9-AD5F-A06817B43CFE}" dt="2025-08-14T18:59:11.660" v="49" actId="403"/>
          <ac:spMkLst>
            <pc:docMk/>
            <pc:sldMk cId="0" sldId="260"/>
            <ac:spMk id="5" creationId="{00000000-0000-0000-0000-000000000000}"/>
          </ac:spMkLst>
        </pc:spChg>
        <pc:spChg chg="mod">
          <ac:chgData name="Lautaro Giulietti" userId="a187548a8115a3ea" providerId="LiveId" clId="{475043B8-26AE-4ED9-AD5F-A06817B43CFE}" dt="2025-08-14T18:58:02.932" v="17" actId="403"/>
          <ac:spMkLst>
            <pc:docMk/>
            <pc:sldMk cId="0" sldId="260"/>
            <ac:spMk id="6" creationId="{00000000-0000-0000-0000-000000000000}"/>
          </ac:spMkLst>
        </pc:spChg>
        <pc:spChg chg="mod">
          <ac:chgData name="Lautaro Giulietti" userId="a187548a8115a3ea" providerId="LiveId" clId="{475043B8-26AE-4ED9-AD5F-A06817B43CFE}" dt="2025-08-14T18:58:12.355" v="24" actId="403"/>
          <ac:spMkLst>
            <pc:docMk/>
            <pc:sldMk cId="0" sldId="260"/>
            <ac:spMk id="7" creationId="{00000000-0000-0000-0000-000000000000}"/>
          </ac:spMkLst>
        </pc:spChg>
        <pc:spChg chg="mod">
          <ac:chgData name="Lautaro Giulietti" userId="a187548a8115a3ea" providerId="LiveId" clId="{475043B8-26AE-4ED9-AD5F-A06817B43CFE}" dt="2025-08-14T18:58:19.523" v="32" actId="404"/>
          <ac:spMkLst>
            <pc:docMk/>
            <pc:sldMk cId="0" sldId="260"/>
            <ac:spMk id="8" creationId="{00000000-0000-0000-0000-000000000000}"/>
          </ac:spMkLst>
        </pc:spChg>
        <pc:spChg chg="mod">
          <ac:chgData name="Lautaro Giulietti" userId="a187548a8115a3ea" providerId="LiveId" clId="{475043B8-26AE-4ED9-AD5F-A06817B43CFE}" dt="2025-08-14T18:59:17.091" v="51" actId="404"/>
          <ac:spMkLst>
            <pc:docMk/>
            <pc:sldMk cId="0" sldId="26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3749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Justicia Social y Sistemas de Salud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66617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Como la justicia social se aplica a la salud, promoviéndola como un bien común y un derecho fundamental para todos.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83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9383" y="3396020"/>
            <a:ext cx="13071634" cy="146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6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Hacia una Cultura de la Salud Centrada en la Persona</a:t>
            </a:r>
            <a:endParaRPr lang="en-US" sz="4600" dirty="0"/>
          </a:p>
        </p:txBody>
      </p:sp>
      <p:sp>
        <p:nvSpPr>
          <p:cNvPr id="4" name="Text 1"/>
          <p:cNvSpPr/>
          <p:nvPr/>
        </p:nvSpPr>
        <p:spPr>
          <a:xfrm>
            <a:off x="779383" y="5191363"/>
            <a:ext cx="1307163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Integrar estas visiones nos impulsa a una cultura donde el progreso técnico se equilibra con la ética, y la justicia se encarna en cada acción.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1113353" y="6404848"/>
            <a:ext cx="1273766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"</a:t>
            </a:r>
            <a:r>
              <a:rPr lang="en-US" sz="1750" i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bien común presupone el respeto a la persona humana como tal, con derechos fundamentales e inalienables</a:t>
            </a: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."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113353" y="7011591"/>
            <a:ext cx="1273766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Papa Francisco, Fratelli Tutti, n. 107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79383" y="6154341"/>
            <a:ext cx="30480" cy="1463993"/>
          </a:xfrm>
          <a:prstGeom prst="rect">
            <a:avLst/>
          </a:prstGeom>
          <a:solidFill>
            <a:srgbClr val="E04F00"/>
          </a:solidFill>
          <a:ln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0373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793790" y="1902619"/>
            <a:ext cx="904101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La Salud: Un Asunto Social y Ético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793790" y="298704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va más allá de lo médico; es una cuestión social y ética fundamental. Inspirados en el Evangelio, creemos que toda persona merece atención sanitaria digna, sin discriminación.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967996"/>
            <a:ext cx="4196358" cy="2957751"/>
          </a:xfrm>
          <a:prstGeom prst="roundRect">
            <a:avLst>
              <a:gd name="adj" fmla="val 115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6" name="Shape 4"/>
          <p:cNvSpPr/>
          <p:nvPr/>
        </p:nvSpPr>
        <p:spPr>
          <a:xfrm>
            <a:off x="1020604" y="419481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04F00"/>
          </a:solidFill>
          <a:ln/>
        </p:spPr>
        <p:txBody>
          <a:bodyPr/>
          <a:lstStyle/>
          <a:p>
            <a:endParaRPr lang="es-A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0" y="4343638"/>
            <a:ext cx="306110" cy="38266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20604" y="51020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Justicia Social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20604" y="561022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Principio clave de la Doctrina Social de la Iglesia (DSI).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967996"/>
            <a:ext cx="4196358" cy="2957751"/>
          </a:xfrm>
          <a:prstGeom prst="roundRect">
            <a:avLst>
              <a:gd name="adj" fmla="val 115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1" name="Shape 8"/>
          <p:cNvSpPr/>
          <p:nvPr/>
        </p:nvSpPr>
        <p:spPr>
          <a:xfrm>
            <a:off x="5443776" y="419481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04F00"/>
          </a:solidFill>
          <a:ln/>
        </p:spPr>
        <p:txBody>
          <a:bodyPr/>
          <a:lstStyle/>
          <a:p>
            <a:endParaRPr lang="es-A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942" y="4343638"/>
            <a:ext cx="306110" cy="382667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43776" y="51020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Derecho Digno</a:t>
            </a:r>
            <a:endParaRPr lang="en-US" sz="2300" dirty="0"/>
          </a:p>
        </p:txBody>
      </p:sp>
      <p:sp>
        <p:nvSpPr>
          <p:cNvPr id="14" name="Text 10"/>
          <p:cNvSpPr/>
          <p:nvPr/>
        </p:nvSpPr>
        <p:spPr>
          <a:xfrm>
            <a:off x="5443776" y="5610225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Toda persona tiene derecho a atención sanitaria digna, sin discriminación.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640133" y="3967996"/>
            <a:ext cx="4196358" cy="2957751"/>
          </a:xfrm>
          <a:prstGeom prst="roundRect">
            <a:avLst>
              <a:gd name="adj" fmla="val 115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6" name="Shape 12"/>
          <p:cNvSpPr/>
          <p:nvPr/>
        </p:nvSpPr>
        <p:spPr>
          <a:xfrm>
            <a:off x="9866948" y="4194810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04F00"/>
          </a:solidFill>
          <a:ln/>
        </p:spPr>
        <p:txBody>
          <a:bodyPr/>
          <a:lstStyle/>
          <a:p>
            <a:endParaRPr lang="es-AR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14" y="4343638"/>
            <a:ext cx="306110" cy="382667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866948" y="51020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Bien Común</a:t>
            </a:r>
            <a:endParaRPr lang="en-US" sz="2300" dirty="0"/>
          </a:p>
        </p:txBody>
      </p:sp>
      <p:sp>
        <p:nvSpPr>
          <p:cNvPr id="19" name="Text 14"/>
          <p:cNvSpPr/>
          <p:nvPr/>
        </p:nvSpPr>
        <p:spPr>
          <a:xfrm>
            <a:off x="9866948" y="5610225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debe ser promovida como un bien común, no como privilegio o mercancía.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3113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793790" y="303002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Reflexiones Clave</a:t>
            </a:r>
            <a:endParaRPr lang="en-US" sz="4650" dirty="0"/>
          </a:p>
        </p:txBody>
      </p:sp>
      <p:sp>
        <p:nvSpPr>
          <p:cNvPr id="4" name="Shape 2"/>
          <p:cNvSpPr/>
          <p:nvPr/>
        </p:nvSpPr>
        <p:spPr>
          <a:xfrm>
            <a:off x="793790" y="41144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5" name="Text 3"/>
          <p:cNvSpPr/>
          <p:nvPr/>
        </p:nvSpPr>
        <p:spPr>
          <a:xfrm>
            <a:off x="870347" y="414635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530906" y="4192310"/>
            <a:ext cx="3421499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Desigualdades Estructurales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530906" y="5072539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Análisis del acceso desigual a la atención médica.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35893" y="41144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5312450" y="414635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973008" y="41923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Deber Ético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5973008" y="470046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Responsabilidad de Estados y comunidad internacional para sistemas justos.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77995" y="41144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9754552" y="414635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0415111" y="41923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Modelos Humanos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10415111" y="4700468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Propuestas cristianas para una atención equitativa y solidaria.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761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793790" y="2466499"/>
            <a:ext cx="1104483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La Salud: Derecho Humano y Bien Común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793790" y="355092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es un derecho fundamental, inherente a la dignidad humana, no un privilegio. Su reconocimiento formal debe traducirse en acceso real para todos.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4531876"/>
            <a:ext cx="6351270" cy="1829991"/>
          </a:xfrm>
          <a:prstGeom prst="roundRect">
            <a:avLst>
              <a:gd name="adj" fmla="val 1859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" y="4426268"/>
            <a:ext cx="272177" cy="272177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491" y="6195298"/>
            <a:ext cx="272177" cy="27217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64431" y="4902518"/>
            <a:ext cx="5609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no es un privilegio de quienes pueden pagarlo ni un bien opcional sujeto a la lógica del mercado.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7485221" y="4531876"/>
            <a:ext cx="6351389" cy="1829991"/>
          </a:xfrm>
          <a:prstGeom prst="roundRect">
            <a:avLst>
              <a:gd name="adj" fmla="val 1859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613" y="4426268"/>
            <a:ext cx="272177" cy="272177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042" y="6195298"/>
            <a:ext cx="272177" cy="27217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855863" y="4902518"/>
            <a:ext cx="56101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 un bien común, disponible para todos, cuya gestión justa es responsabilidad compartida de la sociedad, el Estado y cada ciudadano.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4112" y="403979"/>
            <a:ext cx="1928217" cy="241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922776" y="128409"/>
            <a:ext cx="6227802" cy="481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Fundamentos del Derecho a la Salud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13390" y="993667"/>
            <a:ext cx="12900805" cy="481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derecho a la salud se basa en la dignidad inalienable de la persona, creada a imagen de Dios, 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 derecho a condiciones mínimas para su desarrollo integral.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14112" y="2026563"/>
            <a:ext cx="6621899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24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Prevención de enfermedades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14112" y="2312908"/>
            <a:ext cx="6621899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24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Acceso a agua potable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14112" y="2599253"/>
            <a:ext cx="6621899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28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Nutrición adecuada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14112" y="2885599"/>
            <a:ext cx="6621899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24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Educación sanitaria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14112" y="3171944"/>
            <a:ext cx="6621899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20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Atención integral en todas las etapas de la vida</a:t>
            </a:r>
            <a:endParaRPr lang="en-US" sz="20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09" y="2059662"/>
            <a:ext cx="6621899" cy="6621899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14112" y="9012079"/>
            <a:ext cx="13602176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Compendio de la DSI (nn. 166 y 303) afirma que el derecho a la atención sanitaria debe ser garantizado en todos los contextos sociales.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115" y="744141"/>
            <a:ext cx="2745700" cy="343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732115" y="1296472"/>
            <a:ext cx="7404378" cy="686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Reconocimiento Internacional</a:t>
            </a:r>
            <a:endParaRPr lang="en-US" sz="4300" dirty="0"/>
          </a:p>
        </p:txBody>
      </p:sp>
      <p:sp>
        <p:nvSpPr>
          <p:cNvPr id="4" name="Text 2"/>
          <p:cNvSpPr/>
          <p:nvPr/>
        </p:nvSpPr>
        <p:spPr>
          <a:xfrm>
            <a:off x="732115" y="2296597"/>
            <a:ext cx="13166169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derecho a la salud ha sido consagrado en tratados y declaraciones universales, obligando moral y legalmente a los Estados.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32115" y="5176004"/>
            <a:ext cx="13166169" cy="22860"/>
          </a:xfrm>
          <a:prstGeom prst="roundRect">
            <a:avLst>
              <a:gd name="adj" fmla="val 13727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6" name="Shape 4"/>
          <p:cNvSpPr/>
          <p:nvPr/>
        </p:nvSpPr>
        <p:spPr>
          <a:xfrm>
            <a:off x="3946684" y="4548485"/>
            <a:ext cx="22860" cy="627578"/>
          </a:xfrm>
          <a:prstGeom prst="roundRect">
            <a:avLst>
              <a:gd name="adj" fmla="val 13727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3722846" y="4940677"/>
            <a:ext cx="470654" cy="470654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3793391" y="4970026"/>
            <a:ext cx="329446" cy="411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550" dirty="0"/>
          </a:p>
        </p:txBody>
      </p:sp>
      <p:sp>
        <p:nvSpPr>
          <p:cNvPr id="9" name="Text 7"/>
          <p:cNvSpPr/>
          <p:nvPr/>
        </p:nvSpPr>
        <p:spPr>
          <a:xfrm>
            <a:off x="2585442" y="2866549"/>
            <a:ext cx="2745700" cy="343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1946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941308" y="3335179"/>
            <a:ext cx="6033968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Constitución de la OMS: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"</a:t>
            </a:r>
            <a:r>
              <a:rPr lang="en-US" sz="1600" i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goce del grado máximo de salud... es uno de los derechos fundamentales de todo ser humano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303532" y="5175945"/>
            <a:ext cx="22860" cy="627578"/>
          </a:xfrm>
          <a:prstGeom prst="roundRect">
            <a:avLst>
              <a:gd name="adj" fmla="val 13727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7079694" y="4940677"/>
            <a:ext cx="470654" cy="470654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7150239" y="4970026"/>
            <a:ext cx="329446" cy="411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550" dirty="0"/>
          </a:p>
        </p:txBody>
      </p:sp>
      <p:sp>
        <p:nvSpPr>
          <p:cNvPr id="14" name="Text 12"/>
          <p:cNvSpPr/>
          <p:nvPr/>
        </p:nvSpPr>
        <p:spPr>
          <a:xfrm>
            <a:off x="5942290" y="6012775"/>
            <a:ext cx="2745700" cy="343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1948</a:t>
            </a:r>
            <a:endParaRPr lang="en-US" sz="2150" dirty="0"/>
          </a:p>
        </p:txBody>
      </p:sp>
      <p:sp>
        <p:nvSpPr>
          <p:cNvPr id="15" name="Text 13"/>
          <p:cNvSpPr/>
          <p:nvPr/>
        </p:nvSpPr>
        <p:spPr>
          <a:xfrm>
            <a:off x="4298156" y="6481405"/>
            <a:ext cx="6033968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Declaración Universal de los DDHH: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"</a:t>
            </a:r>
            <a:r>
              <a:rPr lang="en-US" sz="1600" i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Toda persona tiene derecho a un nivel de vida adecuado que le asegure... la salud y el bienestar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." (Art. 25.1)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0660499" y="4548485"/>
            <a:ext cx="22860" cy="627578"/>
          </a:xfrm>
          <a:prstGeom prst="roundRect">
            <a:avLst>
              <a:gd name="adj" fmla="val 137271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7" name="Shape 15"/>
          <p:cNvSpPr/>
          <p:nvPr/>
        </p:nvSpPr>
        <p:spPr>
          <a:xfrm>
            <a:off x="10436662" y="4940677"/>
            <a:ext cx="470654" cy="470654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10507206" y="4970026"/>
            <a:ext cx="329446" cy="411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550" dirty="0"/>
          </a:p>
        </p:txBody>
      </p:sp>
      <p:sp>
        <p:nvSpPr>
          <p:cNvPr id="19" name="Text 17"/>
          <p:cNvSpPr/>
          <p:nvPr/>
        </p:nvSpPr>
        <p:spPr>
          <a:xfrm>
            <a:off x="9299258" y="2866549"/>
            <a:ext cx="2745700" cy="343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1966</a:t>
            </a:r>
            <a:endParaRPr lang="en-US" sz="2150" dirty="0"/>
          </a:p>
        </p:txBody>
      </p:sp>
      <p:sp>
        <p:nvSpPr>
          <p:cNvPr id="20" name="Text 18"/>
          <p:cNvSpPr/>
          <p:nvPr/>
        </p:nvSpPr>
        <p:spPr>
          <a:xfrm>
            <a:off x="7655123" y="3335179"/>
            <a:ext cx="6033968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Pacto Internacional de DESC: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"</a:t>
            </a:r>
            <a:r>
              <a:rPr lang="en-US" sz="1600" i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Reconocen el derecho de toda persona al disfrute del más alto nivel posible de salud física y mental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." (Art. 12.1)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772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793790" y="2416612"/>
            <a:ext cx="1258788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Salud como Bien Común: Una Visión Relacional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793790" y="350103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salud, como bien común, exige estructuras sanitarias basadas en el cuidado y la justicia, no solo en la lógica del mercado.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41190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870347" y="415099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530906" y="41969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Dignidad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1530906" y="4705112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Inseparable de la salud, debe ser garantizada para todos.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35893" y="41190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5312450" y="415099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5973008" y="41969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Cuidado Compartido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5973008" y="4705112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se construye colectivamente, superando el individualismo.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677995" y="41190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9754552" y="415099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0415111" y="41969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Inclusión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10415111" y="4705112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Sistemas de salud diseñados para la inclusión, no la rentabilidad.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60489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Cuando el acceso a la salud depende del poder adquisitivo, la equidad es reemplazada por el privilegio.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066" y="727353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100" dirty="0"/>
          </a:p>
        </p:txBody>
      </p:sp>
      <p:sp>
        <p:nvSpPr>
          <p:cNvPr id="3" name="Text 1"/>
          <p:cNvSpPr/>
          <p:nvPr/>
        </p:nvSpPr>
        <p:spPr>
          <a:xfrm>
            <a:off x="718066" y="1269087"/>
            <a:ext cx="6856095" cy="673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Responsabilidad Compartida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718066" y="2249805"/>
            <a:ext cx="1319426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cuidado de la salud es una responsabilidad ética y social compartida, fundamentada en la sacralidad de cada vida humana.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66" y="2808684"/>
            <a:ext cx="6597134" cy="82057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23211" y="3834408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Rol del Estado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923211" y="4293989"/>
            <a:ext cx="6186845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Garantizar sistemas justos, accesibles y universales, priorizando a los vulnerables.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808684"/>
            <a:ext cx="6597134" cy="82057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520345" y="3834408"/>
            <a:ext cx="391691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Corresponsabilidad Institucional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7520345" y="4293989"/>
            <a:ext cx="6186845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Instituciones privadas, religiosas y comunitarias aportan recursos y sensibilidad.</a:t>
            </a:r>
            <a:endParaRPr lang="en-US" sz="16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66" y="5155406"/>
            <a:ext cx="6597134" cy="82057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3211" y="6181130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Vocación Profesional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923211" y="6640711"/>
            <a:ext cx="6186845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Profesionales de la salud con rol humano, ético y social al servicio de la vida.</a:t>
            </a:r>
            <a:endParaRPr lang="en-US" sz="16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155406"/>
            <a:ext cx="6597134" cy="82057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520345" y="6181130"/>
            <a:ext cx="288536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Compromiso Ciudadano</a:t>
            </a:r>
            <a:endParaRPr lang="en-US" sz="2100" dirty="0"/>
          </a:p>
        </p:txBody>
      </p:sp>
      <p:sp>
        <p:nvSpPr>
          <p:cNvPr id="16" name="Text 10"/>
          <p:cNvSpPr/>
          <p:nvPr/>
        </p:nvSpPr>
        <p:spPr>
          <a:xfrm>
            <a:off x="7520345" y="6640711"/>
            <a:ext cx="6186845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Cuidado propio, apoyo solidario y exigencia de políticas justas.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2343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Unidad 5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793790" y="2322314"/>
            <a:ext cx="728067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Integración de Perspectivas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793790" y="340673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salud como derecho y bien común une a la DSI, organismos internacionales y teorías de justicia social en un valor universal.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14505"/>
            <a:ext cx="36597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Doctrina Social de la Iglesia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93790" y="521339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Salud inseparable de la dignidad humana; acción pastoral y denuncia profética.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461450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Derecho Internacional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5332928" y="521339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Acceso universal a la salud como obligación moral y jurídica de los Estados.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461450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Filosofía Social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9872067" y="521339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Salud como capacidad básica para la libertad real y la participación plena.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786</Words>
  <Application>Microsoft Office PowerPoint</Application>
  <PresentationFormat>Personalizado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DM Sans</vt:lpstr>
      <vt:lpstr>Arial</vt:lpstr>
      <vt:lpstr>PT Serif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Lautaro Giulietti</cp:lastModifiedBy>
  <cp:revision>1</cp:revision>
  <dcterms:created xsi:type="dcterms:W3CDTF">2025-08-07T17:40:20Z</dcterms:created>
  <dcterms:modified xsi:type="dcterms:W3CDTF">2025-08-14T18:59:22Z</dcterms:modified>
</cp:coreProperties>
</file>