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3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5" r:id="rId12"/>
    <p:sldId id="268" r:id="rId13"/>
    <p:sldId id="269" r:id="rId14"/>
    <p:sldId id="270" r:id="rId15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1A8C17-983B-4057-AF1C-1A9A979040A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9F4673F-B060-462D-8055-42665582C22D}">
      <dgm:prSet/>
      <dgm:spPr/>
      <dgm:t>
        <a:bodyPr/>
        <a:lstStyle/>
        <a:p>
          <a:r>
            <a:rPr lang="es-ES"/>
            <a:t>El hecho de la existencia corpórea</a:t>
          </a:r>
          <a:endParaRPr lang="en-US"/>
        </a:p>
      </dgm:t>
    </dgm:pt>
    <dgm:pt modelId="{B8FEE1D0-3F29-4079-AF7B-7639B314173B}" type="parTrans" cxnId="{5122B9D4-2A0F-4ACB-8566-88F73CA2D81B}">
      <dgm:prSet/>
      <dgm:spPr/>
      <dgm:t>
        <a:bodyPr/>
        <a:lstStyle/>
        <a:p>
          <a:endParaRPr lang="en-US"/>
        </a:p>
      </dgm:t>
    </dgm:pt>
    <dgm:pt modelId="{6AEA23D6-1E1E-48AE-885B-981354A0ECAE}" type="sibTrans" cxnId="{5122B9D4-2A0F-4ACB-8566-88F73CA2D81B}">
      <dgm:prSet/>
      <dgm:spPr/>
      <dgm:t>
        <a:bodyPr/>
        <a:lstStyle/>
        <a:p>
          <a:endParaRPr lang="en-US"/>
        </a:p>
      </dgm:t>
    </dgm:pt>
    <dgm:pt modelId="{8E880E90-8C14-409C-B4BB-CC41E128E9EB}">
      <dgm:prSet/>
      <dgm:spPr/>
      <dgm:t>
        <a:bodyPr/>
        <a:lstStyle/>
        <a:p>
          <a:r>
            <a:rPr lang="es-ES"/>
            <a:t>El significado  "humano del cuerpo"</a:t>
          </a:r>
          <a:endParaRPr lang="en-US"/>
        </a:p>
      </dgm:t>
    </dgm:pt>
    <dgm:pt modelId="{B3C68A58-7568-4E60-973D-ABC2899288E0}" type="parTrans" cxnId="{A6F9BCA8-DBC0-4985-8FCD-09EC4D0B7805}">
      <dgm:prSet/>
      <dgm:spPr/>
      <dgm:t>
        <a:bodyPr/>
        <a:lstStyle/>
        <a:p>
          <a:endParaRPr lang="en-US"/>
        </a:p>
      </dgm:t>
    </dgm:pt>
    <dgm:pt modelId="{D894DCF5-C3F0-4A90-9C2B-576310E8FD97}" type="sibTrans" cxnId="{A6F9BCA8-DBC0-4985-8FCD-09EC4D0B7805}">
      <dgm:prSet/>
      <dgm:spPr/>
      <dgm:t>
        <a:bodyPr/>
        <a:lstStyle/>
        <a:p>
          <a:endParaRPr lang="en-US"/>
        </a:p>
      </dgm:t>
    </dgm:pt>
    <dgm:pt modelId="{01FFFD43-DA19-4B12-B6C7-82219D08DA93}" type="pres">
      <dgm:prSet presAssocID="{CA1A8C17-983B-4057-AF1C-1A9A979040A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2F3B400-5FA1-40C4-A26D-49BF97B6A82D}" type="pres">
      <dgm:prSet presAssocID="{49F4673F-B060-462D-8055-42665582C22D}" presName="hierRoot1" presStyleCnt="0"/>
      <dgm:spPr/>
    </dgm:pt>
    <dgm:pt modelId="{7485A0D9-85A1-4466-8962-3E9DEE7A1B97}" type="pres">
      <dgm:prSet presAssocID="{49F4673F-B060-462D-8055-42665582C22D}" presName="composite" presStyleCnt="0"/>
      <dgm:spPr/>
    </dgm:pt>
    <dgm:pt modelId="{B96020B2-0940-446B-8709-D0CE09625A9A}" type="pres">
      <dgm:prSet presAssocID="{49F4673F-B060-462D-8055-42665582C22D}" presName="background" presStyleLbl="node0" presStyleIdx="0" presStyleCnt="2"/>
      <dgm:spPr/>
    </dgm:pt>
    <dgm:pt modelId="{7F1ACB58-43AA-40F3-9898-20ACB5232E6A}" type="pres">
      <dgm:prSet presAssocID="{49F4673F-B060-462D-8055-42665582C22D}" presName="text" presStyleLbl="fgAcc0" presStyleIdx="0" presStyleCnt="2">
        <dgm:presLayoutVars>
          <dgm:chPref val="3"/>
        </dgm:presLayoutVars>
      </dgm:prSet>
      <dgm:spPr/>
    </dgm:pt>
    <dgm:pt modelId="{893BD67A-E9C0-4D81-86DD-905EC2894752}" type="pres">
      <dgm:prSet presAssocID="{49F4673F-B060-462D-8055-42665582C22D}" presName="hierChild2" presStyleCnt="0"/>
      <dgm:spPr/>
    </dgm:pt>
    <dgm:pt modelId="{863E316F-2FDA-447F-86E1-1204A9343A1B}" type="pres">
      <dgm:prSet presAssocID="{8E880E90-8C14-409C-B4BB-CC41E128E9EB}" presName="hierRoot1" presStyleCnt="0"/>
      <dgm:spPr/>
    </dgm:pt>
    <dgm:pt modelId="{F2E1233E-5B95-4526-9E6E-88EA7357D090}" type="pres">
      <dgm:prSet presAssocID="{8E880E90-8C14-409C-B4BB-CC41E128E9EB}" presName="composite" presStyleCnt="0"/>
      <dgm:spPr/>
    </dgm:pt>
    <dgm:pt modelId="{71171F23-00F4-46C4-9289-15D9247D0566}" type="pres">
      <dgm:prSet presAssocID="{8E880E90-8C14-409C-B4BB-CC41E128E9EB}" presName="background" presStyleLbl="node0" presStyleIdx="1" presStyleCnt="2"/>
      <dgm:spPr/>
    </dgm:pt>
    <dgm:pt modelId="{6E7B1FF6-442E-48D2-84FF-D69134B6ABFE}" type="pres">
      <dgm:prSet presAssocID="{8E880E90-8C14-409C-B4BB-CC41E128E9EB}" presName="text" presStyleLbl="fgAcc0" presStyleIdx="1" presStyleCnt="2">
        <dgm:presLayoutVars>
          <dgm:chPref val="3"/>
        </dgm:presLayoutVars>
      </dgm:prSet>
      <dgm:spPr/>
    </dgm:pt>
    <dgm:pt modelId="{FCF6A1E8-DFF0-41E6-A8CA-89F8FDD053A5}" type="pres">
      <dgm:prSet presAssocID="{8E880E90-8C14-409C-B4BB-CC41E128E9EB}" presName="hierChild2" presStyleCnt="0"/>
      <dgm:spPr/>
    </dgm:pt>
  </dgm:ptLst>
  <dgm:cxnLst>
    <dgm:cxn modelId="{7880CE31-1875-43EE-8564-4CB80CD39603}" type="presOf" srcId="{CA1A8C17-983B-4057-AF1C-1A9A979040A4}" destId="{01FFFD43-DA19-4B12-B6C7-82219D08DA93}" srcOrd="0" destOrd="0" presId="urn:microsoft.com/office/officeart/2005/8/layout/hierarchy1"/>
    <dgm:cxn modelId="{BBA2F094-487B-43FF-BEFC-2293618B3105}" type="presOf" srcId="{49F4673F-B060-462D-8055-42665582C22D}" destId="{7F1ACB58-43AA-40F3-9898-20ACB5232E6A}" srcOrd="0" destOrd="0" presId="urn:microsoft.com/office/officeart/2005/8/layout/hierarchy1"/>
    <dgm:cxn modelId="{A6F9BCA8-DBC0-4985-8FCD-09EC4D0B7805}" srcId="{CA1A8C17-983B-4057-AF1C-1A9A979040A4}" destId="{8E880E90-8C14-409C-B4BB-CC41E128E9EB}" srcOrd="1" destOrd="0" parTransId="{B3C68A58-7568-4E60-973D-ABC2899288E0}" sibTransId="{D894DCF5-C3F0-4A90-9C2B-576310E8FD97}"/>
    <dgm:cxn modelId="{D7E070B5-F6EC-40D2-A527-8D03868C7F27}" type="presOf" srcId="{8E880E90-8C14-409C-B4BB-CC41E128E9EB}" destId="{6E7B1FF6-442E-48D2-84FF-D69134B6ABFE}" srcOrd="0" destOrd="0" presId="urn:microsoft.com/office/officeart/2005/8/layout/hierarchy1"/>
    <dgm:cxn modelId="{5122B9D4-2A0F-4ACB-8566-88F73CA2D81B}" srcId="{CA1A8C17-983B-4057-AF1C-1A9A979040A4}" destId="{49F4673F-B060-462D-8055-42665582C22D}" srcOrd="0" destOrd="0" parTransId="{B8FEE1D0-3F29-4079-AF7B-7639B314173B}" sibTransId="{6AEA23D6-1E1E-48AE-885B-981354A0ECAE}"/>
    <dgm:cxn modelId="{4C06A4D2-7FD0-4188-86F8-0360B3BE01F1}" type="presParOf" srcId="{01FFFD43-DA19-4B12-B6C7-82219D08DA93}" destId="{F2F3B400-5FA1-40C4-A26D-49BF97B6A82D}" srcOrd="0" destOrd="0" presId="urn:microsoft.com/office/officeart/2005/8/layout/hierarchy1"/>
    <dgm:cxn modelId="{5D4E1AC7-C806-444D-B68D-582454DEC65F}" type="presParOf" srcId="{F2F3B400-5FA1-40C4-A26D-49BF97B6A82D}" destId="{7485A0D9-85A1-4466-8962-3E9DEE7A1B97}" srcOrd="0" destOrd="0" presId="urn:microsoft.com/office/officeart/2005/8/layout/hierarchy1"/>
    <dgm:cxn modelId="{E2C73A2B-C5A5-42BC-831A-E3FC0669BEB3}" type="presParOf" srcId="{7485A0D9-85A1-4466-8962-3E9DEE7A1B97}" destId="{B96020B2-0940-446B-8709-D0CE09625A9A}" srcOrd="0" destOrd="0" presId="urn:microsoft.com/office/officeart/2005/8/layout/hierarchy1"/>
    <dgm:cxn modelId="{D159554B-3C2A-4514-AF56-A075816144EF}" type="presParOf" srcId="{7485A0D9-85A1-4466-8962-3E9DEE7A1B97}" destId="{7F1ACB58-43AA-40F3-9898-20ACB5232E6A}" srcOrd="1" destOrd="0" presId="urn:microsoft.com/office/officeart/2005/8/layout/hierarchy1"/>
    <dgm:cxn modelId="{4B8F03BF-04A0-4DCC-B89D-76DA41414888}" type="presParOf" srcId="{F2F3B400-5FA1-40C4-A26D-49BF97B6A82D}" destId="{893BD67A-E9C0-4D81-86DD-905EC2894752}" srcOrd="1" destOrd="0" presId="urn:microsoft.com/office/officeart/2005/8/layout/hierarchy1"/>
    <dgm:cxn modelId="{AC81332D-31C2-43CE-84E0-FB35ABB2503E}" type="presParOf" srcId="{01FFFD43-DA19-4B12-B6C7-82219D08DA93}" destId="{863E316F-2FDA-447F-86E1-1204A9343A1B}" srcOrd="1" destOrd="0" presId="urn:microsoft.com/office/officeart/2005/8/layout/hierarchy1"/>
    <dgm:cxn modelId="{02DF5E09-C311-4FA7-B300-DF9C735719A1}" type="presParOf" srcId="{863E316F-2FDA-447F-86E1-1204A9343A1B}" destId="{F2E1233E-5B95-4526-9E6E-88EA7357D090}" srcOrd="0" destOrd="0" presId="urn:microsoft.com/office/officeart/2005/8/layout/hierarchy1"/>
    <dgm:cxn modelId="{B22FEB8A-4E74-481A-BA2B-237072F3141D}" type="presParOf" srcId="{F2E1233E-5B95-4526-9E6E-88EA7357D090}" destId="{71171F23-00F4-46C4-9289-15D9247D0566}" srcOrd="0" destOrd="0" presId="urn:microsoft.com/office/officeart/2005/8/layout/hierarchy1"/>
    <dgm:cxn modelId="{B05DF6A4-C139-44ED-AE13-FE5507EE63B1}" type="presParOf" srcId="{F2E1233E-5B95-4526-9E6E-88EA7357D090}" destId="{6E7B1FF6-442E-48D2-84FF-D69134B6ABFE}" srcOrd="1" destOrd="0" presId="urn:microsoft.com/office/officeart/2005/8/layout/hierarchy1"/>
    <dgm:cxn modelId="{19C77AFE-BBF6-4AF7-B8D7-DC91AF597D37}" type="presParOf" srcId="{863E316F-2FDA-447F-86E1-1204A9343A1B}" destId="{FCF6A1E8-DFF0-41E6-A8CA-89F8FDD053A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020B2-0940-446B-8709-D0CE09625A9A}">
      <dsp:nvSpPr>
        <dsp:cNvPr id="0" name=""/>
        <dsp:cNvSpPr/>
      </dsp:nvSpPr>
      <dsp:spPr>
        <a:xfrm>
          <a:off x="271908" y="121"/>
          <a:ext cx="3881733" cy="2464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ACB58-43AA-40F3-9898-20ACB5232E6A}">
      <dsp:nvSpPr>
        <dsp:cNvPr id="0" name=""/>
        <dsp:cNvSpPr/>
      </dsp:nvSpPr>
      <dsp:spPr>
        <a:xfrm>
          <a:off x="703212" y="409860"/>
          <a:ext cx="3881733" cy="2464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/>
            <a:t>El hecho de la existencia corpórea</a:t>
          </a:r>
          <a:endParaRPr lang="en-US" sz="3300" kern="1200"/>
        </a:p>
      </dsp:txBody>
      <dsp:txXfrm>
        <a:off x="775406" y="482054"/>
        <a:ext cx="3737345" cy="2320513"/>
      </dsp:txXfrm>
    </dsp:sp>
    <dsp:sp modelId="{71171F23-00F4-46C4-9289-15D9247D0566}">
      <dsp:nvSpPr>
        <dsp:cNvPr id="0" name=""/>
        <dsp:cNvSpPr/>
      </dsp:nvSpPr>
      <dsp:spPr>
        <a:xfrm>
          <a:off x="5016250" y="121"/>
          <a:ext cx="3881733" cy="24649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B1FF6-442E-48D2-84FF-D69134B6ABFE}">
      <dsp:nvSpPr>
        <dsp:cNvPr id="0" name=""/>
        <dsp:cNvSpPr/>
      </dsp:nvSpPr>
      <dsp:spPr>
        <a:xfrm>
          <a:off x="5447554" y="409860"/>
          <a:ext cx="3881733" cy="24649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kern="1200"/>
            <a:t>El significado  "humano del cuerpo"</a:t>
          </a:r>
          <a:endParaRPr lang="en-US" sz="3300" kern="1200"/>
        </a:p>
      </dsp:txBody>
      <dsp:txXfrm>
        <a:off x="5519748" y="482054"/>
        <a:ext cx="3737345" cy="2320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0F4BBFF-7B19-4753-B8A7-8D50A740D6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F643C96-5A56-4684-8405-22A34969E2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7C1AA-FF83-46F1-AE44-13EF3F205396}" type="datetimeFigureOut">
              <a:rPr lang="es-ES" smtClean="0"/>
              <a:t>14/08/2025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0A0F9E-FC2F-45E8-A9D1-CCD45F33CC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57A2A0-244E-4F33-B8E4-3B8F3B49E8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9D11E-3E26-4C8F-A941-77E0BAAC2B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7936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80AEF-0EAB-477F-9CC3-A11DCB4C742B}" type="datetimeFigureOut">
              <a:rPr lang="es-ES" noProof="0" smtClean="0"/>
              <a:t>14/08/2025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3AF63-7124-4064-B1D4-D428E32A34E0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739921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3AF63-7124-4064-B1D4-D428E32A34E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917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52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84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639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833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532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960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299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036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381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9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58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7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801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21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2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68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11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35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97528" y="982132"/>
            <a:ext cx="4094017" cy="2823880"/>
          </a:xfrm>
        </p:spPr>
        <p:txBody>
          <a:bodyPr rtlCol="0">
            <a:normAutofit fontScale="90000"/>
          </a:bodyPr>
          <a:lstStyle/>
          <a:p>
            <a:r>
              <a:rPr lang="es-ES" sz="4800" dirty="0">
                <a:solidFill>
                  <a:srgbClr val="262626"/>
                </a:solidFill>
              </a:rPr>
              <a:t>La encarnación de la existencia humana</a:t>
            </a:r>
            <a:br>
              <a:rPr lang="es-ES" sz="4800" dirty="0">
                <a:solidFill>
                  <a:srgbClr val="262626"/>
                </a:solidFill>
              </a:rPr>
            </a:br>
            <a:r>
              <a:rPr lang="es-ES" sz="3600" dirty="0">
                <a:solidFill>
                  <a:srgbClr val="262626"/>
                </a:solidFill>
              </a:rPr>
              <a:t>Sobre los modelos antropológicos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97528" y="4076944"/>
            <a:ext cx="4094017" cy="1679620"/>
          </a:xfrm>
        </p:spPr>
        <p:txBody>
          <a:bodyPr rtlCol="0">
            <a:normAutofit/>
          </a:bodyPr>
          <a:lstStyle/>
          <a:p>
            <a:r>
              <a:rPr lang="es-ES">
                <a:solidFill>
                  <a:srgbClr val="000000"/>
                </a:solidFill>
              </a:rPr>
              <a:t>Unidad III</a:t>
            </a:r>
          </a:p>
        </p:txBody>
      </p:sp>
      <p:pic>
        <p:nvPicPr>
          <p:cNvPr id="4" name="Picture 3" descr="Hombre caminando tocando hierba de trigo">
            <a:extLst>
              <a:ext uri="{FF2B5EF4-FFF2-40B4-BE49-F238E27FC236}">
                <a16:creationId xmlns:a16="http://schemas.microsoft.com/office/drawing/2014/main" id="{DF523650-C786-FC61-9799-E29832D0DA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6" r="37500" b="37500"/>
          <a:stretch/>
        </p:blipFill>
        <p:spPr>
          <a:xfrm>
            <a:off x="5418668" y="1890318"/>
            <a:ext cx="5469466" cy="3077361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56326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F00B7D-128E-FDBD-FF65-E7F4FFFF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El significado humano del cuerpo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0F0CF6-3810-456E-B893-2642691FC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934" y="469900"/>
            <a:ext cx="5953630" cy="5405968"/>
          </a:xfrm>
        </p:spPr>
        <p:txBody>
          <a:bodyPr anchor="ctr">
            <a:normAutofit/>
          </a:bodyPr>
          <a:lstStyle/>
          <a:p>
            <a:pPr marL="457200" indent="-457200">
              <a:buAutoNum type="arabicParenR"/>
            </a:pPr>
            <a:r>
              <a:rPr lang="es-ES" dirty="0"/>
              <a:t>Los significados fundamentales del cuerpo humano:</a:t>
            </a:r>
            <a:endParaRPr lang="es-ES"/>
          </a:p>
          <a:p>
            <a:pPr>
              <a:buSzPct val="114999"/>
              <a:buFont typeface="Calibri"/>
              <a:buChar char="-"/>
            </a:pPr>
            <a:r>
              <a:rPr lang="es-ES" dirty="0"/>
              <a:t>Respecto de sí, refiere al campo expresivo del hombre que tiene que realizar su propia existencia.</a:t>
            </a:r>
          </a:p>
          <a:p>
            <a:pPr>
              <a:buSzPct val="114999"/>
              <a:buFont typeface="Calibri"/>
              <a:buChar char="-"/>
            </a:pPr>
            <a:r>
              <a:rPr lang="es-ES" dirty="0"/>
              <a:t>Respecto de los demás, presencia en el mundo, lugar de comunicación con el otro y medio de reconocimiento del otro.</a:t>
            </a:r>
          </a:p>
          <a:p>
            <a:pPr>
              <a:buSzPct val="114999"/>
              <a:buFont typeface="Calibri"/>
              <a:buChar char="-"/>
            </a:pPr>
            <a:r>
              <a:rPr lang="es-ES" dirty="0"/>
              <a:t>Respecto del mundo, origen de la instrumentalidad y de la cultura.</a:t>
            </a:r>
          </a:p>
        </p:txBody>
      </p:sp>
    </p:spTree>
    <p:extLst>
      <p:ext uri="{BB962C8B-B14F-4D97-AF65-F5344CB8AC3E}">
        <p14:creationId xmlns:p14="http://schemas.microsoft.com/office/powerpoint/2010/main" val="722640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A8C49D-711B-9D4B-3A95-EA72419C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El significado humano del cuerpo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1E7439-34F4-AEAE-5A4A-F21E775B0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934" y="469900"/>
            <a:ext cx="5953630" cy="5405968"/>
          </a:xfrm>
        </p:spPr>
        <p:txBody>
          <a:bodyPr anchor="ctr">
            <a:normAutofit/>
          </a:bodyPr>
          <a:lstStyle/>
          <a:p>
            <a:r>
              <a:rPr lang="es-ES" dirty="0"/>
              <a:t>2) El cuerpo como expresión</a:t>
            </a:r>
          </a:p>
          <a:p>
            <a:pPr>
              <a:buSzPct val="114999"/>
            </a:pPr>
            <a:r>
              <a:rPr lang="es-ES" dirty="0"/>
              <a:t>3) El cuerpo como presencia</a:t>
            </a:r>
          </a:p>
          <a:p>
            <a:pPr>
              <a:buSzPct val="114999"/>
            </a:pPr>
            <a:r>
              <a:rPr lang="es-ES" dirty="0"/>
              <a:t>4) El cuerpo como lenguaje</a:t>
            </a:r>
          </a:p>
          <a:p>
            <a:pPr>
              <a:buSzPct val="114999"/>
            </a:pPr>
            <a:r>
              <a:rPr lang="es-ES" dirty="0"/>
              <a:t>5) El cuerpo como principio de instrumentalidad</a:t>
            </a:r>
          </a:p>
          <a:p>
            <a:pPr>
              <a:buSzPct val="114999"/>
            </a:pPr>
            <a:r>
              <a:rPr lang="es-ES" dirty="0"/>
              <a:t>6) El cuerpo como límite</a:t>
            </a:r>
          </a:p>
        </p:txBody>
      </p:sp>
    </p:spTree>
    <p:extLst>
      <p:ext uri="{BB962C8B-B14F-4D97-AF65-F5344CB8AC3E}">
        <p14:creationId xmlns:p14="http://schemas.microsoft.com/office/powerpoint/2010/main" val="2629218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2723366-C73B-4ED6-ADEF-29911C6B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7A4152-8E41-4D1C-B88C-57C5C430A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1" y="484632"/>
            <a:ext cx="11222737" cy="14796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87BFEE-C359-302A-9B9E-34342D65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21" y="796374"/>
            <a:ext cx="10583158" cy="880027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Varón y mujer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F76F5-72D4-4814-9169-8F535AEEB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747" y="648377"/>
            <a:ext cx="10890504" cy="115214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202988-4466-42C5-B33A-AFABF051B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62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B928BC-5F4B-0FD5-30EE-57854CA3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612256"/>
            <a:ext cx="9601196" cy="3263612"/>
          </a:xfrm>
        </p:spPr>
        <p:txBody>
          <a:bodyPr>
            <a:normAutofit/>
          </a:bodyPr>
          <a:lstStyle/>
          <a:p>
            <a:r>
              <a:rPr lang="es-ES" dirty="0"/>
              <a:t>El carácter intersubjetivo del hombre y su corporeidad  se expresan en la existencia como varón (</a:t>
            </a:r>
            <a:r>
              <a:rPr lang="es-ES" dirty="0" err="1"/>
              <a:t>vir</a:t>
            </a:r>
            <a:r>
              <a:rPr lang="es-ES" dirty="0"/>
              <a:t>) y mujer (</a:t>
            </a:r>
            <a:r>
              <a:rPr lang="es-ES" dirty="0" err="1"/>
              <a:t>mulier</a:t>
            </a:r>
            <a:r>
              <a:rPr lang="es-ES" dirty="0"/>
              <a:t>).</a:t>
            </a:r>
          </a:p>
          <a:p>
            <a:r>
              <a:rPr lang="es-ES" dirty="0"/>
              <a:t>Se trata del “significado humano de la sexualidad”. Se trata de “descubrir el ‘logos’ propio o la ‘</a:t>
            </a:r>
            <a:r>
              <a:rPr lang="es-ES" dirty="0" err="1"/>
              <a:t>intentio</a:t>
            </a:r>
            <a:r>
              <a:rPr lang="es-ES" dirty="0"/>
              <a:t>’ propia de la sexualidad. La reflexión intenta señalar la llamada específicamente humana de la estructura hombre-mujer.</a:t>
            </a:r>
          </a:p>
        </p:txBody>
      </p:sp>
    </p:spTree>
    <p:extLst>
      <p:ext uri="{BB962C8B-B14F-4D97-AF65-F5344CB8AC3E}">
        <p14:creationId xmlns:p14="http://schemas.microsoft.com/office/powerpoint/2010/main" val="9751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2723366-C73B-4ED6-ADEF-29911C6B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7A4152-8E41-4D1C-B88C-57C5C430A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1" y="484632"/>
            <a:ext cx="11222737" cy="14796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87BFEE-C359-302A-9B9E-34342D65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21" y="796374"/>
            <a:ext cx="10583158" cy="880027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Varón y mujer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F76F5-72D4-4814-9169-8F535AEEB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747" y="648377"/>
            <a:ext cx="10890504" cy="115214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202988-4466-42C5-B33A-AFABF051B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62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B928BC-5F4B-0FD5-30EE-57854CA3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612256"/>
            <a:ext cx="9601196" cy="3263612"/>
          </a:xfrm>
        </p:spPr>
        <p:txBody>
          <a:bodyPr>
            <a:normAutofit lnSpcReduction="10000"/>
          </a:bodyPr>
          <a:lstStyle/>
          <a:p>
            <a:r>
              <a:rPr lang="es-ES" dirty="0"/>
              <a:t>Diferencia sexual: caracteriza a “toda la estructura corpórea”. El sistema hormonal presenta aspectos típicos que influyen notablemente en el comportamiento de la persona.</a:t>
            </a:r>
          </a:p>
          <a:p>
            <a:r>
              <a:rPr lang="es-ES" dirty="0"/>
              <a:t>Unidad del hombre con el cuerpo: “no  es posible infravalorar ni el peso del instinto sexual en la realización de una personalidad equilibrada, ni la orientación a la maternidad. </a:t>
            </a:r>
          </a:p>
          <a:p>
            <a:r>
              <a:rPr lang="es-ES" dirty="0"/>
              <a:t>Por otro lado, los “aspectos naturales y objetivos” están abiertos a una “verdadera humanización por parte del hombre”.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4973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2723366-C73B-4ED6-ADEF-29911C6B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7A4152-8E41-4D1C-B88C-57C5C430A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1" y="484632"/>
            <a:ext cx="11222737" cy="14796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87BFEE-C359-302A-9B9E-34342D65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21" y="796374"/>
            <a:ext cx="10583158" cy="880027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Varón y mujer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F76F5-72D4-4814-9169-8F535AEEB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747" y="648377"/>
            <a:ext cx="10890504" cy="115214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202988-4466-42C5-B33A-AFABF051B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62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B928BC-5F4B-0FD5-30EE-57854CA3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612256"/>
            <a:ext cx="9601196" cy="3263612"/>
          </a:xfrm>
        </p:spPr>
        <p:txBody>
          <a:bodyPr>
            <a:normAutofit fontScale="92500"/>
          </a:bodyPr>
          <a:lstStyle/>
          <a:p>
            <a:r>
              <a:rPr lang="es-ES" dirty="0"/>
              <a:t>“El significado humano del hombre y de la mujer radica precisa y esencialmente en la </a:t>
            </a:r>
            <a:r>
              <a:rPr lang="es-ES" i="1" dirty="0"/>
              <a:t>relación entre personas</a:t>
            </a:r>
            <a:r>
              <a:rPr lang="es-ES" dirty="0"/>
              <a:t>, esto es, en la reciprocidad del encuentro entre seres personales encarnados.”</a:t>
            </a:r>
          </a:p>
          <a:p>
            <a:r>
              <a:rPr lang="es-ES" dirty="0"/>
              <a:t>En este contexto del encuentro personal se ponen de manifiesto las posibilidades humanas de todos los elementos del hombre y la mujer: diferencias fisiológicas, erotismo, caracterizaciones psicológicas, culturales, etc.</a:t>
            </a:r>
          </a:p>
          <a:p>
            <a:r>
              <a:rPr lang="es-ES" dirty="0"/>
              <a:t>Dimensión interpersonal hombre mujer: apertura a la nueva vida, fecundidad, en la amplitud de su </a:t>
            </a:r>
            <a:r>
              <a:rPr lang="es-ES"/>
              <a:t>sentido humano.</a:t>
            </a:r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4129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FF665-31E5-C26B-9B5B-7FF2EABA3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262626"/>
                </a:solidFill>
              </a:rPr>
              <a:t>Dos problemas fundamentales: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A84F67B2-B42D-3F9C-8234-C9F0C0AFEA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951358"/>
              </p:ext>
            </p:extLst>
          </p:nvPr>
        </p:nvGraphicFramePr>
        <p:xfrm>
          <a:off x="1295400" y="2772384"/>
          <a:ext cx="9601197" cy="287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8540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5" name="Straight Connector 15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7">
            <a:extLst>
              <a:ext uri="{FF2B5EF4-FFF2-40B4-BE49-F238E27FC236}">
                <a16:creationId xmlns:a16="http://schemas.microsoft.com/office/drawing/2014/main" id="{1CD07172-CD61-45EB-BEE3-F644503E5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1EADA5DB-ED12-413A-AAB5-6A8D1152E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8BA45E5C-ACB9-49E8-B4DB-5255C237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F87B5C-0ACA-DC6E-9ABC-0A3CE6C3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852" y="872061"/>
            <a:ext cx="3073940" cy="3436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742950" indent="-742950"/>
            <a:r>
              <a:rPr lang="en-US" sz="4100">
                <a:solidFill>
                  <a:srgbClr val="262626"/>
                </a:solidFill>
              </a:rPr>
              <a:t>Interpretación platónico patrística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58652C-DEDA-B3F8-FB89-679F8B458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6851" y="4439732"/>
            <a:ext cx="3112851" cy="14526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kern="1200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El hecho de la existencia corpórea</a:t>
            </a:r>
          </a:p>
        </p:txBody>
      </p:sp>
      <p:sp useBgFill="1">
        <p:nvSpPr>
          <p:cNvPr id="23" name="Rectangle 23">
            <a:extLst>
              <a:ext uri="{FF2B5EF4-FFF2-40B4-BE49-F238E27FC236}">
                <a16:creationId xmlns:a16="http://schemas.microsoft.com/office/drawing/2014/main" id="{857E618C-1D7B-4A51-90C1-6106CD8A1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ción de imagen 4" descr="Mujer con cabello largo&#10;&#10;Descripción generada automáticamente">
            <a:extLst>
              <a:ext uri="{FF2B5EF4-FFF2-40B4-BE49-F238E27FC236}">
                <a16:creationId xmlns:a16="http://schemas.microsoft.com/office/drawing/2014/main" id="{A97BC4D1-2F8F-771F-481B-3B83680D55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18593" r="5773"/>
          <a:stretch/>
        </p:blipFill>
        <p:spPr>
          <a:xfrm>
            <a:off x="6371812" y="609602"/>
            <a:ext cx="4226237" cy="55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03E8C8A2-D2DA-42F8-84AA-AC5AB425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5" name="Straight Connector 15">
            <a:extLst>
              <a:ext uri="{FF2B5EF4-FFF2-40B4-BE49-F238E27FC236}">
                <a16:creationId xmlns:a16="http://schemas.microsoft.com/office/drawing/2014/main" id="{0DFD28A6-39F3-425F-8050-E5BF1B45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7">
            <a:extLst>
              <a:ext uri="{FF2B5EF4-FFF2-40B4-BE49-F238E27FC236}">
                <a16:creationId xmlns:a16="http://schemas.microsoft.com/office/drawing/2014/main" id="{9F1F6E2E-E2E7-4689-9E5D-51F37CB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BB728A18-FF26-43E9-AF31-9608EBA3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29962" cy="6856214"/>
            <a:chOff x="-15736" y="0"/>
            <a:chExt cx="12229962" cy="68562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418D479-7A49-4E09-A270-87C36ABE5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F55AC523-B142-409D-BB68-747EDDCE6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8FD6A06-A68E-49C5-8F1D-8945DD8C00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A6794A3D-A7E9-4DC9-98E4-02104E24A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D3DD0FF-A05B-FEDA-A79A-7055CBBB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770" y="1041401"/>
            <a:ext cx="4538526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/>
              <a:t>Interpretación aristotélico-tomista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35C2E4-816B-FC73-8EC7-13D62FD86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9045" y="3657596"/>
            <a:ext cx="4513252" cy="1933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>
                <a:solidFill>
                  <a:schemeClr val="tx1"/>
                </a:solidFill>
              </a:rPr>
              <a:t>El hecho de la existencia corpórea</a:t>
            </a:r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7731DD8B-7A0A-47A0-BF6B-EBB4F970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4976494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ción de imagen 4" descr="El bautismo de Aristóteles, por Santo Tomás de Aquino - Cultura | Diario La  Prensa">
            <a:extLst>
              <a:ext uri="{FF2B5EF4-FFF2-40B4-BE49-F238E27FC236}">
                <a16:creationId xmlns:a16="http://schemas.microsoft.com/office/drawing/2014/main" id="{79D3CD34-58DE-59F8-BA75-52138D5E72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/>
          <a:srcRect l="18149" r="18149"/>
          <a:stretch/>
        </p:blipFill>
        <p:spPr>
          <a:xfrm>
            <a:off x="1412683" y="1410208"/>
            <a:ext cx="4348925" cy="3858780"/>
          </a:xfrm>
          <a:prstGeom prst="rect">
            <a:avLst/>
          </a:prstGeom>
        </p:spPr>
      </p:pic>
      <p:cxnSp>
        <p:nvCxnSpPr>
          <p:cNvPr id="30" name="Straight Connector 27">
            <a:extLst>
              <a:ext uri="{FF2B5EF4-FFF2-40B4-BE49-F238E27FC236}">
                <a16:creationId xmlns:a16="http://schemas.microsoft.com/office/drawing/2014/main" id="{10A370BF-9768-4FA0-8887-C3777F3A9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770" y="3522131"/>
            <a:ext cx="45206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50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5" name="Straight Connector 15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7">
            <a:extLst>
              <a:ext uri="{FF2B5EF4-FFF2-40B4-BE49-F238E27FC236}">
                <a16:creationId xmlns:a16="http://schemas.microsoft.com/office/drawing/2014/main" id="{1CD07172-CD61-45EB-BEE3-F644503E5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1EADA5DB-ED12-413A-AAB5-6A8D1152E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8BA45E5C-ACB9-49E8-B4DB-5255C237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D6CD22-CFB0-3E58-E61F-E12F5D27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852" y="872061"/>
            <a:ext cx="3073940" cy="3436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>
                <a:solidFill>
                  <a:srgbClr val="262626"/>
                </a:solidFill>
              </a:rPr>
              <a:t>Interpretación mecanisista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32C4CB-5793-5448-C46A-7B960187B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6851" y="4439732"/>
            <a:ext cx="3112851" cy="14526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kern="1200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El hecho de la existencia corpórea</a:t>
            </a:r>
          </a:p>
        </p:txBody>
      </p:sp>
      <p:sp useBgFill="1">
        <p:nvSpPr>
          <p:cNvPr id="23" name="Rectangle 23">
            <a:extLst>
              <a:ext uri="{FF2B5EF4-FFF2-40B4-BE49-F238E27FC236}">
                <a16:creationId xmlns:a16="http://schemas.microsoft.com/office/drawing/2014/main" id="{857E618C-1D7B-4A51-90C1-6106CD8A1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ción de imagen 4" descr="Mecanicismo - Wikipedia, la enciclopedia libre">
            <a:extLst>
              <a:ext uri="{FF2B5EF4-FFF2-40B4-BE49-F238E27FC236}">
                <a16:creationId xmlns:a16="http://schemas.microsoft.com/office/drawing/2014/main" id="{D31FB780-4928-6A66-295B-DC6AD8B005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20534" r="29135"/>
          <a:stretch/>
        </p:blipFill>
        <p:spPr>
          <a:xfrm>
            <a:off x="6371810" y="609602"/>
            <a:ext cx="4226240" cy="55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2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5" name="Straight Connector 15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7">
            <a:extLst>
              <a:ext uri="{FF2B5EF4-FFF2-40B4-BE49-F238E27FC236}">
                <a16:creationId xmlns:a16="http://schemas.microsoft.com/office/drawing/2014/main" id="{575E71FA-50BD-43F8-8C98-04339283A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CF1AA7F6-A589-4BC8-BC72-2CA6DC908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F5243F-7E41-439E-8991-C4F246D88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401A6B5F-1CF1-43AD-9E85-94E187210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F682A59-7E20-407C-A7F8-582295AC6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5E4AC24E-0670-406E-822F-AAA6DA201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BCF8EE6-C69A-44A7-5D8F-42883E78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290" y="1041401"/>
            <a:ext cx="3079006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>
                <a:solidFill>
                  <a:srgbClr val="262626"/>
                </a:solidFill>
              </a:rPr>
              <a:t>Interpretación materialista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F67B39-310D-1214-D1FA-F4D4FBCC4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99431" y="3657596"/>
            <a:ext cx="3092865" cy="1933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kern="1200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El hecho de la existencia corpórea</a:t>
            </a:r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E89B1776-F953-4C0F-8E85-E9C66B1EF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6432130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ción de imagen 4" descr="MATERIALISMO | Wiki IUT PNFI Informatica | Fandom">
            <a:extLst>
              <a:ext uri="{FF2B5EF4-FFF2-40B4-BE49-F238E27FC236}">
                <a16:creationId xmlns:a16="http://schemas.microsoft.com/office/drawing/2014/main" id="{7179F5FE-EC82-C547-B617-8F40553DFD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/>
          <a:srcRect l="6882" r="41863" b="-1"/>
          <a:stretch/>
        </p:blipFill>
        <p:spPr>
          <a:xfrm>
            <a:off x="2845430" y="1410208"/>
            <a:ext cx="2918588" cy="3858780"/>
          </a:xfrm>
          <a:prstGeom prst="rect">
            <a:avLst/>
          </a:prstGeom>
        </p:spPr>
      </p:pic>
      <p:cxnSp>
        <p:nvCxnSpPr>
          <p:cNvPr id="30" name="Straight Connector 27">
            <a:extLst>
              <a:ext uri="{FF2B5EF4-FFF2-40B4-BE49-F238E27FC236}">
                <a16:creationId xmlns:a16="http://schemas.microsoft.com/office/drawing/2014/main" id="{997356D0-D934-42B9-8291-DF34A3AC0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9431" y="3509772"/>
            <a:ext cx="3074977" cy="12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20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ersona corriendo cuesta arriba">
            <a:extLst>
              <a:ext uri="{FF2B5EF4-FFF2-40B4-BE49-F238E27FC236}">
                <a16:creationId xmlns:a16="http://schemas.microsoft.com/office/drawing/2014/main" id="{67EAB2ED-56A2-6346-A117-2DB56C3A38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6274" b="625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31AB57A-5615-E40E-3C1B-774ED521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663960"/>
            <a:ext cx="7435244" cy="10675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¿Dualismos entre el hombre y su propio cuerpo?</a:t>
            </a:r>
          </a:p>
        </p:txBody>
      </p:sp>
    </p:spTree>
    <p:extLst>
      <p:ext uri="{BB962C8B-B14F-4D97-AF65-F5344CB8AC3E}">
        <p14:creationId xmlns:p14="http://schemas.microsoft.com/office/powerpoint/2010/main" val="1746252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7E61F402-3445-458A-9A2B-D28FD2883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A673C096-95AE-4644-B76C-1DF1B667D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77A91835-418B-4867-87D7-1376A57F3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65B511A1-E0EC-49FE-8068-9DA29CD00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4A61BC5F-ADA4-4DBA-9C6B-E17E0B82E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1CE6F7D2-ACED-47D2-BEFD-FB26F7537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CE09F56-339B-2C5D-5AA3-0B0A7E52B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800">
                <a:solidFill>
                  <a:srgbClr val="262626"/>
                </a:solidFill>
              </a:rPr>
              <a:t>Antropologías que acentúan la unidad del hombre</a:t>
            </a:r>
          </a:p>
        </p:txBody>
      </p:sp>
      <p:cxnSp>
        <p:nvCxnSpPr>
          <p:cNvPr id="26" name="Straight Connector 16">
            <a:extLst>
              <a:ext uri="{FF2B5EF4-FFF2-40B4-BE49-F238E27FC236}">
                <a16:creationId xmlns:a16="http://schemas.microsoft.com/office/drawing/2014/main" id="{2BE880E9-2B86-4CDB-B5B7-308745CDD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352275-7CAF-B03B-C6AA-05C8863EE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algn="ctr">
              <a:buAutoNum type="alphaLcParenR"/>
            </a:pPr>
            <a:r>
              <a:rPr lang="es-ES" sz="1600">
                <a:solidFill>
                  <a:srgbClr val="262626"/>
                </a:solidFill>
              </a:rPr>
              <a:t>Antropologías prefilosóficas: escritos de Homero, Biblia.</a:t>
            </a:r>
          </a:p>
          <a:p>
            <a:pPr marL="457200" indent="-457200" algn="ctr">
              <a:buAutoNum type="alphaLcParenR"/>
            </a:pPr>
            <a:r>
              <a:rPr lang="es-ES" sz="1600">
                <a:solidFill>
                  <a:srgbClr val="262626"/>
                </a:solidFill>
              </a:rPr>
              <a:t>La interpretación hilemórfica del hombre: Aristóteles y Santo Tomás</a:t>
            </a:r>
          </a:p>
        </p:txBody>
      </p:sp>
      <p:pic>
        <p:nvPicPr>
          <p:cNvPr id="4" name="Imagen 3" descr="Direccionalidad de la escritura - Wikipedia, la enciclopedia libre">
            <a:extLst>
              <a:ext uri="{FF2B5EF4-FFF2-40B4-BE49-F238E27FC236}">
                <a16:creationId xmlns:a16="http://schemas.microsoft.com/office/drawing/2014/main" id="{7D96C073-97B6-0364-B8FB-69D8FE372C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16" b="-1"/>
          <a:stretch/>
        </p:blipFill>
        <p:spPr>
          <a:xfrm>
            <a:off x="5418668" y="1562285"/>
            <a:ext cx="5469466" cy="3733426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300453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440FBE6-72B7-43D4-A8EB-FDBC35FE5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7B8492-BC4D-4046-B35A-C38E03494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264A7B-BD07-443B-B4AE-B7D112274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D9B85B4-ACC6-412B-BC6B-2163BCCDF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7D5E57D-F913-44D3-9AF3-FCDFAE64F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F01E4E-4102-455A-BC41-D5F848B94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1D3CF3A-5170-21C8-0EF7-E80C2D1B3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/>
              <a:t>Antropologías de carácter dualista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652DC1-CA18-4263-AC06-BAB0B05EC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98043D-C569-74F1-F4AF-EBA547154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493774"/>
            <a:ext cx="3660057" cy="3382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ctr"/>
            <a:r>
              <a:rPr lang="en-US" sz="1600"/>
              <a:t>Dualismo platónico</a:t>
            </a:r>
          </a:p>
          <a:p>
            <a:pPr marL="457200" indent="-457200" algn="ctr"/>
            <a:r>
              <a:rPr lang="en-US" sz="1600"/>
              <a:t>Dualismo cartesiano</a:t>
            </a:r>
          </a:p>
          <a:p>
            <a:pPr marL="457200" indent="-457200" algn="ctr"/>
            <a:r>
              <a:rPr lang="en-US" sz="1600"/>
              <a:t>Malebranche, Leibniz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E21F214-FEA0-9DAC-D2CE-5EB3C58BF6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24807" r="4249" b="-1"/>
          <a:stretch/>
        </p:blipFill>
        <p:spPr>
          <a:xfrm>
            <a:off x="5418668" y="982131"/>
            <a:ext cx="5469466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4300232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TF00001243</Template>
  <TotalTime>81</TotalTime>
  <Words>464</Words>
  <Application>Microsoft Office PowerPoint</Application>
  <PresentationFormat>Panorámica</PresentationFormat>
  <Paragraphs>45</Paragraphs>
  <Slides>14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Garamond</vt:lpstr>
      <vt:lpstr>Organic</vt:lpstr>
      <vt:lpstr>La encarnación de la existencia humana Sobre los modelos antropológicos</vt:lpstr>
      <vt:lpstr>Dos problemas fundamentales:</vt:lpstr>
      <vt:lpstr>Interpretación platónico patrística</vt:lpstr>
      <vt:lpstr>Interpretación aristotélico-tomista</vt:lpstr>
      <vt:lpstr>Interpretación mecanisista</vt:lpstr>
      <vt:lpstr>Interpretación materialista</vt:lpstr>
      <vt:lpstr>¿Dualismos entre el hombre y su propio cuerpo?</vt:lpstr>
      <vt:lpstr>Antropologías que acentúan la unidad del hombre</vt:lpstr>
      <vt:lpstr>Antropologías de carácter dualista</vt:lpstr>
      <vt:lpstr>El significado humano del cuerpo</vt:lpstr>
      <vt:lpstr>El significado humano del cuerpo</vt:lpstr>
      <vt:lpstr>Varón y mujer</vt:lpstr>
      <vt:lpstr>Varón y mujer</vt:lpstr>
      <vt:lpstr>Varón y mujer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Ballabeni Maria Laura</dc:creator>
  <cp:lastModifiedBy>Ballabeni Maria Laura</cp:lastModifiedBy>
  <cp:revision>158</cp:revision>
  <dcterms:created xsi:type="dcterms:W3CDTF">2023-09-03T22:57:14Z</dcterms:created>
  <dcterms:modified xsi:type="dcterms:W3CDTF">2025-08-14T11:22:11Z</dcterms:modified>
</cp:coreProperties>
</file>