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8_68B4D844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1" r:id="rId4"/>
    <p:sldId id="259" r:id="rId5"/>
    <p:sldId id="262" r:id="rId6"/>
    <p:sldId id="268" r:id="rId7"/>
    <p:sldId id="267" r:id="rId8"/>
    <p:sldId id="269" r:id="rId9"/>
    <p:sldId id="266" r:id="rId10"/>
    <p:sldId id="290" r:id="rId11"/>
    <p:sldId id="291" r:id="rId12"/>
    <p:sldId id="292" r:id="rId13"/>
    <p:sldId id="270" r:id="rId14"/>
    <p:sldId id="260" r:id="rId15"/>
    <p:sldId id="263" r:id="rId16"/>
    <p:sldId id="264" r:id="rId17"/>
    <p:sldId id="265" r:id="rId18"/>
    <p:sldId id="271" r:id="rId19"/>
    <p:sldId id="274" r:id="rId20"/>
    <p:sldId id="276" r:id="rId21"/>
    <p:sldId id="275" r:id="rId22"/>
    <p:sldId id="277" r:id="rId23"/>
    <p:sldId id="280" r:id="rId24"/>
    <p:sldId id="278" r:id="rId25"/>
    <p:sldId id="284" r:id="rId26"/>
    <p:sldId id="281" r:id="rId27"/>
    <p:sldId id="283" r:id="rId28"/>
    <p:sldId id="282" r:id="rId29"/>
    <p:sldId id="279" r:id="rId30"/>
    <p:sldId id="285" r:id="rId31"/>
    <p:sldId id="287" r:id="rId32"/>
    <p:sldId id="286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F163E4-7E1D-4D63-B0E4-CBEFC5485017}">
          <p14:sldIdLst>
            <p14:sldId id="256"/>
            <p14:sldId id="257"/>
            <p14:sldId id="261"/>
            <p14:sldId id="259"/>
            <p14:sldId id="262"/>
            <p14:sldId id="268"/>
            <p14:sldId id="267"/>
            <p14:sldId id="269"/>
            <p14:sldId id="266"/>
            <p14:sldId id="290"/>
            <p14:sldId id="291"/>
            <p14:sldId id="292"/>
            <p14:sldId id="270"/>
            <p14:sldId id="260"/>
            <p14:sldId id="263"/>
            <p14:sldId id="264"/>
            <p14:sldId id="265"/>
            <p14:sldId id="271"/>
            <p14:sldId id="274"/>
            <p14:sldId id="276"/>
            <p14:sldId id="275"/>
            <p14:sldId id="277"/>
            <p14:sldId id="280"/>
            <p14:sldId id="278"/>
            <p14:sldId id="284"/>
            <p14:sldId id="281"/>
            <p14:sldId id="283"/>
            <p14:sldId id="282"/>
            <p14:sldId id="279"/>
            <p14:sldId id="285"/>
            <p14:sldId id="287"/>
            <p14:sldId id="286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DD61B0-9546-6C8D-9568-2A69AFF51044}" name="SCHIMPF BERNHARDT LUCAS BENJAMIN" initials="LS" userId="S::lucas.schimpfbernhardt@ucsf.edu.ar::b9ebff43-c38d-4a29-a6c0-bb98eaf35e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05" autoAdjust="0"/>
    <p:restoredTop sz="94660"/>
  </p:normalViewPr>
  <p:slideViewPr>
    <p:cSldViewPr snapToGrid="0">
      <p:cViewPr varScale="1">
        <p:scale>
          <a:sx n="42" d="100"/>
          <a:sy n="42" d="100"/>
        </p:scale>
        <p:origin x="62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omments/modernComment_118_68B4D8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CF0594-0A42-48D3-8FD7-64892F575EF3}" authorId="{41DD61B0-9546-6C8D-9568-2A69AFF51044}" created="2024-04-30T17:37:36.377">
    <pc:sldMkLst xmlns:pc="http://schemas.microsoft.com/office/powerpoint/2013/main/command">
      <pc:docMk/>
      <pc:sldMk cId="1756682308" sldId="280"/>
    </pc:sldMkLst>
    <p188:txBody>
      <a:bodyPr/>
      <a:lstStyle/>
      <a:p>
        <a:r>
          <a:rPr lang="es-AR"/>
          <a:t>1 Cilindrado 
2 perfiles varios
3 corte de la pieza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056C9-3231-4052-B03E-3AE1C06E362A}" type="datetimeFigureOut">
              <a:rPr lang="es-AR" smtClean="0"/>
              <a:t>7/8/2025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2ED52-9ED7-45F5-AC42-7ABA11E2C45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04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614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380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https://www.youtube.com/watch?v=AeBdhGT0-d8</a:t>
            </a:r>
          </a:p>
          <a:p>
            <a:r>
              <a:rPr lang="es-AR" dirty="0"/>
              <a:t>https://www.youtube.com/watch?v=QD7We67WGZY</a:t>
            </a:r>
          </a:p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935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397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767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2ED52-9ED7-45F5-AC42-7ABA11E2C45C}" type="slidenum">
              <a:rPr lang="es-AR" smtClean="0"/>
              <a:t>34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405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BdhGT0-d8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QD7We67WGZ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18/10/relationships/comments" Target="../comments/modernComment_118_68B4D8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8F0F29-28CB-E30D-A52A-61DEB9F42000}"/>
              </a:ext>
            </a:extLst>
          </p:cNvPr>
          <p:cNvSpPr txBox="1">
            <a:spLocks/>
          </p:cNvSpPr>
          <p:nvPr/>
        </p:nvSpPr>
        <p:spPr>
          <a:xfrm>
            <a:off x="3128211" y="306770"/>
            <a:ext cx="8749856" cy="1446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8000" b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Tecnología</a:t>
            </a:r>
            <a:endParaRPr lang="es-AR" sz="8000" b="1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F464E-D488-7B31-6EE9-B61CBE03D17E}"/>
              </a:ext>
            </a:extLst>
          </p:cNvPr>
          <p:cNvSpPr txBox="1"/>
          <p:nvPr/>
        </p:nvSpPr>
        <p:spPr>
          <a:xfrm>
            <a:off x="1373389" y="4381406"/>
            <a:ext cx="11492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7200" b="1" dirty="0">
                <a:latin typeface="Arial Black" panose="020B0A0402010202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IMPLEMENTACIÓN</a:t>
            </a:r>
            <a:r>
              <a:rPr lang="es-AR" sz="8800" b="1" dirty="0">
                <a:latin typeface="Arial Black" panose="020B0A0402010202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s-AR" sz="18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endParaRPr lang="es-A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558DC-11A0-D23C-0DE9-2FB826824A24}"/>
              </a:ext>
            </a:extLst>
          </p:cNvPr>
          <p:cNvSpPr txBox="1"/>
          <p:nvPr/>
        </p:nvSpPr>
        <p:spPr>
          <a:xfrm>
            <a:off x="1373389" y="3573379"/>
            <a:ext cx="7423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7200" b="1" dirty="0">
                <a:latin typeface="Arial" panose="020B0604020202020204" pitchFamily="34" charset="0"/>
                <a:ea typeface="Cascadia Mono SemiBold" panose="020B0609020000020004" pitchFamily="49" charset="0"/>
                <a:cs typeface="Arial" panose="020B0604020202020204" pitchFamily="34" charset="0"/>
              </a:rPr>
              <a:t>Soluciones e</a:t>
            </a:r>
            <a:endParaRPr lang="es-A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9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D0A9B-7772-7607-1F96-B2C8B494F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quinado parte III - YouTube">
            <a:extLst>
              <a:ext uri="{FF2B5EF4-FFF2-40B4-BE49-F238E27FC236}">
                <a16:creationId xmlns:a16="http://schemas.microsoft.com/office/drawing/2014/main" id="{D0B89501-B4D0-F09C-0B28-F36C536C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5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ESIDUO EN EL MECANIZADO POR ARRANQUE DE VIRUTA">
            <a:extLst>
              <a:ext uri="{FF2B5EF4-FFF2-40B4-BE49-F238E27FC236}">
                <a16:creationId xmlns:a16="http://schemas.microsoft.com/office/drawing/2014/main" id="{AB7C4F11-23D1-80D2-85AC-E5607622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0"/>
            <a:ext cx="12707869" cy="7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AD3095-FDDF-338D-6C92-BE64201E82D9}"/>
              </a:ext>
            </a:extLst>
          </p:cNvPr>
          <p:cNvSpPr txBox="1"/>
          <p:nvPr/>
        </p:nvSpPr>
        <p:spPr>
          <a:xfrm>
            <a:off x="7283116" y="4024685"/>
            <a:ext cx="49088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>
                <a:solidFill>
                  <a:schemeClr val="bg1"/>
                </a:solidFill>
                <a:latin typeface="Arial Black" panose="020B0A04020102020204" pitchFamily="34" charset="0"/>
              </a:rPr>
              <a:t>Tipos de </a:t>
            </a:r>
          </a:p>
          <a:p>
            <a:r>
              <a:rPr lang="es-AR" sz="7200" dirty="0">
                <a:solidFill>
                  <a:schemeClr val="bg1"/>
                </a:solidFill>
                <a:latin typeface="Arial Black" panose="020B0A04020102020204" pitchFamily="34" charset="0"/>
              </a:rPr>
              <a:t>VIRUTA </a:t>
            </a:r>
          </a:p>
          <a:p>
            <a:endParaRPr lang="es-AR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7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B273B-2F88-71FA-D6B0-37BCACB5A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quinado parte III - YouTube">
            <a:extLst>
              <a:ext uri="{FF2B5EF4-FFF2-40B4-BE49-F238E27FC236}">
                <a16:creationId xmlns:a16="http://schemas.microsoft.com/office/drawing/2014/main" id="{1CB5DEA2-3161-09B5-E96A-AD0FCAE8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68573"/>
            <a:ext cx="9253728" cy="52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D81064-1EDF-D754-67D1-35EFD602EC44}"/>
              </a:ext>
            </a:extLst>
          </p:cNvPr>
          <p:cNvSpPr txBox="1"/>
          <p:nvPr/>
        </p:nvSpPr>
        <p:spPr>
          <a:xfrm>
            <a:off x="918892" y="184205"/>
            <a:ext cx="49088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VIRUTA </a:t>
            </a:r>
          </a:p>
          <a:p>
            <a:endParaRPr lang="es-AR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2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68F60-3342-AD0C-A2D3-117F69BBB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3F1CD8-813E-6714-6B3F-8CAF096B1364}"/>
              </a:ext>
            </a:extLst>
          </p:cNvPr>
          <p:cNvSpPr txBox="1"/>
          <p:nvPr/>
        </p:nvSpPr>
        <p:spPr>
          <a:xfrm>
            <a:off x="918892" y="184205"/>
            <a:ext cx="49088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VIRUTA </a:t>
            </a:r>
          </a:p>
          <a:p>
            <a:endParaRPr lang="es-AR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C0D69-F3FB-82B8-BFE2-47D7EF0C90E1}"/>
              </a:ext>
            </a:extLst>
          </p:cNvPr>
          <p:cNvSpPr txBox="1"/>
          <p:nvPr/>
        </p:nvSpPr>
        <p:spPr>
          <a:xfrm>
            <a:off x="1092708" y="5196467"/>
            <a:ext cx="6099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hlinkClick r:id="rId3"/>
              </a:rPr>
              <a:t>https://www.youtube.com/watch?v=AeBdhGT0-d8</a:t>
            </a:r>
            <a:endParaRPr lang="es-AR" dirty="0"/>
          </a:p>
          <a:p>
            <a:r>
              <a:rPr lang="es-AR" dirty="0">
                <a:hlinkClick r:id="rId4"/>
              </a:rPr>
              <a:t>https://www.youtube.com/watch?v=QD7We67WGZY</a:t>
            </a:r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2050" name="Picture 2" descr="Viruta continua #Shorts 👊👊">
            <a:extLst>
              <a:ext uri="{FF2B5EF4-FFF2-40B4-BE49-F238E27FC236}">
                <a16:creationId xmlns:a16="http://schemas.microsoft.com/office/drawing/2014/main" id="{5D010BFE-9198-4DCC-D924-14418892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00" y="0"/>
            <a:ext cx="5603300" cy="31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viruta - Cursos de fabricación mecánica">
            <a:extLst>
              <a:ext uri="{FF2B5EF4-FFF2-40B4-BE49-F238E27FC236}">
                <a16:creationId xmlns:a16="http://schemas.microsoft.com/office/drawing/2014/main" id="{C1B3EF60-5B90-55EC-D129-9BF6E62F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44" y="3151856"/>
            <a:ext cx="5556504" cy="37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teriales según la norma ISO | De Máquinas y Herramientas">
            <a:extLst>
              <a:ext uri="{FF2B5EF4-FFF2-40B4-BE49-F238E27FC236}">
                <a16:creationId xmlns:a16="http://schemas.microsoft.com/office/drawing/2014/main" id="{706192C1-54D5-6527-EB8A-33F1925E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08" y="1611936"/>
            <a:ext cx="5615226" cy="275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9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F8370E-AFC6-BC0B-02DA-E716E7EF9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3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5B804-9F3B-3546-1456-B9D837B6F777}"/>
              </a:ext>
            </a:extLst>
          </p:cNvPr>
          <p:cNvSpPr txBox="1"/>
          <p:nvPr/>
        </p:nvSpPr>
        <p:spPr>
          <a:xfrm>
            <a:off x="1058778" y="352926"/>
            <a:ext cx="4908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>
                <a:solidFill>
                  <a:schemeClr val="bg1"/>
                </a:solidFill>
                <a:latin typeface="Arial Black" panose="020B0A04020102020204" pitchFamily="34" charset="0"/>
              </a:rPr>
              <a:t>Procesos </a:t>
            </a:r>
          </a:p>
          <a:p>
            <a:r>
              <a:rPr lang="es-AR" sz="4400" dirty="0">
                <a:solidFill>
                  <a:schemeClr val="bg1"/>
                </a:solidFill>
                <a:latin typeface="Arial Black" panose="020B0A04020102020204" pitchFamily="34" charset="0"/>
              </a:rPr>
              <a:t>en el </a:t>
            </a:r>
          </a:p>
          <a:p>
            <a:r>
              <a:rPr lang="es-AR" sz="4400" dirty="0">
                <a:solidFill>
                  <a:schemeClr val="bg1"/>
                </a:solidFill>
                <a:latin typeface="Arial Black" panose="020B0A04020102020204" pitchFamily="34" charset="0"/>
              </a:rPr>
              <a:t>FREZADO </a:t>
            </a:r>
          </a:p>
        </p:txBody>
      </p:sp>
    </p:spTree>
    <p:extLst>
      <p:ext uri="{BB962C8B-B14F-4D97-AF65-F5344CB8AC3E}">
        <p14:creationId xmlns:p14="http://schemas.microsoft.com/office/powerpoint/2010/main" val="310426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3200" dirty="0">
                <a:latin typeface="Arial Black "/>
              </a:rPr>
              <a:t>Procesos en el </a:t>
            </a:r>
            <a:br>
              <a:rPr lang="es-AR" dirty="0">
                <a:latin typeface="Arial Black "/>
              </a:rPr>
            </a:br>
            <a:r>
              <a:rPr lang="es-AR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932" y="2887578"/>
            <a:ext cx="3855720" cy="3284621"/>
          </a:xfrm>
        </p:spPr>
        <p:txBody>
          <a:bodyPr>
            <a:normAutofit fontScale="92500"/>
          </a:bodyPr>
          <a:lstStyle/>
          <a:p>
            <a:r>
              <a:rPr lang="es-AR" sz="2400" b="1" dirty="0"/>
              <a:t>Desbaste</a:t>
            </a:r>
            <a:r>
              <a:rPr lang="es-AR" sz="2400" dirty="0"/>
              <a:t>: eliminación de mucho material con poca precisión</a:t>
            </a:r>
          </a:p>
          <a:p>
            <a:r>
              <a:rPr lang="es-AR" sz="2400" b="1" dirty="0"/>
              <a:t>Acabado</a:t>
            </a:r>
            <a:r>
              <a:rPr lang="es-AR" sz="2400" dirty="0"/>
              <a:t>: eliminación de poco material con mucha precisión</a:t>
            </a:r>
          </a:p>
          <a:p>
            <a:r>
              <a:rPr lang="es-AR" sz="2400" b="1" dirty="0"/>
              <a:t>Rectificado</a:t>
            </a:r>
            <a:r>
              <a:rPr lang="es-AR" sz="2400" dirty="0"/>
              <a:t>: acabado superficial de alta precisión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BDA7D-A630-4F2F-7AAA-9213D6E1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06" y="0"/>
            <a:ext cx="8367039" cy="69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3200" dirty="0">
                <a:latin typeface="Arial Black "/>
              </a:rPr>
              <a:t>Procesos en el </a:t>
            </a:r>
            <a:br>
              <a:rPr lang="es-AR" dirty="0">
                <a:latin typeface="Arial Black "/>
              </a:rPr>
            </a:br>
            <a:r>
              <a:rPr lang="es-AR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932" y="2422360"/>
            <a:ext cx="4233110" cy="3966410"/>
          </a:xfrm>
        </p:spPr>
        <p:txBody>
          <a:bodyPr>
            <a:normAutofit lnSpcReduction="10000"/>
          </a:bodyPr>
          <a:lstStyle/>
          <a:p>
            <a:r>
              <a:rPr lang="es-AR" sz="2400" b="1" dirty="0"/>
              <a:t>Desbaste</a:t>
            </a:r>
            <a:r>
              <a:rPr lang="es-AR" sz="2400" dirty="0"/>
              <a:t>: eliminación de mucho material con poca precisión. </a:t>
            </a:r>
          </a:p>
          <a:p>
            <a:r>
              <a:rPr lang="es-MX" sz="2400" dirty="0"/>
              <a:t>Es un proceso intermedio que se utiliza para acercarse a las dimensiones finales de la pieza en un corto periodo de tiempo. Requiere alta velocidad de avance y de corte</a:t>
            </a:r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6A198-FF07-FD49-7177-5A3C5757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08285" y="0"/>
            <a:ext cx="7014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7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3200" dirty="0">
                <a:latin typeface="Arial Black "/>
              </a:rPr>
              <a:t>Procesos en el </a:t>
            </a:r>
            <a:br>
              <a:rPr lang="es-AR" dirty="0">
                <a:latin typeface="Arial Black "/>
              </a:rPr>
            </a:br>
            <a:r>
              <a:rPr lang="es-AR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932" y="2269958"/>
            <a:ext cx="4634163" cy="4146884"/>
          </a:xfrm>
        </p:spPr>
        <p:txBody>
          <a:bodyPr>
            <a:normAutofit lnSpcReduction="10000"/>
          </a:bodyPr>
          <a:lstStyle/>
          <a:p>
            <a:r>
              <a:rPr lang="es-AR" sz="2400" b="1" dirty="0"/>
              <a:t>Acabado</a:t>
            </a:r>
            <a:r>
              <a:rPr lang="es-AR" sz="2400" dirty="0"/>
              <a:t>: eliminación de poco material con mucha precisión</a:t>
            </a:r>
          </a:p>
          <a:p>
            <a:r>
              <a:rPr lang="es-MX" sz="2400" dirty="0"/>
              <a:t>Proceso final cuyo objetivo es el de dar el acabado superficial que se requiera a las distintas superficies de la pieza. Se utiliza pensando en tener una superficie con poca rugosidad. Velocidad de avance baja y velocidades de corte altas.</a:t>
            </a:r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87238-CB11-7329-D9FB-5834D9114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11" y="0"/>
            <a:ext cx="7564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0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3200" dirty="0">
                <a:latin typeface="Arial Black "/>
              </a:rPr>
              <a:t>Procesos en el </a:t>
            </a:r>
            <a:br>
              <a:rPr lang="es-AR" dirty="0">
                <a:latin typeface="Arial Black "/>
              </a:rPr>
            </a:br>
            <a:r>
              <a:rPr lang="es-AR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932" y="2887578"/>
            <a:ext cx="3855720" cy="3284621"/>
          </a:xfrm>
        </p:spPr>
        <p:txBody>
          <a:bodyPr>
            <a:normAutofit/>
          </a:bodyPr>
          <a:lstStyle/>
          <a:p>
            <a:r>
              <a:rPr lang="es-AR" sz="2400" b="1" dirty="0"/>
              <a:t>Rectificado</a:t>
            </a:r>
            <a:r>
              <a:rPr lang="es-AR" sz="2400" dirty="0"/>
              <a:t>: acabado superficial de alta precisión</a:t>
            </a:r>
          </a:p>
          <a:p>
            <a:r>
              <a:rPr lang="es-MX" sz="2400" dirty="0"/>
              <a:t>Las velocidades tanto de corte como de avance son muy altas, desprendiendo partículas por abrasión.</a:t>
            </a:r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E95CF-19F1-BBE0-FE27-9B4D77C23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3"/>
          <a:stretch/>
        </p:blipFill>
        <p:spPr>
          <a:xfrm>
            <a:off x="5525194" y="0"/>
            <a:ext cx="6666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01" y="751610"/>
            <a:ext cx="4393532" cy="3966410"/>
          </a:xfrm>
        </p:spPr>
        <p:txBody>
          <a:bodyPr/>
          <a:lstStyle/>
          <a:p>
            <a:r>
              <a:rPr lang="es-AR" sz="3200" dirty="0">
                <a:latin typeface="Arial Black "/>
              </a:rPr>
              <a:t>Procesos en el </a:t>
            </a:r>
            <a:br>
              <a:rPr lang="es-AR" dirty="0">
                <a:latin typeface="Arial Black "/>
              </a:rPr>
            </a:br>
            <a:r>
              <a:rPr lang="es-AR" sz="44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87238-CB11-7329-D9FB-5834D9114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11" y="0"/>
            <a:ext cx="7564535" cy="68580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21B031A-1E0E-E6D9-3EC9-9CBEEB325673}"/>
              </a:ext>
            </a:extLst>
          </p:cNvPr>
          <p:cNvSpPr txBox="1">
            <a:spLocks/>
          </p:cNvSpPr>
          <p:nvPr/>
        </p:nvSpPr>
        <p:spPr>
          <a:xfrm>
            <a:off x="269645" y="2338866"/>
            <a:ext cx="3855720" cy="3284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b="1" dirty="0"/>
              <a:t>Desbaste</a:t>
            </a:r>
            <a:r>
              <a:rPr lang="es-AR" sz="2400" dirty="0"/>
              <a:t>: eliminación de mucho material con poca precisión</a:t>
            </a:r>
          </a:p>
          <a:p>
            <a:r>
              <a:rPr lang="es-AR" sz="2400" b="1" dirty="0"/>
              <a:t>Acabado</a:t>
            </a:r>
            <a:r>
              <a:rPr lang="es-AR" sz="2400" dirty="0"/>
              <a:t>: eliminación de poco material con mucha precisión</a:t>
            </a:r>
          </a:p>
          <a:p>
            <a:r>
              <a:rPr lang="es-AR" sz="2400" b="1" dirty="0"/>
              <a:t>Rectificado</a:t>
            </a:r>
            <a:r>
              <a:rPr lang="es-AR" sz="2400" dirty="0"/>
              <a:t>: acabado superficial de alta precisión</a:t>
            </a:r>
          </a:p>
        </p:txBody>
      </p:sp>
    </p:spTree>
    <p:extLst>
      <p:ext uri="{BB962C8B-B14F-4D97-AF65-F5344CB8AC3E}">
        <p14:creationId xmlns:p14="http://schemas.microsoft.com/office/powerpoint/2010/main" val="200568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15" y="873139"/>
            <a:ext cx="4393532" cy="3966410"/>
          </a:xfrm>
        </p:spPr>
        <p:txBody>
          <a:bodyPr/>
          <a:lstStyle/>
          <a:p>
            <a:r>
              <a:rPr lang="es-AR" dirty="0">
                <a:latin typeface="Arial Black "/>
              </a:rPr>
              <a:t>Ejes de torneado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9D9B4-3FB5-718E-0BED-81F0809FC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ED8878-35D1-31CF-0C48-AE0F330FC82A}"/>
              </a:ext>
            </a:extLst>
          </p:cNvPr>
          <p:cNvSpPr txBox="1">
            <a:spLocks/>
          </p:cNvSpPr>
          <p:nvPr/>
        </p:nvSpPr>
        <p:spPr>
          <a:xfrm>
            <a:off x="310615" y="2669006"/>
            <a:ext cx="4682289" cy="3801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Corte: </a:t>
            </a:r>
            <a:r>
              <a:rPr lang="es-MX" sz="2400" dirty="0"/>
              <a:t>Con este movimiento penetra la herramienta en el material, siendo la causante de producir la viruta. Se define mediante la Velocidad de Corte.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Avance</a:t>
            </a:r>
            <a:r>
              <a:rPr lang="es-MX" sz="2400" dirty="0"/>
              <a:t>: Este movimiento es el realizado al desplazar el punto de aplicación del corte. Se define mediante la Velocidad de Avance.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Alimentación</a:t>
            </a:r>
            <a:r>
              <a:rPr lang="es-MX" sz="2400" dirty="0"/>
              <a:t>: Se define con el parámetro de Profundidad de Pasada y es el encargado de cortar un espesor del material.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5684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135529-19E3-5FC4-57AC-9CB1F42D2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0377" y="281661"/>
            <a:ext cx="10311074" cy="2098226"/>
          </a:xfrm>
        </p:spPr>
        <p:txBody>
          <a:bodyPr/>
          <a:lstStyle/>
          <a:p>
            <a:r>
              <a:rPr lang="es-AR" sz="6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Transformación</a:t>
            </a:r>
            <a:r>
              <a:rPr lang="es-AR" sz="6600" dirty="0"/>
              <a:t> 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933AE96-7113-9272-2DA7-DB8BD2483C5C}"/>
              </a:ext>
            </a:extLst>
          </p:cNvPr>
          <p:cNvSpPr txBox="1">
            <a:spLocks/>
          </p:cNvSpPr>
          <p:nvPr/>
        </p:nvSpPr>
        <p:spPr>
          <a:xfrm>
            <a:off x="-2591479" y="1141804"/>
            <a:ext cx="10311074" cy="2098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latin typeface="+mn-lt"/>
              </a:rPr>
              <a:t>POR</a:t>
            </a:r>
            <a:r>
              <a:rPr lang="es-AR" dirty="0"/>
              <a:t> 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E09F21C-6109-9517-7784-25B5DC9FD9A6}"/>
              </a:ext>
            </a:extLst>
          </p:cNvPr>
          <p:cNvSpPr txBox="1">
            <a:spLocks/>
          </p:cNvSpPr>
          <p:nvPr/>
        </p:nvSpPr>
        <p:spPr>
          <a:xfrm>
            <a:off x="366305" y="3325091"/>
            <a:ext cx="10311074" cy="2098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6600" dirty="0">
                <a:latin typeface="Arial Black "/>
                <a:cs typeface="Arial" panose="020B0604020202020204" pitchFamily="34" charset="0"/>
              </a:rPr>
              <a:t>Arranque de </a:t>
            </a:r>
          </a:p>
          <a:p>
            <a:pPr algn="r"/>
            <a:r>
              <a:rPr lang="es-AR" sz="6600" dirty="0">
                <a:latin typeface="Arial Black "/>
                <a:cs typeface="Arial" panose="020B0604020202020204" pitchFamily="34" charset="0"/>
              </a:rPr>
              <a:t>viruta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63027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1983205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94C8E-A47D-0BF1-C1BB-6F0FFF9C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19" y="0"/>
            <a:ext cx="6612082" cy="596268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ED8878-35D1-31CF-0C48-AE0F330FC82A}"/>
              </a:ext>
            </a:extLst>
          </p:cNvPr>
          <p:cNvSpPr txBox="1">
            <a:spLocks/>
          </p:cNvSpPr>
          <p:nvPr/>
        </p:nvSpPr>
        <p:spPr>
          <a:xfrm>
            <a:off x="66175" y="2669006"/>
            <a:ext cx="4682289" cy="3801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Corte: </a:t>
            </a:r>
            <a:r>
              <a:rPr lang="es-MX" sz="2400" dirty="0"/>
              <a:t>Velocidad de Corte en m/min, diámetro, RPM y cantidad de dientes.</a:t>
            </a:r>
          </a:p>
          <a:p>
            <a:r>
              <a:rPr lang="es-MX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Avance</a:t>
            </a:r>
            <a:r>
              <a:rPr lang="es-MX" sz="2400" dirty="0"/>
              <a:t>: Velocidad de avance, Avance por vuelta, avance por diente y número de dientes</a:t>
            </a:r>
          </a:p>
        </p:txBody>
      </p:sp>
    </p:spTree>
    <p:extLst>
      <p:ext uri="{BB962C8B-B14F-4D97-AF65-F5344CB8AC3E}">
        <p14:creationId xmlns:p14="http://schemas.microsoft.com/office/powerpoint/2010/main" val="194232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15" y="873139"/>
            <a:ext cx="4393532" cy="3966410"/>
          </a:xfrm>
        </p:spPr>
        <p:txBody>
          <a:bodyPr/>
          <a:lstStyle/>
          <a:p>
            <a:r>
              <a:rPr lang="es-AR" dirty="0">
                <a:latin typeface="Arial Black "/>
              </a:rPr>
              <a:t>Ejes de torneado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9D9B4-3FB5-718E-0BED-81F0809FC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ED8878-35D1-31CF-0C48-AE0F330FC82A}"/>
              </a:ext>
            </a:extLst>
          </p:cNvPr>
          <p:cNvSpPr txBox="1">
            <a:spLocks/>
          </p:cNvSpPr>
          <p:nvPr/>
        </p:nvSpPr>
        <p:spPr>
          <a:xfrm>
            <a:off x="310615" y="2669006"/>
            <a:ext cx="4682289" cy="3801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Corte: </a:t>
            </a:r>
            <a:r>
              <a:rPr lang="es-MX" sz="2400" dirty="0"/>
              <a:t>Con este movimiento penetra la herramienta en el material, siendo la causante de producir la viruta. Se define mediante la Velocidad de Corte.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Avance</a:t>
            </a:r>
            <a:r>
              <a:rPr lang="es-MX" sz="2400" dirty="0"/>
              <a:t>: Este movimiento es el realizado al desplazar el punto de aplicación del corte. Se define mediante la Velocidad de Avance.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Alimentación</a:t>
            </a:r>
            <a:r>
              <a:rPr lang="es-MX" sz="2400" dirty="0"/>
              <a:t>: Se define con el parámetro de Profundidad de Pasada y es el encargado de cortar un espesor del material.</a:t>
            </a:r>
            <a:endParaRPr lang="es-A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5BB81-1CD7-2743-4C19-F0FB1602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"/>
          <a:stretch/>
        </p:blipFill>
        <p:spPr>
          <a:xfrm>
            <a:off x="723900" y="705539"/>
            <a:ext cx="11468100" cy="57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0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58" y="1408695"/>
            <a:ext cx="3855720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9" y="3161144"/>
            <a:ext cx="4110502" cy="3011056"/>
          </a:xfrm>
        </p:spPr>
        <p:txBody>
          <a:bodyPr>
            <a:normAutofit fontScale="92500" lnSpcReduction="20000"/>
          </a:bodyPr>
          <a:lstStyle/>
          <a:p>
            <a:r>
              <a:rPr lang="es-AR" sz="2400" dirty="0"/>
              <a:t>Proceso de mecanizado en el cual la pieza </a:t>
            </a:r>
            <a:r>
              <a:rPr lang="es-AR" sz="2400" b="1" dirty="0"/>
              <a:t>gira sobre un eje</a:t>
            </a:r>
            <a:r>
              <a:rPr lang="es-AR" sz="2400" dirty="0"/>
              <a:t>, removiendo material al ponerse en contacto con una herramienta de corte FIJA .</a:t>
            </a:r>
          </a:p>
          <a:p>
            <a:r>
              <a:rPr lang="es-AR" sz="2400" dirty="0"/>
              <a:t>Los objetos resultantes son procesos de revolución (Generalmente)</a:t>
            </a:r>
          </a:p>
          <a:p>
            <a:endParaRPr lang="es-AR" dirty="0"/>
          </a:p>
        </p:txBody>
      </p:sp>
      <p:pic>
        <p:nvPicPr>
          <p:cNvPr id="1026" name="Picture 2" descr="Cómo es el maquinado de piezas en torno? - HELLER - Maquinaria">
            <a:extLst>
              <a:ext uri="{FF2B5EF4-FFF2-40B4-BE49-F238E27FC236}">
                <a16:creationId xmlns:a16="http://schemas.microsoft.com/office/drawing/2014/main" id="{802B935C-A2BC-524A-619C-DB6364EE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02" y="-1"/>
            <a:ext cx="6224337" cy="46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pruiming &gt; ejes en torno cnc -">
            <a:extLst>
              <a:ext uri="{FF2B5EF4-FFF2-40B4-BE49-F238E27FC236}">
                <a16:creationId xmlns:a16="http://schemas.microsoft.com/office/drawing/2014/main" id="{3E9FF28E-2490-3673-1D54-DAD823F31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2" b="7631"/>
          <a:stretch/>
        </p:blipFill>
        <p:spPr bwMode="auto">
          <a:xfrm>
            <a:off x="5558302" y="4042610"/>
            <a:ext cx="6212224" cy="30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9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77" y="276505"/>
            <a:ext cx="3855720" cy="1054990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218" y="4347409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177" y="3766612"/>
            <a:ext cx="4328417" cy="3011056"/>
          </a:xfrm>
        </p:spPr>
        <p:txBody>
          <a:bodyPr>
            <a:normAutofit lnSpcReduction="10000"/>
          </a:bodyPr>
          <a:lstStyle/>
          <a:p>
            <a:r>
              <a:rPr lang="es-AR" sz="2800" b="1" dirty="0"/>
              <a:t>Operaciones</a:t>
            </a:r>
          </a:p>
          <a:p>
            <a:r>
              <a:rPr lang="es-AR" sz="2400" dirty="0"/>
              <a:t>Torneado longitudinal 	1</a:t>
            </a:r>
          </a:p>
          <a:p>
            <a:r>
              <a:rPr lang="es-AR" sz="2400" dirty="0"/>
              <a:t>Torneado de perfiles 		2</a:t>
            </a:r>
          </a:p>
          <a:p>
            <a:r>
              <a:rPr lang="es-AR" sz="2400" dirty="0"/>
              <a:t>Refrentado 			3</a:t>
            </a:r>
          </a:p>
          <a:p>
            <a:r>
              <a:rPr lang="es-AR" sz="2400" dirty="0"/>
              <a:t>Roscado 	</a:t>
            </a:r>
          </a:p>
          <a:p>
            <a:endParaRPr lang="es-AR" dirty="0"/>
          </a:p>
        </p:txBody>
      </p:sp>
      <p:pic>
        <p:nvPicPr>
          <p:cNvPr id="2050" name="Picture 2" descr="Torno: Qué es, Partes, Funcionamiento y Normas de Uso">
            <a:extLst>
              <a:ext uri="{FF2B5EF4-FFF2-40B4-BE49-F238E27FC236}">
                <a16:creationId xmlns:a16="http://schemas.microsoft.com/office/drawing/2014/main" id="{B54926C1-EEEF-4F05-885C-E512F62D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62" y="0"/>
            <a:ext cx="6600392" cy="37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DF9C22-9E46-EDE1-D691-5A554719E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2" y="3766612"/>
            <a:ext cx="5390768" cy="309138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E87E89-89D8-E987-4223-D511C06E1298}"/>
              </a:ext>
            </a:extLst>
          </p:cNvPr>
          <p:cNvSpPr txBox="1">
            <a:spLocks/>
          </p:cNvSpPr>
          <p:nvPr/>
        </p:nvSpPr>
        <p:spPr>
          <a:xfrm>
            <a:off x="704176" y="1320191"/>
            <a:ext cx="4328417" cy="210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/>
              <a:t>Giro de la máquina 	</a:t>
            </a:r>
            <a:r>
              <a:rPr lang="es-AR" sz="2400" b="1" dirty="0"/>
              <a:t>RPM</a:t>
            </a:r>
          </a:p>
          <a:p>
            <a:r>
              <a:rPr lang="es-AR" sz="2400" dirty="0"/>
              <a:t>Profundidad  	 	</a:t>
            </a:r>
            <a:r>
              <a:rPr lang="es-AR" sz="2400" b="1" dirty="0"/>
              <a:t>mm/s</a:t>
            </a:r>
          </a:p>
          <a:p>
            <a:r>
              <a:rPr lang="es-AR" sz="2400" dirty="0"/>
              <a:t>Avance 		</a:t>
            </a:r>
            <a:r>
              <a:rPr lang="es-AR" sz="2400" b="1" dirty="0"/>
              <a:t>M/min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66823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  <a:br>
              <a:rPr lang="es-AR" b="1" dirty="0">
                <a:latin typeface="Arial Black" panose="020B0A04020102020204" pitchFamily="34" charset="0"/>
              </a:rPr>
            </a:br>
            <a:r>
              <a:rPr lang="es-AR" sz="4000" b="1" dirty="0">
                <a:latin typeface="Arial Black" panose="020B0A04020102020204" pitchFamily="34" charset="0"/>
              </a:rPr>
              <a:t>Herramientas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676272"/>
            <a:ext cx="5212080" cy="2181728"/>
          </a:xfrm>
        </p:spPr>
        <p:txBody>
          <a:bodyPr/>
          <a:lstStyle/>
          <a:p>
            <a:r>
              <a:rPr lang="es-AR" dirty="0"/>
              <a:t>Puntas y portador 	 (Corte) </a:t>
            </a:r>
          </a:p>
          <a:p>
            <a:r>
              <a:rPr lang="es-AR" dirty="0"/>
              <a:t>Buriles 		 (Corte) </a:t>
            </a:r>
          </a:p>
          <a:p>
            <a:r>
              <a:rPr lang="es-AR" dirty="0"/>
              <a:t>Mandril 		 (Sujetar broca) </a:t>
            </a:r>
          </a:p>
          <a:p>
            <a:r>
              <a:rPr lang="es-AR" dirty="0"/>
              <a:t>Punta eje 		 (Dar estabilidad)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6" y="2126705"/>
            <a:ext cx="4328417" cy="4482641"/>
          </a:xfrm>
        </p:spPr>
        <p:txBody>
          <a:bodyPr>
            <a:normAutofit/>
          </a:bodyPr>
          <a:lstStyle/>
          <a:p>
            <a:r>
              <a:rPr lang="es-AR" sz="2400" b="1" dirty="0"/>
              <a:t>Filo y Geometría </a:t>
            </a:r>
          </a:p>
          <a:p>
            <a:r>
              <a:rPr lang="es-AR" sz="2400" b="1" dirty="0"/>
              <a:t>Propiedades</a:t>
            </a:r>
          </a:p>
          <a:p>
            <a:r>
              <a:rPr lang="es-AR" sz="2400" dirty="0"/>
              <a:t>Resistencia al desgaste</a:t>
            </a:r>
          </a:p>
          <a:p>
            <a:r>
              <a:rPr lang="es-AR" sz="2400" dirty="0"/>
              <a:t>Resistencia a la rotura</a:t>
            </a:r>
          </a:p>
          <a:p>
            <a:r>
              <a:rPr lang="es-AR" sz="2400" dirty="0"/>
              <a:t>Resistencia a la temperatura</a:t>
            </a:r>
          </a:p>
          <a:p>
            <a:endParaRPr lang="es-AR" sz="2400" b="1" dirty="0"/>
          </a:p>
          <a:p>
            <a:r>
              <a:rPr lang="es-AR" sz="2400" b="1" dirty="0"/>
              <a:t>Clasificaciones y normativas</a:t>
            </a:r>
          </a:p>
          <a:p>
            <a:endParaRPr lang="es-AR" sz="2400" dirty="0"/>
          </a:p>
          <a:p>
            <a:endParaRPr lang="es-AR" sz="2400" dirty="0"/>
          </a:p>
          <a:p>
            <a:endParaRPr lang="es-AR" dirty="0"/>
          </a:p>
        </p:txBody>
      </p:sp>
      <p:pic>
        <p:nvPicPr>
          <p:cNvPr id="2052" name="Picture 4" descr="Herramientas de corte para un torno de metal Fotografía de stock - Alamy">
            <a:extLst>
              <a:ext uri="{FF2B5EF4-FFF2-40B4-BE49-F238E27FC236}">
                <a16:creationId xmlns:a16="http://schemas.microsoft.com/office/drawing/2014/main" id="{26E1521D-8D51-6085-772C-67887FA02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4210" r="3207" b="17661"/>
          <a:stretch/>
        </p:blipFill>
        <p:spPr bwMode="auto">
          <a:xfrm>
            <a:off x="5582652" y="0"/>
            <a:ext cx="6609347" cy="42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73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  <a:br>
              <a:rPr lang="es-AR" b="1" dirty="0">
                <a:latin typeface="Arial Black" panose="020B0A04020102020204" pitchFamily="34" charset="0"/>
              </a:rPr>
            </a:br>
            <a:r>
              <a:rPr lang="es-AR" sz="4000" b="1" dirty="0">
                <a:latin typeface="Arial Black" panose="020B0A04020102020204" pitchFamily="34" charset="0"/>
              </a:rPr>
              <a:t>Herramientas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7" y="2426051"/>
            <a:ext cx="4328417" cy="4233080"/>
          </a:xfrm>
        </p:spPr>
        <p:txBody>
          <a:bodyPr>
            <a:normAutofit fontScale="92500" lnSpcReduction="20000"/>
          </a:bodyPr>
          <a:lstStyle/>
          <a:p>
            <a:r>
              <a:rPr lang="es-AR" sz="2800" b="1" dirty="0"/>
              <a:t>Filo y Geometría </a:t>
            </a:r>
          </a:p>
          <a:p>
            <a:r>
              <a:rPr lang="es-AR" sz="2600" dirty="0"/>
              <a:t>Dependiendo del objetivo y operación es la geometría de la herramienta </a:t>
            </a:r>
          </a:p>
          <a:p>
            <a:r>
              <a:rPr lang="es-AR" sz="3000" b="1" dirty="0"/>
              <a:t>Puntas y buriles</a:t>
            </a:r>
          </a:p>
          <a:p>
            <a:r>
              <a:rPr lang="es-AR" sz="2600" dirty="0"/>
              <a:t>Filos fabricados en materiales endurecidos, a veces recubiertos o tratados especialmente</a:t>
            </a:r>
          </a:p>
          <a:p>
            <a:endParaRPr lang="es-AR" sz="2400" dirty="0"/>
          </a:p>
          <a:p>
            <a:endParaRPr lang="es-AR" sz="2400" dirty="0"/>
          </a:p>
          <a:p>
            <a:endParaRPr lang="es-A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55789-B3C3-C08A-6BF5-CEC87D6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A71A2-997B-CABF-7CC2-BB86DF42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18" y="-1"/>
            <a:ext cx="2727929" cy="2691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4E17E-6788-4708-15A4-86A62B12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16023" y="4236945"/>
            <a:ext cx="4063998" cy="1178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1F1958-32C8-DE9A-DE39-5D674A206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88549" y="4249049"/>
            <a:ext cx="4148978" cy="1033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33714-7F7D-465E-EDBF-C17AF782F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176" y="1377697"/>
            <a:ext cx="4224081" cy="54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37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  <a:br>
              <a:rPr lang="es-AR" b="1" dirty="0">
                <a:latin typeface="Arial Black" panose="020B0A04020102020204" pitchFamily="34" charset="0"/>
              </a:rPr>
            </a:br>
            <a:r>
              <a:rPr lang="es-AR" sz="4000" b="1" dirty="0">
                <a:latin typeface="Arial Black" panose="020B0A04020102020204" pitchFamily="34" charset="0"/>
              </a:rPr>
              <a:t>Herramientas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7" y="2426051"/>
            <a:ext cx="4328417" cy="4233080"/>
          </a:xfrm>
        </p:spPr>
        <p:txBody>
          <a:bodyPr>
            <a:normAutofit fontScale="92500" lnSpcReduction="20000"/>
          </a:bodyPr>
          <a:lstStyle/>
          <a:p>
            <a:r>
              <a:rPr lang="es-AR" sz="2800" b="1" dirty="0"/>
              <a:t>Filo y Geometría </a:t>
            </a:r>
          </a:p>
          <a:p>
            <a:r>
              <a:rPr lang="es-AR" sz="2600" dirty="0"/>
              <a:t>Dependiendo del objetivo y operación es la geometría de la herramienta </a:t>
            </a:r>
          </a:p>
          <a:p>
            <a:r>
              <a:rPr lang="es-AR" sz="3000" b="1" dirty="0"/>
              <a:t>Puntas y buriles</a:t>
            </a:r>
          </a:p>
          <a:p>
            <a:r>
              <a:rPr lang="es-AR" sz="2600" dirty="0"/>
              <a:t>Filos fabricados en materiales endurecidos, a veces recubiertos o tratados especialmente</a:t>
            </a:r>
          </a:p>
          <a:p>
            <a:endParaRPr lang="es-AR" sz="2400" dirty="0"/>
          </a:p>
          <a:p>
            <a:endParaRPr lang="es-AR" sz="2400" dirty="0"/>
          </a:p>
          <a:p>
            <a:endParaRPr lang="es-A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55789-B3C3-C08A-6BF5-CEC87D6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A71A2-997B-CABF-7CC2-BB86DF42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18" y="-1"/>
            <a:ext cx="3431203" cy="3384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4E17E-6788-4708-15A4-86A62B12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05626" y="2009436"/>
            <a:ext cx="5659513" cy="1640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1F1958-32C8-DE9A-DE39-5D674A206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76410" y="2007557"/>
            <a:ext cx="5346209" cy="1331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110A0C-DE3E-27D0-B1FB-AB5796570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850" y="4677526"/>
            <a:ext cx="2976513" cy="2169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E628D7-C01F-1EDF-19DB-86CE66239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582" y="4491042"/>
            <a:ext cx="3293190" cy="21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2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  <a:br>
              <a:rPr lang="es-AR" b="1" dirty="0">
                <a:latin typeface="Arial Black" panose="020B0A04020102020204" pitchFamily="34" charset="0"/>
              </a:rPr>
            </a:br>
            <a:r>
              <a:rPr lang="es-AR" sz="4000" b="1" dirty="0">
                <a:latin typeface="Arial Black" panose="020B0A04020102020204" pitchFamily="34" charset="0"/>
              </a:rPr>
              <a:t>Herramientas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6" y="2362421"/>
            <a:ext cx="4328417" cy="3962400"/>
          </a:xfrm>
        </p:spPr>
        <p:txBody>
          <a:bodyPr>
            <a:normAutofit/>
          </a:bodyPr>
          <a:lstStyle/>
          <a:p>
            <a:r>
              <a:rPr lang="es-AR" sz="2800" b="1" dirty="0"/>
              <a:t>Geometría y clasificación ISO/DIN</a:t>
            </a:r>
          </a:p>
          <a:p>
            <a:r>
              <a:rPr lang="es-AR" sz="2400" dirty="0"/>
              <a:t>Clasificadas según su uso y finalidad.</a:t>
            </a:r>
          </a:p>
          <a:p>
            <a:endParaRPr lang="es-AR" sz="2400" dirty="0"/>
          </a:p>
          <a:p>
            <a:endParaRPr lang="es-AR" sz="2400" dirty="0"/>
          </a:p>
          <a:p>
            <a:endParaRPr lang="es-A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55789-B3C3-C08A-6BF5-CEC87D6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 descr="Herramientas de Corte para Torno | De Máquinas y Herramientas">
            <a:extLst>
              <a:ext uri="{FF2B5EF4-FFF2-40B4-BE49-F238E27FC236}">
                <a16:creationId xmlns:a16="http://schemas.microsoft.com/office/drawing/2014/main" id="{168C8169-504D-3BF3-2137-511624E8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79" y="49937"/>
            <a:ext cx="6621321" cy="26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53046-9532-1C6D-26E5-B7C60B16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24" y="3561347"/>
            <a:ext cx="6541617" cy="32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12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2680-6713-23F9-DDC2-E2FFBD9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87" y="420884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Torneado</a:t>
            </a:r>
            <a:br>
              <a:rPr lang="es-AR" b="1" dirty="0">
                <a:latin typeface="Arial Black" panose="020B0A04020102020204" pitchFamily="34" charset="0"/>
              </a:rPr>
            </a:br>
            <a:r>
              <a:rPr lang="es-AR" sz="4000" b="1" dirty="0">
                <a:latin typeface="Arial Black" panose="020B0A04020102020204" pitchFamily="34" charset="0"/>
              </a:rPr>
              <a:t>Herramientas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027" y="1823090"/>
            <a:ext cx="4328417" cy="3962400"/>
          </a:xfrm>
        </p:spPr>
        <p:txBody>
          <a:bodyPr>
            <a:normAutofit/>
          </a:bodyPr>
          <a:lstStyle/>
          <a:p>
            <a:r>
              <a:rPr lang="es-AR" sz="2800" b="1" dirty="0"/>
              <a:t>Dureza y tenacidad</a:t>
            </a:r>
          </a:p>
          <a:p>
            <a:r>
              <a:rPr lang="es-AR" sz="2400" dirty="0"/>
              <a:t>Clasificación </a:t>
            </a:r>
          </a:p>
          <a:p>
            <a:r>
              <a:rPr lang="es-AR" sz="2400" dirty="0"/>
              <a:t>Según sea el material a mecanizar </a:t>
            </a:r>
          </a:p>
          <a:p>
            <a:endParaRPr lang="es-AR" sz="2400" dirty="0"/>
          </a:p>
          <a:p>
            <a:endParaRPr lang="es-A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55789-B3C3-C08A-6BF5-CEC87D6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631E3-E4ED-8395-6C43-4EDA5235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64" y="0"/>
            <a:ext cx="7792036" cy="3804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43362-11F2-18FA-07DC-7FAD3452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602" y="3804291"/>
            <a:ext cx="9904119" cy="30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62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9" y="1992246"/>
            <a:ext cx="4110502" cy="3011056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pic>
        <p:nvPicPr>
          <p:cNvPr id="3074" name="Picture 2" descr="CAM - CNC - CAD - MECANIZADO: ajedrez completo, diseño propio, material  latón y aluminio, Torno CNC 3 ejes">
            <a:extLst>
              <a:ext uri="{FF2B5EF4-FFF2-40B4-BE49-F238E27FC236}">
                <a16:creationId xmlns:a16="http://schemas.microsoft.com/office/drawing/2014/main" id="{56B17DBB-5771-7C2A-59F3-04E71C6C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6" y="0"/>
            <a:ext cx="6657474" cy="349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68D49DA-3F4A-8C15-4FF2-57723BD7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5532C-CD41-B5A5-C73C-DAEA52B83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" y="3095100"/>
            <a:ext cx="5915851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1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38E96-46B5-BA7B-6A76-3FCFD156E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55" y="753979"/>
            <a:ext cx="3136230" cy="3609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/>
              <a:t>Fabricación de piezas por eliminación de material mediante herramientas de corte.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1026" name="Picture 2" descr="Mecanizado por arranque de viruta :: Kuzu Decoletaje">
            <a:extLst>
              <a:ext uri="{FF2B5EF4-FFF2-40B4-BE49-F238E27FC236}">
                <a16:creationId xmlns:a16="http://schemas.microsoft.com/office/drawing/2014/main" id="{6FC9B1AC-6A97-2D89-34F7-AA8B30EDD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20" y="0"/>
            <a:ext cx="7791880" cy="48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371866-B22C-266B-694D-493AAF7BA769}"/>
              </a:ext>
            </a:extLst>
          </p:cNvPr>
          <p:cNvSpPr txBox="1">
            <a:spLocks/>
          </p:cNvSpPr>
          <p:nvPr/>
        </p:nvSpPr>
        <p:spPr>
          <a:xfrm>
            <a:off x="1012947" y="5338010"/>
            <a:ext cx="10697790" cy="18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s-AR" sz="3200" dirty="0"/>
              <a:t>Estas piezas fueron fabricadas previamente por otros medios como lo pueden ser: Fundición, Forja, laminación, etc.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91774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7" y="2661410"/>
            <a:ext cx="4110502" cy="3011056"/>
          </a:xfrm>
        </p:spPr>
        <p:txBody>
          <a:bodyPr>
            <a:normAutofit/>
          </a:bodyPr>
          <a:lstStyle/>
          <a:p>
            <a:r>
              <a:rPr lang="es-AR" sz="2400" dirty="0"/>
              <a:t>Fórmulas y métodos para obtener tiempos de mecanizado según materiales, revoluciones y diversos factores</a:t>
            </a:r>
            <a:r>
              <a:rPr lang="es-AR" dirty="0"/>
              <a:t>. </a:t>
            </a:r>
          </a:p>
        </p:txBody>
      </p:sp>
      <p:pic>
        <p:nvPicPr>
          <p:cNvPr id="1026" name="Picture 2" descr="Procesos de Manufactura: Tiempo de maquinado en torno con numero de pasadas  - YouTube">
            <a:extLst>
              <a:ext uri="{FF2B5EF4-FFF2-40B4-BE49-F238E27FC236}">
                <a16:creationId xmlns:a16="http://schemas.microsoft.com/office/drawing/2014/main" id="{5448E32A-EC8A-07D9-B226-9A62A1284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2"/>
          <a:stretch/>
        </p:blipFill>
        <p:spPr bwMode="auto">
          <a:xfrm>
            <a:off x="5559551" y="0"/>
            <a:ext cx="6616191" cy="35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E64EF-3C6C-3597-012E-E47B7F41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2157884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Tiempos de Torneado</a:t>
            </a:r>
          </a:p>
        </p:txBody>
      </p:sp>
      <p:pic>
        <p:nvPicPr>
          <p:cNvPr id="1028" name="Picture 4" descr="TIEMPO DE MECANIZADO - EL TORNO PARTE 5 - YouTube">
            <a:extLst>
              <a:ext uri="{FF2B5EF4-FFF2-40B4-BE49-F238E27FC236}">
                <a16:creationId xmlns:a16="http://schemas.microsoft.com/office/drawing/2014/main" id="{D7780382-2004-090D-60C2-F541C4BF5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4407" r="9281"/>
          <a:stretch/>
        </p:blipFill>
        <p:spPr bwMode="auto">
          <a:xfrm>
            <a:off x="5559551" y="3580108"/>
            <a:ext cx="3801425" cy="32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31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7" y="2036870"/>
            <a:ext cx="4110502" cy="4444141"/>
          </a:xfrm>
        </p:spPr>
        <p:txBody>
          <a:bodyPr>
            <a:normAutofit/>
          </a:bodyPr>
          <a:lstStyle/>
          <a:p>
            <a:r>
              <a:rPr lang="es-AR" sz="2400" dirty="0"/>
              <a:t>D0 = Dimensión inicial </a:t>
            </a:r>
          </a:p>
          <a:p>
            <a:r>
              <a:rPr lang="es-AR" sz="2400" dirty="0"/>
              <a:t>D1 = Dimensión final</a:t>
            </a:r>
          </a:p>
          <a:p>
            <a:r>
              <a:rPr lang="es-AR" sz="2400" dirty="0"/>
              <a:t>L    =  Longitud</a:t>
            </a:r>
          </a:p>
          <a:p>
            <a:r>
              <a:rPr lang="es-AR" sz="2400" dirty="0"/>
              <a:t>F    = Avance </a:t>
            </a:r>
          </a:p>
          <a:p>
            <a:r>
              <a:rPr lang="es-AR" sz="2400" dirty="0"/>
              <a:t>TM = Tiempo maquinado</a:t>
            </a:r>
          </a:p>
          <a:p>
            <a:r>
              <a:rPr lang="es-AR" sz="2400" dirty="0"/>
              <a:t>V    = Velocidad</a:t>
            </a:r>
            <a:endParaRPr lang="es-A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E64EF-3C6C-3597-012E-E47B7F41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1503691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Tiempos de Torneado</a:t>
            </a:r>
            <a:br>
              <a:rPr lang="es-AR" b="1" dirty="0">
                <a:latin typeface="Arial Black" panose="020B0A04020102020204" pitchFamily="34" charset="0"/>
              </a:rPr>
            </a:br>
            <a:endParaRPr lang="es-AR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IEMPO DE MECANIZADO - EL TORNO PARTE 5 - YouTube">
            <a:extLst>
              <a:ext uri="{FF2B5EF4-FFF2-40B4-BE49-F238E27FC236}">
                <a16:creationId xmlns:a16="http://schemas.microsoft.com/office/drawing/2014/main" id="{D7780382-2004-090D-60C2-F541C4BF5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4407" r="9281"/>
          <a:stretch/>
        </p:blipFill>
        <p:spPr bwMode="auto">
          <a:xfrm>
            <a:off x="8390575" y="0"/>
            <a:ext cx="3801425" cy="32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37C54-96CD-600B-0648-1BC27C21D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38"/>
          <a:stretch/>
        </p:blipFill>
        <p:spPr>
          <a:xfrm>
            <a:off x="5659069" y="3151116"/>
            <a:ext cx="5809031" cy="37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65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E64EF-3C6C-3597-012E-E47B7F41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1503691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Tiempos de Torneado</a:t>
            </a:r>
            <a:br>
              <a:rPr lang="es-AR" b="1" dirty="0">
                <a:latin typeface="Arial Black" panose="020B0A04020102020204" pitchFamily="34" charset="0"/>
              </a:rPr>
            </a:br>
            <a:endParaRPr lang="es-AR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8CFC1-21F9-54C8-C91A-C27D124D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42" y="0"/>
            <a:ext cx="73469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4A0AFB-26BE-FCD0-7041-ACCA9B8DDBDC}"/>
              </a:ext>
            </a:extLst>
          </p:cNvPr>
          <p:cNvSpPr txBox="1">
            <a:spLocks/>
          </p:cNvSpPr>
          <p:nvPr/>
        </p:nvSpPr>
        <p:spPr>
          <a:xfrm>
            <a:off x="596507" y="2077212"/>
            <a:ext cx="4110502" cy="478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/>
              <a:t>D0 = Dimensión inicial </a:t>
            </a:r>
          </a:p>
          <a:p>
            <a:r>
              <a:rPr lang="es-AR" sz="2400" dirty="0"/>
              <a:t>D1 = Dimensión final</a:t>
            </a:r>
          </a:p>
          <a:p>
            <a:r>
              <a:rPr lang="es-AR" sz="2400" dirty="0"/>
              <a:t>d    = Profundidad de Corte  </a:t>
            </a:r>
          </a:p>
          <a:p>
            <a:r>
              <a:rPr lang="es-AR" sz="2400" dirty="0"/>
              <a:t>L    =  Longitud</a:t>
            </a:r>
          </a:p>
          <a:p>
            <a:r>
              <a:rPr lang="es-AR" sz="2400" dirty="0"/>
              <a:t>F    = Avance </a:t>
            </a:r>
          </a:p>
          <a:p>
            <a:r>
              <a:rPr lang="es-AR" sz="2400" dirty="0"/>
              <a:t>TM = Tiempo maquinado</a:t>
            </a:r>
          </a:p>
          <a:p>
            <a:r>
              <a:rPr lang="es-AR" sz="2400" dirty="0"/>
              <a:t>V    = Velocidad</a:t>
            </a:r>
          </a:p>
          <a:p>
            <a:r>
              <a:rPr lang="es-AR" sz="2400" dirty="0"/>
              <a:t>N   = Revoluciones</a:t>
            </a:r>
          </a:p>
        </p:txBody>
      </p:sp>
    </p:spTree>
    <p:extLst>
      <p:ext uri="{BB962C8B-B14F-4D97-AF65-F5344CB8AC3E}">
        <p14:creationId xmlns:p14="http://schemas.microsoft.com/office/powerpoint/2010/main" val="1773961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07" y="2043462"/>
            <a:ext cx="4110502" cy="5380226"/>
          </a:xfrm>
        </p:spPr>
        <p:txBody>
          <a:bodyPr>
            <a:normAutofit/>
          </a:bodyPr>
          <a:lstStyle/>
          <a:p>
            <a:r>
              <a:rPr lang="es-AR" sz="2400" dirty="0"/>
              <a:t>D0 = mm</a:t>
            </a:r>
          </a:p>
          <a:p>
            <a:r>
              <a:rPr lang="es-AR" sz="2400" dirty="0"/>
              <a:t>D1 = mm </a:t>
            </a:r>
          </a:p>
          <a:p>
            <a:r>
              <a:rPr lang="es-AR" sz="2400" dirty="0"/>
              <a:t>D   = mm </a:t>
            </a:r>
          </a:p>
          <a:p>
            <a:r>
              <a:rPr lang="es-AR" sz="2400" dirty="0"/>
              <a:t>L    = mm</a:t>
            </a:r>
          </a:p>
          <a:p>
            <a:r>
              <a:rPr lang="es-AR" sz="2400" dirty="0"/>
              <a:t>F    = mm</a:t>
            </a:r>
          </a:p>
          <a:p>
            <a:r>
              <a:rPr lang="es-AR" sz="2400" dirty="0"/>
              <a:t>TM = </a:t>
            </a:r>
            <a:r>
              <a:rPr lang="es-AR" sz="2400" dirty="0" err="1"/>
              <a:t>seg</a:t>
            </a:r>
            <a:endParaRPr lang="es-AR" sz="2400" dirty="0"/>
          </a:p>
          <a:p>
            <a:r>
              <a:rPr lang="es-AR" sz="2400" dirty="0"/>
              <a:t>V    = m/min</a:t>
            </a:r>
          </a:p>
          <a:p>
            <a:r>
              <a:rPr lang="es-AR" sz="2400" dirty="0"/>
              <a:t>N   = rpm</a:t>
            </a:r>
          </a:p>
          <a:p>
            <a:r>
              <a:rPr lang="es-AR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E64EF-3C6C-3597-012E-E47B7F41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1503691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Tiempos de Torneado</a:t>
            </a:r>
            <a:br>
              <a:rPr lang="es-AR" b="1" dirty="0">
                <a:latin typeface="Arial Black" panose="020B0A04020102020204" pitchFamily="34" charset="0"/>
              </a:rPr>
            </a:br>
            <a:endParaRPr lang="es-AR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8CFC1-21F9-54C8-C91A-C27D124D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42" y="0"/>
            <a:ext cx="734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9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00E4-0722-A3C5-B9FC-F321ABBA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299283"/>
            <a:ext cx="5212080" cy="2181728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BB08-A52A-0469-B58B-11F65202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029" y="2074459"/>
            <a:ext cx="2022707" cy="5380226"/>
          </a:xfrm>
        </p:spPr>
        <p:txBody>
          <a:bodyPr>
            <a:normAutofit/>
          </a:bodyPr>
          <a:lstStyle/>
          <a:p>
            <a:r>
              <a:rPr lang="es-AR" sz="2400" dirty="0"/>
              <a:t>D0 = mm</a:t>
            </a:r>
          </a:p>
          <a:p>
            <a:r>
              <a:rPr lang="es-AR" sz="2400" dirty="0"/>
              <a:t>D1 = mm </a:t>
            </a:r>
          </a:p>
          <a:p>
            <a:r>
              <a:rPr lang="es-AR" sz="2400" dirty="0"/>
              <a:t>D   = mm </a:t>
            </a:r>
          </a:p>
          <a:p>
            <a:r>
              <a:rPr lang="es-AR" sz="2400" dirty="0"/>
              <a:t>L    = mm</a:t>
            </a:r>
          </a:p>
          <a:p>
            <a:r>
              <a:rPr lang="es-AR" sz="2400" dirty="0"/>
              <a:t>F    = mm/</a:t>
            </a:r>
            <a:r>
              <a:rPr lang="es-AR" sz="2400" dirty="0" err="1"/>
              <a:t>rev</a:t>
            </a:r>
            <a:endParaRPr lang="es-AR" sz="2400" dirty="0"/>
          </a:p>
          <a:p>
            <a:r>
              <a:rPr lang="es-AR" sz="2400" dirty="0"/>
              <a:t>TM = </a:t>
            </a:r>
            <a:r>
              <a:rPr lang="es-AR" sz="2400" dirty="0" err="1"/>
              <a:t>seg</a:t>
            </a:r>
            <a:r>
              <a:rPr lang="es-AR" sz="2400" dirty="0"/>
              <a:t>.</a:t>
            </a:r>
          </a:p>
          <a:p>
            <a:r>
              <a:rPr lang="es-AR" sz="2400" dirty="0"/>
              <a:t>V    = m/min</a:t>
            </a:r>
          </a:p>
          <a:p>
            <a:r>
              <a:rPr lang="es-AR" sz="2400" dirty="0"/>
              <a:t>N   = rpm</a:t>
            </a:r>
          </a:p>
          <a:p>
            <a:r>
              <a:rPr lang="es-AR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E64EF-3C6C-3597-012E-E47B7F41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533179"/>
            <a:ext cx="4328417" cy="1503691"/>
          </a:xfrm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Tiempos de Torneado</a:t>
            </a:r>
            <a:br>
              <a:rPr lang="es-AR" b="1" dirty="0">
                <a:latin typeface="Arial Black" panose="020B0A04020102020204" pitchFamily="34" charset="0"/>
              </a:rPr>
            </a:br>
            <a:endParaRPr lang="es-AR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8CFC1-21F9-54C8-C91A-C27D124D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1" y="159657"/>
            <a:ext cx="6468769" cy="6038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4574C66A-DE66-69F1-A862-FF25ADD846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1705" y="2036870"/>
                <a:ext cx="2183219" cy="53802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500"/>
                  </a:spcAft>
                  <a:buFont typeface="Franklin Gothic Book" panose="020B0503020102020204" pitchFamily="34" charset="0"/>
                  <a:buNone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2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None/>
                  <a:defRPr sz="1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2400" dirty="0"/>
                  <a:t>D0 = mm</a:t>
                </a:r>
              </a:p>
              <a:p>
                <a:r>
                  <a:rPr lang="es-AR" sz="2400" dirty="0"/>
                  <a:t>D1 = mm </a:t>
                </a:r>
              </a:p>
              <a:p>
                <a:r>
                  <a:rPr lang="es-AR" sz="2400" dirty="0"/>
                  <a:t>D   = mm </a:t>
                </a:r>
              </a:p>
              <a:p>
                <a:r>
                  <a:rPr lang="es-AR" sz="2400" dirty="0"/>
                  <a:t>L    = mm</a:t>
                </a:r>
              </a:p>
              <a:p>
                <a:r>
                  <a:rPr lang="es-AR" sz="2400" dirty="0"/>
                  <a:t>F    = mm</a:t>
                </a:r>
              </a:p>
              <a:p>
                <a:r>
                  <a:rPr lang="es-AR" sz="2800" b="1" dirty="0"/>
                  <a:t>TM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s-A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A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  <m:r>
                          <a:rPr lang="es-A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s-A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A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s-A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𝒇𝑽</m:t>
                        </m:r>
                      </m:den>
                    </m:f>
                  </m:oMath>
                </a14:m>
                <a:r>
                  <a:rPr lang="es-AR" sz="2800" b="1" dirty="0"/>
                  <a:t>    </a:t>
                </a:r>
                <a:r>
                  <a:rPr lang="es-AR" sz="2400" dirty="0"/>
                  <a:t>= m/min</a:t>
                </a:r>
              </a:p>
              <a:p>
                <a:r>
                  <a:rPr lang="es-AR" sz="2400" dirty="0"/>
                  <a:t>N   = rpm</a:t>
                </a:r>
              </a:p>
              <a:p>
                <a:r>
                  <a:rPr lang="es-AR" dirty="0"/>
                  <a:t> </a:t>
                </a:r>
              </a:p>
            </p:txBody>
          </p:sp>
        </mc:Choice>
        <mc:Fallback xmlns="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4574C66A-DE66-69F1-A862-FF25ADD84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05" y="2036870"/>
                <a:ext cx="2183219" cy="5380226"/>
              </a:xfrm>
              <a:prstGeom prst="rect">
                <a:avLst/>
              </a:prstGeom>
              <a:blipFill>
                <a:blip r:embed="rId4"/>
                <a:stretch>
                  <a:fillRect l="-5866" t="-56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96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57FA9A-F69E-29D3-E4B7-14C00E6394C6}"/>
              </a:ext>
            </a:extLst>
          </p:cNvPr>
          <p:cNvSpPr txBox="1">
            <a:spLocks/>
          </p:cNvSpPr>
          <p:nvPr/>
        </p:nvSpPr>
        <p:spPr>
          <a:xfrm>
            <a:off x="1243262" y="847831"/>
            <a:ext cx="4050633" cy="1363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800" b="1" dirty="0">
                <a:latin typeface="Arial" panose="020B0604020202020204" pitchFamily="34" charset="0"/>
                <a:cs typeface="Arial" panose="020B0604020202020204" pitchFamily="34" charset="0"/>
              </a:rPr>
              <a:t>Materiales </a:t>
            </a:r>
            <a:r>
              <a:rPr lang="es-A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maquinables</a:t>
            </a:r>
            <a:r>
              <a:rPr lang="es-AR" sz="2400" dirty="0"/>
              <a:t>.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66AE48-6D97-C593-36D5-2DA068DBFA8C}"/>
              </a:ext>
            </a:extLst>
          </p:cNvPr>
          <p:cNvSpPr txBox="1">
            <a:spLocks/>
          </p:cNvSpPr>
          <p:nvPr/>
        </p:nvSpPr>
        <p:spPr>
          <a:xfrm>
            <a:off x="5943599" y="714048"/>
            <a:ext cx="5446295" cy="1726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Presentan características de manera general que los hacen adeptos y propensos a ser seleccionados para mecanizar.</a:t>
            </a:r>
            <a:endParaRPr lang="es-AR" sz="24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31C9F1-71E8-2128-2FBF-A8FC1998AF35}"/>
              </a:ext>
            </a:extLst>
          </p:cNvPr>
          <p:cNvSpPr txBox="1">
            <a:spLocks/>
          </p:cNvSpPr>
          <p:nvPr/>
        </p:nvSpPr>
        <p:spPr>
          <a:xfrm>
            <a:off x="1243262" y="3579790"/>
            <a:ext cx="10355179" cy="3320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Duración del filo: de la herramienta utilizada y material del mismo</a:t>
            </a:r>
          </a:p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Velocidad de corte: tanto de la máquina como del material </a:t>
            </a:r>
          </a:p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Potencia herramental: Torque necesario para lograr el corte del material</a:t>
            </a:r>
          </a:p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Temperatura de corte: generada por la fricción. Temperatura de fusión del material</a:t>
            </a:r>
          </a:p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Producción de viruta: de distintos tipos continuas, discontinuas o </a:t>
            </a:r>
            <a:r>
              <a:rPr lang="es-AR" sz="4000" dirty="0" err="1">
                <a:latin typeface="Arial" panose="020B0604020202020204" pitchFamily="34" charset="0"/>
                <a:cs typeface="Arial" panose="020B0604020202020204" pitchFamily="34" charset="0"/>
              </a:rPr>
              <a:t>protuberadas</a:t>
            </a: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Acabado superficial objetivo </a:t>
            </a:r>
          </a:p>
          <a:p>
            <a:endParaRPr lang="es-A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0EB99C-D156-85DA-7B8A-A9C790F25E03}"/>
              </a:ext>
            </a:extLst>
          </p:cNvPr>
          <p:cNvSpPr txBox="1">
            <a:spLocks/>
          </p:cNvSpPr>
          <p:nvPr/>
        </p:nvSpPr>
        <p:spPr>
          <a:xfrm>
            <a:off x="1451810" y="2580735"/>
            <a:ext cx="9681412" cy="71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Variación térmica / Tenacidad / Desgaste</a:t>
            </a:r>
            <a:endParaRPr lang="es-AR" sz="24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4605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57FA9A-F69E-29D3-E4B7-14C00E6394C6}"/>
              </a:ext>
            </a:extLst>
          </p:cNvPr>
          <p:cNvSpPr txBox="1">
            <a:spLocks/>
          </p:cNvSpPr>
          <p:nvPr/>
        </p:nvSpPr>
        <p:spPr>
          <a:xfrm>
            <a:off x="1243262" y="727590"/>
            <a:ext cx="4050633" cy="136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Materiales </a:t>
            </a:r>
            <a:r>
              <a:rPr lang="es-A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maquinables</a:t>
            </a:r>
            <a:r>
              <a:rPr lang="es-AR" sz="2400" dirty="0"/>
              <a:t>.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66AE48-6D97-C593-36D5-2DA068DBFA8C}"/>
              </a:ext>
            </a:extLst>
          </p:cNvPr>
          <p:cNvSpPr txBox="1">
            <a:spLocks/>
          </p:cNvSpPr>
          <p:nvPr/>
        </p:nvSpPr>
        <p:spPr>
          <a:xfrm>
            <a:off x="1167060" y="2566912"/>
            <a:ext cx="5398170" cy="1213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Ligado a la finalidad de la pieza, presupuesto y tecnología disponible.</a:t>
            </a:r>
            <a:endParaRPr lang="es-AR" sz="24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31C9F1-71E8-2128-2FBF-A8FC1998AF35}"/>
              </a:ext>
            </a:extLst>
          </p:cNvPr>
          <p:cNvSpPr txBox="1">
            <a:spLocks/>
          </p:cNvSpPr>
          <p:nvPr/>
        </p:nvSpPr>
        <p:spPr>
          <a:xfrm>
            <a:off x="1191126" y="4256315"/>
            <a:ext cx="10355179" cy="2272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800" dirty="0">
                <a:latin typeface="+mj-lt"/>
                <a:cs typeface="Arial" panose="020B0604020202020204" pitchFamily="34" charset="0"/>
              </a:rPr>
              <a:t>Metales: aluminio, aceros, bronce, aleaciones, etc. </a:t>
            </a:r>
            <a:endParaRPr lang="es-AR" sz="2800" dirty="0">
              <a:latin typeface="+mj-lt"/>
            </a:endParaRPr>
          </a:p>
          <a:p>
            <a:r>
              <a:rPr lang="es-AR" sz="2800" dirty="0">
                <a:latin typeface="+mj-lt"/>
              </a:rPr>
              <a:t>Polímeros: ABS, Teflón, PEEK</a:t>
            </a:r>
          </a:p>
          <a:p>
            <a:r>
              <a:rPr lang="es-AR" sz="2800" dirty="0">
                <a:latin typeface="+mj-lt"/>
              </a:rPr>
              <a:t>Cerámicas: óxidos, monóxidos y materiales compuestos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D8BE1-1B2C-40AE-6021-FD30A4F4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716" y="187133"/>
            <a:ext cx="5823284" cy="28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553" y="2751221"/>
            <a:ext cx="4682289" cy="380198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Corte o penetración</a:t>
            </a:r>
            <a:r>
              <a:rPr lang="es-MX" sz="2400" dirty="0"/>
              <a:t>: Con este movimiento penetra la herramienta en el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Avance</a:t>
            </a:r>
            <a:r>
              <a:rPr lang="es-MX" sz="2400" dirty="0"/>
              <a:t>: Este movimiento es el realizado al desplazar la herramienta durante el corte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 </a:t>
            </a:r>
            <a:r>
              <a:rPr lang="es-MX" sz="2400" b="1" dirty="0"/>
              <a:t>Trabajo</a:t>
            </a:r>
            <a:r>
              <a:rPr lang="es-MX" sz="2400" dirty="0"/>
              <a:t>: Se define con el parámetro de Profundidad de Pasada según el movimiento del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94C8E-A47D-0BF1-C1BB-6F0FFF9C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627" y="0"/>
            <a:ext cx="5722374" cy="51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7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553" y="2911642"/>
            <a:ext cx="4682289" cy="38019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Corte: Con este movimiento penetra la herramienta en el material, siendo la causante de producir la viruta. </a:t>
            </a:r>
          </a:p>
          <a:p>
            <a:r>
              <a:rPr lang="es-MX" sz="2400" dirty="0"/>
              <a:t>Se define mediante la </a:t>
            </a:r>
            <a:r>
              <a:rPr lang="es-MX" sz="2400" b="1" dirty="0"/>
              <a:t>Velocidad de Corte.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Tipos de mecanizado: ¿cuáles son los más habituales? - ferrosplanes">
            <a:extLst>
              <a:ext uri="{FF2B5EF4-FFF2-40B4-BE49-F238E27FC236}">
                <a16:creationId xmlns:a16="http://schemas.microsoft.com/office/drawing/2014/main" id="{FBA74DF5-EF24-D9ED-78C4-AEF54765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677" r="26053"/>
          <a:stretch/>
        </p:blipFill>
        <p:spPr bwMode="auto">
          <a:xfrm>
            <a:off x="5516478" y="-34078"/>
            <a:ext cx="7204911" cy="700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4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2057399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553" y="3273426"/>
            <a:ext cx="4682289" cy="38019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Avance: Este movimiento es el realizado al desplazar el punto de aplicación del corte. Se define mediante 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Velocidad de Avance. </a:t>
            </a:r>
          </a:p>
          <a:p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47664-E752-1DA8-958F-10265BF4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917" y="-92242"/>
            <a:ext cx="7477720" cy="69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8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84B9-C63E-47F8-7F74-16F2508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2" y="685801"/>
            <a:ext cx="4393532" cy="3966410"/>
          </a:xfrm>
        </p:spPr>
        <p:txBody>
          <a:bodyPr/>
          <a:lstStyle/>
          <a:p>
            <a:r>
              <a:rPr lang="es-AR" sz="4400" dirty="0">
                <a:latin typeface="Arial Black "/>
              </a:rPr>
              <a:t>Movimientos</a:t>
            </a:r>
            <a:r>
              <a:rPr lang="es-AR" sz="3200" dirty="0">
                <a:latin typeface="Arial Black "/>
              </a:rPr>
              <a:t> en el </a:t>
            </a:r>
            <a:br>
              <a:rPr lang="es-AR" dirty="0">
                <a:latin typeface="Arial Black "/>
              </a:rPr>
            </a:br>
            <a:r>
              <a:rPr lang="es-AR" sz="3600" dirty="0">
                <a:latin typeface="Arial Black "/>
              </a:rPr>
              <a:t>Mecanizado</a:t>
            </a:r>
            <a:r>
              <a:rPr lang="es-AR" sz="5400" dirty="0">
                <a:latin typeface="Arial Black "/>
              </a:rPr>
              <a:t> </a:t>
            </a:r>
            <a:endParaRPr lang="es-AR" dirty="0">
              <a:latin typeface="Arial Black 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96C4A-10B9-A0CF-6012-E62EFF4D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552" y="2751220"/>
            <a:ext cx="4682289" cy="380198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Corte: Con este movimiento penetra la herramienta en el material, siendo la causante de producir la viruta. Se define mediante la Velocidad de Corte.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Avance: Este movimiento es el realizado al desplazar el punto de aplicación del corte. Se define mediante la Velocidad de Avance.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Alimentación: Se define con el parámetro de Profundidad de Pasada y es el encargado de cortar un espesor del material.</a:t>
            </a:r>
            <a:endParaRPr lang="es-AR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C8CFE-652B-A9CD-DEC4-0CFC565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0959F0-E723-0893-B8E3-84ECD565F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/>
          <a:stretch/>
        </p:blipFill>
        <p:spPr bwMode="auto">
          <a:xfrm>
            <a:off x="5550569" y="1"/>
            <a:ext cx="9241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4796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{812C619D-809B-4DF1-B4B0-777F7EABE79B}tf10001105</Template>
  <TotalTime>2446</TotalTime>
  <Words>1208</Words>
  <Application>Microsoft Office PowerPoint</Application>
  <PresentationFormat>Widescreen</PresentationFormat>
  <Paragraphs>205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Adobe Gothic Std B</vt:lpstr>
      <vt:lpstr>Aptos</vt:lpstr>
      <vt:lpstr>Arial</vt:lpstr>
      <vt:lpstr>Arial Black</vt:lpstr>
      <vt:lpstr>Arial Black </vt:lpstr>
      <vt:lpstr>Cambria Math</vt:lpstr>
      <vt:lpstr>Cascadia Mono SemiBold</vt:lpstr>
      <vt:lpstr>Franklin Gothic Book</vt:lpstr>
      <vt:lpstr>Crop</vt:lpstr>
      <vt:lpstr>PowerPoint Presentation</vt:lpstr>
      <vt:lpstr>Transformación </vt:lpstr>
      <vt:lpstr>PowerPoint Presentation</vt:lpstr>
      <vt:lpstr>PowerPoint Presentation</vt:lpstr>
      <vt:lpstr>PowerPoint Presentation</vt:lpstr>
      <vt:lpstr>Movimientos en el  Mecanizado </vt:lpstr>
      <vt:lpstr>Movimientos en el  Mecanizado </vt:lpstr>
      <vt:lpstr>Movimientos en el  Mecanizado </vt:lpstr>
      <vt:lpstr>Movimientos en el  Mecanizado </vt:lpstr>
      <vt:lpstr>PowerPoint Presentation</vt:lpstr>
      <vt:lpstr>PowerPoint Presentation</vt:lpstr>
      <vt:lpstr>PowerPoint Presentation</vt:lpstr>
      <vt:lpstr>PowerPoint Presentation</vt:lpstr>
      <vt:lpstr>Procesos en el  Mecanizado </vt:lpstr>
      <vt:lpstr>Procesos en el  Mecanizado </vt:lpstr>
      <vt:lpstr>Procesos en el  Mecanizado </vt:lpstr>
      <vt:lpstr>Procesos en el  Mecanizado </vt:lpstr>
      <vt:lpstr>Procesos en el  Mecanizado </vt:lpstr>
      <vt:lpstr>Ejes de torneado </vt:lpstr>
      <vt:lpstr>Movimientos en el  Mecanizado </vt:lpstr>
      <vt:lpstr>Ejes de torneado </vt:lpstr>
      <vt:lpstr>Torneado</vt:lpstr>
      <vt:lpstr>Torneado</vt:lpstr>
      <vt:lpstr>Torneado Herramientas</vt:lpstr>
      <vt:lpstr>Torneado Herramientas</vt:lpstr>
      <vt:lpstr>Torneado Herramientas</vt:lpstr>
      <vt:lpstr>Torneado Herramientas</vt:lpstr>
      <vt:lpstr>Torneado Herramientas</vt:lpstr>
      <vt:lpstr>PowerPoint Presentation</vt:lpstr>
      <vt:lpstr>Tiempos de Torneado</vt:lpstr>
      <vt:lpstr>Tiempos de Torneado </vt:lpstr>
      <vt:lpstr>Tiempos de Torneado </vt:lpstr>
      <vt:lpstr>Tiempos de Torneado </vt:lpstr>
      <vt:lpstr>Tiempos de Torneado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Schimpf</dc:creator>
  <cp:lastModifiedBy>SCHIMPF BERNHARDT LUCAS BENJAMIN</cp:lastModifiedBy>
  <cp:revision>15</cp:revision>
  <dcterms:created xsi:type="dcterms:W3CDTF">2024-02-28T21:44:59Z</dcterms:created>
  <dcterms:modified xsi:type="dcterms:W3CDTF">2025-08-07T15:58:47Z</dcterms:modified>
</cp:coreProperties>
</file>