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264" r:id="rId18"/>
    <p:sldId id="263" r:id="rId19"/>
    <p:sldId id="26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9E5DBE-D896-4D40-8245-6E7FB3C0AE40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BB04376-69C4-4A9A-A580-53D14B56B4D6}">
      <dgm:prSet phldrT="[Texto]"/>
      <dgm:spPr/>
      <dgm:t>
        <a:bodyPr/>
        <a:lstStyle/>
        <a:p>
          <a:r>
            <a:rPr lang="es-ES" dirty="0"/>
            <a:t>Accesibilidad </a:t>
          </a:r>
          <a:endParaRPr lang="es-AR" dirty="0"/>
        </a:p>
      </dgm:t>
    </dgm:pt>
    <dgm:pt modelId="{C2B16246-A025-44CD-B07C-87A3495455C9}" type="parTrans" cxnId="{793AF64E-377A-47EE-88C7-D9D14F36430D}">
      <dgm:prSet/>
      <dgm:spPr/>
      <dgm:t>
        <a:bodyPr/>
        <a:lstStyle/>
        <a:p>
          <a:endParaRPr lang="es-AR"/>
        </a:p>
      </dgm:t>
    </dgm:pt>
    <dgm:pt modelId="{8E4BFBF2-BA96-49EA-8DCF-9EB62EFB255C}" type="sibTrans" cxnId="{793AF64E-377A-47EE-88C7-D9D14F36430D}">
      <dgm:prSet/>
      <dgm:spPr/>
      <dgm:t>
        <a:bodyPr/>
        <a:lstStyle/>
        <a:p>
          <a:endParaRPr lang="es-AR"/>
        </a:p>
      </dgm:t>
    </dgm:pt>
    <dgm:pt modelId="{D625F127-78BF-4187-B192-F8D610F61BCA}">
      <dgm:prSet phldrT="[Texto]"/>
      <dgm:spPr/>
      <dgm:t>
        <a:bodyPr/>
        <a:lstStyle/>
        <a:p>
          <a:r>
            <a:rPr lang="es-ES" dirty="0"/>
            <a:t>Barrera arquitectónica</a:t>
          </a:r>
          <a:endParaRPr lang="es-AR" dirty="0"/>
        </a:p>
      </dgm:t>
    </dgm:pt>
    <dgm:pt modelId="{AF2B0DA4-ADE1-4E29-8141-EBC35969E568}" type="parTrans" cxnId="{059C319C-CFE9-4C1D-815D-ACBE1CC50786}">
      <dgm:prSet/>
      <dgm:spPr/>
      <dgm:t>
        <a:bodyPr/>
        <a:lstStyle/>
        <a:p>
          <a:endParaRPr lang="es-AR"/>
        </a:p>
      </dgm:t>
    </dgm:pt>
    <dgm:pt modelId="{0DC83FD8-690B-47F0-8A3C-09395DA9A3AE}" type="sibTrans" cxnId="{059C319C-CFE9-4C1D-815D-ACBE1CC50786}">
      <dgm:prSet/>
      <dgm:spPr/>
      <dgm:t>
        <a:bodyPr/>
        <a:lstStyle/>
        <a:p>
          <a:endParaRPr lang="es-AR"/>
        </a:p>
      </dgm:t>
    </dgm:pt>
    <dgm:pt modelId="{714ABF95-4EEA-4D75-830B-67BCA8C499A1}" type="pres">
      <dgm:prSet presAssocID="{369E5DBE-D896-4D40-8245-6E7FB3C0AE40}" presName="diagram" presStyleCnt="0">
        <dgm:presLayoutVars>
          <dgm:dir/>
          <dgm:resizeHandles val="exact"/>
        </dgm:presLayoutVars>
      </dgm:prSet>
      <dgm:spPr/>
    </dgm:pt>
    <dgm:pt modelId="{3A4FD357-31F9-41D6-85E1-80B416E3C0F0}" type="pres">
      <dgm:prSet presAssocID="{EBB04376-69C4-4A9A-A580-53D14B56B4D6}" presName="arrow" presStyleLbl="node1" presStyleIdx="0" presStyleCnt="2">
        <dgm:presLayoutVars>
          <dgm:bulletEnabled val="1"/>
        </dgm:presLayoutVars>
      </dgm:prSet>
      <dgm:spPr/>
    </dgm:pt>
    <dgm:pt modelId="{9A83E755-59D2-4E68-AC35-929AA00D3086}" type="pres">
      <dgm:prSet presAssocID="{D625F127-78BF-4187-B192-F8D610F61BCA}" presName="arrow" presStyleLbl="node1" presStyleIdx="1" presStyleCnt="2">
        <dgm:presLayoutVars>
          <dgm:bulletEnabled val="1"/>
        </dgm:presLayoutVars>
      </dgm:prSet>
      <dgm:spPr/>
    </dgm:pt>
  </dgm:ptLst>
  <dgm:cxnLst>
    <dgm:cxn modelId="{5CB74635-38F8-481F-83E3-22F3FD7C1886}" type="presOf" srcId="{EBB04376-69C4-4A9A-A580-53D14B56B4D6}" destId="{3A4FD357-31F9-41D6-85E1-80B416E3C0F0}" srcOrd="0" destOrd="0" presId="urn:microsoft.com/office/officeart/2005/8/layout/arrow5"/>
    <dgm:cxn modelId="{793AF64E-377A-47EE-88C7-D9D14F36430D}" srcId="{369E5DBE-D896-4D40-8245-6E7FB3C0AE40}" destId="{EBB04376-69C4-4A9A-A580-53D14B56B4D6}" srcOrd="0" destOrd="0" parTransId="{C2B16246-A025-44CD-B07C-87A3495455C9}" sibTransId="{8E4BFBF2-BA96-49EA-8DCF-9EB62EFB255C}"/>
    <dgm:cxn modelId="{059C319C-CFE9-4C1D-815D-ACBE1CC50786}" srcId="{369E5DBE-D896-4D40-8245-6E7FB3C0AE40}" destId="{D625F127-78BF-4187-B192-F8D610F61BCA}" srcOrd="1" destOrd="0" parTransId="{AF2B0DA4-ADE1-4E29-8141-EBC35969E568}" sibTransId="{0DC83FD8-690B-47F0-8A3C-09395DA9A3AE}"/>
    <dgm:cxn modelId="{29CA9FAD-DA1F-4E63-BA9E-48ECA8159BF0}" type="presOf" srcId="{D625F127-78BF-4187-B192-F8D610F61BCA}" destId="{9A83E755-59D2-4E68-AC35-929AA00D3086}" srcOrd="0" destOrd="0" presId="urn:microsoft.com/office/officeart/2005/8/layout/arrow5"/>
    <dgm:cxn modelId="{7E0B27C6-9F6B-4AC3-BC24-1ACCF74FFF71}" type="presOf" srcId="{369E5DBE-D896-4D40-8245-6E7FB3C0AE40}" destId="{714ABF95-4EEA-4D75-830B-67BCA8C499A1}" srcOrd="0" destOrd="0" presId="urn:microsoft.com/office/officeart/2005/8/layout/arrow5"/>
    <dgm:cxn modelId="{59A1C58F-0218-49B1-A580-82FA9A06FA28}" type="presParOf" srcId="{714ABF95-4EEA-4D75-830B-67BCA8C499A1}" destId="{3A4FD357-31F9-41D6-85E1-80B416E3C0F0}" srcOrd="0" destOrd="0" presId="urn:microsoft.com/office/officeart/2005/8/layout/arrow5"/>
    <dgm:cxn modelId="{0869E6CB-EB7A-46FB-9C91-B13AF93A5279}" type="presParOf" srcId="{714ABF95-4EEA-4D75-830B-67BCA8C499A1}" destId="{9A83E755-59D2-4E68-AC35-929AA00D308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4FD357-31F9-41D6-85E1-80B416E3C0F0}">
      <dsp:nvSpPr>
        <dsp:cNvPr id="0" name=""/>
        <dsp:cNvSpPr/>
      </dsp:nvSpPr>
      <dsp:spPr>
        <a:xfrm rot="16200000">
          <a:off x="490" y="209"/>
          <a:ext cx="1772111" cy="17721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Accesibilidad </a:t>
          </a:r>
          <a:endParaRPr lang="es-AR" sz="1600" kern="1200" dirty="0"/>
        </a:p>
      </dsp:txBody>
      <dsp:txXfrm rot="5400000">
        <a:off x="491" y="443236"/>
        <a:ext cx="1461992" cy="886055"/>
      </dsp:txXfrm>
    </dsp:sp>
    <dsp:sp modelId="{9A83E755-59D2-4E68-AC35-929AA00D3086}">
      <dsp:nvSpPr>
        <dsp:cNvPr id="0" name=""/>
        <dsp:cNvSpPr/>
      </dsp:nvSpPr>
      <dsp:spPr>
        <a:xfrm rot="5400000">
          <a:off x="2104838" y="209"/>
          <a:ext cx="1772111" cy="177211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Barrera arquitectónica</a:t>
          </a:r>
          <a:endParaRPr lang="es-AR" sz="1600" kern="1200" dirty="0"/>
        </a:p>
      </dsp:txBody>
      <dsp:txXfrm rot="-5400000">
        <a:off x="2414958" y="443237"/>
        <a:ext cx="1461992" cy="886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DA0AE-4F34-4C6D-9537-B8A0035968EB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E314F-9919-4CA8-B16A-8D773D92E14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7711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E314F-9919-4CA8-B16A-8D773D92E145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208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42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412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778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9251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4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1497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0254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5324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89444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854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994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C5924C3-046F-4319-812D-7CE06E7EA95F}" type="datetimeFigureOut">
              <a:rPr lang="es-AR" smtClean="0"/>
              <a:t>9/8/2024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02DDEA-3DE6-4859-8CA1-76CBCA4D291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1478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cjsXjyhY5s?start=149&amp;feature=oemb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7757A-88F6-44F3-BECF-1D5CCEF876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Accesibilidad y barreras arquitectónicas..</a:t>
            </a:r>
            <a:endParaRPr lang="es-A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6F688F-37AE-4F08-9C2F-47F26BF04B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Definición desde una perspectiva de derechos. Marco normativo.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6830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997048" y="747346"/>
            <a:ext cx="2435469" cy="5468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Molinetes</a:t>
            </a:r>
            <a:endParaRPr lang="es-E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BC30A34-9E72-0D11-8423-611C69268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635" y="1719793"/>
            <a:ext cx="5413021" cy="28741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BA9A8F-44D1-F220-D542-52B835391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149" y="1719793"/>
            <a:ext cx="2603812" cy="30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80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225941" y="905611"/>
            <a:ext cx="2670810" cy="5152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Rampas</a:t>
            </a:r>
            <a:r>
              <a:rPr lang="es-ES" sz="2800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901122-650F-D161-EDC1-89358233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815" y="3731451"/>
            <a:ext cx="4504695" cy="278540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34EECA0-0376-95D9-F7D1-8B310975A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64" y="2120698"/>
            <a:ext cx="4264269" cy="3429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2CDADE7-6D5C-C36B-A4DC-CB398CAD7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357" y="503796"/>
            <a:ext cx="4035080" cy="302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5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039251" y="719211"/>
            <a:ext cx="2646484" cy="4906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Sanitarios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40A1CA-17A4-0217-6852-22E2479D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51" y="1835357"/>
            <a:ext cx="4258062" cy="31872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02746E-D365-9D93-7B3E-0E4767381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015" y="1565030"/>
            <a:ext cx="3727938" cy="37279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680825E-2CCD-DDB5-508F-EA587137F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922" y="2518996"/>
            <a:ext cx="2795954" cy="372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38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264334" y="831752"/>
            <a:ext cx="3096651" cy="5328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Mostradores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369D126-E7F8-E729-953D-1B550AC9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02" y="1902541"/>
            <a:ext cx="4572902" cy="351261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EA8F9B0-CE3E-49F5-06BC-72C0E2108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490" y="1902541"/>
            <a:ext cx="5282640" cy="351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15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784838" y="719211"/>
            <a:ext cx="9539654" cy="47953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Pasillo y corredores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6EB9B44-D1D3-5760-BCE8-A06F8130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260" y="1459213"/>
            <a:ext cx="3305293" cy="440172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CF16AB-BCF4-E68F-64AA-043E54A3C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9213"/>
            <a:ext cx="3305293" cy="44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42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1AB183F-B163-42E0-E5EB-849673A461E3}"/>
              </a:ext>
            </a:extLst>
          </p:cNvPr>
          <p:cNvSpPr txBox="1">
            <a:spLocks/>
          </p:cNvSpPr>
          <p:nvPr/>
        </p:nvSpPr>
        <p:spPr>
          <a:xfrm>
            <a:off x="603152" y="719211"/>
            <a:ext cx="10364372" cy="54195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Dificultades o imposibilidad de escuchar</a:t>
            </a:r>
            <a:endParaRPr lang="es-ES" sz="28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5A40D74-84EC-F449-00CF-C239B66F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02" y="2064434"/>
            <a:ext cx="4093698" cy="272913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A92DAC-3763-F552-C055-953F3B75F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235" y="2231927"/>
            <a:ext cx="4203055" cy="23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1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913814" y="719211"/>
            <a:ext cx="10364372" cy="54195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Discapacidad por disminución visual o ceguera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ACB100-A32B-2E65-98BC-4D21B3E02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54" y="1778940"/>
            <a:ext cx="4755950" cy="293436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00351A-8572-F472-FA43-D0AE4CDE1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861" y="1778940"/>
            <a:ext cx="2200770" cy="29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4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954DA1-484F-485B-965A-E37C0845D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3600" dirty="0"/>
              <a:t>Marco normativo. Antecedentes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52DB03-52FB-4DBF-8CCA-626D4F20C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just">
              <a:buNone/>
            </a:pPr>
            <a:r>
              <a:rPr lang="es-ES" b="1" dirty="0"/>
              <a:t>Ley Nacional </a:t>
            </a:r>
            <a:r>
              <a:rPr lang="es-ES" b="1" dirty="0" err="1"/>
              <a:t>N°</a:t>
            </a:r>
            <a:r>
              <a:rPr lang="es-ES" b="1" dirty="0"/>
              <a:t> 22.431 (1981) </a:t>
            </a:r>
          </a:p>
          <a:p>
            <a:pPr marL="45720" indent="0" algn="just">
              <a:buNone/>
            </a:pPr>
            <a:r>
              <a:rPr lang="es-ES" dirty="0"/>
              <a:t>“Sistema de protección integral de los discapacitados”: en su cap. IV establece la obligatoriedad de proyectar y construir edificios accesibles para </a:t>
            </a:r>
            <a:r>
              <a:rPr lang="es-ES" b="1" dirty="0">
                <a:highlight>
                  <a:srgbClr val="FFFF00"/>
                </a:highlight>
              </a:rPr>
              <a:t>personas que usan sillas de ruedas</a:t>
            </a:r>
            <a:r>
              <a:rPr lang="es-ES" dirty="0">
                <a:highlight>
                  <a:srgbClr val="FFFF00"/>
                </a:highlight>
              </a:rPr>
              <a:t>. </a:t>
            </a:r>
          </a:p>
          <a:p>
            <a:pPr marL="45720" indent="0" algn="just">
              <a:buNone/>
            </a:pPr>
            <a:r>
              <a:rPr lang="es-ES" b="1" dirty="0"/>
              <a:t>Ley Nacional </a:t>
            </a:r>
            <a:r>
              <a:rPr lang="es-ES" b="1" dirty="0" err="1"/>
              <a:t>N°</a:t>
            </a:r>
            <a:r>
              <a:rPr lang="es-ES" b="1" dirty="0"/>
              <a:t> 24.314 (1994) </a:t>
            </a:r>
          </a:p>
          <a:p>
            <a:pPr marL="45720" indent="0" algn="just">
              <a:buNone/>
            </a:pPr>
            <a:r>
              <a:rPr lang="es-ES" dirty="0"/>
              <a:t>Accesibilidad de personas con movilidad reducida. Modificación de la ley </a:t>
            </a:r>
            <a:r>
              <a:rPr lang="es-ES" dirty="0" err="1"/>
              <a:t>nº</a:t>
            </a:r>
            <a:r>
              <a:rPr lang="es-ES" dirty="0"/>
              <a:t> 22.431: habla de conjunto de personas con algún impedimento permanente o transitorio en su movilidad: </a:t>
            </a:r>
            <a:r>
              <a:rPr lang="es-ES" b="1" dirty="0">
                <a:highlight>
                  <a:srgbClr val="FFFF00"/>
                </a:highlight>
              </a:rPr>
              <a:t>personas que trasladan cochecitos de bebés, mujeres embarazadas, ancianos, personas con discapacidad visual o auditiva. </a:t>
            </a:r>
            <a:r>
              <a:rPr lang="es-ES" dirty="0"/>
              <a:t>Enuncia pautas de diseño de manera general.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87371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C2BAF4C-F6EA-4A91-9833-5AE5C34CE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51560"/>
            <a:ext cx="9872871" cy="504444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s-ES" b="1" dirty="0"/>
              <a:t>La Convención internacional sobre los Derechos de las Personas con Discapacidad  </a:t>
            </a:r>
            <a:r>
              <a:rPr lang="es-ES" b="1" dirty="0">
                <a:sym typeface="Wingdings" panose="05000000000000000000" pitchFamily="2" charset="2"/>
              </a:rPr>
              <a:t> </a:t>
            </a:r>
            <a:r>
              <a:rPr lang="es-ES" b="1" dirty="0"/>
              <a:t>Ley Nacional </a:t>
            </a:r>
            <a:r>
              <a:rPr lang="es-ES" b="1" dirty="0" err="1"/>
              <a:t>N°</a:t>
            </a:r>
            <a:r>
              <a:rPr lang="es-ES" b="1" dirty="0"/>
              <a:t> 26.378</a:t>
            </a:r>
          </a:p>
          <a:p>
            <a:pPr marL="45720" indent="0">
              <a:buNone/>
            </a:pPr>
            <a:r>
              <a:rPr lang="es-ES" dirty="0"/>
              <a:t>Explica detalladamente en sus 50 artículos los derechos de las personas con discapacidad (derechos civiles y políticos, la accesibilidad, la participación y la inclusión, y el derecho a la educación).</a:t>
            </a:r>
          </a:p>
          <a:p>
            <a:pPr marL="45720" indent="0">
              <a:buNone/>
            </a:pPr>
            <a:endParaRPr lang="es-ES" dirty="0"/>
          </a:p>
          <a:p>
            <a:pPr marL="45720" indent="0">
              <a:buNone/>
            </a:pPr>
            <a:r>
              <a:rPr lang="es-ES" dirty="0"/>
              <a:t> Artículo 9. </a:t>
            </a:r>
          </a:p>
          <a:p>
            <a:pPr marL="45720" indent="0">
              <a:buNone/>
            </a:pPr>
            <a:r>
              <a:rPr lang="es-ES" i="1" dirty="0"/>
              <a:t>Accesibilidad:</a:t>
            </a:r>
          </a:p>
          <a:p>
            <a:pPr marL="45720" indent="0" algn="just">
              <a:buNone/>
            </a:pPr>
            <a:r>
              <a:rPr lang="es-ES" dirty="0"/>
              <a:t>1. A fin de que las personas con discapacidad puedan vivir en forma independiente y participar plenamente en todos los aspectos de la vida, los Estados Partes adoptarán medidas pertinentes para </a:t>
            </a:r>
            <a:r>
              <a:rPr lang="es-ES" b="1" dirty="0">
                <a:highlight>
                  <a:srgbClr val="FFFF00"/>
                </a:highlight>
              </a:rPr>
              <a:t>asegurar el acceso de las personas con discapacidad, en igualdad de condiciones con las demás, al entorno físico, el transporte, la información y las comunicaciones</a:t>
            </a:r>
            <a:r>
              <a:rPr lang="es-ES" dirty="0"/>
              <a:t>, incluidos los sistemas y las tecnologías de la información y las comunicaciones, y a otros servicios e instalaciones abiertos al público o de uso público, tanto en zonas urbanas como rurales.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54743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21B84-ADE1-4EA5-A7BA-F3D93C7D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29065"/>
            <a:ext cx="9875520" cy="1356360"/>
          </a:xfrm>
        </p:spPr>
        <p:txBody>
          <a:bodyPr>
            <a:normAutofit/>
          </a:bodyPr>
          <a:lstStyle/>
          <a:p>
            <a:r>
              <a:rPr lang="es-ES" sz="4000" dirty="0" err="1"/>
              <a:t>ONGs</a:t>
            </a:r>
            <a:r>
              <a:rPr lang="es-ES" sz="4000" dirty="0"/>
              <a:t> que trabajan en ACCESIBILIDAD</a:t>
            </a:r>
            <a:endParaRPr lang="es-AR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7D77BF-45FB-4E53-B19B-5D8478BC0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369" y="1785425"/>
            <a:ext cx="5829582" cy="4643510"/>
          </a:xfrm>
        </p:spPr>
        <p:txBody>
          <a:bodyPr>
            <a:noAutofit/>
          </a:bodyPr>
          <a:lstStyle/>
          <a:p>
            <a:pPr algn="just"/>
            <a:r>
              <a:rPr lang="es-ES" sz="1800" b="1" dirty="0"/>
              <a:t>Fundación Rumbos: </a:t>
            </a:r>
            <a:r>
              <a:rPr lang="es-ES" sz="1800" dirty="0"/>
              <a:t>Se enfoca en la accesibilidad física y la eliminación de barreras arquitectónicas.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5300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Acceso Ya: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Especializada en eliminar barreras arquitectónicas y urbanísticas.</a:t>
            </a: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5300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Movimiento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Superacción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Promueve la inclusión social mediante actividades culturales y deportivas.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A5300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28600" marR="0" lvl="0" indent="-182880" algn="just" defTabSz="914400" rtl="0" eaLnBrk="1" fontAlgn="auto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A5300F"/>
              </a:buClr>
              <a:buSzPct val="80000"/>
              <a:buFont typeface="Corbel" pitchFamily="34" charset="0"/>
              <a:buChar char="•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REDI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A5300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(Red por los Derechos de las Personas con Discapacidad): Defiende los derechos de las personas con discapacidad en áreas como transporte, educación y empleo.</a:t>
            </a:r>
          </a:p>
          <a:p>
            <a:pPr algn="just"/>
            <a:r>
              <a:rPr lang="es-ES" sz="1800" b="1" dirty="0"/>
              <a:t>Fundación </a:t>
            </a:r>
            <a:r>
              <a:rPr lang="es-ES" sz="1800" b="1" dirty="0" err="1"/>
              <a:t>Tiflos</a:t>
            </a:r>
            <a:r>
              <a:rPr lang="es-ES" sz="1800" b="1" dirty="0"/>
              <a:t>: </a:t>
            </a:r>
            <a:r>
              <a:rPr lang="es-ES" sz="1800" dirty="0"/>
              <a:t>Promueve la accesibilidad tecnológica para personas con discapacidad visual.</a:t>
            </a:r>
          </a:p>
          <a:p>
            <a:pPr algn="just"/>
            <a:r>
              <a:rPr lang="es-ES" sz="1800" b="1" dirty="0"/>
              <a:t>CILSA</a:t>
            </a:r>
            <a:r>
              <a:rPr lang="es-ES" sz="1800" dirty="0"/>
              <a:t>: Fomenta la inclusión a través de programas de accesibilidad y educación.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1505FF-4444-4F47-B4FE-463E7E31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95" y="2148579"/>
            <a:ext cx="4578949" cy="343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0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06496-5E10-451A-84BB-9AA3D80B3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ES" sz="3600" dirty="0"/>
              <a:t>LA CONVENCIÓN Y SUS ARTÍCULOS SE BASAN EN 8 PRINCIPIOS RECTORES</a:t>
            </a:r>
            <a:endParaRPr lang="es-AR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20CE70-8D9D-4D43-B8A9-C7E5429D2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s-ES" dirty="0"/>
              <a:t>El respeto de la dignidad inherente, la autonomía individual, incluida la libertad de tomar las propias decisiones y la independencia de las personas. </a:t>
            </a:r>
          </a:p>
          <a:p>
            <a:pPr lvl="1"/>
            <a:r>
              <a:rPr lang="es-ES" dirty="0"/>
              <a:t>La no discriminación. </a:t>
            </a:r>
          </a:p>
          <a:p>
            <a:pPr lvl="1"/>
            <a:r>
              <a:rPr lang="es-ES" dirty="0"/>
              <a:t>La participación e inclusión de plenas y efectivas en la sociedad. </a:t>
            </a:r>
          </a:p>
          <a:p>
            <a:pPr lvl="1"/>
            <a:r>
              <a:rPr lang="es-ES" dirty="0"/>
              <a:t>El respeto por la diferencia y la aceptación de las personas con discapacidad con parte de la diversidad y la condición humanas. </a:t>
            </a:r>
          </a:p>
          <a:p>
            <a:pPr lvl="1"/>
            <a:r>
              <a:rPr lang="es-ES" dirty="0"/>
              <a:t>La igualdad de oportunidades. </a:t>
            </a:r>
          </a:p>
          <a:p>
            <a:pPr lvl="1"/>
            <a:r>
              <a:rPr lang="es-ES" b="1" dirty="0"/>
              <a:t>La accesibilidad. </a:t>
            </a:r>
          </a:p>
          <a:p>
            <a:pPr lvl="1"/>
            <a:r>
              <a:rPr lang="es-ES" dirty="0"/>
              <a:t>La igualdad entre el hombre y la mujer. </a:t>
            </a:r>
          </a:p>
          <a:p>
            <a:pPr lvl="1"/>
            <a:r>
              <a:rPr lang="es-ES" dirty="0"/>
              <a:t>El respeto a la evolución de los niños y las niñas con discapacidad y de su derecho a preservar su identidad. </a:t>
            </a:r>
          </a:p>
          <a:p>
            <a:pPr marL="274320" lvl="1" indent="0">
              <a:buNone/>
            </a:pPr>
            <a:endParaRPr lang="es-ES" dirty="0"/>
          </a:p>
          <a:p>
            <a:pPr marL="45720" indent="0">
              <a:buNone/>
            </a:pPr>
            <a:r>
              <a:rPr lang="es-ES" dirty="0"/>
              <a:t>(Artículo 3º de la Convención). 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82299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C6C54-C703-6E19-D8E0-9F97C52BF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601" y="454467"/>
            <a:ext cx="9393702" cy="459545"/>
          </a:xfrm>
        </p:spPr>
        <p:txBody>
          <a:bodyPr>
            <a:noAutofit/>
          </a:bodyPr>
          <a:lstStyle/>
          <a:p>
            <a:r>
              <a:rPr lang="es-AR" sz="2800" dirty="0"/>
              <a:t>Diversos Universos - Superhéroes</a:t>
            </a:r>
          </a:p>
        </p:txBody>
      </p:sp>
      <p:pic>
        <p:nvPicPr>
          <p:cNvPr id="4" name="Elementos multimedia en línea 3" title="Diversos Universos - Superhéroes">
            <a:hlinkClick r:id="" action="ppaction://media"/>
            <a:extLst>
              <a:ext uri="{FF2B5EF4-FFF2-40B4-BE49-F238E27FC236}">
                <a16:creationId xmlns:a16="http://schemas.microsoft.com/office/drawing/2014/main" id="{A3832E32-AFB7-5DDE-D1FB-5F6088EFA30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01358" y="991772"/>
            <a:ext cx="9579073" cy="541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6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AEA4A-CA99-4F38-A94D-3BE10B76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ACCESIBILIDAD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E8B04A-A562-42D0-8B86-A32F6AE8D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61514"/>
            <a:ext cx="9875520" cy="4686886"/>
          </a:xfrm>
        </p:spPr>
        <p:txBody>
          <a:bodyPr>
            <a:normAutofit/>
          </a:bodyPr>
          <a:lstStyle/>
          <a:p>
            <a:endParaRPr lang="es-ES" dirty="0"/>
          </a:p>
          <a:p>
            <a:pPr marL="45720" indent="0" algn="just">
              <a:buNone/>
            </a:pPr>
            <a:r>
              <a:rPr lang="es-ES" dirty="0"/>
              <a:t>La accesibilidad </a:t>
            </a:r>
            <a:r>
              <a:rPr lang="es-ES"/>
              <a:t>es la </a:t>
            </a:r>
            <a:r>
              <a:rPr lang="es-ES" dirty="0"/>
              <a:t>condición que posibilita el llegar, entrar, permanecer, salir y les permite a TODAS las personas participar en todas las actividades sociales y económicas para las que se ha concebido el entorno construido.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Es un DERECHO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/>
              <a:t>justamente dentro de la Convención la prospectiva de trabajo es la del “Modelo de vida independiente y autodeterminación”. </a:t>
            </a:r>
          </a:p>
          <a:p>
            <a:pPr algn="just"/>
            <a:r>
              <a:rPr lang="es-ES" dirty="0"/>
              <a:t>Es decir, para que las personas con discapacidad puedan llevar una vida independiente necesitan que estén dadas las condiciones físicas para que ellos puedan desenvolverse en la sociedad y llevar adelante las actividades que deseen o necesiten hacer. </a:t>
            </a:r>
            <a:endParaRPr lang="es-AR" dirty="0"/>
          </a:p>
          <a:p>
            <a:pPr marL="45720" indent="0">
              <a:buNone/>
            </a:pPr>
            <a:endParaRPr lang="es-AR" dirty="0"/>
          </a:p>
          <a:p>
            <a:pPr marL="45720" indent="0">
              <a:buNone/>
            </a:pPr>
            <a:endParaRPr lang="es-AR" dirty="0"/>
          </a:p>
          <a:p>
            <a:pPr marL="45720" indent="0">
              <a:buNone/>
            </a:pPr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14F59F7-ED32-41E2-9366-AD78EA46C4BE}"/>
              </a:ext>
            </a:extLst>
          </p:cNvPr>
          <p:cNvSpPr/>
          <p:nvPr/>
        </p:nvSpPr>
        <p:spPr>
          <a:xfrm>
            <a:off x="1158240" y="1853418"/>
            <a:ext cx="9875520" cy="13563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9470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2BF2A-C26B-486D-AC28-C9EAB98A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AR" dirty="0"/>
            </a:br>
            <a:r>
              <a:rPr lang="es-AR" dirty="0"/>
              <a:t>BARRERAS ARQUITECTÓNICAS</a:t>
            </a:r>
            <a:br>
              <a:rPr lang="es-AR" dirty="0"/>
            </a:b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F5283B-1057-43B6-97FF-8482D2562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65960"/>
            <a:ext cx="9872871" cy="4130040"/>
          </a:xfrm>
        </p:spPr>
        <p:txBody>
          <a:bodyPr/>
          <a:lstStyle/>
          <a:p>
            <a:pPr marL="45720" indent="0" algn="just">
              <a:buNone/>
            </a:pPr>
            <a:r>
              <a:rPr lang="es-ES" dirty="0"/>
              <a:t>Aquellos obstáculos físicos que impiden que las personas puedan llegar, acceder o transitar por un edificio, lugar o zona. 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algn="just"/>
            <a:r>
              <a:rPr lang="es-ES" dirty="0"/>
              <a:t>Pensar en accesibilidad implica derribar, hacerlas desaparecer o minimizar dichas barreras.</a:t>
            </a:r>
          </a:p>
          <a:p>
            <a:endParaRPr lang="es-AR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E2900AB-93B6-4EAD-B156-F879172A5EC4}"/>
              </a:ext>
            </a:extLst>
          </p:cNvPr>
          <p:cNvSpPr/>
          <p:nvPr/>
        </p:nvSpPr>
        <p:spPr>
          <a:xfrm>
            <a:off x="1173480" y="1769012"/>
            <a:ext cx="9842391" cy="12274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4F4D179-0F9C-48D1-B679-FA1383AAF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4746042"/>
              </p:ext>
            </p:extLst>
          </p:nvPr>
        </p:nvGraphicFramePr>
        <p:xfrm>
          <a:off x="4239617" y="3193365"/>
          <a:ext cx="3877441" cy="1772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9103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31522C-A009-42C7-B095-1784006F8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564" y="1058594"/>
            <a:ext cx="9872871" cy="4038600"/>
          </a:xfrm>
        </p:spPr>
        <p:txBody>
          <a:bodyPr/>
          <a:lstStyle/>
          <a:p>
            <a:pPr algn="just"/>
            <a:r>
              <a:rPr lang="es-ES" dirty="0"/>
              <a:t>Sin embargo hace un tiempo se viene pensando en cambiar el enfoque de accesibilidad o al concepto de </a:t>
            </a:r>
            <a:r>
              <a:rPr lang="es-ES" b="1" dirty="0"/>
              <a:t>DISEÑO UNIVERSAL</a:t>
            </a:r>
          </a:p>
          <a:p>
            <a:pPr algn="just"/>
            <a:r>
              <a:rPr lang="es-ES" dirty="0"/>
              <a:t>Es decir, no construir espacios especialmente accesibles para las personas con discapacidad, sino diseñar lugares, objetos, espacios que SEAN ACCESIBLES A TODOS. </a:t>
            </a:r>
          </a:p>
          <a:p>
            <a:endParaRPr lang="es-ES" dirty="0"/>
          </a:p>
          <a:p>
            <a:endParaRPr lang="es-AR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970CDB0-06D4-47A6-BC48-C80DF742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740" y="2776582"/>
            <a:ext cx="4016519" cy="354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99F8C-D753-47C0-8CC1-8873E7B5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350" y="1257886"/>
            <a:ext cx="9872871" cy="1049216"/>
          </a:xfrm>
        </p:spPr>
        <p:txBody>
          <a:bodyPr>
            <a:normAutofit fontScale="90000"/>
          </a:bodyPr>
          <a:lstStyle/>
          <a:p>
            <a:pPr algn="ctr"/>
            <a:r>
              <a:rPr lang="es-AR" sz="3600" dirty="0"/>
              <a:t>Para que los edificios no presenten barreras arquitectónicas, deben ofrecer las siguientes características </a:t>
            </a:r>
            <a:br>
              <a:rPr lang="es-AR" dirty="0"/>
            </a:b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181E3E-CF42-4F89-ABDA-4039EB9F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855" y="2481191"/>
            <a:ext cx="5352733" cy="7069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" dirty="0"/>
              <a:t>Entrar desde exterior o desde la vía pública sin ayuda de terceros. 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8727EF5-F20A-FD8F-E1A5-9585F534E8A4}"/>
              </a:ext>
            </a:extLst>
          </p:cNvPr>
          <p:cNvSpPr txBox="1">
            <a:spLocks/>
          </p:cNvSpPr>
          <p:nvPr/>
        </p:nvSpPr>
        <p:spPr>
          <a:xfrm>
            <a:off x="1140350" y="2570872"/>
            <a:ext cx="3741139" cy="22965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FRANQUEABLES</a:t>
            </a:r>
          </a:p>
          <a:p>
            <a:endParaRPr lang="es-ES" dirty="0"/>
          </a:p>
          <a:p>
            <a:r>
              <a:rPr lang="es-ES" dirty="0"/>
              <a:t>ACCESIBLES</a:t>
            </a:r>
          </a:p>
          <a:p>
            <a:endParaRPr lang="es-ES" dirty="0"/>
          </a:p>
          <a:p>
            <a:r>
              <a:rPr lang="es-ES" dirty="0"/>
              <a:t>USABLES</a:t>
            </a:r>
            <a:endParaRPr lang="es-AR" dirty="0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0CEAC33B-3A4D-6833-EBD4-A17F724B2483}"/>
              </a:ext>
            </a:extLst>
          </p:cNvPr>
          <p:cNvSpPr/>
          <p:nvPr/>
        </p:nvSpPr>
        <p:spPr>
          <a:xfrm>
            <a:off x="3910819" y="2581423"/>
            <a:ext cx="436098" cy="2532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D92F4E7-7A6E-5D4F-5314-87AA605AC8E7}"/>
              </a:ext>
            </a:extLst>
          </p:cNvPr>
          <p:cNvSpPr txBox="1">
            <a:spLocks/>
          </p:cNvSpPr>
          <p:nvPr/>
        </p:nvSpPr>
        <p:spPr>
          <a:xfrm>
            <a:off x="4535988" y="3429000"/>
            <a:ext cx="5465274" cy="79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s-ES" dirty="0"/>
              <a:t>Siendo franqueables, se puede recorrer y llegar a los lugares que deben ser utilizados. 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A9168A8-5689-A4B4-E98F-584DDCD28B35}"/>
              </a:ext>
            </a:extLst>
          </p:cNvPr>
          <p:cNvSpPr txBox="1">
            <a:spLocks/>
          </p:cNvSpPr>
          <p:nvPr/>
        </p:nvSpPr>
        <p:spPr>
          <a:xfrm>
            <a:off x="4536855" y="4313506"/>
            <a:ext cx="5464407" cy="791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r>
              <a:rPr lang="es-ES" dirty="0"/>
              <a:t>Siendo accesibles, se puede desarrollar en su interior las actividades proyectadas. </a:t>
            </a:r>
            <a:endParaRPr lang="es-AR" dirty="0"/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9EC19547-360B-94A5-C445-35A272D70350}"/>
              </a:ext>
            </a:extLst>
          </p:cNvPr>
          <p:cNvSpPr/>
          <p:nvPr/>
        </p:nvSpPr>
        <p:spPr>
          <a:xfrm>
            <a:off x="3910819" y="3518682"/>
            <a:ext cx="436098" cy="2532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67CACA12-1435-BF0F-81E3-F97C918789F1}"/>
              </a:ext>
            </a:extLst>
          </p:cNvPr>
          <p:cNvSpPr/>
          <p:nvPr/>
        </p:nvSpPr>
        <p:spPr>
          <a:xfrm>
            <a:off x="3910819" y="4455942"/>
            <a:ext cx="436098" cy="2532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1967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C9CCC80-7A96-41CB-8626-BBA75D236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D7A7A-010A-4015-B647-7A27BB535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4DF1AD07-4823-418F-A199-032EAF0C8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3895344"/>
            <a:ext cx="9966960" cy="14904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100" b="1" cap="all"/>
              <a:t>Las barreras arquitectónicas: </a:t>
            </a:r>
            <a:br>
              <a:rPr lang="en-US" sz="3100" b="1" cap="all"/>
            </a:br>
            <a:r>
              <a:rPr lang="en-US" sz="3100" b="1" cap="all"/>
              <a:t>relacionadas con el diseño y con los materiales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5F40FA5-E88E-2A01-D3FE-B17D2698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761" y="838090"/>
            <a:ext cx="3712477" cy="27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43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278402" y="826477"/>
            <a:ext cx="4489351" cy="7433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Pisos y revestimientos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BA856A-B9C5-52B4-D46D-24B33EA44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752" y="1615649"/>
            <a:ext cx="4082592" cy="229645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785C991-CCD1-F928-622A-702722E77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701" y="4114619"/>
            <a:ext cx="4082592" cy="22964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CD5BE3-0DC5-0CA9-5D93-3CAFF453A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532" y="1053319"/>
            <a:ext cx="3976468" cy="23649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AEC26A5-762F-CAB8-8871-DAEEFE7CF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204" y="2670186"/>
            <a:ext cx="3976468" cy="23237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CF2C321-5822-F338-7451-FDBF7BB93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846" y="3912107"/>
            <a:ext cx="3124516" cy="24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15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3E636CE-840C-E115-CA7A-3CADEF8EE293}"/>
              </a:ext>
            </a:extLst>
          </p:cNvPr>
          <p:cNvSpPr txBox="1">
            <a:spLocks/>
          </p:cNvSpPr>
          <p:nvPr/>
        </p:nvSpPr>
        <p:spPr>
          <a:xfrm>
            <a:off x="1265507" y="924951"/>
            <a:ext cx="2631244" cy="45368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es-ES" sz="2800" b="1" dirty="0"/>
              <a:t>Puertas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4A810B-EACF-5FB3-114F-50732F72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67" y="1768819"/>
            <a:ext cx="3819378" cy="25462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B458E90-6CB9-256B-93D8-6D5E702B9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74"/>
          <a:stretch/>
        </p:blipFill>
        <p:spPr>
          <a:xfrm>
            <a:off x="6253089" y="1768819"/>
            <a:ext cx="4128867" cy="25462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1434FA-6EDC-C27E-CECC-34A381D1E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751" y="3816055"/>
            <a:ext cx="3608363" cy="239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75959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Rojo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581</TotalTime>
  <Words>794</Words>
  <Application>Microsoft Office PowerPoint</Application>
  <PresentationFormat>Panorámica</PresentationFormat>
  <Paragraphs>71</Paragraphs>
  <Slides>20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Corbel</vt:lpstr>
      <vt:lpstr>Wingdings</vt:lpstr>
      <vt:lpstr>Base</vt:lpstr>
      <vt:lpstr>Accesibilidad y barreras arquitectónicas..</vt:lpstr>
      <vt:lpstr>LA CONVENCIÓN Y SUS ARTÍCULOS SE BASAN EN 8 PRINCIPIOS RECTORES</vt:lpstr>
      <vt:lpstr>ACCESIBILIDAD</vt:lpstr>
      <vt:lpstr> BARRERAS ARQUITECTÓNICAS </vt:lpstr>
      <vt:lpstr>Presentación de PowerPoint</vt:lpstr>
      <vt:lpstr>Para que los edificios no presenten barreras arquitectónicas, deben ofrecer las siguientes características  </vt:lpstr>
      <vt:lpstr>Las barreras arquitectónicas:  relacionadas con el diseño y con los materiales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normativo. Antecedentes</vt:lpstr>
      <vt:lpstr>Presentación de PowerPoint</vt:lpstr>
      <vt:lpstr>ONGs que trabajan en ACCESIBILIDAD</vt:lpstr>
      <vt:lpstr>Diversos Universos - Superhéroes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Accesibilidad y barreras arquitectónicas..</dc:title>
  <dc:creator>lopezfmanuela@gmail.com</dc:creator>
  <cp:lastModifiedBy>Manuela Lopez</cp:lastModifiedBy>
  <cp:revision>12</cp:revision>
  <dcterms:created xsi:type="dcterms:W3CDTF">2023-08-08T15:49:39Z</dcterms:created>
  <dcterms:modified xsi:type="dcterms:W3CDTF">2024-08-09T14:06:18Z</dcterms:modified>
</cp:coreProperties>
</file>