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73" r:id="rId5"/>
    <p:sldId id="262" r:id="rId6"/>
    <p:sldId id="264" r:id="rId7"/>
    <p:sldId id="265" r:id="rId8"/>
    <p:sldId id="266" r:id="rId9"/>
    <p:sldId id="259" r:id="rId10"/>
    <p:sldId id="274" r:id="rId11"/>
    <p:sldId id="267" r:id="rId12"/>
    <p:sldId id="268" r:id="rId13"/>
    <p:sldId id="269" r:id="rId14"/>
    <p:sldId id="270" r:id="rId15"/>
    <p:sldId id="271" r:id="rId16"/>
    <p:sldId id="272"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46"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5255DD7-F031-4A2F-81D1-42CABFC0E9C4}" type="datetimeFigureOut">
              <a:rPr lang="es-ES" smtClean="0"/>
              <a:pPr/>
              <a:t>26/06/2025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929D84B-0BC8-4AAA-A792-2E1A4B5C5DE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5255DD7-F031-4A2F-81D1-42CABFC0E9C4}" type="datetimeFigureOut">
              <a:rPr lang="es-ES" smtClean="0"/>
              <a:pPr/>
              <a:t>26/06/2025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929D84B-0BC8-4AAA-A792-2E1A4B5C5DE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5255DD7-F031-4A2F-81D1-42CABFC0E9C4}" type="datetimeFigureOut">
              <a:rPr lang="es-ES" smtClean="0"/>
              <a:pPr/>
              <a:t>26/06/2025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929D84B-0BC8-4AAA-A792-2E1A4B5C5DE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5255DD7-F031-4A2F-81D1-42CABFC0E9C4}" type="datetimeFigureOut">
              <a:rPr lang="es-ES" smtClean="0"/>
              <a:pPr/>
              <a:t>26/06/2025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929D84B-0BC8-4AAA-A792-2E1A4B5C5DE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5255DD7-F031-4A2F-81D1-42CABFC0E9C4}" type="datetimeFigureOut">
              <a:rPr lang="es-ES" smtClean="0"/>
              <a:pPr/>
              <a:t>26/06/2025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929D84B-0BC8-4AAA-A792-2E1A4B5C5DE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5255DD7-F031-4A2F-81D1-42CABFC0E9C4}" type="datetimeFigureOut">
              <a:rPr lang="es-ES" smtClean="0"/>
              <a:pPr/>
              <a:t>26/06/2025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929D84B-0BC8-4AAA-A792-2E1A4B5C5DE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5255DD7-F031-4A2F-81D1-42CABFC0E9C4}" type="datetimeFigureOut">
              <a:rPr lang="es-ES" smtClean="0"/>
              <a:pPr/>
              <a:t>26/06/2025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929D84B-0BC8-4AAA-A792-2E1A4B5C5DE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5255DD7-F031-4A2F-81D1-42CABFC0E9C4}" type="datetimeFigureOut">
              <a:rPr lang="es-ES" smtClean="0"/>
              <a:pPr/>
              <a:t>26/06/2025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929D84B-0BC8-4AAA-A792-2E1A4B5C5DE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5255DD7-F031-4A2F-81D1-42CABFC0E9C4}" type="datetimeFigureOut">
              <a:rPr lang="es-ES" smtClean="0"/>
              <a:pPr/>
              <a:t>26/06/2025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929D84B-0BC8-4AAA-A792-2E1A4B5C5DE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5255DD7-F031-4A2F-81D1-42CABFC0E9C4}" type="datetimeFigureOut">
              <a:rPr lang="es-ES" smtClean="0"/>
              <a:pPr/>
              <a:t>26/06/2025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929D84B-0BC8-4AAA-A792-2E1A4B5C5DE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5255DD7-F031-4A2F-81D1-42CABFC0E9C4}" type="datetimeFigureOut">
              <a:rPr lang="es-ES" smtClean="0"/>
              <a:pPr/>
              <a:t>26/06/2025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929D84B-0BC8-4AAA-A792-2E1A4B5C5DE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55DD7-F031-4A2F-81D1-42CABFC0E9C4}" type="datetimeFigureOut">
              <a:rPr lang="es-ES" smtClean="0"/>
              <a:pPr/>
              <a:t>26/06/2025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9D84B-0BC8-4AAA-A792-2E1A4B5C5DE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8.png"/><Relationship Id="rId7" Type="http://schemas.openxmlformats.org/officeDocument/2006/relationships/oleObject" Target="../embeddings/oleObject4.bin"/><Relationship Id="rId12"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9.jpeg"/><Relationship Id="rId11" Type="http://schemas.openxmlformats.org/officeDocument/2006/relationships/oleObject" Target="../embeddings/oleObject6.bin"/><Relationship Id="rId5" Type="http://schemas.openxmlformats.org/officeDocument/2006/relationships/image" Target="../media/image24.wmf"/><Relationship Id="rId10" Type="http://schemas.openxmlformats.org/officeDocument/2006/relationships/image" Target="../media/image26.wmf"/><Relationship Id="rId4" Type="http://schemas.openxmlformats.org/officeDocument/2006/relationships/oleObject" Target="../embeddings/oleObject3.bin"/><Relationship Id="rId9"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9.png"/><Relationship Id="rId4" Type="http://schemas.openxmlformats.org/officeDocument/2006/relationships/image" Target="../media/image38.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1.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0.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771800" y="1988840"/>
            <a:ext cx="3881575" cy="1569660"/>
          </a:xfrm>
          <a:prstGeom prst="rect">
            <a:avLst/>
          </a:prstGeom>
          <a:noFill/>
        </p:spPr>
        <p:txBody>
          <a:bodyPr wrap="none" rtlCol="0">
            <a:spAutoFit/>
          </a:bodyPr>
          <a:lstStyle/>
          <a:p>
            <a:r>
              <a:rPr lang="es-ES" sz="3200" dirty="0" smtClean="0">
                <a:latin typeface="Cambria Math" pitchFamily="18" charset="0"/>
                <a:ea typeface="Cambria Math" pitchFamily="18" charset="0"/>
              </a:rPr>
              <a:t>Función exponencial </a:t>
            </a:r>
          </a:p>
          <a:p>
            <a:endParaRPr lang="es-ES" sz="3200" dirty="0">
              <a:latin typeface="Cambria Math" pitchFamily="18" charset="0"/>
              <a:ea typeface="Cambria Math" pitchFamily="18" charset="0"/>
            </a:endParaRPr>
          </a:p>
          <a:p>
            <a:r>
              <a:rPr lang="es-ES" sz="3200" dirty="0" smtClean="0">
                <a:latin typeface="Cambria Math" pitchFamily="18" charset="0"/>
                <a:ea typeface="Cambria Math" pitchFamily="18" charset="0"/>
              </a:rPr>
              <a:t>Función logarítmica</a:t>
            </a:r>
            <a:endParaRPr lang="es-ES" sz="3200" dirty="0">
              <a:latin typeface="Cambria Math" pitchFamily="18" charset="0"/>
              <a:ea typeface="Cambria Math"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08945" y="548680"/>
            <a:ext cx="1176925" cy="369332"/>
          </a:xfrm>
          <a:prstGeom prst="rect">
            <a:avLst/>
          </a:prstGeom>
          <a:solidFill>
            <a:srgbClr val="92D050"/>
          </a:solidFill>
        </p:spPr>
        <p:txBody>
          <a:bodyPr wrap="none" rtlCol="0">
            <a:spAutoFit/>
          </a:bodyPr>
          <a:lstStyle/>
          <a:p>
            <a:r>
              <a:rPr lang="es-AR" b="1" dirty="0" smtClean="0">
                <a:latin typeface="Cambria Math" pitchFamily="18" charset="0"/>
                <a:ea typeface="Cambria Math" pitchFamily="18" charset="0"/>
              </a:rPr>
              <a:t>Actividad:</a:t>
            </a:r>
            <a:endParaRPr lang="es-AR" b="1" dirty="0">
              <a:latin typeface="Cambria Math" pitchFamily="18" charset="0"/>
              <a:ea typeface="Cambria Math" pitchFamily="18" charset="0"/>
            </a:endParaRPr>
          </a:p>
        </p:txBody>
      </p:sp>
      <p:sp>
        <p:nvSpPr>
          <p:cNvPr id="4" name="3 CuadroTexto"/>
          <p:cNvSpPr txBox="1"/>
          <p:nvPr/>
        </p:nvSpPr>
        <p:spPr>
          <a:xfrm>
            <a:off x="555759" y="2708920"/>
            <a:ext cx="5575116" cy="369332"/>
          </a:xfrm>
          <a:prstGeom prst="rect">
            <a:avLst/>
          </a:prstGeom>
          <a:noFill/>
        </p:spPr>
        <p:txBody>
          <a:bodyPr wrap="none" rtlCol="0">
            <a:spAutoFit/>
          </a:bodyPr>
          <a:lstStyle/>
          <a:p>
            <a:r>
              <a:rPr lang="es-AR" dirty="0" smtClean="0">
                <a:latin typeface="Cambria Math" pitchFamily="18" charset="0"/>
                <a:ea typeface="Cambria Math" pitchFamily="18" charset="0"/>
              </a:rPr>
              <a:t>De la selección bibliográfica, resolver:  5, 7, 15, 23 y 31. </a:t>
            </a:r>
            <a:endParaRPr lang="es-AR" dirty="0">
              <a:latin typeface="Cambria Math" pitchFamily="18" charset="0"/>
              <a:ea typeface="Cambria Math" pitchFamily="18" charset="0"/>
            </a:endParaRPr>
          </a:p>
        </p:txBody>
      </p:sp>
      <p:sp>
        <p:nvSpPr>
          <p:cNvPr id="5" name="4 CuadroTexto"/>
          <p:cNvSpPr txBox="1"/>
          <p:nvPr/>
        </p:nvSpPr>
        <p:spPr>
          <a:xfrm>
            <a:off x="539552" y="1268759"/>
            <a:ext cx="7712816" cy="646331"/>
          </a:xfrm>
          <a:prstGeom prst="rect">
            <a:avLst/>
          </a:prstGeom>
          <a:noFill/>
        </p:spPr>
        <p:txBody>
          <a:bodyPr wrap="square" rtlCol="0">
            <a:spAutoFit/>
          </a:bodyPr>
          <a:lstStyle/>
          <a:p>
            <a:pPr algn="just"/>
            <a:r>
              <a:rPr lang="es-AR" dirty="0" smtClean="0">
                <a:latin typeface="Cambria Math" pitchFamily="18" charset="0"/>
                <a:ea typeface="Cambria Math" pitchFamily="18" charset="0"/>
              </a:rPr>
              <a:t>Analizar el ejemplo 6.  Verificar si es cierto que si se duplica el capital inicial, el tiempo y la taza, entonces se duplica el monto compuesto.</a:t>
            </a:r>
            <a:endParaRPr lang="es-AR" dirty="0">
              <a:latin typeface="Cambria Math" pitchFamily="18" charset="0"/>
              <a:ea typeface="Cambria Math" pitchFamily="18" charset="0"/>
            </a:endParaRPr>
          </a:p>
        </p:txBody>
      </p:sp>
      <p:sp>
        <p:nvSpPr>
          <p:cNvPr id="6" name="5 CuadroTexto"/>
          <p:cNvSpPr txBox="1"/>
          <p:nvPr/>
        </p:nvSpPr>
        <p:spPr>
          <a:xfrm>
            <a:off x="637545" y="2132856"/>
            <a:ext cx="1176925" cy="369332"/>
          </a:xfrm>
          <a:prstGeom prst="rect">
            <a:avLst/>
          </a:prstGeom>
          <a:solidFill>
            <a:srgbClr val="92D050"/>
          </a:solidFill>
        </p:spPr>
        <p:txBody>
          <a:bodyPr wrap="none" rtlCol="0">
            <a:spAutoFit/>
          </a:bodyPr>
          <a:lstStyle/>
          <a:p>
            <a:r>
              <a:rPr lang="es-AR" b="1" dirty="0" smtClean="0">
                <a:latin typeface="Cambria Math" pitchFamily="18" charset="0"/>
                <a:ea typeface="Cambria Math" pitchFamily="18" charset="0"/>
              </a:rPr>
              <a:t>Actividad:</a:t>
            </a:r>
            <a:endParaRPr lang="es-AR" b="1" dirty="0">
              <a:latin typeface="Cambria Math" pitchFamily="18" charset="0"/>
              <a:ea typeface="Cambria Math" pitchFamily="18" charset="0"/>
            </a:endParaRPr>
          </a:p>
        </p:txBody>
      </p:sp>
    </p:spTree>
    <p:extLst>
      <p:ext uri="{BB962C8B-B14F-4D97-AF65-F5344CB8AC3E}">
        <p14:creationId xmlns:p14="http://schemas.microsoft.com/office/powerpoint/2010/main" val="848397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l="48282" t="32110" r="33746" b="61161"/>
          <a:stretch>
            <a:fillRect/>
          </a:stretch>
        </p:blipFill>
        <p:spPr bwMode="auto">
          <a:xfrm>
            <a:off x="2483768" y="1052736"/>
            <a:ext cx="3762418" cy="792088"/>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l="43793" t="61934" r="27831" b="32560"/>
          <a:stretch>
            <a:fillRect/>
          </a:stretch>
        </p:blipFill>
        <p:spPr bwMode="auto">
          <a:xfrm>
            <a:off x="1907704" y="2852936"/>
            <a:ext cx="5544616" cy="604867"/>
          </a:xfrm>
          <a:prstGeom prst="rect">
            <a:avLst/>
          </a:prstGeom>
          <a:noFill/>
          <a:ln w="9525">
            <a:noFill/>
            <a:miter lim="800000"/>
            <a:headEnd/>
            <a:tailEnd/>
          </a:ln>
        </p:spPr>
      </p:pic>
      <p:sp>
        <p:nvSpPr>
          <p:cNvPr id="4" name="3 CuadroTexto"/>
          <p:cNvSpPr txBox="1"/>
          <p:nvPr/>
        </p:nvSpPr>
        <p:spPr>
          <a:xfrm>
            <a:off x="683568" y="476672"/>
            <a:ext cx="1505027" cy="400110"/>
          </a:xfrm>
          <a:prstGeom prst="rect">
            <a:avLst/>
          </a:prstGeom>
          <a:noFill/>
        </p:spPr>
        <p:txBody>
          <a:bodyPr wrap="none" rtlCol="0">
            <a:spAutoFit/>
          </a:bodyPr>
          <a:lstStyle/>
          <a:p>
            <a:r>
              <a:rPr lang="es-ES" sz="2000" b="1" dirty="0" smtClean="0">
                <a:latin typeface="Cambria Math" pitchFamily="18" charset="0"/>
                <a:ea typeface="Cambria Math" pitchFamily="18" charset="0"/>
              </a:rPr>
              <a:t>El logaritmo</a:t>
            </a:r>
            <a:endParaRPr lang="es-ES" sz="2000" b="1" dirty="0">
              <a:latin typeface="Cambria Math" pitchFamily="18" charset="0"/>
              <a:ea typeface="Cambria Math" pitchFamily="18" charset="0"/>
            </a:endParaRPr>
          </a:p>
        </p:txBody>
      </p:sp>
      <p:sp>
        <p:nvSpPr>
          <p:cNvPr id="5" name="4 Rectángulo"/>
          <p:cNvSpPr/>
          <p:nvPr/>
        </p:nvSpPr>
        <p:spPr>
          <a:xfrm>
            <a:off x="1187624" y="1916832"/>
            <a:ext cx="6480720" cy="400110"/>
          </a:xfrm>
          <a:prstGeom prst="rect">
            <a:avLst/>
          </a:prstGeom>
        </p:spPr>
        <p:txBody>
          <a:bodyPr wrap="square">
            <a:spAutoFit/>
          </a:bodyPr>
          <a:lstStyle/>
          <a:p>
            <a:r>
              <a:rPr lang="es-ES" sz="2000" dirty="0" smtClean="0">
                <a:latin typeface="Cambria Math" pitchFamily="18" charset="0"/>
                <a:ea typeface="Cambria Math" pitchFamily="18" charset="0"/>
              </a:rPr>
              <a:t>¿qué pasa con la solución de esta misma ecuación para </a:t>
            </a:r>
            <a:r>
              <a:rPr lang="es-ES" sz="2000" i="1" dirty="0" smtClean="0">
                <a:latin typeface="Times New Roman" pitchFamily="18" charset="0"/>
                <a:ea typeface="Cambria Math" pitchFamily="18" charset="0"/>
                <a:cs typeface="Times New Roman" pitchFamily="18" charset="0"/>
              </a:rPr>
              <a:t>y</a:t>
            </a:r>
            <a:r>
              <a:rPr lang="es-ES" sz="2000" i="1" dirty="0" smtClean="0">
                <a:latin typeface="Cambria Math" pitchFamily="18" charset="0"/>
                <a:ea typeface="Cambria Math" pitchFamily="18" charset="0"/>
              </a:rPr>
              <a:t>? </a:t>
            </a:r>
            <a:endParaRPr lang="es-ES" sz="2000" dirty="0">
              <a:latin typeface="Cambria Math" pitchFamily="18" charset="0"/>
              <a:ea typeface="Cambria Math" pitchFamily="18" charset="0"/>
            </a:endParaRPr>
          </a:p>
        </p:txBody>
      </p:sp>
      <p:sp>
        <p:nvSpPr>
          <p:cNvPr id="6" name="5 Rectángulo"/>
          <p:cNvSpPr/>
          <p:nvPr/>
        </p:nvSpPr>
        <p:spPr>
          <a:xfrm>
            <a:off x="3347864" y="3861048"/>
            <a:ext cx="4896544" cy="707886"/>
          </a:xfrm>
          <a:prstGeom prst="rect">
            <a:avLst/>
          </a:prstGeom>
        </p:spPr>
        <p:txBody>
          <a:bodyPr wrap="square">
            <a:spAutoFit/>
          </a:bodyPr>
          <a:lstStyle/>
          <a:p>
            <a:pPr algn="just"/>
            <a:r>
              <a:rPr lang="es-ES" sz="2000" dirty="0" smtClean="0">
                <a:latin typeface="Cambria Math" pitchFamily="18" charset="0"/>
                <a:ea typeface="Cambria Math" pitchFamily="18" charset="0"/>
              </a:rPr>
              <a:t>el logaritmo                 se define sólo </a:t>
            </a:r>
          </a:p>
          <a:p>
            <a:pPr algn="just"/>
            <a:r>
              <a:rPr lang="es-ES" sz="2000" dirty="0" smtClean="0">
                <a:latin typeface="Cambria Math" pitchFamily="18" charset="0"/>
                <a:ea typeface="Cambria Math" pitchFamily="18" charset="0"/>
              </a:rPr>
              <a:t>para los valores positivos de </a:t>
            </a:r>
            <a:r>
              <a:rPr lang="es-ES" sz="2000" i="1" dirty="0" smtClean="0">
                <a:latin typeface="Times New Roman" pitchFamily="18" charset="0"/>
                <a:ea typeface="Cambria Math" pitchFamily="18" charset="0"/>
                <a:cs typeface="Times New Roman" pitchFamily="18" charset="0"/>
              </a:rPr>
              <a:t>x</a:t>
            </a:r>
            <a:r>
              <a:rPr lang="es-ES" i="1" dirty="0" smtClean="0"/>
              <a:t>. </a:t>
            </a:r>
            <a:endParaRPr lang="es-ES" dirty="0"/>
          </a:p>
        </p:txBody>
      </p:sp>
      <p:graphicFrame>
        <p:nvGraphicFramePr>
          <p:cNvPr id="21507" name="Object 3"/>
          <p:cNvGraphicFramePr>
            <a:graphicFrameLocks noChangeAspect="1"/>
          </p:cNvGraphicFramePr>
          <p:nvPr/>
        </p:nvGraphicFramePr>
        <p:xfrm>
          <a:off x="4788024" y="3861048"/>
          <a:ext cx="843271" cy="474340"/>
        </p:xfrm>
        <a:graphic>
          <a:graphicData uri="http://schemas.openxmlformats.org/presentationml/2006/ole">
            <mc:AlternateContent xmlns:mc="http://schemas.openxmlformats.org/markup-compatibility/2006">
              <mc:Choice xmlns:v="urn:schemas-microsoft-com:vml" Requires="v">
                <p:oleObj spid="_x0000_s21597" name="Equation" r:id="rId4" imgW="406080" imgH="228600" progId="Equation.DSMT4">
                  <p:embed/>
                </p:oleObj>
              </mc:Choice>
              <mc:Fallback>
                <p:oleObj name="Equation" r:id="rId4" imgW="40608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861048"/>
                        <a:ext cx="843271" cy="474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509" name="Picture 5" descr="1.408.300+ Atencion Fotografías de stock, fotos e imágenes libres de  derechos - iStock"/>
          <p:cNvPicPr>
            <a:picLocks noChangeAspect="1" noChangeArrowheads="1"/>
          </p:cNvPicPr>
          <p:nvPr/>
        </p:nvPicPr>
        <p:blipFill>
          <a:blip r:embed="rId6" cstate="print"/>
          <a:srcRect/>
          <a:stretch>
            <a:fillRect/>
          </a:stretch>
        </p:blipFill>
        <p:spPr bwMode="auto">
          <a:xfrm>
            <a:off x="1835696" y="3501008"/>
            <a:ext cx="1331640" cy="1331640"/>
          </a:xfrm>
          <a:prstGeom prst="rect">
            <a:avLst/>
          </a:prstGeom>
          <a:noFill/>
        </p:spPr>
      </p:pic>
      <p:graphicFrame>
        <p:nvGraphicFramePr>
          <p:cNvPr id="21510" name="Object 6"/>
          <p:cNvGraphicFramePr>
            <a:graphicFrameLocks noChangeAspect="1"/>
          </p:cNvGraphicFramePr>
          <p:nvPr/>
        </p:nvGraphicFramePr>
        <p:xfrm>
          <a:off x="683568" y="5589240"/>
          <a:ext cx="1440160" cy="508292"/>
        </p:xfrm>
        <a:graphic>
          <a:graphicData uri="http://schemas.openxmlformats.org/presentationml/2006/ole">
            <mc:AlternateContent xmlns:mc="http://schemas.openxmlformats.org/markup-compatibility/2006">
              <mc:Choice xmlns:v="urn:schemas-microsoft-com:vml" Requires="v">
                <p:oleObj spid="_x0000_s21598" name="Equation" r:id="rId7" imgW="647640" imgH="228600" progId="Equation.DSMT4">
                  <p:embed/>
                </p:oleObj>
              </mc:Choice>
              <mc:Fallback>
                <p:oleObj name="Equation" r:id="rId7" imgW="647640" imgH="2286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5589240"/>
                        <a:ext cx="1440160" cy="50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1" name="Object 7"/>
          <p:cNvGraphicFramePr>
            <a:graphicFrameLocks noChangeAspect="1"/>
          </p:cNvGraphicFramePr>
          <p:nvPr/>
        </p:nvGraphicFramePr>
        <p:xfrm>
          <a:off x="3275856" y="5373216"/>
          <a:ext cx="1365829" cy="864096"/>
        </p:xfrm>
        <a:graphic>
          <a:graphicData uri="http://schemas.openxmlformats.org/presentationml/2006/ole">
            <mc:AlternateContent xmlns:mc="http://schemas.openxmlformats.org/markup-compatibility/2006">
              <mc:Choice xmlns:v="urn:schemas-microsoft-com:vml" Requires="v">
                <p:oleObj spid="_x0000_s21599" name="Equation" r:id="rId9" imgW="622080" imgH="393480" progId="Equation.DSMT4">
                  <p:embed/>
                </p:oleObj>
              </mc:Choice>
              <mc:Fallback>
                <p:oleObj name="Equation" r:id="rId9" imgW="622080" imgH="3934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5856" y="5373216"/>
                        <a:ext cx="136582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11 CuadroTexto"/>
          <p:cNvSpPr txBox="1"/>
          <p:nvPr/>
        </p:nvSpPr>
        <p:spPr>
          <a:xfrm>
            <a:off x="611560" y="5013176"/>
            <a:ext cx="1313180" cy="400110"/>
          </a:xfrm>
          <a:prstGeom prst="rect">
            <a:avLst/>
          </a:prstGeom>
          <a:solidFill>
            <a:srgbClr val="92D050"/>
          </a:solidFill>
        </p:spPr>
        <p:txBody>
          <a:bodyPr wrap="none" rtlCol="0">
            <a:spAutoFit/>
          </a:bodyPr>
          <a:lstStyle/>
          <a:p>
            <a:r>
              <a:rPr lang="es-ES" sz="2000" b="1" dirty="0" smtClean="0">
                <a:latin typeface="Cambria Math" pitchFamily="18" charset="0"/>
                <a:ea typeface="Cambria Math" pitchFamily="18" charset="0"/>
              </a:rPr>
              <a:t>Actividad: </a:t>
            </a:r>
            <a:endParaRPr lang="es-ES" sz="2000" b="1" dirty="0">
              <a:latin typeface="Cambria Math" pitchFamily="18" charset="0"/>
              <a:ea typeface="Cambria Math" pitchFamily="18" charset="0"/>
            </a:endParaRPr>
          </a:p>
        </p:txBody>
      </p:sp>
      <p:graphicFrame>
        <p:nvGraphicFramePr>
          <p:cNvPr id="21512" name="Object 8"/>
          <p:cNvGraphicFramePr>
            <a:graphicFrameLocks noChangeAspect="1"/>
          </p:cNvGraphicFramePr>
          <p:nvPr/>
        </p:nvGraphicFramePr>
        <p:xfrm>
          <a:off x="5641975" y="5300663"/>
          <a:ext cx="1531938" cy="863600"/>
        </p:xfrm>
        <a:graphic>
          <a:graphicData uri="http://schemas.openxmlformats.org/presentationml/2006/ole">
            <mc:AlternateContent xmlns:mc="http://schemas.openxmlformats.org/markup-compatibility/2006">
              <mc:Choice xmlns:v="urn:schemas-microsoft-com:vml" Requires="v">
                <p:oleObj spid="_x0000_s21600" name="Equation" r:id="rId11" imgW="698400" imgH="393480" progId="Equation.DSMT4">
                  <p:embed/>
                </p:oleObj>
              </mc:Choice>
              <mc:Fallback>
                <p:oleObj name="Equation" r:id="rId11" imgW="698400" imgH="39348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41975" y="5300663"/>
                        <a:ext cx="15319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lum bright="-20000" contrast="40000"/>
          </a:blip>
          <a:srcRect l="46083" t="57661" r="31507" b="32041"/>
          <a:stretch>
            <a:fillRect/>
          </a:stretch>
        </p:blipFill>
        <p:spPr bwMode="auto">
          <a:xfrm>
            <a:off x="3419873" y="548680"/>
            <a:ext cx="4459484" cy="1152128"/>
          </a:xfrm>
          <a:prstGeom prst="rect">
            <a:avLst/>
          </a:prstGeom>
          <a:noFill/>
          <a:ln w="9525">
            <a:noFill/>
            <a:miter lim="800000"/>
            <a:headEnd/>
            <a:tailEnd/>
          </a:ln>
        </p:spPr>
      </p:pic>
      <p:sp>
        <p:nvSpPr>
          <p:cNvPr id="3" name="2 CuadroTexto"/>
          <p:cNvSpPr txBox="1"/>
          <p:nvPr/>
        </p:nvSpPr>
        <p:spPr>
          <a:xfrm>
            <a:off x="539552" y="404664"/>
            <a:ext cx="2726772" cy="400110"/>
          </a:xfrm>
          <a:prstGeom prst="rect">
            <a:avLst/>
          </a:prstGeom>
          <a:noFill/>
        </p:spPr>
        <p:txBody>
          <a:bodyPr wrap="none" rtlCol="0">
            <a:spAutoFit/>
          </a:bodyPr>
          <a:lstStyle/>
          <a:p>
            <a:r>
              <a:rPr lang="es-ES" sz="2000" b="1" dirty="0" smtClean="0">
                <a:latin typeface="Cambria Math" pitchFamily="18" charset="0"/>
                <a:ea typeface="Cambria Math" pitchFamily="18" charset="0"/>
              </a:rPr>
              <a:t>Cuestiones de notación </a:t>
            </a:r>
            <a:endParaRPr lang="es-ES" sz="2000" b="1" dirty="0">
              <a:latin typeface="Cambria Math" pitchFamily="18" charset="0"/>
              <a:ea typeface="Cambria Math" pitchFamily="18" charset="0"/>
            </a:endParaRPr>
          </a:p>
        </p:txBody>
      </p:sp>
      <p:pic>
        <p:nvPicPr>
          <p:cNvPr id="22531" name="Picture 3"/>
          <p:cNvPicPr>
            <a:picLocks noChangeAspect="1" noChangeArrowheads="1"/>
          </p:cNvPicPr>
          <p:nvPr/>
        </p:nvPicPr>
        <p:blipFill>
          <a:blip r:embed="rId3" cstate="print"/>
          <a:srcRect l="33950" t="41141" r="27863" b="28344"/>
          <a:stretch>
            <a:fillRect/>
          </a:stretch>
        </p:blipFill>
        <p:spPr bwMode="auto">
          <a:xfrm>
            <a:off x="395536" y="2564904"/>
            <a:ext cx="7853518" cy="3528392"/>
          </a:xfrm>
          <a:prstGeom prst="rect">
            <a:avLst/>
          </a:prstGeom>
          <a:noFill/>
          <a:ln w="9525">
            <a:noFill/>
            <a:miter lim="800000"/>
            <a:headEnd/>
            <a:tailEnd/>
          </a:ln>
        </p:spPr>
      </p:pic>
      <p:sp>
        <p:nvSpPr>
          <p:cNvPr id="5" name="4 CuadroTexto"/>
          <p:cNvSpPr txBox="1"/>
          <p:nvPr/>
        </p:nvSpPr>
        <p:spPr>
          <a:xfrm>
            <a:off x="395536" y="2060848"/>
            <a:ext cx="1585114" cy="400110"/>
          </a:xfrm>
          <a:prstGeom prst="rect">
            <a:avLst/>
          </a:prstGeom>
          <a:noFill/>
        </p:spPr>
        <p:txBody>
          <a:bodyPr wrap="none" rtlCol="0">
            <a:spAutoFit/>
          </a:bodyPr>
          <a:lstStyle/>
          <a:p>
            <a:r>
              <a:rPr lang="es-ES" sz="2000" b="1" dirty="0" smtClean="0">
                <a:latin typeface="Cambria Math" pitchFamily="18" charset="0"/>
                <a:ea typeface="Cambria Math" pitchFamily="18" charset="0"/>
              </a:rPr>
              <a:t>Propiedades </a:t>
            </a:r>
            <a:endParaRPr lang="es-ES" sz="2000" b="1" dirty="0">
              <a:latin typeface="Cambria Math" pitchFamily="18" charset="0"/>
              <a:ea typeface="Cambria Math"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lum bright="-10000" contrast="10000"/>
          </a:blip>
          <a:srcRect l="39567" t="53766" r="29722" b="37375"/>
          <a:stretch>
            <a:fillRect/>
          </a:stretch>
        </p:blipFill>
        <p:spPr bwMode="auto">
          <a:xfrm>
            <a:off x="395536" y="836712"/>
            <a:ext cx="6215900" cy="1008112"/>
          </a:xfrm>
          <a:prstGeom prst="rect">
            <a:avLst/>
          </a:prstGeom>
          <a:noFill/>
          <a:ln w="9525">
            <a:noFill/>
            <a:miter lim="800000"/>
            <a:headEnd/>
            <a:tailEnd/>
          </a:ln>
        </p:spPr>
      </p:pic>
      <p:sp>
        <p:nvSpPr>
          <p:cNvPr id="3" name="2 CuadroTexto"/>
          <p:cNvSpPr txBox="1"/>
          <p:nvPr/>
        </p:nvSpPr>
        <p:spPr>
          <a:xfrm>
            <a:off x="395536" y="548680"/>
            <a:ext cx="1342932" cy="400110"/>
          </a:xfrm>
          <a:prstGeom prst="rect">
            <a:avLst/>
          </a:prstGeom>
          <a:solidFill>
            <a:srgbClr val="92D050"/>
          </a:solidFill>
        </p:spPr>
        <p:txBody>
          <a:bodyPr wrap="none" rtlCol="0">
            <a:spAutoFit/>
          </a:bodyPr>
          <a:lstStyle/>
          <a:p>
            <a:r>
              <a:rPr lang="es-ES" sz="2000" b="1" dirty="0" smtClean="0">
                <a:latin typeface="Cambria Math" pitchFamily="18" charset="0"/>
                <a:ea typeface="Cambria Math" pitchFamily="18" charset="0"/>
              </a:rPr>
              <a:t>Actividad: </a:t>
            </a:r>
            <a:endParaRPr lang="es-ES" sz="2000" b="1" dirty="0">
              <a:latin typeface="Cambria Math" pitchFamily="18" charset="0"/>
              <a:ea typeface="Cambria Math" pitchFamily="18" charset="0"/>
            </a:endParaRPr>
          </a:p>
        </p:txBody>
      </p:sp>
      <p:pic>
        <p:nvPicPr>
          <p:cNvPr id="4" name="Picture 3"/>
          <p:cNvPicPr>
            <a:picLocks noChangeAspect="1" noChangeArrowheads="1"/>
          </p:cNvPicPr>
          <p:nvPr/>
        </p:nvPicPr>
        <p:blipFill>
          <a:blip r:embed="rId3" cstate="print"/>
          <a:srcRect l="33950" t="46123" r="46242" b="42045"/>
          <a:stretch>
            <a:fillRect/>
          </a:stretch>
        </p:blipFill>
        <p:spPr bwMode="auto">
          <a:xfrm>
            <a:off x="5070394" y="2780928"/>
            <a:ext cx="4073606" cy="1368152"/>
          </a:xfrm>
          <a:prstGeom prst="rect">
            <a:avLst/>
          </a:prstGeom>
          <a:noFill/>
          <a:ln w="9525">
            <a:noFill/>
            <a:miter lim="800000"/>
            <a:headEnd/>
            <a:tailEnd/>
          </a:ln>
        </p:spPr>
      </p:pic>
      <p:sp>
        <p:nvSpPr>
          <p:cNvPr id="23556" name="AutoShape 4" descr="Carteles de madera. Letreros redondos y: vector de stock (libre de  regalías) 2001493511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3558" name="AutoShape 6" descr="Carteles de madera. Letreros redondos y: vector de stock (libre de  regalías) 2001493511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3560" name="Picture 8" descr="Letreros Colgantes Tableros De Letreros Hermosos Letreros De Madera  Hexagonales Letreros De Madera PNG , Carteles Colgantes, Hermosos Carteles,  Carteles De Madera Hexagonales PNG y PSD para Descargar Gratis | Pngtree"/>
          <p:cNvPicPr>
            <a:picLocks noChangeAspect="1" noChangeArrowheads="1"/>
          </p:cNvPicPr>
          <p:nvPr/>
        </p:nvPicPr>
        <p:blipFill>
          <a:blip r:embed="rId4" cstate="print"/>
          <a:srcRect r="8418"/>
          <a:stretch>
            <a:fillRect/>
          </a:stretch>
        </p:blipFill>
        <p:spPr bwMode="auto">
          <a:xfrm>
            <a:off x="2195736" y="1844824"/>
            <a:ext cx="2736304" cy="2464955"/>
          </a:xfrm>
          <a:prstGeom prst="rect">
            <a:avLst/>
          </a:prstGeom>
          <a:noFill/>
        </p:spPr>
      </p:pic>
      <p:sp>
        <p:nvSpPr>
          <p:cNvPr id="8" name="7 CuadroTexto"/>
          <p:cNvSpPr txBox="1"/>
          <p:nvPr/>
        </p:nvSpPr>
        <p:spPr>
          <a:xfrm>
            <a:off x="3131840" y="3356992"/>
            <a:ext cx="1158522" cy="400110"/>
          </a:xfrm>
          <a:prstGeom prst="rect">
            <a:avLst/>
          </a:prstGeom>
          <a:solidFill>
            <a:srgbClr val="92D050"/>
          </a:solidFill>
        </p:spPr>
        <p:txBody>
          <a:bodyPr wrap="none" rtlCol="0">
            <a:spAutoFit/>
          </a:bodyPr>
          <a:lstStyle/>
          <a:p>
            <a:r>
              <a:rPr lang="es-ES" sz="2000" b="1" dirty="0" smtClean="0">
                <a:latin typeface="Cambria Math" pitchFamily="18" charset="0"/>
                <a:ea typeface="Cambria Math" pitchFamily="18" charset="0"/>
              </a:rPr>
              <a:t>Ayudas…</a:t>
            </a:r>
            <a:endParaRPr lang="es-ES" sz="2000" b="1" dirty="0">
              <a:latin typeface="Cambria Math" pitchFamily="18" charset="0"/>
              <a:ea typeface="Cambria Math" pitchFamily="18" charset="0"/>
            </a:endParaRPr>
          </a:p>
        </p:txBody>
      </p:sp>
      <p:pic>
        <p:nvPicPr>
          <p:cNvPr id="23561" name="Picture 9"/>
          <p:cNvPicPr>
            <a:picLocks noChangeAspect="1" noChangeArrowheads="1"/>
          </p:cNvPicPr>
          <p:nvPr/>
        </p:nvPicPr>
        <p:blipFill>
          <a:blip r:embed="rId5" cstate="print">
            <a:lum bright="-10000" contrast="10000"/>
          </a:blip>
          <a:srcRect l="42334" t="39984" r="31655" b="50172"/>
          <a:stretch>
            <a:fillRect/>
          </a:stretch>
        </p:blipFill>
        <p:spPr bwMode="auto">
          <a:xfrm>
            <a:off x="539552" y="4581128"/>
            <a:ext cx="5076564" cy="1080120"/>
          </a:xfrm>
          <a:prstGeom prst="rect">
            <a:avLst/>
          </a:prstGeom>
          <a:noFill/>
          <a:ln w="9525">
            <a:noFill/>
            <a:miter lim="800000"/>
            <a:headEnd/>
            <a:tailEnd/>
          </a:ln>
        </p:spPr>
      </p:pic>
      <p:sp>
        <p:nvSpPr>
          <p:cNvPr id="10" name="9 CuadroTexto"/>
          <p:cNvSpPr txBox="1"/>
          <p:nvPr/>
        </p:nvSpPr>
        <p:spPr>
          <a:xfrm>
            <a:off x="179512" y="1124744"/>
            <a:ext cx="393056" cy="400110"/>
          </a:xfrm>
          <a:prstGeom prst="rect">
            <a:avLst/>
          </a:prstGeom>
          <a:noFill/>
        </p:spPr>
        <p:txBody>
          <a:bodyPr wrap="none" rtlCol="0">
            <a:spAutoFit/>
          </a:bodyPr>
          <a:lstStyle/>
          <a:p>
            <a:r>
              <a:rPr lang="es-ES" sz="2000" dirty="0" smtClean="0"/>
              <a:t>1)</a:t>
            </a:r>
            <a:endParaRPr lang="es-ES" sz="2000" dirty="0"/>
          </a:p>
        </p:txBody>
      </p:sp>
      <p:sp>
        <p:nvSpPr>
          <p:cNvPr id="11" name="10 CuadroTexto"/>
          <p:cNvSpPr txBox="1"/>
          <p:nvPr/>
        </p:nvSpPr>
        <p:spPr>
          <a:xfrm>
            <a:off x="251520" y="4941168"/>
            <a:ext cx="393056" cy="400110"/>
          </a:xfrm>
          <a:prstGeom prst="rect">
            <a:avLst/>
          </a:prstGeom>
          <a:noFill/>
        </p:spPr>
        <p:txBody>
          <a:bodyPr wrap="none" rtlCol="0">
            <a:spAutoFit/>
          </a:bodyPr>
          <a:lstStyle/>
          <a:p>
            <a:r>
              <a:rPr lang="es-ES" sz="2000" dirty="0" smtClean="0"/>
              <a:t>2)</a:t>
            </a:r>
            <a:endParaRPr lang="es-E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print">
            <a:lum bright="-10000" contrast="30000"/>
          </a:blip>
          <a:srcRect l="34313" t="28172" r="13111" b="53125"/>
          <a:stretch>
            <a:fillRect/>
          </a:stretch>
        </p:blipFill>
        <p:spPr bwMode="auto">
          <a:xfrm>
            <a:off x="0" y="836712"/>
            <a:ext cx="9001000" cy="1800200"/>
          </a:xfrm>
          <a:prstGeom prst="rect">
            <a:avLst/>
          </a:prstGeom>
          <a:noFill/>
          <a:ln w="9525">
            <a:noFill/>
            <a:miter lim="800000"/>
            <a:headEnd/>
            <a:tailEnd/>
          </a:ln>
        </p:spPr>
      </p:pic>
      <p:sp>
        <p:nvSpPr>
          <p:cNvPr id="3" name="2 CuadroTexto"/>
          <p:cNvSpPr txBox="1"/>
          <p:nvPr/>
        </p:nvSpPr>
        <p:spPr>
          <a:xfrm>
            <a:off x="251520" y="260648"/>
            <a:ext cx="2418739" cy="400110"/>
          </a:xfrm>
          <a:prstGeom prst="rect">
            <a:avLst/>
          </a:prstGeom>
          <a:noFill/>
        </p:spPr>
        <p:txBody>
          <a:bodyPr wrap="none" rtlCol="0">
            <a:spAutoFit/>
          </a:bodyPr>
          <a:lstStyle/>
          <a:p>
            <a:r>
              <a:rPr lang="es-ES" sz="2000" b="1" dirty="0" smtClean="0">
                <a:latin typeface="Cambria Math" pitchFamily="18" charset="0"/>
                <a:ea typeface="Cambria Math" pitchFamily="18" charset="0"/>
              </a:rPr>
              <a:t>La función logaritmo</a:t>
            </a:r>
            <a:endParaRPr lang="es-ES" sz="2000" b="1" dirty="0">
              <a:latin typeface="Cambria Math" pitchFamily="18" charset="0"/>
              <a:ea typeface="Cambria Math" pitchFamily="18" charset="0"/>
            </a:endParaRPr>
          </a:p>
        </p:txBody>
      </p:sp>
      <p:pic>
        <p:nvPicPr>
          <p:cNvPr id="25604" name="Picture 4"/>
          <p:cNvPicPr>
            <a:picLocks noChangeAspect="1" noChangeArrowheads="1"/>
          </p:cNvPicPr>
          <p:nvPr/>
        </p:nvPicPr>
        <p:blipFill>
          <a:blip r:embed="rId3" cstate="print"/>
          <a:srcRect l="9046" t="28344" r="70477" b="39172"/>
          <a:stretch>
            <a:fillRect/>
          </a:stretch>
        </p:blipFill>
        <p:spPr bwMode="auto">
          <a:xfrm>
            <a:off x="1547664" y="2420888"/>
            <a:ext cx="4974944" cy="4437112"/>
          </a:xfrm>
          <a:prstGeom prst="rect">
            <a:avLst/>
          </a:prstGeom>
          <a:noFill/>
          <a:ln w="9525">
            <a:noFill/>
            <a:miter lim="800000"/>
            <a:headEnd/>
            <a:tailEnd/>
          </a:ln>
        </p:spPr>
      </p:pic>
      <p:sp>
        <p:nvSpPr>
          <p:cNvPr id="25606" name="AutoShape 6" descr="Función logarítm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5608" name="AutoShape 8" descr="Función logarítm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5610" name="AutoShape 10" descr="Función logarítm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ráficas de Funciones Logarítmicas Resueltas - Neurochispas"/>
          <p:cNvPicPr>
            <a:picLocks noChangeAspect="1" noChangeArrowheads="1"/>
          </p:cNvPicPr>
          <p:nvPr/>
        </p:nvPicPr>
        <p:blipFill>
          <a:blip r:embed="rId2" cstate="print"/>
          <a:srcRect/>
          <a:stretch>
            <a:fillRect/>
          </a:stretch>
        </p:blipFill>
        <p:spPr bwMode="auto">
          <a:xfrm>
            <a:off x="4607496" y="908720"/>
            <a:ext cx="4536504" cy="4826840"/>
          </a:xfrm>
          <a:prstGeom prst="rect">
            <a:avLst/>
          </a:prstGeom>
          <a:noFill/>
        </p:spPr>
      </p:pic>
      <p:sp>
        <p:nvSpPr>
          <p:cNvPr id="3" name="2 Rectángulo"/>
          <p:cNvSpPr/>
          <p:nvPr/>
        </p:nvSpPr>
        <p:spPr>
          <a:xfrm>
            <a:off x="251520" y="1124744"/>
            <a:ext cx="4572000" cy="3170099"/>
          </a:xfrm>
          <a:prstGeom prst="rect">
            <a:avLst/>
          </a:prstGeom>
        </p:spPr>
        <p:txBody>
          <a:bodyPr>
            <a:spAutoFit/>
          </a:bodyPr>
          <a:lstStyle/>
          <a:p>
            <a:pPr marL="457200" indent="-457200">
              <a:buAutoNum type="arabicPeriod"/>
            </a:pPr>
            <a:r>
              <a:rPr lang="es-ES" sz="2000" dirty="0" smtClean="0">
                <a:latin typeface="Cambria Math" pitchFamily="18" charset="0"/>
                <a:ea typeface="Cambria Math" pitchFamily="18" charset="0"/>
              </a:rPr>
              <a:t>Su dominio es …………….</a:t>
            </a:r>
          </a:p>
          <a:p>
            <a:pPr marL="457200" indent="-457200">
              <a:buAutoNum type="arabicPeriod"/>
            </a:pPr>
            <a:r>
              <a:rPr lang="es-ES" sz="2000" dirty="0" smtClean="0">
                <a:latin typeface="Cambria Math" pitchFamily="18" charset="0"/>
                <a:ea typeface="Cambria Math" pitchFamily="18" charset="0"/>
              </a:rPr>
              <a:t> Su rango es ……………..</a:t>
            </a:r>
          </a:p>
          <a:p>
            <a:pPr marL="457200" indent="-457200">
              <a:buAutoNum type="arabicPeriod"/>
            </a:pPr>
            <a:r>
              <a:rPr lang="es-ES" sz="2000" dirty="0" smtClean="0">
                <a:latin typeface="Cambria Math" pitchFamily="18" charset="0"/>
                <a:ea typeface="Cambria Math" pitchFamily="18" charset="0"/>
              </a:rPr>
              <a:t>Su gráfica pasa por el punto ……... </a:t>
            </a:r>
          </a:p>
          <a:p>
            <a:pPr marL="457200" indent="-457200">
              <a:buAutoNum type="arabicPeriod"/>
            </a:pPr>
            <a:r>
              <a:rPr lang="es-ES" sz="2000" dirty="0" smtClean="0">
                <a:latin typeface="Cambria Math" pitchFamily="18" charset="0"/>
                <a:ea typeface="Cambria Math" pitchFamily="18" charset="0"/>
              </a:rPr>
              <a:t>Su gráfica es una curva ininterrumpida carece de valles y crestas.</a:t>
            </a:r>
          </a:p>
          <a:p>
            <a:pPr marL="457200" indent="-457200">
              <a:buAutoNum type="arabicPeriod"/>
            </a:pPr>
            <a:r>
              <a:rPr lang="es-ES" sz="2000" dirty="0" smtClean="0">
                <a:latin typeface="Cambria Math" pitchFamily="18" charset="0"/>
                <a:ea typeface="Cambria Math" pitchFamily="18" charset="0"/>
              </a:rPr>
              <a:t>Su gráfica es positiva en el intervalo ……………</a:t>
            </a:r>
          </a:p>
          <a:p>
            <a:pPr marL="457200" indent="-457200">
              <a:buFontTx/>
              <a:buAutoNum type="arabicPeriod"/>
            </a:pPr>
            <a:r>
              <a:rPr lang="es-ES" sz="2000" dirty="0" smtClean="0">
                <a:latin typeface="Cambria Math" pitchFamily="18" charset="0"/>
                <a:ea typeface="Cambria Math" pitchFamily="18" charset="0"/>
              </a:rPr>
              <a:t>Su gráfica es negativa en el intervalo ……………</a:t>
            </a:r>
          </a:p>
        </p:txBody>
      </p:sp>
      <p:sp>
        <p:nvSpPr>
          <p:cNvPr id="4" name="3 Rectángulo"/>
          <p:cNvSpPr/>
          <p:nvPr/>
        </p:nvSpPr>
        <p:spPr>
          <a:xfrm>
            <a:off x="683568" y="548680"/>
            <a:ext cx="1322093" cy="400110"/>
          </a:xfrm>
          <a:prstGeom prst="rect">
            <a:avLst/>
          </a:prstGeom>
          <a:solidFill>
            <a:srgbClr val="FFC000"/>
          </a:solidFill>
        </p:spPr>
        <p:txBody>
          <a:bodyPr wrap="none">
            <a:spAutoFit/>
          </a:bodyPr>
          <a:lstStyle/>
          <a:p>
            <a:r>
              <a:rPr lang="es-ES" sz="2000" b="1" dirty="0" smtClean="0">
                <a:latin typeface="Cambria Math" pitchFamily="18" charset="0"/>
                <a:ea typeface="Cambria Math" pitchFamily="18" charset="0"/>
              </a:rPr>
              <a:t>Actividad: </a:t>
            </a:r>
            <a:endParaRPr lang="es-ES" sz="2000" b="1" dirty="0">
              <a:latin typeface="Cambria Math" pitchFamily="18" charset="0"/>
              <a:ea typeface="Cambria Math"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692696"/>
            <a:ext cx="8640960" cy="1015663"/>
          </a:xfrm>
          <a:prstGeom prst="rect">
            <a:avLst/>
          </a:prstGeom>
        </p:spPr>
        <p:txBody>
          <a:bodyPr wrap="square">
            <a:spAutoFit/>
          </a:bodyPr>
          <a:lstStyle/>
          <a:p>
            <a:pPr algn="just"/>
            <a:r>
              <a:rPr lang="es-ES" sz="2000" dirty="0" smtClean="0">
                <a:latin typeface="Cambria Math" pitchFamily="18" charset="0"/>
                <a:ea typeface="Cambria Math" pitchFamily="18" charset="0"/>
              </a:rPr>
              <a:t>Los científicos forenses utilizan la siguiente ley para determinar el momento de la muerte o el asesinato de las víctimas de accidentes. Si </a:t>
            </a:r>
            <a:r>
              <a:rPr lang="es-ES" sz="2000" i="1" dirty="0" smtClean="0">
                <a:latin typeface="Times New Roman" pitchFamily="18" charset="0"/>
                <a:ea typeface="Cambria Math" pitchFamily="18" charset="0"/>
                <a:cs typeface="Times New Roman" pitchFamily="18" charset="0"/>
              </a:rPr>
              <a:t>T</a:t>
            </a:r>
            <a:r>
              <a:rPr lang="es-ES" sz="2000" dirty="0" smtClean="0">
                <a:latin typeface="Cambria Math" pitchFamily="18" charset="0"/>
                <a:ea typeface="Cambria Math" pitchFamily="18" charset="0"/>
              </a:rPr>
              <a:t> denota la temperatura de un cuerpo </a:t>
            </a:r>
            <a:r>
              <a:rPr lang="es-ES" sz="2000" i="1" dirty="0" smtClean="0">
                <a:latin typeface="Times New Roman" pitchFamily="18" charset="0"/>
                <a:ea typeface="Cambria Math" pitchFamily="18" charset="0"/>
                <a:cs typeface="Times New Roman" pitchFamily="18" charset="0"/>
              </a:rPr>
              <a:t>t</a:t>
            </a:r>
            <a:r>
              <a:rPr lang="es-ES" sz="2000" dirty="0" smtClean="0">
                <a:latin typeface="Cambria Math" pitchFamily="18" charset="0"/>
                <a:ea typeface="Cambria Math" pitchFamily="18" charset="0"/>
              </a:rPr>
              <a:t>  horas después de la muerte, entonces </a:t>
            </a:r>
            <a:endParaRPr lang="es-ES" sz="2000" dirty="0">
              <a:latin typeface="Cambria Math" pitchFamily="18" charset="0"/>
              <a:ea typeface="Cambria Math" pitchFamily="18" charset="0"/>
            </a:endParaRPr>
          </a:p>
        </p:txBody>
      </p:sp>
      <p:sp>
        <p:nvSpPr>
          <p:cNvPr id="3" name="2 Rectángulo"/>
          <p:cNvSpPr/>
          <p:nvPr/>
        </p:nvSpPr>
        <p:spPr>
          <a:xfrm>
            <a:off x="323528" y="2780928"/>
            <a:ext cx="8496944" cy="1938992"/>
          </a:xfrm>
          <a:prstGeom prst="rect">
            <a:avLst/>
          </a:prstGeom>
        </p:spPr>
        <p:txBody>
          <a:bodyPr wrap="square">
            <a:spAutoFit/>
          </a:bodyPr>
          <a:lstStyle/>
          <a:p>
            <a:pPr algn="just"/>
            <a:r>
              <a:rPr lang="es-ES" sz="2000" dirty="0" smtClean="0">
                <a:latin typeface="Cambria Math" pitchFamily="18" charset="0"/>
                <a:ea typeface="Cambria Math" pitchFamily="18" charset="0"/>
              </a:rPr>
              <a:t>donde </a:t>
            </a:r>
            <a:r>
              <a:rPr lang="es-ES" sz="2000" i="1" dirty="0" smtClean="0">
                <a:latin typeface="Times New Roman" pitchFamily="18" charset="0"/>
                <a:cs typeface="Times New Roman" pitchFamily="18" charset="0"/>
              </a:rPr>
              <a:t>T</a:t>
            </a:r>
            <a:r>
              <a:rPr lang="es-ES" sz="2000" i="1" baseline="-25000" dirty="0" smtClean="0">
                <a:latin typeface="Times New Roman" pitchFamily="18" charset="0"/>
                <a:cs typeface="Times New Roman" pitchFamily="18" charset="0"/>
              </a:rPr>
              <a:t>0</a:t>
            </a:r>
            <a:r>
              <a:rPr lang="es-ES" sz="2000" dirty="0" smtClean="0"/>
              <a:t> </a:t>
            </a:r>
            <a:r>
              <a:rPr lang="es-ES" sz="2000" dirty="0" smtClean="0">
                <a:latin typeface="Cambria Math" pitchFamily="18" charset="0"/>
                <a:ea typeface="Cambria Math" pitchFamily="18" charset="0"/>
              </a:rPr>
              <a:t>es la temperatura del aire y </a:t>
            </a:r>
            <a:r>
              <a:rPr lang="es-ES" sz="2000" i="1" dirty="0" smtClean="0">
                <a:latin typeface="Times New Roman" pitchFamily="18" charset="0"/>
                <a:cs typeface="Times New Roman" pitchFamily="18" charset="0"/>
              </a:rPr>
              <a:t>T</a:t>
            </a:r>
            <a:r>
              <a:rPr lang="es-ES" sz="2000" i="1" baseline="-25000" dirty="0" smtClean="0">
                <a:latin typeface="Times New Roman" pitchFamily="18" charset="0"/>
                <a:cs typeface="Times New Roman" pitchFamily="18" charset="0"/>
              </a:rPr>
              <a:t>1</a:t>
            </a:r>
            <a:r>
              <a:rPr lang="es-ES" sz="2000" i="1" dirty="0" smtClean="0">
                <a:latin typeface="Times New Roman" pitchFamily="18" charset="0"/>
                <a:ea typeface="Cambria Math" pitchFamily="18" charset="0"/>
                <a:cs typeface="Times New Roman" pitchFamily="18" charset="0"/>
              </a:rPr>
              <a:t> </a:t>
            </a:r>
            <a:r>
              <a:rPr lang="es-ES" sz="2000" dirty="0" smtClean="0">
                <a:latin typeface="Cambria Math" pitchFamily="18" charset="0"/>
                <a:ea typeface="Cambria Math" pitchFamily="18" charset="0"/>
              </a:rPr>
              <a:t>es la temperatura del cuerpo en el momento de la muerte. Juan Pérez fue encontrado muerto a media noche en su casa, cuando la temperatura ambiente era de 70°F y su temperatura corporal, de 80°F. </a:t>
            </a:r>
          </a:p>
          <a:p>
            <a:pPr algn="just"/>
            <a:r>
              <a:rPr lang="es-ES" sz="2000" dirty="0" smtClean="0">
                <a:latin typeface="Cambria Math" pitchFamily="18" charset="0"/>
                <a:ea typeface="Cambria Math" pitchFamily="18" charset="0"/>
              </a:rPr>
              <a:t>¿Cuándo lo mataron? Suponga que la temperatura normal del cuerpo es de 98.6°F. </a:t>
            </a:r>
            <a:endParaRPr lang="es-ES" sz="2000" dirty="0">
              <a:latin typeface="Cambria Math" pitchFamily="18" charset="0"/>
              <a:ea typeface="Cambria Math" pitchFamily="18" charset="0"/>
            </a:endParaRPr>
          </a:p>
        </p:txBody>
      </p:sp>
      <p:graphicFrame>
        <p:nvGraphicFramePr>
          <p:cNvPr id="26626" name="Object 2"/>
          <p:cNvGraphicFramePr>
            <a:graphicFrameLocks noChangeAspect="1"/>
          </p:cNvGraphicFramePr>
          <p:nvPr/>
        </p:nvGraphicFramePr>
        <p:xfrm>
          <a:off x="2843808" y="1988840"/>
          <a:ext cx="3024336" cy="504056"/>
        </p:xfrm>
        <a:graphic>
          <a:graphicData uri="http://schemas.openxmlformats.org/presentationml/2006/ole">
            <mc:AlternateContent xmlns:mc="http://schemas.openxmlformats.org/markup-compatibility/2006">
              <mc:Choice xmlns:v="urn:schemas-microsoft-com:vml" Requires="v">
                <p:oleObj spid="_x0000_s26648" name="Equation" r:id="rId3" imgW="1447560" imgH="241200" progId="Equation.DSMT4">
                  <p:embed/>
                </p:oleObj>
              </mc:Choice>
              <mc:Fallback>
                <p:oleObj name="Equation" r:id="rId3" imgW="1447560" imgH="241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988840"/>
                        <a:ext cx="302433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4 Rectángulo"/>
          <p:cNvSpPr/>
          <p:nvPr/>
        </p:nvSpPr>
        <p:spPr>
          <a:xfrm>
            <a:off x="395536" y="332656"/>
            <a:ext cx="1204176" cy="369332"/>
          </a:xfrm>
          <a:prstGeom prst="rect">
            <a:avLst/>
          </a:prstGeom>
          <a:solidFill>
            <a:srgbClr val="FFC000"/>
          </a:solidFill>
        </p:spPr>
        <p:txBody>
          <a:bodyPr wrap="none">
            <a:spAutoFit/>
          </a:bodyPr>
          <a:lstStyle/>
          <a:p>
            <a:r>
              <a:rPr lang="es-ES" b="1" dirty="0" smtClean="0">
                <a:latin typeface="Cambria Math" pitchFamily="18" charset="0"/>
                <a:ea typeface="Cambria Math" pitchFamily="18" charset="0"/>
              </a:rPr>
              <a:t>Actividad: </a:t>
            </a:r>
            <a:endParaRPr lang="es-ES" b="1" dirty="0">
              <a:latin typeface="Cambria Math" pitchFamily="18" charset="0"/>
              <a:ea typeface="Cambria Math" pitchFamily="18" charset="0"/>
            </a:endParaRPr>
          </a:p>
        </p:txBody>
      </p:sp>
      <p:pic>
        <p:nvPicPr>
          <p:cNvPr id="26627" name="Picture 3"/>
          <p:cNvPicPr>
            <a:picLocks noChangeAspect="1" noChangeArrowheads="1"/>
          </p:cNvPicPr>
          <p:nvPr/>
        </p:nvPicPr>
        <p:blipFill>
          <a:blip r:embed="rId5" cstate="print"/>
          <a:srcRect l="39013" t="46875" r="32762" b="20641"/>
          <a:stretch>
            <a:fillRect/>
          </a:stretch>
        </p:blipFill>
        <p:spPr bwMode="auto">
          <a:xfrm>
            <a:off x="5148064" y="4481736"/>
            <a:ext cx="3672408" cy="237626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Equipo\Downloads\20230608_103756.jpg"/>
          <p:cNvPicPr>
            <a:picLocks noChangeAspect="1" noChangeArrowheads="1"/>
          </p:cNvPicPr>
          <p:nvPr/>
        </p:nvPicPr>
        <p:blipFill>
          <a:blip r:embed="rId2" cstate="print">
            <a:lum bright="20000" contrast="30000"/>
          </a:blip>
          <a:srcRect l="4326" t="13437" r="26375" b="48338"/>
          <a:stretch>
            <a:fillRect/>
          </a:stretch>
        </p:blipFill>
        <p:spPr bwMode="auto">
          <a:xfrm>
            <a:off x="179512" y="260648"/>
            <a:ext cx="8816284" cy="2304256"/>
          </a:xfrm>
          <a:prstGeom prst="rect">
            <a:avLst/>
          </a:prstGeom>
          <a:noFill/>
        </p:spPr>
      </p:pic>
      <p:pic>
        <p:nvPicPr>
          <p:cNvPr id="3" name="Picture 2" descr="C:\Users\Equipo\Downloads\20230608_103734.jpg"/>
          <p:cNvPicPr>
            <a:picLocks noChangeAspect="1" noChangeArrowheads="1"/>
          </p:cNvPicPr>
          <p:nvPr/>
        </p:nvPicPr>
        <p:blipFill>
          <a:blip r:embed="rId3" cstate="print">
            <a:lum bright="20000" contrast="30000"/>
          </a:blip>
          <a:srcRect l="21650" t="13437" r="35825" b="26733"/>
          <a:stretch>
            <a:fillRect/>
          </a:stretch>
        </p:blipFill>
        <p:spPr bwMode="auto">
          <a:xfrm>
            <a:off x="395536" y="2564904"/>
            <a:ext cx="5760640" cy="3840427"/>
          </a:xfrm>
          <a:prstGeom prst="rect">
            <a:avLst/>
          </a:prstGeom>
          <a:noFill/>
        </p:spPr>
      </p:pic>
      <p:pic>
        <p:nvPicPr>
          <p:cNvPr id="5122" name="Picture 2" descr="Los 5 usos del agua de lluvia | Ingredientes que Suman"/>
          <p:cNvPicPr>
            <a:picLocks noChangeAspect="1" noChangeArrowheads="1"/>
          </p:cNvPicPr>
          <p:nvPr/>
        </p:nvPicPr>
        <p:blipFill>
          <a:blip r:embed="rId4" cstate="print"/>
          <a:srcRect/>
          <a:stretch>
            <a:fillRect/>
          </a:stretch>
        </p:blipFill>
        <p:spPr bwMode="auto">
          <a:xfrm>
            <a:off x="6084168" y="1988840"/>
            <a:ext cx="3059832" cy="2039888"/>
          </a:xfrm>
          <a:prstGeom prst="rect">
            <a:avLst/>
          </a:prstGeom>
          <a:noFill/>
        </p:spPr>
      </p:pic>
      <p:sp>
        <p:nvSpPr>
          <p:cNvPr id="5" name="4 CuadroTexto"/>
          <p:cNvSpPr txBox="1"/>
          <p:nvPr/>
        </p:nvSpPr>
        <p:spPr>
          <a:xfrm>
            <a:off x="0" y="548680"/>
            <a:ext cx="1199367" cy="369332"/>
          </a:xfrm>
          <a:prstGeom prst="rect">
            <a:avLst/>
          </a:prstGeom>
          <a:solidFill>
            <a:srgbClr val="FFC000"/>
          </a:solidFill>
        </p:spPr>
        <p:txBody>
          <a:bodyPr wrap="none" rtlCol="0">
            <a:spAutoFit/>
          </a:bodyPr>
          <a:lstStyle/>
          <a:p>
            <a:r>
              <a:rPr lang="es-ES" b="1" dirty="0" smtClean="0">
                <a:latin typeface="Cambria Math" pitchFamily="18" charset="0"/>
                <a:ea typeface="Cambria Math" pitchFamily="18" charset="0"/>
              </a:rPr>
              <a:t>Actividad: </a:t>
            </a:r>
            <a:endParaRPr lang="es-ES" b="1" dirty="0">
              <a:latin typeface="Cambria Math" pitchFamily="18" charset="0"/>
              <a:ea typeface="Cambria Math" pitchFamily="18" charset="0"/>
            </a:endParaRPr>
          </a:p>
        </p:txBody>
      </p:sp>
      <p:sp>
        <p:nvSpPr>
          <p:cNvPr id="6" name="5 CuadroTexto"/>
          <p:cNvSpPr txBox="1"/>
          <p:nvPr/>
        </p:nvSpPr>
        <p:spPr>
          <a:xfrm>
            <a:off x="6228184" y="4293096"/>
            <a:ext cx="2592288" cy="1323439"/>
          </a:xfrm>
          <a:prstGeom prst="rect">
            <a:avLst/>
          </a:prstGeom>
          <a:noFill/>
        </p:spPr>
        <p:txBody>
          <a:bodyPr wrap="square" rtlCol="0">
            <a:spAutoFit/>
          </a:bodyPr>
          <a:lstStyle/>
          <a:p>
            <a:pPr algn="just"/>
            <a:r>
              <a:rPr lang="es-ES" sz="2000" dirty="0" smtClean="0">
                <a:latin typeface="Cambria Math" pitchFamily="18" charset="0"/>
                <a:ea typeface="Cambria Math" pitchFamily="18" charset="0"/>
              </a:rPr>
              <a:t>A partir de allí, ¿cuál es el modelo exponencial para este período?</a:t>
            </a:r>
            <a:endParaRPr lang="es-ES" sz="2000" dirty="0">
              <a:latin typeface="Cambria Math" pitchFamily="18" charset="0"/>
              <a:ea typeface="Cambria Math"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0712" t="50418" r="15052" b="31469"/>
          <a:stretch>
            <a:fillRect/>
          </a:stretch>
        </p:blipFill>
        <p:spPr bwMode="auto">
          <a:xfrm>
            <a:off x="251520" y="1124744"/>
            <a:ext cx="8820980" cy="1656184"/>
          </a:xfrm>
          <a:prstGeom prst="rect">
            <a:avLst/>
          </a:prstGeom>
          <a:noFill/>
          <a:ln w="9525">
            <a:noFill/>
            <a:miter lim="800000"/>
            <a:headEnd/>
            <a:tailEnd/>
          </a:ln>
        </p:spPr>
      </p:pic>
      <p:sp>
        <p:nvSpPr>
          <p:cNvPr id="3" name="2 CuadroTexto"/>
          <p:cNvSpPr txBox="1"/>
          <p:nvPr/>
        </p:nvSpPr>
        <p:spPr>
          <a:xfrm>
            <a:off x="323528" y="3068960"/>
            <a:ext cx="3838295" cy="400110"/>
          </a:xfrm>
          <a:prstGeom prst="rect">
            <a:avLst/>
          </a:prstGeom>
          <a:noFill/>
        </p:spPr>
        <p:txBody>
          <a:bodyPr wrap="none" rtlCol="0">
            <a:spAutoFit/>
          </a:bodyPr>
          <a:lstStyle/>
          <a:p>
            <a:r>
              <a:rPr lang="es-ES" sz="2000" dirty="0" smtClean="0">
                <a:latin typeface="Cambria Math" pitchFamily="18" charset="0"/>
                <a:ea typeface="Cambria Math" pitchFamily="18" charset="0"/>
              </a:rPr>
              <a:t>También puede expresarse como:</a:t>
            </a:r>
            <a:endParaRPr lang="es-ES" sz="2000" dirty="0">
              <a:latin typeface="Cambria Math" pitchFamily="18" charset="0"/>
              <a:ea typeface="Cambria Math" pitchFamily="18" charset="0"/>
            </a:endParaRPr>
          </a:p>
        </p:txBody>
      </p:sp>
      <p:pic>
        <p:nvPicPr>
          <p:cNvPr id="2052" name="Picture 4"/>
          <p:cNvPicPr>
            <a:picLocks noChangeAspect="1" noChangeArrowheads="1"/>
          </p:cNvPicPr>
          <p:nvPr/>
        </p:nvPicPr>
        <p:blipFill>
          <a:blip r:embed="rId3" cstate="print"/>
          <a:srcRect l="48975" t="51797" r="27781" b="40329"/>
          <a:stretch>
            <a:fillRect/>
          </a:stretch>
        </p:blipFill>
        <p:spPr bwMode="auto">
          <a:xfrm>
            <a:off x="2843808" y="3501008"/>
            <a:ext cx="4158462" cy="792088"/>
          </a:xfrm>
          <a:prstGeom prst="rect">
            <a:avLst/>
          </a:prstGeom>
          <a:noFill/>
          <a:ln w="9525">
            <a:noFill/>
            <a:miter lim="800000"/>
            <a:headEnd/>
            <a:tailEnd/>
          </a:ln>
        </p:spPr>
      </p:pic>
      <p:sp>
        <p:nvSpPr>
          <p:cNvPr id="5" name="4 CuadroTexto"/>
          <p:cNvSpPr txBox="1"/>
          <p:nvPr/>
        </p:nvSpPr>
        <p:spPr>
          <a:xfrm>
            <a:off x="1691680" y="476672"/>
            <a:ext cx="4392741" cy="400110"/>
          </a:xfrm>
          <a:prstGeom prst="rect">
            <a:avLst/>
          </a:prstGeom>
          <a:noFill/>
        </p:spPr>
        <p:txBody>
          <a:bodyPr wrap="none" rtlCol="0">
            <a:spAutoFit/>
          </a:bodyPr>
          <a:lstStyle/>
          <a:p>
            <a:r>
              <a:rPr lang="es-ES" sz="2000" dirty="0" smtClean="0">
                <a:latin typeface="Cambria Math" pitchFamily="18" charset="0"/>
                <a:ea typeface="Cambria Math" pitchFamily="18" charset="0"/>
              </a:rPr>
              <a:t>¿A qué llamamos función exponencial?</a:t>
            </a:r>
            <a:endParaRPr lang="es-ES" sz="2000" dirty="0">
              <a:latin typeface="Cambria Math" pitchFamily="18" charset="0"/>
              <a:ea typeface="Cambria Math" pitchFamily="18" charset="0"/>
            </a:endParaRPr>
          </a:p>
        </p:txBody>
      </p:sp>
      <p:sp>
        <p:nvSpPr>
          <p:cNvPr id="2" name="1 CuadroTexto"/>
          <p:cNvSpPr txBox="1"/>
          <p:nvPr/>
        </p:nvSpPr>
        <p:spPr>
          <a:xfrm>
            <a:off x="483917" y="4324454"/>
            <a:ext cx="1192955" cy="369332"/>
          </a:xfrm>
          <a:prstGeom prst="rect">
            <a:avLst/>
          </a:prstGeom>
          <a:noFill/>
        </p:spPr>
        <p:txBody>
          <a:bodyPr wrap="none" rtlCol="0">
            <a:spAutoFit/>
          </a:bodyPr>
          <a:lstStyle/>
          <a:p>
            <a:r>
              <a:rPr lang="es-AR" b="1" dirty="0" smtClean="0">
                <a:latin typeface="Cambria Math" pitchFamily="18" charset="0"/>
                <a:ea typeface="Cambria Math" pitchFamily="18" charset="0"/>
              </a:rPr>
              <a:t>Ejemplos:</a:t>
            </a:r>
            <a:r>
              <a:rPr lang="es-AR" dirty="0" smtClean="0"/>
              <a:t> </a:t>
            </a:r>
            <a:endParaRPr lang="es-AR" dirty="0"/>
          </a:p>
        </p:txBody>
      </p:sp>
      <mc:AlternateContent xmlns:mc="http://schemas.openxmlformats.org/markup-compatibility/2006">
        <mc:Choice xmlns:a14="http://schemas.microsoft.com/office/drawing/2010/main" Requires="a14">
          <p:sp>
            <p:nvSpPr>
              <p:cNvPr id="6" name="5 CuadroTexto"/>
              <p:cNvSpPr txBox="1"/>
              <p:nvPr/>
            </p:nvSpPr>
            <p:spPr>
              <a:xfrm>
                <a:off x="611560" y="4869160"/>
                <a:ext cx="124130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AR" b="0" i="1" smtClean="0">
                          <a:latin typeface="Cambria Math"/>
                        </a:rPr>
                        <m:t>𝑓</m:t>
                      </m:r>
                      <m:d>
                        <m:dPr>
                          <m:ctrlPr>
                            <a:rPr lang="es-AR" b="0" i="1" smtClean="0">
                              <a:latin typeface="Cambria Math"/>
                            </a:rPr>
                          </m:ctrlPr>
                        </m:dPr>
                        <m:e>
                          <m:r>
                            <a:rPr lang="es-AR" b="0" i="1" smtClean="0">
                              <a:latin typeface="Cambria Math"/>
                            </a:rPr>
                            <m:t>𝑥</m:t>
                          </m:r>
                        </m:e>
                      </m:d>
                      <m:r>
                        <a:rPr lang="es-AR" b="0" i="1" smtClean="0">
                          <a:latin typeface="Cambria Math"/>
                        </a:rPr>
                        <m:t>=</m:t>
                      </m:r>
                      <m:sSup>
                        <m:sSupPr>
                          <m:ctrlPr>
                            <a:rPr lang="es-AR" b="0" i="1" smtClean="0">
                              <a:latin typeface="Cambria Math"/>
                            </a:rPr>
                          </m:ctrlPr>
                        </m:sSupPr>
                        <m:e>
                          <m:r>
                            <a:rPr lang="es-AR" b="0" i="1" smtClean="0">
                              <a:latin typeface="Cambria Math"/>
                            </a:rPr>
                            <m:t>4</m:t>
                          </m:r>
                        </m:e>
                        <m:sup>
                          <m:r>
                            <a:rPr lang="es-AR" b="0" i="1" smtClean="0">
                              <a:latin typeface="Cambria Math"/>
                            </a:rPr>
                            <m:t>𝑥</m:t>
                          </m:r>
                        </m:sup>
                      </m:sSup>
                    </m:oMath>
                  </m:oMathPara>
                </a14:m>
                <a:endParaRPr lang="es-AR" dirty="0"/>
              </a:p>
            </p:txBody>
          </p:sp>
        </mc:Choice>
        <mc:Fallback>
          <p:sp>
            <p:nvSpPr>
              <p:cNvPr id="6" name="5 CuadroTexto"/>
              <p:cNvSpPr txBox="1">
                <a:spLocks noRot="1" noChangeAspect="1" noMove="1" noResize="1" noEditPoints="1" noAdjustHandles="1" noChangeArrowheads="1" noChangeShapeType="1" noTextEdit="1"/>
              </p:cNvSpPr>
              <p:nvPr/>
            </p:nvSpPr>
            <p:spPr>
              <a:xfrm>
                <a:off x="611560" y="4869160"/>
                <a:ext cx="1241302" cy="369332"/>
              </a:xfrm>
              <a:prstGeom prst="rect">
                <a:avLst/>
              </a:prstGeom>
              <a:blipFill rotWithShape="1">
                <a:blip r:embed="rId4"/>
                <a:stretch>
                  <a:fillRect b="-13333"/>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7" name="6 CuadroTexto"/>
              <p:cNvSpPr txBox="1"/>
              <p:nvPr/>
            </p:nvSpPr>
            <p:spPr>
              <a:xfrm>
                <a:off x="2699792" y="4693786"/>
                <a:ext cx="1608454" cy="76597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AR" b="0" i="1" smtClean="0">
                          <a:latin typeface="Cambria Math"/>
                        </a:rPr>
                        <m:t>𝑓</m:t>
                      </m:r>
                      <m:d>
                        <m:dPr>
                          <m:ctrlPr>
                            <a:rPr lang="es-AR" b="0" i="1" smtClean="0">
                              <a:latin typeface="Cambria Math"/>
                            </a:rPr>
                          </m:ctrlPr>
                        </m:dPr>
                        <m:e>
                          <m:r>
                            <a:rPr lang="es-AR" b="0" i="1" smtClean="0">
                              <a:latin typeface="Cambria Math"/>
                            </a:rPr>
                            <m:t>𝑡</m:t>
                          </m:r>
                        </m:e>
                      </m:d>
                      <m:r>
                        <a:rPr lang="es-AR" b="0" i="1" smtClean="0">
                          <a:latin typeface="Cambria Math"/>
                        </a:rPr>
                        <m:t>=2</m:t>
                      </m:r>
                      <m:sSup>
                        <m:sSupPr>
                          <m:ctrlPr>
                            <a:rPr lang="es-AR" b="0" i="1" smtClean="0">
                              <a:latin typeface="Cambria Math"/>
                            </a:rPr>
                          </m:ctrlPr>
                        </m:sSupPr>
                        <m:e>
                          <m:d>
                            <m:dPr>
                              <m:ctrlPr>
                                <a:rPr lang="es-AR" b="0" i="1" smtClean="0">
                                  <a:latin typeface="Cambria Math"/>
                                </a:rPr>
                              </m:ctrlPr>
                            </m:dPr>
                            <m:e>
                              <m:f>
                                <m:fPr>
                                  <m:ctrlPr>
                                    <a:rPr lang="es-AR" b="0" i="1" smtClean="0">
                                      <a:latin typeface="Cambria Math"/>
                                    </a:rPr>
                                  </m:ctrlPr>
                                </m:fPr>
                                <m:num>
                                  <m:r>
                                    <a:rPr lang="es-AR" b="0" i="1" smtClean="0">
                                      <a:latin typeface="Cambria Math"/>
                                    </a:rPr>
                                    <m:t>3</m:t>
                                  </m:r>
                                </m:num>
                                <m:den>
                                  <m:r>
                                    <a:rPr lang="es-AR" b="0" i="1" smtClean="0">
                                      <a:latin typeface="Cambria Math"/>
                                    </a:rPr>
                                    <m:t>4</m:t>
                                  </m:r>
                                </m:den>
                              </m:f>
                            </m:e>
                          </m:d>
                        </m:e>
                        <m:sup>
                          <m:r>
                            <a:rPr lang="es-AR" b="0" i="1" smtClean="0">
                              <a:latin typeface="Cambria Math"/>
                            </a:rPr>
                            <m:t>𝑡</m:t>
                          </m:r>
                        </m:sup>
                      </m:sSup>
                    </m:oMath>
                  </m:oMathPara>
                </a14:m>
                <a:endParaRPr lang="es-AR" dirty="0"/>
              </a:p>
            </p:txBody>
          </p:sp>
        </mc:Choice>
        <mc:Fallback>
          <p:sp>
            <p:nvSpPr>
              <p:cNvPr id="7" name="6 CuadroTexto"/>
              <p:cNvSpPr txBox="1">
                <a:spLocks noRot="1" noChangeAspect="1" noMove="1" noResize="1" noEditPoints="1" noAdjustHandles="1" noChangeArrowheads="1" noChangeShapeType="1" noTextEdit="1"/>
              </p:cNvSpPr>
              <p:nvPr/>
            </p:nvSpPr>
            <p:spPr>
              <a:xfrm>
                <a:off x="2699792" y="4693786"/>
                <a:ext cx="1608454" cy="765979"/>
              </a:xfrm>
              <a:prstGeom prst="rect">
                <a:avLst/>
              </a:prstGeom>
              <a:blipFill rotWithShape="1">
                <a:blip r:embed="rId5"/>
                <a:stretch>
                  <a:fillRect/>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8" name="7 CuadroTexto"/>
              <p:cNvSpPr txBox="1"/>
              <p:nvPr/>
            </p:nvSpPr>
            <p:spPr>
              <a:xfrm>
                <a:off x="5148064" y="4892109"/>
                <a:ext cx="1370247"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AR" b="0" i="1" smtClean="0">
                          <a:latin typeface="Cambria Math"/>
                        </a:rPr>
                        <m:t>𝑔</m:t>
                      </m:r>
                      <m:r>
                        <a:rPr lang="es-AR" b="0" i="1" smtClean="0">
                          <a:latin typeface="Cambria Math"/>
                        </a:rPr>
                        <m:t>(</m:t>
                      </m:r>
                      <m:r>
                        <a:rPr lang="es-AR" b="0" i="1" smtClean="0">
                          <a:latin typeface="Cambria Math"/>
                        </a:rPr>
                        <m:t>𝑥</m:t>
                      </m:r>
                      <m:r>
                        <a:rPr lang="es-AR" b="0" i="1" smtClean="0">
                          <a:latin typeface="Cambria Math"/>
                        </a:rPr>
                        <m:t>)=</m:t>
                      </m:r>
                      <m:sSup>
                        <m:sSupPr>
                          <m:ctrlPr>
                            <a:rPr lang="es-AR" b="0" i="1" smtClean="0">
                              <a:latin typeface="Cambria Math"/>
                              <a:ea typeface="Cambria Math"/>
                            </a:rPr>
                          </m:ctrlPr>
                        </m:sSupPr>
                        <m:e>
                          <m:r>
                            <a:rPr lang="es-AR" b="0" i="1" smtClean="0">
                              <a:latin typeface="Cambria Math"/>
                              <a:ea typeface="Cambria Math"/>
                            </a:rPr>
                            <m:t>5</m:t>
                          </m:r>
                        </m:e>
                        <m:sup>
                          <m:r>
                            <a:rPr lang="es-AR" b="0" i="1" smtClean="0">
                              <a:latin typeface="Cambria Math"/>
                              <a:ea typeface="Cambria Math"/>
                            </a:rPr>
                            <m:t>−</m:t>
                          </m:r>
                          <m:r>
                            <a:rPr lang="es-AR" b="0" i="1" smtClean="0">
                              <a:latin typeface="Cambria Math"/>
                              <a:ea typeface="Cambria Math"/>
                            </a:rPr>
                            <m:t>𝑥</m:t>
                          </m:r>
                        </m:sup>
                      </m:sSup>
                    </m:oMath>
                  </m:oMathPara>
                </a14:m>
                <a:endParaRPr lang="es-AR" dirty="0"/>
              </a:p>
            </p:txBody>
          </p:sp>
        </mc:Choice>
        <mc:Fallback>
          <p:sp>
            <p:nvSpPr>
              <p:cNvPr id="8" name="7 CuadroTexto"/>
              <p:cNvSpPr txBox="1">
                <a:spLocks noRot="1" noChangeAspect="1" noMove="1" noResize="1" noEditPoints="1" noAdjustHandles="1" noChangeArrowheads="1" noChangeShapeType="1" noTextEdit="1"/>
              </p:cNvSpPr>
              <p:nvPr/>
            </p:nvSpPr>
            <p:spPr>
              <a:xfrm>
                <a:off x="5148064" y="4892109"/>
                <a:ext cx="1370247" cy="369332"/>
              </a:xfrm>
              <a:prstGeom prst="rect">
                <a:avLst/>
              </a:prstGeom>
              <a:blipFill rotWithShape="1">
                <a:blip r:embed="rId6"/>
                <a:stretch>
                  <a:fillRect b="-13333"/>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9" name="8 CuadroTexto"/>
              <p:cNvSpPr txBox="1"/>
              <p:nvPr/>
            </p:nvSpPr>
            <p:spPr>
              <a:xfrm>
                <a:off x="6804248" y="4932252"/>
                <a:ext cx="1954638" cy="37241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AR" b="0" i="1" smtClean="0">
                          <a:latin typeface="Cambria Math"/>
                        </a:rPr>
                        <m:t>𝑓</m:t>
                      </m:r>
                      <m:r>
                        <a:rPr lang="es-AR" b="0" i="1" smtClean="0">
                          <a:latin typeface="Cambria Math"/>
                        </a:rPr>
                        <m:t>(</m:t>
                      </m:r>
                      <m:r>
                        <a:rPr lang="es-AR" b="0" i="1" smtClean="0">
                          <a:latin typeface="Cambria Math"/>
                        </a:rPr>
                        <m:t>𝑥</m:t>
                      </m:r>
                      <m:r>
                        <a:rPr lang="es-AR" b="0" i="1" smtClean="0">
                          <a:latin typeface="Cambria Math"/>
                        </a:rPr>
                        <m:t>)=</m:t>
                      </m:r>
                      <m:d>
                        <m:dPr>
                          <m:ctrlPr>
                            <a:rPr lang="es-AR" b="0" i="1" smtClean="0">
                              <a:latin typeface="Cambria Math"/>
                              <a:ea typeface="Cambria Math"/>
                            </a:rPr>
                          </m:ctrlPr>
                        </m:dPr>
                        <m:e>
                          <m:r>
                            <a:rPr lang="es-AR" b="0" i="1" smtClean="0">
                              <a:latin typeface="Cambria Math"/>
                              <a:ea typeface="Cambria Math"/>
                            </a:rPr>
                            <m:t>−2</m:t>
                          </m:r>
                        </m:e>
                      </m:d>
                      <m:sSup>
                        <m:sSupPr>
                          <m:ctrlPr>
                            <a:rPr lang="es-AR" b="0" i="1" smtClean="0">
                              <a:latin typeface="Cambria Math"/>
                              <a:ea typeface="Cambria Math"/>
                            </a:rPr>
                          </m:ctrlPr>
                        </m:sSupPr>
                        <m:e>
                          <m:r>
                            <a:rPr lang="es-AR" b="0" i="1" smtClean="0">
                              <a:latin typeface="Cambria Math"/>
                              <a:ea typeface="Cambria Math"/>
                            </a:rPr>
                            <m:t>3</m:t>
                          </m:r>
                        </m:e>
                        <m:sup>
                          <m:r>
                            <a:rPr lang="es-AR" b="0" i="1" smtClean="0">
                              <a:latin typeface="Cambria Math"/>
                              <a:ea typeface="Cambria Math"/>
                            </a:rPr>
                            <m:t>𝑥</m:t>
                          </m:r>
                          <m:r>
                            <a:rPr lang="es-AR" b="0" i="1" smtClean="0">
                              <a:latin typeface="Cambria Math"/>
                              <a:ea typeface="Cambria Math"/>
                            </a:rPr>
                            <m:t>−5</m:t>
                          </m:r>
                        </m:sup>
                      </m:sSup>
                    </m:oMath>
                  </m:oMathPara>
                </a14:m>
                <a:endParaRPr lang="es-AR" dirty="0"/>
              </a:p>
            </p:txBody>
          </p:sp>
        </mc:Choice>
        <mc:Fallback>
          <p:sp>
            <p:nvSpPr>
              <p:cNvPr id="9" name="8 CuadroTexto"/>
              <p:cNvSpPr txBox="1">
                <a:spLocks noRot="1" noChangeAspect="1" noMove="1" noResize="1" noEditPoints="1" noAdjustHandles="1" noChangeArrowheads="1" noChangeShapeType="1" noTextEdit="1"/>
              </p:cNvSpPr>
              <p:nvPr/>
            </p:nvSpPr>
            <p:spPr>
              <a:xfrm>
                <a:off x="6804248" y="4932252"/>
                <a:ext cx="1954638" cy="372410"/>
              </a:xfrm>
              <a:prstGeom prst="rect">
                <a:avLst/>
              </a:prstGeom>
              <a:blipFill rotWithShape="1">
                <a:blip r:embed="rId7"/>
                <a:stretch>
                  <a:fillRect b="-13115"/>
                </a:stretch>
              </a:blipFill>
            </p:spPr>
            <p:txBody>
              <a:bodyPr/>
              <a:lstStyle/>
              <a:p>
                <a:r>
                  <a:rPr lang="es-AR">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908720"/>
            <a:ext cx="1176925" cy="369332"/>
          </a:xfrm>
          <a:prstGeom prst="rect">
            <a:avLst/>
          </a:prstGeom>
          <a:solidFill>
            <a:srgbClr val="92D050"/>
          </a:solidFill>
        </p:spPr>
        <p:txBody>
          <a:bodyPr wrap="none" rtlCol="0">
            <a:spAutoFit/>
          </a:bodyPr>
          <a:lstStyle/>
          <a:p>
            <a:r>
              <a:rPr lang="es-AR" b="1" dirty="0" smtClean="0">
                <a:latin typeface="Cambria Math" pitchFamily="18" charset="0"/>
                <a:ea typeface="Cambria Math" pitchFamily="18" charset="0"/>
              </a:rPr>
              <a:t>Actividad:</a:t>
            </a:r>
            <a:endParaRPr lang="es-AR" b="1" dirty="0">
              <a:latin typeface="Cambria Math" pitchFamily="18" charset="0"/>
              <a:ea typeface="Cambria Math" pitchFamily="18" charset="0"/>
            </a:endParaRPr>
          </a:p>
        </p:txBody>
      </p:sp>
      <p:sp>
        <p:nvSpPr>
          <p:cNvPr id="3" name="2 Rectángulo"/>
          <p:cNvSpPr/>
          <p:nvPr/>
        </p:nvSpPr>
        <p:spPr>
          <a:xfrm>
            <a:off x="558508" y="1412776"/>
            <a:ext cx="4572000" cy="646331"/>
          </a:xfrm>
          <a:prstGeom prst="rect">
            <a:avLst/>
          </a:prstGeom>
        </p:spPr>
        <p:txBody>
          <a:bodyPr>
            <a:spAutoFit/>
          </a:bodyPr>
          <a:lstStyle/>
          <a:p>
            <a:pPr algn="just"/>
            <a:r>
              <a:rPr lang="es-AR" dirty="0">
                <a:latin typeface="Cambria Math" pitchFamily="18" charset="0"/>
                <a:ea typeface="Cambria Math" pitchFamily="18" charset="0"/>
              </a:rPr>
              <a:t>El número de bacterias presentes en un cultivo después de </a:t>
            </a:r>
            <a:r>
              <a:rPr lang="es-AR" i="1" dirty="0">
                <a:latin typeface="Cambria Math" pitchFamily="18" charset="0"/>
                <a:ea typeface="Cambria Math" pitchFamily="18" charset="0"/>
              </a:rPr>
              <a:t>t</a:t>
            </a:r>
            <a:r>
              <a:rPr lang="es-AR" dirty="0">
                <a:latin typeface="Cambria Math" pitchFamily="18" charset="0"/>
                <a:ea typeface="Cambria Math" pitchFamily="18" charset="0"/>
              </a:rPr>
              <a:t> </a:t>
            </a:r>
            <a:r>
              <a:rPr lang="es-AR" dirty="0" smtClean="0">
                <a:latin typeface="Cambria Math" pitchFamily="18" charset="0"/>
                <a:ea typeface="Cambria Math" pitchFamily="18" charset="0"/>
              </a:rPr>
              <a:t> minutos </a:t>
            </a:r>
            <a:r>
              <a:rPr lang="es-AR" dirty="0">
                <a:latin typeface="Cambria Math" pitchFamily="18" charset="0"/>
                <a:ea typeface="Cambria Math" pitchFamily="18" charset="0"/>
              </a:rPr>
              <a:t>está dado </a:t>
            </a:r>
            <a:r>
              <a:rPr lang="es-AR" dirty="0" smtClean="0">
                <a:latin typeface="Cambria Math" pitchFamily="18" charset="0"/>
                <a:ea typeface="Cambria Math" pitchFamily="18" charset="0"/>
              </a:rPr>
              <a:t>por:</a:t>
            </a:r>
            <a:endParaRPr lang="es-AR" dirty="0">
              <a:latin typeface="Cambria Math" pitchFamily="18" charset="0"/>
              <a:ea typeface="Cambria Math" pitchFamily="18"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204864"/>
            <a:ext cx="179388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664873" y="3059668"/>
            <a:ext cx="4534062" cy="369332"/>
          </a:xfrm>
          <a:prstGeom prst="rect">
            <a:avLst/>
          </a:prstGeom>
        </p:spPr>
        <p:txBody>
          <a:bodyPr wrap="none">
            <a:spAutoFit/>
          </a:bodyPr>
          <a:lstStyle/>
          <a:p>
            <a:r>
              <a:rPr lang="es-AR" dirty="0">
                <a:latin typeface="Cambria Math" pitchFamily="18" charset="0"/>
                <a:ea typeface="Cambria Math" pitchFamily="18" charset="0"/>
              </a:rPr>
              <a:t>¿Cuántas bacterias están presentes al inicio?</a:t>
            </a:r>
          </a:p>
        </p:txBody>
      </p:sp>
      <p:sp>
        <p:nvSpPr>
          <p:cNvPr id="5" name="4 Rectángulo"/>
          <p:cNvSpPr/>
          <p:nvPr/>
        </p:nvSpPr>
        <p:spPr>
          <a:xfrm>
            <a:off x="827584" y="3752166"/>
            <a:ext cx="4572000" cy="646331"/>
          </a:xfrm>
          <a:prstGeom prst="rect">
            <a:avLst/>
          </a:prstGeom>
        </p:spPr>
        <p:txBody>
          <a:bodyPr>
            <a:spAutoFit/>
          </a:bodyPr>
          <a:lstStyle/>
          <a:p>
            <a:r>
              <a:rPr lang="es-AR" dirty="0">
                <a:latin typeface="Cambria Math" pitchFamily="18" charset="0"/>
                <a:ea typeface="Cambria Math" pitchFamily="18" charset="0"/>
              </a:rPr>
              <a:t>En forma aproximada, ¿cuántas bacterias están presentes después de 3 minutos?</a:t>
            </a:r>
          </a:p>
        </p:txBody>
      </p:sp>
    </p:spTree>
    <p:extLst>
      <p:ext uri="{BB962C8B-B14F-4D97-AF65-F5344CB8AC3E}">
        <p14:creationId xmlns:p14="http://schemas.microsoft.com/office/powerpoint/2010/main" val="4210792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onotonía de exponenciales"/>
          <p:cNvPicPr>
            <a:picLocks noChangeAspect="1" noChangeArrowheads="1"/>
          </p:cNvPicPr>
          <p:nvPr/>
        </p:nvPicPr>
        <p:blipFill>
          <a:blip r:embed="rId3" cstate="print"/>
          <a:srcRect t="19430" b="13450"/>
          <a:stretch>
            <a:fillRect/>
          </a:stretch>
        </p:blipFill>
        <p:spPr bwMode="auto">
          <a:xfrm>
            <a:off x="1979712" y="3429000"/>
            <a:ext cx="6837947" cy="3168352"/>
          </a:xfrm>
          <a:prstGeom prst="rect">
            <a:avLst/>
          </a:prstGeom>
          <a:noFill/>
        </p:spPr>
      </p:pic>
      <p:sp>
        <p:nvSpPr>
          <p:cNvPr id="5" name="4 CuadroTexto"/>
          <p:cNvSpPr txBox="1"/>
          <p:nvPr/>
        </p:nvSpPr>
        <p:spPr>
          <a:xfrm>
            <a:off x="251520" y="3573016"/>
            <a:ext cx="1321196" cy="400110"/>
          </a:xfrm>
          <a:prstGeom prst="rect">
            <a:avLst/>
          </a:prstGeom>
          <a:noFill/>
        </p:spPr>
        <p:txBody>
          <a:bodyPr wrap="none" rtlCol="0">
            <a:spAutoFit/>
          </a:bodyPr>
          <a:lstStyle/>
          <a:p>
            <a:r>
              <a:rPr lang="es-ES" sz="2000" b="1" dirty="0" smtClean="0">
                <a:latin typeface="Cambria Math" pitchFamily="18" charset="0"/>
                <a:ea typeface="Cambria Math" pitchFamily="18" charset="0"/>
              </a:rPr>
              <a:t>Ejemplos: </a:t>
            </a:r>
            <a:endParaRPr lang="es-ES" sz="2000" b="1" dirty="0">
              <a:latin typeface="Cambria Math" pitchFamily="18" charset="0"/>
              <a:ea typeface="Cambria Math" pitchFamily="18" charset="0"/>
            </a:endParaRPr>
          </a:p>
        </p:txBody>
      </p:sp>
      <p:sp>
        <p:nvSpPr>
          <p:cNvPr id="6" name="5 CuadroTexto"/>
          <p:cNvSpPr txBox="1"/>
          <p:nvPr/>
        </p:nvSpPr>
        <p:spPr>
          <a:xfrm>
            <a:off x="2123728" y="188640"/>
            <a:ext cx="4536504" cy="400110"/>
          </a:xfrm>
          <a:prstGeom prst="rect">
            <a:avLst/>
          </a:prstGeom>
          <a:noFill/>
        </p:spPr>
        <p:txBody>
          <a:bodyPr wrap="square" rtlCol="0">
            <a:spAutoFit/>
          </a:bodyPr>
          <a:lstStyle/>
          <a:p>
            <a:pPr algn="just"/>
            <a:r>
              <a:rPr lang="es-ES" sz="2000" b="1" dirty="0" smtClean="0">
                <a:latin typeface="Cambria Math" pitchFamily="18" charset="0"/>
                <a:ea typeface="Cambria Math" pitchFamily="18" charset="0"/>
              </a:rPr>
              <a:t>Propiedades  y comportamiento</a:t>
            </a:r>
            <a:endParaRPr lang="es-ES" sz="2000" b="1" dirty="0">
              <a:latin typeface="Cambria Math" pitchFamily="18" charset="0"/>
              <a:ea typeface="Cambria Math" pitchFamily="18" charset="0"/>
            </a:endParaRPr>
          </a:p>
        </p:txBody>
      </p:sp>
      <p:graphicFrame>
        <p:nvGraphicFramePr>
          <p:cNvPr id="1031" name="Object 7"/>
          <p:cNvGraphicFramePr>
            <a:graphicFrameLocks noChangeAspect="1"/>
          </p:cNvGraphicFramePr>
          <p:nvPr/>
        </p:nvGraphicFramePr>
        <p:xfrm>
          <a:off x="323528" y="4869160"/>
          <a:ext cx="1596177" cy="504056"/>
        </p:xfrm>
        <a:graphic>
          <a:graphicData uri="http://schemas.openxmlformats.org/presentationml/2006/ole">
            <mc:AlternateContent xmlns:mc="http://schemas.openxmlformats.org/markup-compatibility/2006">
              <mc:Choice xmlns:v="urn:schemas-microsoft-com:vml" Requires="v">
                <p:oleObj spid="_x0000_s1054" name="Equation" r:id="rId4" imgW="723600" imgH="228600" progId="Equation.DSMT4">
                  <p:embed/>
                </p:oleObj>
              </mc:Choice>
              <mc:Fallback>
                <p:oleObj name="Equation" r:id="rId4" imgW="723600" imgH="2286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869160"/>
                        <a:ext cx="1596177"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43"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560766"/>
            <a:ext cx="7648796" cy="296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836712"/>
            <a:ext cx="3456384" cy="3170099"/>
          </a:xfrm>
          <a:prstGeom prst="rect">
            <a:avLst/>
          </a:prstGeom>
        </p:spPr>
        <p:txBody>
          <a:bodyPr wrap="square">
            <a:spAutoFit/>
          </a:bodyPr>
          <a:lstStyle/>
          <a:p>
            <a:pPr algn="just"/>
            <a:r>
              <a:rPr lang="es-ES" sz="2000" i="1" dirty="0">
                <a:latin typeface="Cambria Math" pitchFamily="18" charset="0"/>
                <a:ea typeface="Cambria Math" pitchFamily="18" charset="0"/>
              </a:rPr>
              <a:t>Crecimiento y decaimiento: </a:t>
            </a:r>
            <a:r>
              <a:rPr lang="es-ES" sz="2000" dirty="0">
                <a:latin typeface="Cambria Math" pitchFamily="18" charset="0"/>
                <a:ea typeface="Cambria Math" pitchFamily="18" charset="0"/>
              </a:rPr>
              <a:t>La función exponencial se utiliza para modelar el crecimiento y el decaimiento en diversas situaciones. Por ejemplo, en la biología, se puede utilizar para modelar el crecimiento de una población de bacterias o el decaimiento de un isótopo radiactivo</a:t>
            </a:r>
            <a:r>
              <a:rPr lang="es-ES" sz="2000" dirty="0" smtClean="0">
                <a:latin typeface="Cambria Math" pitchFamily="18" charset="0"/>
                <a:ea typeface="Cambria Math" pitchFamily="18" charset="0"/>
              </a:rPr>
              <a:t>.</a:t>
            </a:r>
          </a:p>
        </p:txBody>
      </p:sp>
      <p:sp>
        <p:nvSpPr>
          <p:cNvPr id="3" name="2 CuadroTexto"/>
          <p:cNvSpPr txBox="1"/>
          <p:nvPr/>
        </p:nvSpPr>
        <p:spPr>
          <a:xfrm>
            <a:off x="1619672" y="260648"/>
            <a:ext cx="2933816" cy="400110"/>
          </a:xfrm>
          <a:prstGeom prst="rect">
            <a:avLst/>
          </a:prstGeom>
          <a:noFill/>
        </p:spPr>
        <p:txBody>
          <a:bodyPr wrap="none" rtlCol="0">
            <a:spAutoFit/>
          </a:bodyPr>
          <a:lstStyle/>
          <a:p>
            <a:r>
              <a:rPr lang="es-ES" sz="2000" b="1" dirty="0" smtClean="0">
                <a:latin typeface="Cambria Math" pitchFamily="18" charset="0"/>
                <a:ea typeface="Cambria Math" pitchFamily="18" charset="0"/>
              </a:rPr>
              <a:t>¿Qué aplicaciones posee</a:t>
            </a:r>
            <a:r>
              <a:rPr lang="es-ES" sz="2000" dirty="0" smtClean="0">
                <a:latin typeface="Cambria Math" pitchFamily="18" charset="0"/>
                <a:ea typeface="Cambria Math" pitchFamily="18" charset="0"/>
              </a:rPr>
              <a:t>?</a:t>
            </a:r>
            <a:endParaRPr lang="es-ES" sz="2000" dirty="0">
              <a:latin typeface="Cambria Math" pitchFamily="18" charset="0"/>
              <a:ea typeface="Cambria Math" pitchFamily="18" charset="0"/>
            </a:endParaRPr>
          </a:p>
        </p:txBody>
      </p:sp>
      <p:sp>
        <p:nvSpPr>
          <p:cNvPr id="4" name="3 Rectángulo"/>
          <p:cNvSpPr/>
          <p:nvPr/>
        </p:nvSpPr>
        <p:spPr>
          <a:xfrm>
            <a:off x="4355976" y="4221088"/>
            <a:ext cx="4572000" cy="1938992"/>
          </a:xfrm>
          <a:prstGeom prst="rect">
            <a:avLst/>
          </a:prstGeom>
        </p:spPr>
        <p:txBody>
          <a:bodyPr>
            <a:spAutoFit/>
          </a:bodyPr>
          <a:lstStyle/>
          <a:p>
            <a:pPr algn="just"/>
            <a:r>
              <a:rPr lang="es-ES" sz="2000" i="1" dirty="0" smtClean="0">
                <a:latin typeface="Cambria Math" pitchFamily="18" charset="0"/>
                <a:ea typeface="Cambria Math" pitchFamily="18" charset="0"/>
              </a:rPr>
              <a:t>Física: </a:t>
            </a:r>
            <a:r>
              <a:rPr lang="es-ES" sz="2000" dirty="0" smtClean="0">
                <a:latin typeface="Cambria Math" pitchFamily="18" charset="0"/>
                <a:ea typeface="Cambria Math" pitchFamily="18" charset="0"/>
              </a:rPr>
              <a:t>La función exponencial también aparece en muchas leyes físicas. Por ejemplo, la ley de enfriamiento de Newton utiliza una función exponencial para describir cómo se enfría un objeto en un entorno determinado.</a:t>
            </a:r>
          </a:p>
        </p:txBody>
      </p:sp>
      <p:pic>
        <p:nvPicPr>
          <p:cNvPr id="23554" name="Picture 2" descr="El Coronavirus y la función exponencial"/>
          <p:cNvPicPr>
            <a:picLocks noChangeAspect="1" noChangeArrowheads="1"/>
          </p:cNvPicPr>
          <p:nvPr/>
        </p:nvPicPr>
        <p:blipFill>
          <a:blip r:embed="rId2" cstate="print"/>
          <a:srcRect/>
          <a:stretch>
            <a:fillRect/>
          </a:stretch>
        </p:blipFill>
        <p:spPr bwMode="auto">
          <a:xfrm>
            <a:off x="4967536" y="0"/>
            <a:ext cx="4176464" cy="2143919"/>
          </a:xfrm>
          <a:prstGeom prst="rect">
            <a:avLst/>
          </a:prstGeom>
          <a:noFill/>
        </p:spPr>
      </p:pic>
      <p:pic>
        <p:nvPicPr>
          <p:cNvPr id="23556" name="Picture 4" descr="Rusia inicia obras para construcción de reactor nuclear en Bolivia | MUNDO  | GESTIÓN"/>
          <p:cNvPicPr>
            <a:picLocks noChangeAspect="1" noChangeArrowheads="1"/>
          </p:cNvPicPr>
          <p:nvPr/>
        </p:nvPicPr>
        <p:blipFill>
          <a:blip r:embed="rId3" cstate="print"/>
          <a:srcRect/>
          <a:stretch>
            <a:fillRect/>
          </a:stretch>
        </p:blipFill>
        <p:spPr bwMode="auto">
          <a:xfrm>
            <a:off x="467544" y="4293096"/>
            <a:ext cx="3605635" cy="1944216"/>
          </a:xfrm>
          <a:prstGeom prst="rect">
            <a:avLst/>
          </a:prstGeom>
          <a:noFill/>
        </p:spPr>
      </p:pic>
      <p:sp>
        <p:nvSpPr>
          <p:cNvPr id="23558" name="AutoShape 6" descr="Cómo funciona la datación por carbono-14? - Saber es prácti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3562" name="Picture 10" descr="La arqueología puesta en duda? La prueba del Carbono 14 podía estar  equivocada Grandes reportajes Domingo 08 de Julio, 2018 Recientes  investigaciones demuestran que las pruebas por carbono 14 que hasta ahora"/>
          <p:cNvPicPr>
            <a:picLocks noChangeAspect="1" noChangeArrowheads="1"/>
          </p:cNvPicPr>
          <p:nvPr/>
        </p:nvPicPr>
        <p:blipFill>
          <a:blip r:embed="rId4" cstate="print"/>
          <a:srcRect/>
          <a:stretch>
            <a:fillRect/>
          </a:stretch>
        </p:blipFill>
        <p:spPr bwMode="auto">
          <a:xfrm>
            <a:off x="4499992" y="1988840"/>
            <a:ext cx="3455937" cy="1800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27784" y="260648"/>
            <a:ext cx="2933816" cy="400110"/>
          </a:xfrm>
          <a:prstGeom prst="rect">
            <a:avLst/>
          </a:prstGeom>
          <a:noFill/>
        </p:spPr>
        <p:txBody>
          <a:bodyPr wrap="none" rtlCol="0">
            <a:spAutoFit/>
          </a:bodyPr>
          <a:lstStyle/>
          <a:p>
            <a:r>
              <a:rPr lang="es-ES" sz="2000" b="1" dirty="0" smtClean="0">
                <a:latin typeface="Cambria Math" pitchFamily="18" charset="0"/>
                <a:ea typeface="Cambria Math" pitchFamily="18" charset="0"/>
              </a:rPr>
              <a:t>¿Qué aplicaciones posee?</a:t>
            </a:r>
            <a:endParaRPr lang="es-ES" sz="2000" b="1" dirty="0">
              <a:latin typeface="Cambria Math" pitchFamily="18" charset="0"/>
              <a:ea typeface="Cambria Math" pitchFamily="18" charset="0"/>
            </a:endParaRPr>
          </a:p>
        </p:txBody>
      </p:sp>
      <p:sp>
        <p:nvSpPr>
          <p:cNvPr id="3" name="2 Rectángulo"/>
          <p:cNvSpPr/>
          <p:nvPr/>
        </p:nvSpPr>
        <p:spPr>
          <a:xfrm>
            <a:off x="395536" y="1028343"/>
            <a:ext cx="3744416" cy="2862322"/>
          </a:xfrm>
          <a:prstGeom prst="rect">
            <a:avLst/>
          </a:prstGeom>
        </p:spPr>
        <p:txBody>
          <a:bodyPr wrap="square">
            <a:spAutoFit/>
          </a:bodyPr>
          <a:lstStyle/>
          <a:p>
            <a:pPr algn="just"/>
            <a:r>
              <a:rPr lang="es-ES" sz="2000" i="1" dirty="0" smtClean="0">
                <a:latin typeface="Cambria Math" pitchFamily="18" charset="0"/>
                <a:ea typeface="Cambria Math" pitchFamily="18" charset="0"/>
              </a:rPr>
              <a:t>Finanzas: </a:t>
            </a:r>
            <a:r>
              <a:rPr lang="es-ES" sz="2000" dirty="0" smtClean="0">
                <a:latin typeface="Cambria Math" pitchFamily="18" charset="0"/>
                <a:ea typeface="Cambria Math" pitchFamily="18" charset="0"/>
              </a:rPr>
              <a:t>En las finanzas, la función exponencial se utiliza para el cálculo de interés compuesto. Esta función es fundamental en la determinación de tasas de crecimiento, inversiones a largo plazo y cálculos de valor presente y valor futuro.</a:t>
            </a:r>
          </a:p>
        </p:txBody>
      </p:sp>
      <p:sp>
        <p:nvSpPr>
          <p:cNvPr id="5" name="4 Rectángulo"/>
          <p:cNvSpPr/>
          <p:nvPr/>
        </p:nvSpPr>
        <p:spPr>
          <a:xfrm>
            <a:off x="4283968" y="4293096"/>
            <a:ext cx="4572000" cy="2246769"/>
          </a:xfrm>
          <a:prstGeom prst="rect">
            <a:avLst/>
          </a:prstGeom>
        </p:spPr>
        <p:txBody>
          <a:bodyPr>
            <a:spAutoFit/>
          </a:bodyPr>
          <a:lstStyle/>
          <a:p>
            <a:pPr algn="just"/>
            <a:r>
              <a:rPr lang="es-ES" sz="2000" i="1" dirty="0" smtClean="0">
                <a:latin typeface="Cambria Math" pitchFamily="18" charset="0"/>
                <a:ea typeface="Cambria Math" pitchFamily="18" charset="0"/>
              </a:rPr>
              <a:t>Probabilidad y estadística: </a:t>
            </a:r>
            <a:r>
              <a:rPr lang="es-ES" sz="2000" dirty="0" smtClean="0">
                <a:latin typeface="Cambria Math" pitchFamily="18" charset="0"/>
                <a:ea typeface="Cambria Math" pitchFamily="18" charset="0"/>
              </a:rPr>
              <a:t>En estadística, la distribución exponencial se utiliza para modelar el tiempo entre eventos sucesivos que ocurren de manera aleatoria. También se utiliza en la transformación de datos para lograr una distribución más simétrica.</a:t>
            </a:r>
            <a:endParaRPr lang="es-ES" sz="2000" dirty="0">
              <a:latin typeface="Cambria Math" pitchFamily="18" charset="0"/>
              <a:ea typeface="Cambria Math" pitchFamily="18" charset="0"/>
            </a:endParaRPr>
          </a:p>
        </p:txBody>
      </p:sp>
      <p:pic>
        <p:nvPicPr>
          <p:cNvPr id="22530" name="Picture 2" descr="Gráfico De Barras 3d De Crecimiento Exponencial Fotos, Retratos, Imágenes Y  Fotografía De Archivo Libres De Derecho. Image 8828755."/>
          <p:cNvPicPr>
            <a:picLocks noChangeAspect="1" noChangeArrowheads="1"/>
          </p:cNvPicPr>
          <p:nvPr/>
        </p:nvPicPr>
        <p:blipFill>
          <a:blip r:embed="rId2" cstate="print"/>
          <a:srcRect l="14778" r="26111" b="16667"/>
          <a:stretch>
            <a:fillRect/>
          </a:stretch>
        </p:blipFill>
        <p:spPr bwMode="auto">
          <a:xfrm>
            <a:off x="4860032" y="692696"/>
            <a:ext cx="3091543" cy="3312368"/>
          </a:xfrm>
          <a:prstGeom prst="rect">
            <a:avLst/>
          </a:prstGeom>
          <a:noFill/>
        </p:spPr>
      </p:pic>
      <p:pic>
        <p:nvPicPr>
          <p:cNvPr id="22532" name="Picture 4" descr="Exponential growth chart fotografías e imágenes de alta resolución - Alamy"/>
          <p:cNvPicPr>
            <a:picLocks noChangeAspect="1" noChangeArrowheads="1"/>
          </p:cNvPicPr>
          <p:nvPr/>
        </p:nvPicPr>
        <p:blipFill>
          <a:blip r:embed="rId3" cstate="print"/>
          <a:srcRect b="13188"/>
          <a:stretch>
            <a:fillRect/>
          </a:stretch>
        </p:blipFill>
        <p:spPr bwMode="auto">
          <a:xfrm>
            <a:off x="467544" y="3933056"/>
            <a:ext cx="3771478" cy="26369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692696"/>
            <a:ext cx="8424936" cy="1323439"/>
          </a:xfrm>
          <a:prstGeom prst="rect">
            <a:avLst/>
          </a:prstGeom>
        </p:spPr>
        <p:txBody>
          <a:bodyPr wrap="square">
            <a:spAutoFit/>
          </a:bodyPr>
          <a:lstStyle/>
          <a:p>
            <a:pPr algn="just"/>
            <a:r>
              <a:rPr lang="es-ES" sz="2000" i="1" dirty="0" smtClean="0">
                <a:latin typeface="Cambria Math" pitchFamily="18" charset="0"/>
                <a:ea typeface="Cambria Math" pitchFamily="18" charset="0"/>
              </a:rPr>
              <a:t>Telecomunicaciones: </a:t>
            </a:r>
            <a:r>
              <a:rPr lang="es-ES" sz="2000" dirty="0" smtClean="0">
                <a:latin typeface="Cambria Math" pitchFamily="18" charset="0"/>
                <a:ea typeface="Cambria Math" pitchFamily="18" charset="0"/>
              </a:rPr>
              <a:t>La función exponencial se aplica en el estudio de las señales y las ondas electromagnéticas en las telecomunicaciones. </a:t>
            </a:r>
          </a:p>
          <a:p>
            <a:pPr algn="just"/>
            <a:r>
              <a:rPr lang="es-ES" sz="2000" dirty="0" smtClean="0">
                <a:latin typeface="Cambria Math" pitchFamily="18" charset="0"/>
                <a:ea typeface="Cambria Math" pitchFamily="18" charset="0"/>
              </a:rPr>
              <a:t>Es especialmente relevante en el análisis de la atenuación de las señales a medida que se propagan a través de medios como cables o fibras ópticas.</a:t>
            </a:r>
            <a:endParaRPr lang="es-ES" sz="2000" dirty="0">
              <a:latin typeface="Cambria Math" pitchFamily="18" charset="0"/>
              <a:ea typeface="Cambria Math" pitchFamily="18" charset="0"/>
            </a:endParaRPr>
          </a:p>
        </p:txBody>
      </p:sp>
      <p:pic>
        <p:nvPicPr>
          <p:cNvPr id="21506" name="Picture 2" descr="México con crecimiento exponencial en penetración de banda ancha -  Operadores | Plataformas.News"/>
          <p:cNvPicPr>
            <a:picLocks noChangeAspect="1" noChangeArrowheads="1"/>
          </p:cNvPicPr>
          <p:nvPr/>
        </p:nvPicPr>
        <p:blipFill>
          <a:blip r:embed="rId2" cstate="print">
            <a:lum bright="-10000" contrast="10000"/>
          </a:blip>
          <a:srcRect/>
          <a:stretch>
            <a:fillRect/>
          </a:stretch>
        </p:blipFill>
        <p:spPr bwMode="auto">
          <a:xfrm>
            <a:off x="1619672" y="2286000"/>
            <a:ext cx="6096000" cy="4572000"/>
          </a:xfrm>
          <a:prstGeom prst="rect">
            <a:avLst/>
          </a:prstGeom>
          <a:noFill/>
        </p:spPr>
      </p:pic>
      <p:sp>
        <p:nvSpPr>
          <p:cNvPr id="4" name="3 Forma libre"/>
          <p:cNvSpPr/>
          <p:nvPr/>
        </p:nvSpPr>
        <p:spPr>
          <a:xfrm>
            <a:off x="1505243" y="3207434"/>
            <a:ext cx="5915465" cy="2166424"/>
          </a:xfrm>
          <a:custGeom>
            <a:avLst/>
            <a:gdLst>
              <a:gd name="connsiteX0" fmla="*/ 0 w 5915465"/>
              <a:gd name="connsiteY0" fmla="*/ 2166424 h 2166424"/>
              <a:gd name="connsiteX1" fmla="*/ 1378634 w 5915465"/>
              <a:gd name="connsiteY1" fmla="*/ 2053883 h 2166424"/>
              <a:gd name="connsiteX2" fmla="*/ 2715065 w 5915465"/>
              <a:gd name="connsiteY2" fmla="*/ 1955409 h 2166424"/>
              <a:gd name="connsiteX3" fmla="*/ 3573194 w 5915465"/>
              <a:gd name="connsiteY3" fmla="*/ 1842868 h 2166424"/>
              <a:gd name="connsiteX4" fmla="*/ 4375052 w 5915465"/>
              <a:gd name="connsiteY4" fmla="*/ 1659988 h 2166424"/>
              <a:gd name="connsiteX5" fmla="*/ 5205046 w 5915465"/>
              <a:gd name="connsiteY5" fmla="*/ 1378634 h 2166424"/>
              <a:gd name="connsiteX6" fmla="*/ 5598942 w 5915465"/>
              <a:gd name="connsiteY6" fmla="*/ 914400 h 2166424"/>
              <a:gd name="connsiteX7" fmla="*/ 5866228 w 5915465"/>
              <a:gd name="connsiteY7" fmla="*/ 168812 h 2166424"/>
              <a:gd name="connsiteX8" fmla="*/ 5894363 w 5915465"/>
              <a:gd name="connsiteY8" fmla="*/ 0 h 2166424"/>
              <a:gd name="connsiteX9" fmla="*/ 5894363 w 5915465"/>
              <a:gd name="connsiteY9" fmla="*/ 0 h 216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15465" h="2166424">
                <a:moveTo>
                  <a:pt x="0" y="2166424"/>
                </a:moveTo>
                <a:lnTo>
                  <a:pt x="1378634" y="2053883"/>
                </a:lnTo>
                <a:lnTo>
                  <a:pt x="2715065" y="1955409"/>
                </a:lnTo>
                <a:cubicBezTo>
                  <a:pt x="3080825" y="1920240"/>
                  <a:pt x="3296530" y="1892105"/>
                  <a:pt x="3573194" y="1842868"/>
                </a:cubicBezTo>
                <a:cubicBezTo>
                  <a:pt x="3849858" y="1793631"/>
                  <a:pt x="4103077" y="1737360"/>
                  <a:pt x="4375052" y="1659988"/>
                </a:cubicBezTo>
                <a:cubicBezTo>
                  <a:pt x="4647027" y="1582616"/>
                  <a:pt x="5001064" y="1502899"/>
                  <a:pt x="5205046" y="1378634"/>
                </a:cubicBezTo>
                <a:cubicBezTo>
                  <a:pt x="5409028" y="1254369"/>
                  <a:pt x="5488745" y="1116037"/>
                  <a:pt x="5598942" y="914400"/>
                </a:cubicBezTo>
                <a:cubicBezTo>
                  <a:pt x="5709139" y="712763"/>
                  <a:pt x="5816991" y="321212"/>
                  <a:pt x="5866228" y="168812"/>
                </a:cubicBezTo>
                <a:cubicBezTo>
                  <a:pt x="5915465" y="16412"/>
                  <a:pt x="5894363" y="0"/>
                  <a:pt x="5894363" y="0"/>
                </a:cubicBezTo>
                <a:lnTo>
                  <a:pt x="5894363"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l="12448" t="37031" r="68182" b="36391"/>
          <a:stretch>
            <a:fillRect/>
          </a:stretch>
        </p:blipFill>
        <p:spPr bwMode="auto">
          <a:xfrm>
            <a:off x="5292080" y="915980"/>
            <a:ext cx="3276441" cy="2527541"/>
          </a:xfrm>
          <a:prstGeom prst="rect">
            <a:avLst/>
          </a:prstGeom>
          <a:noFill/>
          <a:ln w="9525">
            <a:noFill/>
            <a:miter lim="800000"/>
            <a:headEnd/>
            <a:tailEnd/>
          </a:ln>
        </p:spPr>
      </p:pic>
      <p:sp>
        <p:nvSpPr>
          <p:cNvPr id="3" name="2 CuadroTexto"/>
          <p:cNvSpPr txBox="1"/>
          <p:nvPr/>
        </p:nvSpPr>
        <p:spPr>
          <a:xfrm>
            <a:off x="2555776" y="188640"/>
            <a:ext cx="3876767" cy="523220"/>
          </a:xfrm>
          <a:prstGeom prst="rect">
            <a:avLst/>
          </a:prstGeom>
          <a:noFill/>
        </p:spPr>
        <p:txBody>
          <a:bodyPr wrap="none" rtlCol="0">
            <a:spAutoFit/>
          </a:bodyPr>
          <a:lstStyle/>
          <a:p>
            <a:pPr algn="just"/>
            <a:r>
              <a:rPr lang="es-ES" sz="2000" b="1" dirty="0" smtClean="0">
                <a:latin typeface="Cambria Math" pitchFamily="18" charset="0"/>
                <a:ea typeface="Cambria Math" pitchFamily="18" charset="0"/>
              </a:rPr>
              <a:t>Una base importante: el número </a:t>
            </a:r>
            <a:r>
              <a:rPr lang="es-ES" sz="2800" b="1" dirty="0" smtClean="0">
                <a:latin typeface="Cambria Math" pitchFamily="18" charset="0"/>
                <a:ea typeface="Cambria Math" pitchFamily="18" charset="0"/>
              </a:rPr>
              <a:t>e</a:t>
            </a:r>
            <a:endParaRPr lang="es-ES" sz="2800" b="1" dirty="0">
              <a:latin typeface="Cambria Math" pitchFamily="18" charset="0"/>
              <a:ea typeface="Cambria Math" pitchFamily="18" charset="0"/>
            </a:endParaRPr>
          </a:p>
        </p:txBody>
      </p:sp>
      <p:sp>
        <p:nvSpPr>
          <p:cNvPr id="4" name="3 Rectángulo"/>
          <p:cNvSpPr/>
          <p:nvPr/>
        </p:nvSpPr>
        <p:spPr>
          <a:xfrm>
            <a:off x="323528" y="1196752"/>
            <a:ext cx="4572000" cy="2246769"/>
          </a:xfrm>
          <a:prstGeom prst="rect">
            <a:avLst/>
          </a:prstGeom>
        </p:spPr>
        <p:txBody>
          <a:bodyPr>
            <a:spAutoFit/>
          </a:bodyPr>
          <a:lstStyle/>
          <a:p>
            <a:pPr algn="just"/>
            <a:r>
              <a:rPr lang="es-ES" sz="2000" dirty="0">
                <a:latin typeface="Cambria Math" pitchFamily="18" charset="0"/>
                <a:ea typeface="Cambria Math" pitchFamily="18" charset="0"/>
              </a:rPr>
              <a:t>El número </a:t>
            </a:r>
            <a:r>
              <a:rPr lang="es-ES" sz="2000" i="1" dirty="0" smtClean="0">
                <a:latin typeface="Cambria Math" pitchFamily="18" charset="0"/>
                <a:ea typeface="Cambria Math" pitchFamily="18" charset="0"/>
              </a:rPr>
              <a:t>e=2.71828182845</a:t>
            </a:r>
            <a:r>
              <a:rPr lang="es-ES" sz="2000" i="1" dirty="0">
                <a:latin typeface="Cambria Math" pitchFamily="18" charset="0"/>
                <a:ea typeface="Cambria Math" pitchFamily="18" charset="0"/>
              </a:rPr>
              <a:t>...</a:t>
            </a:r>
            <a:r>
              <a:rPr lang="es-ES" sz="2000" dirty="0">
                <a:latin typeface="Cambria Math" pitchFamily="18" charset="0"/>
                <a:ea typeface="Cambria Math" pitchFamily="18" charset="0"/>
              </a:rPr>
              <a:t>, también denominado </a:t>
            </a:r>
            <a:r>
              <a:rPr lang="es-ES" sz="2000" b="1" dirty="0">
                <a:latin typeface="Cambria Math" pitchFamily="18" charset="0"/>
                <a:ea typeface="Cambria Math" pitchFamily="18" charset="0"/>
              </a:rPr>
              <a:t>número de Euler</a:t>
            </a:r>
            <a:r>
              <a:rPr lang="es-ES" sz="2000" dirty="0">
                <a:latin typeface="Cambria Math" pitchFamily="18" charset="0"/>
                <a:ea typeface="Cambria Math" pitchFamily="18" charset="0"/>
              </a:rPr>
              <a:t>, es un número irracional de gran importancia. </a:t>
            </a:r>
            <a:endParaRPr lang="es-ES" sz="2000" dirty="0" smtClean="0">
              <a:latin typeface="Cambria Math" pitchFamily="18" charset="0"/>
              <a:ea typeface="Cambria Math" pitchFamily="18" charset="0"/>
            </a:endParaRPr>
          </a:p>
          <a:p>
            <a:pPr algn="just"/>
            <a:r>
              <a:rPr lang="es-ES" sz="2000" dirty="0" smtClean="0">
                <a:latin typeface="Cambria Math" pitchFamily="18" charset="0"/>
                <a:ea typeface="Cambria Math" pitchFamily="18" charset="0"/>
              </a:rPr>
              <a:t>A </a:t>
            </a:r>
            <a:r>
              <a:rPr lang="es-ES" sz="2000" dirty="0">
                <a:latin typeface="Cambria Math" pitchFamily="18" charset="0"/>
                <a:ea typeface="Cambria Math" pitchFamily="18" charset="0"/>
              </a:rPr>
              <a:t>las funciones exponenciales con base </a:t>
            </a:r>
            <a:r>
              <a:rPr lang="es-ES" sz="2000" b="1" i="1" dirty="0">
                <a:latin typeface="Cambria Math" pitchFamily="18" charset="0"/>
                <a:ea typeface="Cambria Math" pitchFamily="18" charset="0"/>
              </a:rPr>
              <a:t>e</a:t>
            </a:r>
            <a:r>
              <a:rPr lang="es-ES" sz="2000" dirty="0">
                <a:latin typeface="Cambria Math" pitchFamily="18" charset="0"/>
                <a:ea typeface="Cambria Math" pitchFamily="18" charset="0"/>
              </a:rPr>
              <a:t> se las denominan </a:t>
            </a:r>
            <a:r>
              <a:rPr lang="es-ES" sz="2000" b="1" dirty="0">
                <a:latin typeface="Cambria Math" pitchFamily="18" charset="0"/>
                <a:ea typeface="Cambria Math" pitchFamily="18" charset="0"/>
              </a:rPr>
              <a:t>exponenciales naturales</a:t>
            </a:r>
            <a:r>
              <a:rPr lang="es-ES" sz="2000" dirty="0">
                <a:latin typeface="Cambria Math" pitchFamily="18" charset="0"/>
                <a:ea typeface="Cambria Math" pitchFamily="18" charset="0"/>
              </a:rPr>
              <a:t>:</a:t>
            </a:r>
          </a:p>
        </p:txBody>
      </p:sp>
      <p:graphicFrame>
        <p:nvGraphicFramePr>
          <p:cNvPr id="8194" name="Object 2"/>
          <p:cNvGraphicFramePr>
            <a:graphicFrameLocks noChangeAspect="1"/>
          </p:cNvGraphicFramePr>
          <p:nvPr>
            <p:extLst>
              <p:ext uri="{D42A27DB-BD31-4B8C-83A1-F6EECF244321}">
                <p14:modId xmlns:p14="http://schemas.microsoft.com/office/powerpoint/2010/main" val="3013701867"/>
              </p:ext>
            </p:extLst>
          </p:nvPr>
        </p:nvGraphicFramePr>
        <p:xfrm>
          <a:off x="2214254" y="3207986"/>
          <a:ext cx="1256188" cy="471070"/>
        </p:xfrm>
        <a:graphic>
          <a:graphicData uri="http://schemas.openxmlformats.org/presentationml/2006/ole">
            <mc:AlternateContent xmlns:mc="http://schemas.openxmlformats.org/markup-compatibility/2006">
              <mc:Choice xmlns:v="urn:schemas-microsoft-com:vml" Requires="v">
                <p:oleObj spid="_x0000_s8218" name="Equation" r:id="rId4" imgW="609480" imgH="228600" progId="Equation.DSMT4">
                  <p:embed/>
                </p:oleObj>
              </mc:Choice>
              <mc:Fallback>
                <p:oleObj name="Equation" r:id="rId4" imgW="60948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254" y="3207986"/>
                        <a:ext cx="1256188" cy="471070"/>
                      </a:xfrm>
                      <a:prstGeom prst="rect">
                        <a:avLst/>
                      </a:prstGeom>
                      <a:noFill/>
                      <a:ln>
                        <a:noFill/>
                      </a:ln>
                      <a:effectLst/>
                      <a:extLst/>
                    </p:spPr>
                  </p:pic>
                </p:oleObj>
              </mc:Fallback>
            </mc:AlternateContent>
          </a:graphicData>
        </a:graphic>
      </p:graphicFrame>
      <p:pic>
        <p:nvPicPr>
          <p:cNvPr id="821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8958" y="3645024"/>
            <a:ext cx="2733140" cy="309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2" name="Picture 20"/>
          <p:cNvPicPr>
            <a:picLocks noChangeAspect="1" noChangeArrowheads="1"/>
          </p:cNvPicPr>
          <p:nvPr/>
        </p:nvPicPr>
        <p:blipFill rotWithShape="1">
          <a:blip r:embed="rId7">
            <a:extLst>
              <a:ext uri="{28A0092B-C50C-407E-A947-70E740481C1C}">
                <a14:useLocalDpi xmlns:a14="http://schemas.microsoft.com/office/drawing/2010/main" val="0"/>
              </a:ext>
            </a:extLst>
          </a:blip>
          <a:srcRect l="7349" t="5237" r="9197" b="3549"/>
          <a:stretch/>
        </p:blipFill>
        <p:spPr bwMode="auto">
          <a:xfrm>
            <a:off x="1475656" y="4029648"/>
            <a:ext cx="1434964" cy="262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4 Conector recto de flecha"/>
          <p:cNvCxnSpPr/>
          <p:nvPr/>
        </p:nvCxnSpPr>
        <p:spPr>
          <a:xfrm>
            <a:off x="2555776" y="3645024"/>
            <a:ext cx="0" cy="3846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3131840" y="5191733"/>
            <a:ext cx="72008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602</Words>
  <Application>Microsoft Office PowerPoint</Application>
  <PresentationFormat>Presentación en pantalla (4:3)</PresentationFormat>
  <Paragraphs>56</Paragraphs>
  <Slides>16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18" baseType="lpstr">
      <vt:lpstr>Tema de Office</vt:lpstr>
      <vt:lpstr>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Equipo</dc:creator>
  <cp:lastModifiedBy>ACER</cp:lastModifiedBy>
  <cp:revision>78</cp:revision>
  <dcterms:created xsi:type="dcterms:W3CDTF">2023-06-08T13:18:08Z</dcterms:created>
  <dcterms:modified xsi:type="dcterms:W3CDTF">2025-06-26T13:35:37Z</dcterms:modified>
</cp:coreProperties>
</file>