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29AA8-8773-41B2-A21A-D04DCEEFE7B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100AB0-F978-42C4-B73D-7409138B48F7}">
      <dgm:prSet custT="1"/>
      <dgm:spPr/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El personal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médico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colaborar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actos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inmorales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eutanasia</a:t>
          </a:r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6353B83-852E-47E9-A6A0-7134FAB31C87}" type="parTrans" cxnId="{554D3C09-5E1B-4F22-AB42-78AB9A4BE186}">
      <dgm:prSet/>
      <dgm:spPr/>
      <dgm:t>
        <a:bodyPr/>
        <a:lstStyle/>
        <a:p>
          <a:endParaRPr lang="en-US"/>
        </a:p>
      </dgm:t>
    </dgm:pt>
    <dgm:pt modelId="{D6A0B96C-D679-4199-956D-EAE9F9F73A27}" type="sibTrans" cxnId="{554D3C09-5E1B-4F22-AB42-78AB9A4BE186}">
      <dgm:prSet/>
      <dgm:spPr/>
      <dgm:t>
        <a:bodyPr/>
        <a:lstStyle/>
        <a:p>
          <a:endParaRPr lang="en-US"/>
        </a:p>
      </dgm:t>
    </dgm:pt>
    <dgm:pt modelId="{AA672AEB-0CA1-4DB6-804D-6A88ECFBD40C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 La objeción de conciencia es un derecho ante leyes injustas.</a:t>
          </a:r>
        </a:p>
      </dgm:t>
    </dgm:pt>
    <dgm:pt modelId="{969D4BCD-51EE-43A4-B98C-8CEBABEE58A2}" type="parTrans" cxnId="{6CED674D-A0C2-494E-8C3E-5208FE9845C2}">
      <dgm:prSet/>
      <dgm:spPr/>
      <dgm:t>
        <a:bodyPr/>
        <a:lstStyle/>
        <a:p>
          <a:endParaRPr lang="en-US"/>
        </a:p>
      </dgm:t>
    </dgm:pt>
    <dgm:pt modelId="{F13E4CF4-B752-4384-A4F7-8E6A2A222282}" type="sibTrans" cxnId="{6CED674D-A0C2-494E-8C3E-5208FE9845C2}">
      <dgm:prSet/>
      <dgm:spPr/>
      <dgm:t>
        <a:bodyPr/>
        <a:lstStyle/>
        <a:p>
          <a:endParaRPr lang="en-US"/>
        </a:p>
      </dgm:t>
    </dgm:pt>
    <dgm:pt modelId="{EA0D8C67-738D-4E89-AE3C-6B45C204EBFE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Se exige fidelidad a la ley moral antes que a leyes humanas contrarias a la vida.</a:t>
          </a:r>
        </a:p>
      </dgm:t>
    </dgm:pt>
    <dgm:pt modelId="{D1FB4403-9929-463A-93F5-8A21B79EE2DF}" type="parTrans" cxnId="{295CAE73-84B5-46CE-9A68-B0EE178B10E0}">
      <dgm:prSet/>
      <dgm:spPr/>
      <dgm:t>
        <a:bodyPr/>
        <a:lstStyle/>
        <a:p>
          <a:endParaRPr lang="en-US"/>
        </a:p>
      </dgm:t>
    </dgm:pt>
    <dgm:pt modelId="{80A27EB8-913F-4FB4-BC93-E748B5EFA32C}" type="sibTrans" cxnId="{295CAE73-84B5-46CE-9A68-B0EE178B10E0}">
      <dgm:prSet/>
      <dgm:spPr/>
      <dgm:t>
        <a:bodyPr/>
        <a:lstStyle/>
        <a:p>
          <a:endParaRPr lang="en-US"/>
        </a:p>
      </dgm:t>
    </dgm:pt>
    <dgm:pt modelId="{CFB04499-A85F-4019-9F09-06CA72AADBE5}" type="pres">
      <dgm:prSet presAssocID="{7AC29AA8-8773-41B2-A21A-D04DCEEFE7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BE052A-C9A5-4F3A-B4CB-C4A2DDBD77F0}" type="pres">
      <dgm:prSet presAssocID="{9C100AB0-F978-42C4-B73D-7409138B48F7}" presName="hierRoot1" presStyleCnt="0"/>
      <dgm:spPr/>
    </dgm:pt>
    <dgm:pt modelId="{064F75F6-7D90-427B-AC32-E077D6965842}" type="pres">
      <dgm:prSet presAssocID="{9C100AB0-F978-42C4-B73D-7409138B48F7}" presName="composite" presStyleCnt="0"/>
      <dgm:spPr/>
    </dgm:pt>
    <dgm:pt modelId="{8D998A86-FB6D-4E6A-B758-7C0AA0ADDD58}" type="pres">
      <dgm:prSet presAssocID="{9C100AB0-F978-42C4-B73D-7409138B48F7}" presName="background" presStyleLbl="node0" presStyleIdx="0" presStyleCnt="3"/>
      <dgm:spPr/>
    </dgm:pt>
    <dgm:pt modelId="{E2075589-2A8E-407D-9D10-4F5CD6F338ED}" type="pres">
      <dgm:prSet presAssocID="{9C100AB0-F978-42C4-B73D-7409138B48F7}" presName="text" presStyleLbl="fgAcc0" presStyleIdx="0" presStyleCnt="3">
        <dgm:presLayoutVars>
          <dgm:chPref val="3"/>
        </dgm:presLayoutVars>
      </dgm:prSet>
      <dgm:spPr/>
    </dgm:pt>
    <dgm:pt modelId="{21ED35CE-2EEC-4E39-8F60-7020DB87DBDF}" type="pres">
      <dgm:prSet presAssocID="{9C100AB0-F978-42C4-B73D-7409138B48F7}" presName="hierChild2" presStyleCnt="0"/>
      <dgm:spPr/>
    </dgm:pt>
    <dgm:pt modelId="{A7AA2EF4-61FA-429D-B7E5-6487F3805FAB}" type="pres">
      <dgm:prSet presAssocID="{AA672AEB-0CA1-4DB6-804D-6A88ECFBD40C}" presName="hierRoot1" presStyleCnt="0"/>
      <dgm:spPr/>
    </dgm:pt>
    <dgm:pt modelId="{E04B8818-7341-48DC-9F58-ED54F7212575}" type="pres">
      <dgm:prSet presAssocID="{AA672AEB-0CA1-4DB6-804D-6A88ECFBD40C}" presName="composite" presStyleCnt="0"/>
      <dgm:spPr/>
    </dgm:pt>
    <dgm:pt modelId="{6DB7FC37-4EBB-4E0F-95E1-0D17148637DE}" type="pres">
      <dgm:prSet presAssocID="{AA672AEB-0CA1-4DB6-804D-6A88ECFBD40C}" presName="background" presStyleLbl="node0" presStyleIdx="1" presStyleCnt="3"/>
      <dgm:spPr/>
    </dgm:pt>
    <dgm:pt modelId="{B7CA1A3C-363B-418D-9289-0CE35AEDE3F7}" type="pres">
      <dgm:prSet presAssocID="{AA672AEB-0CA1-4DB6-804D-6A88ECFBD40C}" presName="text" presStyleLbl="fgAcc0" presStyleIdx="1" presStyleCnt="3">
        <dgm:presLayoutVars>
          <dgm:chPref val="3"/>
        </dgm:presLayoutVars>
      </dgm:prSet>
      <dgm:spPr/>
    </dgm:pt>
    <dgm:pt modelId="{992B9FAA-4057-47EC-ACE0-EBA7D0C9FF56}" type="pres">
      <dgm:prSet presAssocID="{AA672AEB-0CA1-4DB6-804D-6A88ECFBD40C}" presName="hierChild2" presStyleCnt="0"/>
      <dgm:spPr/>
    </dgm:pt>
    <dgm:pt modelId="{45A87672-7A0B-4A31-91DF-47A0B48A18BB}" type="pres">
      <dgm:prSet presAssocID="{EA0D8C67-738D-4E89-AE3C-6B45C204EBFE}" presName="hierRoot1" presStyleCnt="0"/>
      <dgm:spPr/>
    </dgm:pt>
    <dgm:pt modelId="{EC271DA6-C580-4078-B756-9B67898187A6}" type="pres">
      <dgm:prSet presAssocID="{EA0D8C67-738D-4E89-AE3C-6B45C204EBFE}" presName="composite" presStyleCnt="0"/>
      <dgm:spPr/>
    </dgm:pt>
    <dgm:pt modelId="{4EAD7682-E84B-480E-9885-6586E8528940}" type="pres">
      <dgm:prSet presAssocID="{EA0D8C67-738D-4E89-AE3C-6B45C204EBFE}" presName="background" presStyleLbl="node0" presStyleIdx="2" presStyleCnt="3"/>
      <dgm:spPr/>
    </dgm:pt>
    <dgm:pt modelId="{F7359C00-1D99-4DD0-9D01-C5F347E6C722}" type="pres">
      <dgm:prSet presAssocID="{EA0D8C67-738D-4E89-AE3C-6B45C204EBFE}" presName="text" presStyleLbl="fgAcc0" presStyleIdx="2" presStyleCnt="3">
        <dgm:presLayoutVars>
          <dgm:chPref val="3"/>
        </dgm:presLayoutVars>
      </dgm:prSet>
      <dgm:spPr/>
    </dgm:pt>
    <dgm:pt modelId="{85668E13-BBC6-4B26-BE6F-E8F476115187}" type="pres">
      <dgm:prSet presAssocID="{EA0D8C67-738D-4E89-AE3C-6B45C204EBFE}" presName="hierChild2" presStyleCnt="0"/>
      <dgm:spPr/>
    </dgm:pt>
  </dgm:ptLst>
  <dgm:cxnLst>
    <dgm:cxn modelId="{554D3C09-5E1B-4F22-AB42-78AB9A4BE186}" srcId="{7AC29AA8-8773-41B2-A21A-D04DCEEFE7BD}" destId="{9C100AB0-F978-42C4-B73D-7409138B48F7}" srcOrd="0" destOrd="0" parTransId="{76353B83-852E-47E9-A6A0-7134FAB31C87}" sibTransId="{D6A0B96C-D679-4199-956D-EAE9F9F73A27}"/>
    <dgm:cxn modelId="{4B859E2F-B955-4C35-97B6-DC0C2CFDC2D1}" type="presOf" srcId="{9C100AB0-F978-42C4-B73D-7409138B48F7}" destId="{E2075589-2A8E-407D-9D10-4F5CD6F338ED}" srcOrd="0" destOrd="0" presId="urn:microsoft.com/office/officeart/2005/8/layout/hierarchy1"/>
    <dgm:cxn modelId="{AAE66C4A-920A-4866-B39C-3615C9AE9B58}" type="presOf" srcId="{7AC29AA8-8773-41B2-A21A-D04DCEEFE7BD}" destId="{CFB04499-A85F-4019-9F09-06CA72AADBE5}" srcOrd="0" destOrd="0" presId="urn:microsoft.com/office/officeart/2005/8/layout/hierarchy1"/>
    <dgm:cxn modelId="{6CED674D-A0C2-494E-8C3E-5208FE9845C2}" srcId="{7AC29AA8-8773-41B2-A21A-D04DCEEFE7BD}" destId="{AA672AEB-0CA1-4DB6-804D-6A88ECFBD40C}" srcOrd="1" destOrd="0" parTransId="{969D4BCD-51EE-43A4-B98C-8CEBABEE58A2}" sibTransId="{F13E4CF4-B752-4384-A4F7-8E6A2A222282}"/>
    <dgm:cxn modelId="{295CAE73-84B5-46CE-9A68-B0EE178B10E0}" srcId="{7AC29AA8-8773-41B2-A21A-D04DCEEFE7BD}" destId="{EA0D8C67-738D-4E89-AE3C-6B45C204EBFE}" srcOrd="2" destOrd="0" parTransId="{D1FB4403-9929-463A-93F5-8A21B79EE2DF}" sibTransId="{80A27EB8-913F-4FB4-BC93-E748B5EFA32C}"/>
    <dgm:cxn modelId="{532162DA-50E2-4E82-A2A9-94848DF39A47}" type="presOf" srcId="{AA672AEB-0CA1-4DB6-804D-6A88ECFBD40C}" destId="{B7CA1A3C-363B-418D-9289-0CE35AEDE3F7}" srcOrd="0" destOrd="0" presId="urn:microsoft.com/office/officeart/2005/8/layout/hierarchy1"/>
    <dgm:cxn modelId="{9A5B92FF-23CF-4046-9082-3BDF3696D980}" type="presOf" srcId="{EA0D8C67-738D-4E89-AE3C-6B45C204EBFE}" destId="{F7359C00-1D99-4DD0-9D01-C5F347E6C722}" srcOrd="0" destOrd="0" presId="urn:microsoft.com/office/officeart/2005/8/layout/hierarchy1"/>
    <dgm:cxn modelId="{E697A278-F350-4BEB-A26D-99A254E58667}" type="presParOf" srcId="{CFB04499-A85F-4019-9F09-06CA72AADBE5}" destId="{0CBE052A-C9A5-4F3A-B4CB-C4A2DDBD77F0}" srcOrd="0" destOrd="0" presId="urn:microsoft.com/office/officeart/2005/8/layout/hierarchy1"/>
    <dgm:cxn modelId="{EDC6E17C-6D60-4D21-8D06-49B8237F9A88}" type="presParOf" srcId="{0CBE052A-C9A5-4F3A-B4CB-C4A2DDBD77F0}" destId="{064F75F6-7D90-427B-AC32-E077D6965842}" srcOrd="0" destOrd="0" presId="urn:microsoft.com/office/officeart/2005/8/layout/hierarchy1"/>
    <dgm:cxn modelId="{C7CA2BD4-F4B0-4FCE-9581-43D639E30401}" type="presParOf" srcId="{064F75F6-7D90-427B-AC32-E077D6965842}" destId="{8D998A86-FB6D-4E6A-B758-7C0AA0ADDD58}" srcOrd="0" destOrd="0" presId="urn:microsoft.com/office/officeart/2005/8/layout/hierarchy1"/>
    <dgm:cxn modelId="{D2D85718-B1F8-461A-A92C-EEFD83D9AA35}" type="presParOf" srcId="{064F75F6-7D90-427B-AC32-E077D6965842}" destId="{E2075589-2A8E-407D-9D10-4F5CD6F338ED}" srcOrd="1" destOrd="0" presId="urn:microsoft.com/office/officeart/2005/8/layout/hierarchy1"/>
    <dgm:cxn modelId="{8A0D2E4B-6760-4F57-B154-C2B5C863ECA4}" type="presParOf" srcId="{0CBE052A-C9A5-4F3A-B4CB-C4A2DDBD77F0}" destId="{21ED35CE-2EEC-4E39-8F60-7020DB87DBDF}" srcOrd="1" destOrd="0" presId="urn:microsoft.com/office/officeart/2005/8/layout/hierarchy1"/>
    <dgm:cxn modelId="{F63026E4-DC26-4173-BF55-5B0B45BCB626}" type="presParOf" srcId="{CFB04499-A85F-4019-9F09-06CA72AADBE5}" destId="{A7AA2EF4-61FA-429D-B7E5-6487F3805FAB}" srcOrd="1" destOrd="0" presId="urn:microsoft.com/office/officeart/2005/8/layout/hierarchy1"/>
    <dgm:cxn modelId="{37817C1B-10BC-4555-A188-B99E5361390B}" type="presParOf" srcId="{A7AA2EF4-61FA-429D-B7E5-6487F3805FAB}" destId="{E04B8818-7341-48DC-9F58-ED54F7212575}" srcOrd="0" destOrd="0" presId="urn:microsoft.com/office/officeart/2005/8/layout/hierarchy1"/>
    <dgm:cxn modelId="{957E590D-13F7-4ABA-8B0B-0DD2647E0B02}" type="presParOf" srcId="{E04B8818-7341-48DC-9F58-ED54F7212575}" destId="{6DB7FC37-4EBB-4E0F-95E1-0D17148637DE}" srcOrd="0" destOrd="0" presId="urn:microsoft.com/office/officeart/2005/8/layout/hierarchy1"/>
    <dgm:cxn modelId="{6C49C169-4444-48BD-A6A2-FD14CEEA0575}" type="presParOf" srcId="{E04B8818-7341-48DC-9F58-ED54F7212575}" destId="{B7CA1A3C-363B-418D-9289-0CE35AEDE3F7}" srcOrd="1" destOrd="0" presId="urn:microsoft.com/office/officeart/2005/8/layout/hierarchy1"/>
    <dgm:cxn modelId="{B9E6BF6D-D499-49D2-B351-8670F6140D25}" type="presParOf" srcId="{A7AA2EF4-61FA-429D-B7E5-6487F3805FAB}" destId="{992B9FAA-4057-47EC-ACE0-EBA7D0C9FF56}" srcOrd="1" destOrd="0" presId="urn:microsoft.com/office/officeart/2005/8/layout/hierarchy1"/>
    <dgm:cxn modelId="{81916892-AE59-4E70-ACC6-8A8A2C2A044C}" type="presParOf" srcId="{CFB04499-A85F-4019-9F09-06CA72AADBE5}" destId="{45A87672-7A0B-4A31-91DF-47A0B48A18BB}" srcOrd="2" destOrd="0" presId="urn:microsoft.com/office/officeart/2005/8/layout/hierarchy1"/>
    <dgm:cxn modelId="{BDC5EA55-3F22-4A6A-BF83-7C42B2949ABB}" type="presParOf" srcId="{45A87672-7A0B-4A31-91DF-47A0B48A18BB}" destId="{EC271DA6-C580-4078-B756-9B67898187A6}" srcOrd="0" destOrd="0" presId="urn:microsoft.com/office/officeart/2005/8/layout/hierarchy1"/>
    <dgm:cxn modelId="{E3E3285F-6B71-4DB2-A5D2-A24F7CE29CEF}" type="presParOf" srcId="{EC271DA6-C580-4078-B756-9B67898187A6}" destId="{4EAD7682-E84B-480E-9885-6586E8528940}" srcOrd="0" destOrd="0" presId="urn:microsoft.com/office/officeart/2005/8/layout/hierarchy1"/>
    <dgm:cxn modelId="{81C83449-3772-465D-AB5A-FB73D07C6536}" type="presParOf" srcId="{EC271DA6-C580-4078-B756-9B67898187A6}" destId="{F7359C00-1D99-4DD0-9D01-C5F347E6C722}" srcOrd="1" destOrd="0" presId="urn:microsoft.com/office/officeart/2005/8/layout/hierarchy1"/>
    <dgm:cxn modelId="{240655A0-DB2A-4867-BBDC-D4EC70363420}" type="presParOf" srcId="{45A87672-7A0B-4A31-91DF-47A0B48A18BB}" destId="{85668E13-BBC6-4B26-BE6F-E8F4761151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98A86-FB6D-4E6A-B758-7C0AA0ADDD58}">
      <dsp:nvSpPr>
        <dsp:cNvPr id="0" name=""/>
        <dsp:cNvSpPr/>
      </dsp:nvSpPr>
      <dsp:spPr>
        <a:xfrm>
          <a:off x="0" y="1267122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2075589-2A8E-407D-9D10-4F5CD6F338ED}">
      <dsp:nvSpPr>
        <dsp:cNvPr id="0" name=""/>
        <dsp:cNvSpPr/>
      </dsp:nvSpPr>
      <dsp:spPr>
        <a:xfrm>
          <a:off x="246459" y="150125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El personal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médico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no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puede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colaborar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actos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inmorales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1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eutanasia</a:t>
          </a: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87713" y="1542513"/>
        <a:ext cx="2135626" cy="1326007"/>
      </dsp:txXfrm>
    </dsp:sp>
    <dsp:sp modelId="{6DB7FC37-4EBB-4E0F-95E1-0D17148637DE}">
      <dsp:nvSpPr>
        <dsp:cNvPr id="0" name=""/>
        <dsp:cNvSpPr/>
      </dsp:nvSpPr>
      <dsp:spPr>
        <a:xfrm>
          <a:off x="2711053" y="1267122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7CA1A3C-363B-418D-9289-0CE35AEDE3F7}">
      <dsp:nvSpPr>
        <dsp:cNvPr id="0" name=""/>
        <dsp:cNvSpPr/>
      </dsp:nvSpPr>
      <dsp:spPr>
        <a:xfrm>
          <a:off x="2957512" y="150125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 La objeción de conciencia es un derecho ante leyes injustas.</a:t>
          </a:r>
        </a:p>
      </dsp:txBody>
      <dsp:txXfrm>
        <a:off x="2998766" y="1542513"/>
        <a:ext cx="2135626" cy="1326007"/>
      </dsp:txXfrm>
    </dsp:sp>
    <dsp:sp modelId="{4EAD7682-E84B-480E-9885-6586E8528940}">
      <dsp:nvSpPr>
        <dsp:cNvPr id="0" name=""/>
        <dsp:cNvSpPr/>
      </dsp:nvSpPr>
      <dsp:spPr>
        <a:xfrm>
          <a:off x="5422106" y="1267122"/>
          <a:ext cx="2218134" cy="14085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359C00-1D99-4DD0-9D01-C5F347E6C722}">
      <dsp:nvSpPr>
        <dsp:cNvPr id="0" name=""/>
        <dsp:cNvSpPr/>
      </dsp:nvSpPr>
      <dsp:spPr>
        <a:xfrm>
          <a:off x="5668565" y="1501259"/>
          <a:ext cx="2218134" cy="1408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Se exige fidelidad a la ley moral antes que a leyes humanas contrarias a la vida.</a:t>
          </a:r>
        </a:p>
      </dsp:txBody>
      <dsp:txXfrm>
        <a:off x="5709819" y="1542513"/>
        <a:ext cx="2135626" cy="132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D5F9A-0592-E4FF-C621-AF061FEF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l="4317" r="7017"/>
          <a:stretch>
            <a:fillRect/>
          </a:stretch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s-AR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Samaritanus Bonus: Reflexiones sobre el cuidado en el final de la vida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s-AR">
                <a:solidFill>
                  <a:srgbClr val="FFFFFF"/>
                </a:solidFill>
              </a:rPr>
              <a:t>Congregación para la Doctrina de la Fe - 2020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272A81-3F3C-CF82-A6EF-6FBD2311F74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0000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853673"/>
            <a:ext cx="3017520" cy="5004794"/>
          </a:xfrm>
        </p:spPr>
        <p:txBody>
          <a:bodyPr>
            <a:normAutofit/>
          </a:bodyPr>
          <a:lstStyle/>
          <a:p>
            <a:r>
              <a:rPr lang="es-A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312" y="641996"/>
            <a:ext cx="4286250" cy="5444171"/>
          </a:xfrm>
        </p:spPr>
        <p:txBody>
          <a:bodyPr anchor="ctr">
            <a:normAutofit/>
          </a:bodyPr>
          <a:lstStyle/>
          <a:p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</a:t>
            </a:r>
            <a:r>
              <a:rPr lang="es-AR" sz="2000" b="1" dirty="0">
                <a:solidFill>
                  <a:schemeClr val="bg1"/>
                </a:solidFill>
              </a:rPr>
              <a:t>Dignidad humana</a:t>
            </a:r>
            <a:r>
              <a:rPr lang="es-AR" sz="2000" dirty="0">
                <a:solidFill>
                  <a:schemeClr val="bg1"/>
                </a:solidFill>
              </a:rPr>
              <a:t>: Inalienable, desde la concepción hasta la muerte natural.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</a:t>
            </a:r>
            <a:r>
              <a:rPr lang="es-AR" sz="2000" b="1" dirty="0">
                <a:solidFill>
                  <a:schemeClr val="bg1"/>
                </a:solidFill>
              </a:rPr>
              <a:t>Cuidado integral</a:t>
            </a:r>
            <a:r>
              <a:rPr lang="es-AR" sz="2000" dirty="0">
                <a:solidFill>
                  <a:schemeClr val="bg1"/>
                </a:solidFill>
              </a:rPr>
              <a:t>: No se limita a lo clínico, incluye acompañamiento espiritual.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</a:t>
            </a:r>
            <a:r>
              <a:rPr lang="es-AR" sz="2000" b="1" dirty="0">
                <a:solidFill>
                  <a:schemeClr val="bg1"/>
                </a:solidFill>
              </a:rPr>
              <a:t>Eutanasia</a:t>
            </a:r>
            <a:r>
              <a:rPr lang="es-AR" sz="2000" dirty="0">
                <a:solidFill>
                  <a:schemeClr val="bg1"/>
                </a:solidFill>
              </a:rPr>
              <a:t>: Rechazada por atentar contra la vida humana.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</a:t>
            </a:r>
            <a:r>
              <a:rPr lang="es-AR" sz="2000" b="1" dirty="0">
                <a:solidFill>
                  <a:schemeClr val="bg1"/>
                </a:solidFill>
              </a:rPr>
              <a:t>Suicidio asistido</a:t>
            </a:r>
            <a:r>
              <a:rPr lang="es-AR" sz="2000" dirty="0">
                <a:solidFill>
                  <a:schemeClr val="bg1"/>
                </a:solidFill>
              </a:rPr>
              <a:t>: Inaceptable desde la perspectiva cristiana.</a:t>
            </a:r>
          </a:p>
        </p:txBody>
      </p:sp>
      <p:sp>
        <p:nvSpPr>
          <p:cNvPr id="11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9190" y="493776"/>
            <a:ext cx="4672203" cy="5722227"/>
          </a:xfrm>
          <a:custGeom>
            <a:avLst/>
            <a:gdLst>
              <a:gd name="connsiteX0" fmla="*/ 0 w 4672203"/>
              <a:gd name="connsiteY0" fmla="*/ 0 h 5722227"/>
              <a:gd name="connsiteX1" fmla="*/ 620736 w 4672203"/>
              <a:gd name="connsiteY1" fmla="*/ 0 h 5722227"/>
              <a:gd name="connsiteX2" fmla="*/ 1148027 w 4672203"/>
              <a:gd name="connsiteY2" fmla="*/ 0 h 5722227"/>
              <a:gd name="connsiteX3" fmla="*/ 1908929 w 4672203"/>
              <a:gd name="connsiteY3" fmla="*/ 0 h 5722227"/>
              <a:gd name="connsiteX4" fmla="*/ 2529664 w 4672203"/>
              <a:gd name="connsiteY4" fmla="*/ 0 h 5722227"/>
              <a:gd name="connsiteX5" fmla="*/ 3150400 w 4672203"/>
              <a:gd name="connsiteY5" fmla="*/ 0 h 5722227"/>
              <a:gd name="connsiteX6" fmla="*/ 3911301 w 4672203"/>
              <a:gd name="connsiteY6" fmla="*/ 0 h 5722227"/>
              <a:gd name="connsiteX7" fmla="*/ 4672203 w 4672203"/>
              <a:gd name="connsiteY7" fmla="*/ 0 h 5722227"/>
              <a:gd name="connsiteX8" fmla="*/ 4672203 w 4672203"/>
              <a:gd name="connsiteY8" fmla="*/ 750248 h 5722227"/>
              <a:gd name="connsiteX9" fmla="*/ 4672203 w 4672203"/>
              <a:gd name="connsiteY9" fmla="*/ 1271606 h 5722227"/>
              <a:gd name="connsiteX10" fmla="*/ 4672203 w 4672203"/>
              <a:gd name="connsiteY10" fmla="*/ 1792964 h 5722227"/>
              <a:gd name="connsiteX11" fmla="*/ 4672203 w 4672203"/>
              <a:gd name="connsiteY11" fmla="*/ 2428767 h 5722227"/>
              <a:gd name="connsiteX12" fmla="*/ 4672203 w 4672203"/>
              <a:gd name="connsiteY12" fmla="*/ 3121793 h 5722227"/>
              <a:gd name="connsiteX13" fmla="*/ 4672203 w 4672203"/>
              <a:gd name="connsiteY13" fmla="*/ 3585929 h 5722227"/>
              <a:gd name="connsiteX14" fmla="*/ 4672203 w 4672203"/>
              <a:gd name="connsiteY14" fmla="*/ 4221732 h 5722227"/>
              <a:gd name="connsiteX15" fmla="*/ 4672203 w 4672203"/>
              <a:gd name="connsiteY15" fmla="*/ 4857535 h 5722227"/>
              <a:gd name="connsiteX16" fmla="*/ 4672203 w 4672203"/>
              <a:gd name="connsiteY16" fmla="*/ 5722227 h 5722227"/>
              <a:gd name="connsiteX17" fmla="*/ 3958023 w 4672203"/>
              <a:gd name="connsiteY17" fmla="*/ 5722227 h 5722227"/>
              <a:gd name="connsiteX18" fmla="*/ 3290566 w 4672203"/>
              <a:gd name="connsiteY18" fmla="*/ 5722227 h 5722227"/>
              <a:gd name="connsiteX19" fmla="*/ 2763274 w 4672203"/>
              <a:gd name="connsiteY19" fmla="*/ 5722227 h 5722227"/>
              <a:gd name="connsiteX20" fmla="*/ 2189261 w 4672203"/>
              <a:gd name="connsiteY20" fmla="*/ 5722227 h 5722227"/>
              <a:gd name="connsiteX21" fmla="*/ 1428359 w 4672203"/>
              <a:gd name="connsiteY21" fmla="*/ 5722227 h 5722227"/>
              <a:gd name="connsiteX22" fmla="*/ 760902 w 4672203"/>
              <a:gd name="connsiteY22" fmla="*/ 5722227 h 5722227"/>
              <a:gd name="connsiteX23" fmla="*/ 0 w 4672203"/>
              <a:gd name="connsiteY23" fmla="*/ 5722227 h 5722227"/>
              <a:gd name="connsiteX24" fmla="*/ 0 w 4672203"/>
              <a:gd name="connsiteY24" fmla="*/ 5086424 h 5722227"/>
              <a:gd name="connsiteX25" fmla="*/ 0 w 4672203"/>
              <a:gd name="connsiteY25" fmla="*/ 4622288 h 5722227"/>
              <a:gd name="connsiteX26" fmla="*/ 0 w 4672203"/>
              <a:gd name="connsiteY26" fmla="*/ 4158152 h 5722227"/>
              <a:gd name="connsiteX27" fmla="*/ 0 w 4672203"/>
              <a:gd name="connsiteY27" fmla="*/ 3465126 h 5722227"/>
              <a:gd name="connsiteX28" fmla="*/ 0 w 4672203"/>
              <a:gd name="connsiteY28" fmla="*/ 2943768 h 5722227"/>
              <a:gd name="connsiteX29" fmla="*/ 0 w 4672203"/>
              <a:gd name="connsiteY29" fmla="*/ 2193520 h 5722227"/>
              <a:gd name="connsiteX30" fmla="*/ 0 w 4672203"/>
              <a:gd name="connsiteY30" fmla="*/ 1614940 h 5722227"/>
              <a:gd name="connsiteX31" fmla="*/ 0 w 4672203"/>
              <a:gd name="connsiteY31" fmla="*/ 1150803 h 5722227"/>
              <a:gd name="connsiteX32" fmla="*/ 0 w 4672203"/>
              <a:gd name="connsiteY32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72203" h="5722227" extrusionOk="0">
                <a:moveTo>
                  <a:pt x="0" y="0"/>
                </a:moveTo>
                <a:cubicBezTo>
                  <a:pt x="186732" y="-3296"/>
                  <a:pt x="388938" y="-25607"/>
                  <a:pt x="620736" y="0"/>
                </a:cubicBezTo>
                <a:cubicBezTo>
                  <a:pt x="852534" y="25607"/>
                  <a:pt x="965862" y="-20204"/>
                  <a:pt x="1148027" y="0"/>
                </a:cubicBezTo>
                <a:cubicBezTo>
                  <a:pt x="1330192" y="20204"/>
                  <a:pt x="1682800" y="5923"/>
                  <a:pt x="1908929" y="0"/>
                </a:cubicBezTo>
                <a:cubicBezTo>
                  <a:pt x="2135058" y="-5923"/>
                  <a:pt x="2320754" y="-17866"/>
                  <a:pt x="2529664" y="0"/>
                </a:cubicBezTo>
                <a:cubicBezTo>
                  <a:pt x="2738574" y="17866"/>
                  <a:pt x="2977201" y="15678"/>
                  <a:pt x="3150400" y="0"/>
                </a:cubicBezTo>
                <a:cubicBezTo>
                  <a:pt x="3323599" y="-15678"/>
                  <a:pt x="3752275" y="26639"/>
                  <a:pt x="3911301" y="0"/>
                </a:cubicBezTo>
                <a:cubicBezTo>
                  <a:pt x="4070327" y="-26639"/>
                  <a:pt x="4307234" y="-33315"/>
                  <a:pt x="4672203" y="0"/>
                </a:cubicBezTo>
                <a:cubicBezTo>
                  <a:pt x="4643785" y="151106"/>
                  <a:pt x="4649014" y="542847"/>
                  <a:pt x="4672203" y="750248"/>
                </a:cubicBezTo>
                <a:cubicBezTo>
                  <a:pt x="4695392" y="957649"/>
                  <a:pt x="4667099" y="1013278"/>
                  <a:pt x="4672203" y="1271606"/>
                </a:cubicBezTo>
                <a:cubicBezTo>
                  <a:pt x="4677307" y="1529934"/>
                  <a:pt x="4696383" y="1678874"/>
                  <a:pt x="4672203" y="1792964"/>
                </a:cubicBezTo>
                <a:cubicBezTo>
                  <a:pt x="4648023" y="1907054"/>
                  <a:pt x="4672783" y="2249609"/>
                  <a:pt x="4672203" y="2428767"/>
                </a:cubicBezTo>
                <a:cubicBezTo>
                  <a:pt x="4671623" y="2607925"/>
                  <a:pt x="4665079" y="2952359"/>
                  <a:pt x="4672203" y="3121793"/>
                </a:cubicBezTo>
                <a:cubicBezTo>
                  <a:pt x="4679327" y="3291227"/>
                  <a:pt x="4662966" y="3392984"/>
                  <a:pt x="4672203" y="3585929"/>
                </a:cubicBezTo>
                <a:cubicBezTo>
                  <a:pt x="4681440" y="3778874"/>
                  <a:pt x="4663528" y="4083079"/>
                  <a:pt x="4672203" y="4221732"/>
                </a:cubicBezTo>
                <a:cubicBezTo>
                  <a:pt x="4680878" y="4360385"/>
                  <a:pt x="4699354" y="4659120"/>
                  <a:pt x="4672203" y="4857535"/>
                </a:cubicBezTo>
                <a:cubicBezTo>
                  <a:pt x="4645052" y="5055950"/>
                  <a:pt x="4688563" y="5364799"/>
                  <a:pt x="4672203" y="5722227"/>
                </a:cubicBezTo>
                <a:cubicBezTo>
                  <a:pt x="4416209" y="5713249"/>
                  <a:pt x="4307868" y="5739562"/>
                  <a:pt x="3958023" y="5722227"/>
                </a:cubicBezTo>
                <a:cubicBezTo>
                  <a:pt x="3608178" y="5704892"/>
                  <a:pt x="3576363" y="5732699"/>
                  <a:pt x="3290566" y="5722227"/>
                </a:cubicBezTo>
                <a:cubicBezTo>
                  <a:pt x="3004769" y="5711755"/>
                  <a:pt x="2964899" y="5726994"/>
                  <a:pt x="2763274" y="5722227"/>
                </a:cubicBezTo>
                <a:cubicBezTo>
                  <a:pt x="2561649" y="5717460"/>
                  <a:pt x="2380243" y="5710789"/>
                  <a:pt x="2189261" y="5722227"/>
                </a:cubicBezTo>
                <a:cubicBezTo>
                  <a:pt x="1998279" y="5733665"/>
                  <a:pt x="1781759" y="5759437"/>
                  <a:pt x="1428359" y="5722227"/>
                </a:cubicBezTo>
                <a:cubicBezTo>
                  <a:pt x="1074959" y="5685017"/>
                  <a:pt x="995764" y="5734876"/>
                  <a:pt x="760902" y="5722227"/>
                </a:cubicBezTo>
                <a:cubicBezTo>
                  <a:pt x="526040" y="5709578"/>
                  <a:pt x="366976" y="5698082"/>
                  <a:pt x="0" y="5722227"/>
                </a:cubicBezTo>
                <a:cubicBezTo>
                  <a:pt x="13253" y="5532714"/>
                  <a:pt x="-27010" y="5388579"/>
                  <a:pt x="0" y="5086424"/>
                </a:cubicBezTo>
                <a:cubicBezTo>
                  <a:pt x="27010" y="4784269"/>
                  <a:pt x="1316" y="4790856"/>
                  <a:pt x="0" y="4622288"/>
                </a:cubicBezTo>
                <a:cubicBezTo>
                  <a:pt x="-1316" y="4453720"/>
                  <a:pt x="-17889" y="4329685"/>
                  <a:pt x="0" y="4158152"/>
                </a:cubicBezTo>
                <a:cubicBezTo>
                  <a:pt x="17889" y="3986619"/>
                  <a:pt x="29957" y="3697891"/>
                  <a:pt x="0" y="3465126"/>
                </a:cubicBezTo>
                <a:cubicBezTo>
                  <a:pt x="-29957" y="3232361"/>
                  <a:pt x="-11215" y="3087732"/>
                  <a:pt x="0" y="2943768"/>
                </a:cubicBezTo>
                <a:cubicBezTo>
                  <a:pt x="11215" y="2799804"/>
                  <a:pt x="20310" y="2436665"/>
                  <a:pt x="0" y="2193520"/>
                </a:cubicBezTo>
                <a:cubicBezTo>
                  <a:pt x="-20310" y="1950375"/>
                  <a:pt x="1394" y="1814798"/>
                  <a:pt x="0" y="1614940"/>
                </a:cubicBezTo>
                <a:cubicBezTo>
                  <a:pt x="-1394" y="1415082"/>
                  <a:pt x="17016" y="1343257"/>
                  <a:pt x="0" y="1150803"/>
                </a:cubicBezTo>
                <a:cubicBezTo>
                  <a:pt x="-17016" y="958349"/>
                  <a:pt x="1173" y="374711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8FF8F9-BC6A-88FA-2B28-4890EBA68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958873"/>
              </p:ext>
            </p:extLst>
          </p:nvPr>
        </p:nvGraphicFramePr>
        <p:xfrm>
          <a:off x="196645" y="176981"/>
          <a:ext cx="8750710" cy="6687451"/>
        </p:xfrm>
        <a:graphic>
          <a:graphicData uri="http://schemas.openxmlformats.org/drawingml/2006/table">
            <a:tbl>
              <a:tblPr/>
              <a:tblGrid>
                <a:gridCol w="1750142">
                  <a:extLst>
                    <a:ext uri="{9D8B030D-6E8A-4147-A177-3AD203B41FA5}">
                      <a16:colId xmlns:a16="http://schemas.microsoft.com/office/drawing/2014/main" val="2329317450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517702438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4103069976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2318032102"/>
                    </a:ext>
                  </a:extLst>
                </a:gridCol>
                <a:gridCol w="1750142">
                  <a:extLst>
                    <a:ext uri="{9D8B030D-6E8A-4147-A177-3AD203B41FA5}">
                      <a16:colId xmlns:a16="http://schemas.microsoft.com/office/drawing/2014/main" val="2919954032"/>
                    </a:ext>
                  </a:extLst>
                </a:gridCol>
              </a:tblGrid>
              <a:tr h="618381">
                <a:tc>
                  <a:txBody>
                    <a:bodyPr/>
                    <a:lstStyle/>
                    <a:p>
                      <a:r>
                        <a:rPr lang="es-A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Concepto</a:t>
                      </a:r>
                      <a:endParaRPr lang="es-A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Intención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Responsabilidad del acto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Postura de la Iglesia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32536"/>
                  </a:ext>
                </a:extLst>
              </a:tr>
              <a:tr h="1742095">
                <a:tc>
                  <a:txBody>
                    <a:bodyPr/>
                    <a:lstStyle/>
                    <a:p>
                      <a:r>
                        <a:rPr lang="es-A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Eutanasia</a:t>
                      </a:r>
                      <a:endParaRPr lang="es-AR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Acto directo para causar la muerte de una persona enferma o sufriente, por compasión.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Provocar la muerte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ejecuta un tercero (médico, etc.)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Moralmente inadmisible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337400"/>
                  </a:ext>
                </a:extLst>
              </a:tr>
              <a:tr h="2303952"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Suicidio asistido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persona se da muerte a sí misma, con ayuda o medios proporcionados por otro (normalmente médico).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Provocar la muerte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ejecuta el propio paciente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Moralmente inadmisible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636338"/>
                  </a:ext>
                </a:extLst>
              </a:tr>
              <a:tr h="2023023">
                <a:tc>
                  <a:txBody>
                    <a:bodyPr/>
                    <a:lstStyle/>
                    <a:p>
                      <a:r>
                        <a:rPr lang="es-AR" sz="1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Doble efecto</a:t>
                      </a:r>
                      <a:endParaRPr lang="es-AR"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Administración de medicamentos para aliviar el dolor, que pueden acortar indirectamente la vida.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Aliviar el sufrimiento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Acto bueno con consecuencia no querida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AR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Moralmente lícito si cumple criterios</a:t>
                      </a:r>
                    </a:p>
                  </a:txBody>
                  <a:tcPr marL="55195" marR="55195" marT="27597" marB="2759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65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78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D3766-D269-FB2A-960D-25D0F37D58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989" r="27011"/>
          <a:stretch>
            <a:fillRect/>
          </a:stretch>
        </p:blipFill>
        <p:spPr>
          <a:xfrm>
            <a:off x="-757084" y="-59998"/>
            <a:ext cx="990108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531" y="-1"/>
            <a:ext cx="3017520" cy="2358183"/>
          </a:xfrm>
        </p:spPr>
        <p:txBody>
          <a:bodyPr>
            <a:normAutofit/>
          </a:bodyPr>
          <a:lstStyle/>
          <a:p>
            <a:r>
              <a:rPr lang="es-AR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Fundamentales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312" y="641996"/>
            <a:ext cx="4286250" cy="5454003"/>
          </a:xfrm>
        </p:spPr>
        <p:txBody>
          <a:bodyPr anchor="ctr">
            <a:normAutofit/>
          </a:bodyPr>
          <a:lstStyle/>
          <a:p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El Buen Samaritano es modelo del cuidado compasivo (</a:t>
            </a:r>
            <a:r>
              <a:rPr lang="es-AR" sz="2000" dirty="0" err="1">
                <a:solidFill>
                  <a:schemeClr val="bg1"/>
                </a:solidFill>
              </a:rPr>
              <a:t>Lc</a:t>
            </a:r>
            <a:r>
              <a:rPr lang="es-AR" sz="2000" dirty="0">
                <a:solidFill>
                  <a:schemeClr val="bg1"/>
                </a:solidFill>
              </a:rPr>
              <a:t> 10, 30-37).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La medicina debe integrar el arte terapéutico con una visión humana y espiritual.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>
              <a:solidFill>
                <a:schemeClr val="bg1"/>
              </a:solidFill>
            </a:endParaRPr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>
                <a:solidFill>
                  <a:schemeClr val="bg1"/>
                </a:solidFill>
              </a:rPr>
              <a:t>• El sufrimiento no puede ser criterio para valorar la vida.</a:t>
            </a:r>
          </a:p>
        </p:txBody>
      </p:sp>
      <p:sp>
        <p:nvSpPr>
          <p:cNvPr id="11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9190" y="493776"/>
            <a:ext cx="4672203" cy="5722227"/>
          </a:xfrm>
          <a:custGeom>
            <a:avLst/>
            <a:gdLst>
              <a:gd name="connsiteX0" fmla="*/ 0 w 4672203"/>
              <a:gd name="connsiteY0" fmla="*/ 0 h 5722227"/>
              <a:gd name="connsiteX1" fmla="*/ 620736 w 4672203"/>
              <a:gd name="connsiteY1" fmla="*/ 0 h 5722227"/>
              <a:gd name="connsiteX2" fmla="*/ 1148027 w 4672203"/>
              <a:gd name="connsiteY2" fmla="*/ 0 h 5722227"/>
              <a:gd name="connsiteX3" fmla="*/ 1908929 w 4672203"/>
              <a:gd name="connsiteY3" fmla="*/ 0 h 5722227"/>
              <a:gd name="connsiteX4" fmla="*/ 2529664 w 4672203"/>
              <a:gd name="connsiteY4" fmla="*/ 0 h 5722227"/>
              <a:gd name="connsiteX5" fmla="*/ 3150400 w 4672203"/>
              <a:gd name="connsiteY5" fmla="*/ 0 h 5722227"/>
              <a:gd name="connsiteX6" fmla="*/ 3911301 w 4672203"/>
              <a:gd name="connsiteY6" fmla="*/ 0 h 5722227"/>
              <a:gd name="connsiteX7" fmla="*/ 4672203 w 4672203"/>
              <a:gd name="connsiteY7" fmla="*/ 0 h 5722227"/>
              <a:gd name="connsiteX8" fmla="*/ 4672203 w 4672203"/>
              <a:gd name="connsiteY8" fmla="*/ 750248 h 5722227"/>
              <a:gd name="connsiteX9" fmla="*/ 4672203 w 4672203"/>
              <a:gd name="connsiteY9" fmla="*/ 1271606 h 5722227"/>
              <a:gd name="connsiteX10" fmla="*/ 4672203 w 4672203"/>
              <a:gd name="connsiteY10" fmla="*/ 1792964 h 5722227"/>
              <a:gd name="connsiteX11" fmla="*/ 4672203 w 4672203"/>
              <a:gd name="connsiteY11" fmla="*/ 2428767 h 5722227"/>
              <a:gd name="connsiteX12" fmla="*/ 4672203 w 4672203"/>
              <a:gd name="connsiteY12" fmla="*/ 3121793 h 5722227"/>
              <a:gd name="connsiteX13" fmla="*/ 4672203 w 4672203"/>
              <a:gd name="connsiteY13" fmla="*/ 3585929 h 5722227"/>
              <a:gd name="connsiteX14" fmla="*/ 4672203 w 4672203"/>
              <a:gd name="connsiteY14" fmla="*/ 4221732 h 5722227"/>
              <a:gd name="connsiteX15" fmla="*/ 4672203 w 4672203"/>
              <a:gd name="connsiteY15" fmla="*/ 4857535 h 5722227"/>
              <a:gd name="connsiteX16" fmla="*/ 4672203 w 4672203"/>
              <a:gd name="connsiteY16" fmla="*/ 5722227 h 5722227"/>
              <a:gd name="connsiteX17" fmla="*/ 3958023 w 4672203"/>
              <a:gd name="connsiteY17" fmla="*/ 5722227 h 5722227"/>
              <a:gd name="connsiteX18" fmla="*/ 3290566 w 4672203"/>
              <a:gd name="connsiteY18" fmla="*/ 5722227 h 5722227"/>
              <a:gd name="connsiteX19" fmla="*/ 2763274 w 4672203"/>
              <a:gd name="connsiteY19" fmla="*/ 5722227 h 5722227"/>
              <a:gd name="connsiteX20" fmla="*/ 2189261 w 4672203"/>
              <a:gd name="connsiteY20" fmla="*/ 5722227 h 5722227"/>
              <a:gd name="connsiteX21" fmla="*/ 1428359 w 4672203"/>
              <a:gd name="connsiteY21" fmla="*/ 5722227 h 5722227"/>
              <a:gd name="connsiteX22" fmla="*/ 760902 w 4672203"/>
              <a:gd name="connsiteY22" fmla="*/ 5722227 h 5722227"/>
              <a:gd name="connsiteX23" fmla="*/ 0 w 4672203"/>
              <a:gd name="connsiteY23" fmla="*/ 5722227 h 5722227"/>
              <a:gd name="connsiteX24" fmla="*/ 0 w 4672203"/>
              <a:gd name="connsiteY24" fmla="*/ 5086424 h 5722227"/>
              <a:gd name="connsiteX25" fmla="*/ 0 w 4672203"/>
              <a:gd name="connsiteY25" fmla="*/ 4622288 h 5722227"/>
              <a:gd name="connsiteX26" fmla="*/ 0 w 4672203"/>
              <a:gd name="connsiteY26" fmla="*/ 4158152 h 5722227"/>
              <a:gd name="connsiteX27" fmla="*/ 0 w 4672203"/>
              <a:gd name="connsiteY27" fmla="*/ 3465126 h 5722227"/>
              <a:gd name="connsiteX28" fmla="*/ 0 w 4672203"/>
              <a:gd name="connsiteY28" fmla="*/ 2943768 h 5722227"/>
              <a:gd name="connsiteX29" fmla="*/ 0 w 4672203"/>
              <a:gd name="connsiteY29" fmla="*/ 2193520 h 5722227"/>
              <a:gd name="connsiteX30" fmla="*/ 0 w 4672203"/>
              <a:gd name="connsiteY30" fmla="*/ 1614940 h 5722227"/>
              <a:gd name="connsiteX31" fmla="*/ 0 w 4672203"/>
              <a:gd name="connsiteY31" fmla="*/ 1150803 h 5722227"/>
              <a:gd name="connsiteX32" fmla="*/ 0 w 4672203"/>
              <a:gd name="connsiteY32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72203" h="5722227" extrusionOk="0">
                <a:moveTo>
                  <a:pt x="0" y="0"/>
                </a:moveTo>
                <a:cubicBezTo>
                  <a:pt x="186732" y="-3296"/>
                  <a:pt x="388938" y="-25607"/>
                  <a:pt x="620736" y="0"/>
                </a:cubicBezTo>
                <a:cubicBezTo>
                  <a:pt x="852534" y="25607"/>
                  <a:pt x="965862" y="-20204"/>
                  <a:pt x="1148027" y="0"/>
                </a:cubicBezTo>
                <a:cubicBezTo>
                  <a:pt x="1330192" y="20204"/>
                  <a:pt x="1682800" y="5923"/>
                  <a:pt x="1908929" y="0"/>
                </a:cubicBezTo>
                <a:cubicBezTo>
                  <a:pt x="2135058" y="-5923"/>
                  <a:pt x="2320754" y="-17866"/>
                  <a:pt x="2529664" y="0"/>
                </a:cubicBezTo>
                <a:cubicBezTo>
                  <a:pt x="2738574" y="17866"/>
                  <a:pt x="2977201" y="15678"/>
                  <a:pt x="3150400" y="0"/>
                </a:cubicBezTo>
                <a:cubicBezTo>
                  <a:pt x="3323599" y="-15678"/>
                  <a:pt x="3752275" y="26639"/>
                  <a:pt x="3911301" y="0"/>
                </a:cubicBezTo>
                <a:cubicBezTo>
                  <a:pt x="4070327" y="-26639"/>
                  <a:pt x="4307234" y="-33315"/>
                  <a:pt x="4672203" y="0"/>
                </a:cubicBezTo>
                <a:cubicBezTo>
                  <a:pt x="4643785" y="151106"/>
                  <a:pt x="4649014" y="542847"/>
                  <a:pt x="4672203" y="750248"/>
                </a:cubicBezTo>
                <a:cubicBezTo>
                  <a:pt x="4695392" y="957649"/>
                  <a:pt x="4667099" y="1013278"/>
                  <a:pt x="4672203" y="1271606"/>
                </a:cubicBezTo>
                <a:cubicBezTo>
                  <a:pt x="4677307" y="1529934"/>
                  <a:pt x="4696383" y="1678874"/>
                  <a:pt x="4672203" y="1792964"/>
                </a:cubicBezTo>
                <a:cubicBezTo>
                  <a:pt x="4648023" y="1907054"/>
                  <a:pt x="4672783" y="2249609"/>
                  <a:pt x="4672203" y="2428767"/>
                </a:cubicBezTo>
                <a:cubicBezTo>
                  <a:pt x="4671623" y="2607925"/>
                  <a:pt x="4665079" y="2952359"/>
                  <a:pt x="4672203" y="3121793"/>
                </a:cubicBezTo>
                <a:cubicBezTo>
                  <a:pt x="4679327" y="3291227"/>
                  <a:pt x="4662966" y="3392984"/>
                  <a:pt x="4672203" y="3585929"/>
                </a:cubicBezTo>
                <a:cubicBezTo>
                  <a:pt x="4681440" y="3778874"/>
                  <a:pt x="4663528" y="4083079"/>
                  <a:pt x="4672203" y="4221732"/>
                </a:cubicBezTo>
                <a:cubicBezTo>
                  <a:pt x="4680878" y="4360385"/>
                  <a:pt x="4699354" y="4659120"/>
                  <a:pt x="4672203" y="4857535"/>
                </a:cubicBezTo>
                <a:cubicBezTo>
                  <a:pt x="4645052" y="5055950"/>
                  <a:pt x="4688563" y="5364799"/>
                  <a:pt x="4672203" y="5722227"/>
                </a:cubicBezTo>
                <a:cubicBezTo>
                  <a:pt x="4416209" y="5713249"/>
                  <a:pt x="4307868" y="5739562"/>
                  <a:pt x="3958023" y="5722227"/>
                </a:cubicBezTo>
                <a:cubicBezTo>
                  <a:pt x="3608178" y="5704892"/>
                  <a:pt x="3576363" y="5732699"/>
                  <a:pt x="3290566" y="5722227"/>
                </a:cubicBezTo>
                <a:cubicBezTo>
                  <a:pt x="3004769" y="5711755"/>
                  <a:pt x="2964899" y="5726994"/>
                  <a:pt x="2763274" y="5722227"/>
                </a:cubicBezTo>
                <a:cubicBezTo>
                  <a:pt x="2561649" y="5717460"/>
                  <a:pt x="2380243" y="5710789"/>
                  <a:pt x="2189261" y="5722227"/>
                </a:cubicBezTo>
                <a:cubicBezTo>
                  <a:pt x="1998279" y="5733665"/>
                  <a:pt x="1781759" y="5759437"/>
                  <a:pt x="1428359" y="5722227"/>
                </a:cubicBezTo>
                <a:cubicBezTo>
                  <a:pt x="1074959" y="5685017"/>
                  <a:pt x="995764" y="5734876"/>
                  <a:pt x="760902" y="5722227"/>
                </a:cubicBezTo>
                <a:cubicBezTo>
                  <a:pt x="526040" y="5709578"/>
                  <a:pt x="366976" y="5698082"/>
                  <a:pt x="0" y="5722227"/>
                </a:cubicBezTo>
                <a:cubicBezTo>
                  <a:pt x="13253" y="5532714"/>
                  <a:pt x="-27010" y="5388579"/>
                  <a:pt x="0" y="5086424"/>
                </a:cubicBezTo>
                <a:cubicBezTo>
                  <a:pt x="27010" y="4784269"/>
                  <a:pt x="1316" y="4790856"/>
                  <a:pt x="0" y="4622288"/>
                </a:cubicBezTo>
                <a:cubicBezTo>
                  <a:pt x="-1316" y="4453720"/>
                  <a:pt x="-17889" y="4329685"/>
                  <a:pt x="0" y="4158152"/>
                </a:cubicBezTo>
                <a:cubicBezTo>
                  <a:pt x="17889" y="3986619"/>
                  <a:pt x="29957" y="3697891"/>
                  <a:pt x="0" y="3465126"/>
                </a:cubicBezTo>
                <a:cubicBezTo>
                  <a:pt x="-29957" y="3232361"/>
                  <a:pt x="-11215" y="3087732"/>
                  <a:pt x="0" y="2943768"/>
                </a:cubicBezTo>
                <a:cubicBezTo>
                  <a:pt x="11215" y="2799804"/>
                  <a:pt x="20310" y="2436665"/>
                  <a:pt x="0" y="2193520"/>
                </a:cubicBezTo>
                <a:cubicBezTo>
                  <a:pt x="-20310" y="1950375"/>
                  <a:pt x="1394" y="1814798"/>
                  <a:pt x="0" y="1614940"/>
                </a:cubicBezTo>
                <a:cubicBezTo>
                  <a:pt x="-1394" y="1415082"/>
                  <a:pt x="17016" y="1343257"/>
                  <a:pt x="0" y="1150803"/>
                </a:cubicBezTo>
                <a:cubicBezTo>
                  <a:pt x="-17016" y="958349"/>
                  <a:pt x="1173" y="374711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s-AR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cuidado paliativo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5"/>
            <a:ext cx="5035164" cy="4427807"/>
          </a:xfrm>
        </p:spPr>
        <p:txBody>
          <a:bodyPr anchor="t">
            <a:normAutofit/>
          </a:bodyPr>
          <a:lstStyle/>
          <a:p>
            <a:endParaRPr lang="es-AR" sz="2000" dirty="0"/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/>
              <a:t>• Acompañamiento médico, psicológico y espiritual en fases terminales.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/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/>
              <a:t>• Terapia del dolor y consuelo afectivo como forma de caridad.</a:t>
            </a:r>
          </a:p>
          <a:p>
            <a:pPr marL="0" indent="0">
              <a:buNone/>
              <a:defRPr sz="2000">
                <a:latin typeface="Times New Roman"/>
              </a:defRPr>
            </a:pPr>
            <a:endParaRPr lang="es-AR" sz="2000" dirty="0"/>
          </a:p>
          <a:p>
            <a:pPr marL="0" indent="0">
              <a:buNone/>
              <a:defRPr sz="2000">
                <a:latin typeface="Times New Roman"/>
              </a:defRPr>
            </a:pPr>
            <a:r>
              <a:rPr lang="es-AR" sz="2000" dirty="0"/>
              <a:t>• Rechazo del ensañamiento terapéutico y promoción de cuidados proporcionados.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2C00F-E11D-8998-5201-EF4ABEC77F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282" r="22819" b="1"/>
          <a:stretch>
            <a:fillRect/>
          </a:stretch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D32B-E8E4-19F2-9E2D-B747C48FC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47484"/>
            <a:ext cx="8401665" cy="66072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Terapia del dolor</a:t>
            </a:r>
          </a:p>
          <a:p>
            <a:pPr marL="0" indent="0"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administración de medicamentos (opioides, sedantes, etc.) busca reducir o eliminar el sufrimiento físico sin acelerar la muerte. Es una expresión concreta de compasión, y no es eutanasia, siempre que no se tenga como fin causar la muerte.</a:t>
            </a:r>
          </a:p>
          <a:p>
            <a:pPr marL="0" indent="0">
              <a:buNone/>
            </a:pP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“La medicina paliativa se presenta como una forma privilegiada de caridad.” </a:t>
            </a:r>
            <a:r>
              <a:rPr lang="es-A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Samaritanus</a:t>
            </a: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Bonus, n.º 6</a:t>
            </a:r>
          </a:p>
          <a:p>
            <a:pPr marL="0" indent="0">
              <a:buNone/>
            </a:pPr>
            <a:endParaRPr lang="es-A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Consuelo afectivo y espiritual</a:t>
            </a:r>
          </a:p>
          <a:p>
            <a:pPr marL="0" indent="0"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allá del control farmacológico, el paciente necesita: </a:t>
            </a: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Presencia humana y afectiva real (familiares, profesionales, comunidad).</a:t>
            </a: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Acompañamiento espiritual, si lo desea (oración, sacramentos, escucha).</a:t>
            </a:r>
          </a:p>
          <a:p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 integral que atienda no solo el cuerpo, sino también el alma, los vínculos, los miedos y el sentido.</a:t>
            </a:r>
          </a:p>
          <a:p>
            <a:pPr marL="0" indent="0">
              <a:buNone/>
            </a:pP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Esto refleja la enseñanza de la Iglesia: no se trata solo de prolongar la vida, sino de vivir con dignidad hasta el final, en comunión, paz y esperanza.</a:t>
            </a:r>
          </a:p>
        </p:txBody>
      </p:sp>
    </p:spTree>
    <p:extLst>
      <p:ext uri="{BB962C8B-B14F-4D97-AF65-F5344CB8AC3E}">
        <p14:creationId xmlns:p14="http://schemas.microsoft.com/office/powerpoint/2010/main" val="101496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3853D-CF3C-DAEF-7F93-823A82736B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638" r="22362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s-AR" sz="4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Objeción de conciencia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52138" y="-34015"/>
                  <a:pt x="430162" y="27723"/>
                  <a:pt x="733557" y="0"/>
                </a:cubicBezTo>
                <a:cubicBezTo>
                  <a:pt x="1036952" y="-27723"/>
                  <a:pt x="1017222" y="-19248"/>
                  <a:pt x="1249029" y="0"/>
                </a:cubicBezTo>
                <a:cubicBezTo>
                  <a:pt x="1480836" y="19248"/>
                  <a:pt x="1642747" y="25626"/>
                  <a:pt x="1764501" y="0"/>
                </a:cubicBezTo>
                <a:cubicBezTo>
                  <a:pt x="1886255" y="-25626"/>
                  <a:pt x="2079425" y="-7842"/>
                  <a:pt x="2207278" y="0"/>
                </a:cubicBezTo>
                <a:cubicBezTo>
                  <a:pt x="2335131" y="7842"/>
                  <a:pt x="2681832" y="37713"/>
                  <a:pt x="3013530" y="0"/>
                </a:cubicBezTo>
                <a:cubicBezTo>
                  <a:pt x="3345228" y="-37713"/>
                  <a:pt x="3481883" y="38779"/>
                  <a:pt x="3819781" y="0"/>
                </a:cubicBezTo>
                <a:cubicBezTo>
                  <a:pt x="4157679" y="-38779"/>
                  <a:pt x="4319607" y="-32632"/>
                  <a:pt x="4626033" y="0"/>
                </a:cubicBezTo>
                <a:cubicBezTo>
                  <a:pt x="4932459" y="32632"/>
                  <a:pt x="4944182" y="17568"/>
                  <a:pt x="5068810" y="0"/>
                </a:cubicBezTo>
                <a:cubicBezTo>
                  <a:pt x="5193438" y="-17568"/>
                  <a:pt x="5378174" y="-16107"/>
                  <a:pt x="5656977" y="0"/>
                </a:cubicBezTo>
                <a:cubicBezTo>
                  <a:pt x="5935780" y="16107"/>
                  <a:pt x="5910190" y="-15070"/>
                  <a:pt x="6099755" y="0"/>
                </a:cubicBezTo>
                <a:cubicBezTo>
                  <a:pt x="6289320" y="15070"/>
                  <a:pt x="6900837" y="-32203"/>
                  <a:pt x="7269480" y="0"/>
                </a:cubicBezTo>
                <a:cubicBezTo>
                  <a:pt x="7268614" y="7958"/>
                  <a:pt x="7270034" y="12943"/>
                  <a:pt x="7269480" y="18288"/>
                </a:cubicBezTo>
                <a:cubicBezTo>
                  <a:pt x="7078692" y="32307"/>
                  <a:pt x="6750249" y="10617"/>
                  <a:pt x="6463229" y="18288"/>
                </a:cubicBezTo>
                <a:cubicBezTo>
                  <a:pt x="6176209" y="25959"/>
                  <a:pt x="6203666" y="39135"/>
                  <a:pt x="6020451" y="18288"/>
                </a:cubicBezTo>
                <a:cubicBezTo>
                  <a:pt x="5837236" y="-2559"/>
                  <a:pt x="5688034" y="-3388"/>
                  <a:pt x="5504979" y="18288"/>
                </a:cubicBezTo>
                <a:cubicBezTo>
                  <a:pt x="5321924" y="39964"/>
                  <a:pt x="5191313" y="7061"/>
                  <a:pt x="4989507" y="18288"/>
                </a:cubicBezTo>
                <a:cubicBezTo>
                  <a:pt x="4787701" y="29515"/>
                  <a:pt x="4612238" y="34989"/>
                  <a:pt x="4474035" y="18288"/>
                </a:cubicBezTo>
                <a:cubicBezTo>
                  <a:pt x="4335832" y="1587"/>
                  <a:pt x="4094545" y="27267"/>
                  <a:pt x="3958562" y="18288"/>
                </a:cubicBezTo>
                <a:cubicBezTo>
                  <a:pt x="3822579" y="9309"/>
                  <a:pt x="3646287" y="-1530"/>
                  <a:pt x="3443090" y="18288"/>
                </a:cubicBezTo>
                <a:cubicBezTo>
                  <a:pt x="3239893" y="38106"/>
                  <a:pt x="3075699" y="9041"/>
                  <a:pt x="2709533" y="18288"/>
                </a:cubicBezTo>
                <a:cubicBezTo>
                  <a:pt x="2343367" y="27535"/>
                  <a:pt x="2428918" y="31018"/>
                  <a:pt x="2194061" y="18288"/>
                </a:cubicBezTo>
                <a:cubicBezTo>
                  <a:pt x="1959204" y="5558"/>
                  <a:pt x="1872298" y="17875"/>
                  <a:pt x="1751284" y="18288"/>
                </a:cubicBezTo>
                <a:cubicBezTo>
                  <a:pt x="1630270" y="18701"/>
                  <a:pt x="1443391" y="30083"/>
                  <a:pt x="1163117" y="18288"/>
                </a:cubicBezTo>
                <a:cubicBezTo>
                  <a:pt x="882843" y="6493"/>
                  <a:pt x="581151" y="4375"/>
                  <a:pt x="0" y="18288"/>
                </a:cubicBezTo>
                <a:cubicBezTo>
                  <a:pt x="493" y="10773"/>
                  <a:pt x="610" y="7338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108514" y="-13627"/>
                  <a:pt x="358377" y="-21600"/>
                  <a:pt x="515472" y="0"/>
                </a:cubicBezTo>
                <a:cubicBezTo>
                  <a:pt x="672567" y="21600"/>
                  <a:pt x="740741" y="1149"/>
                  <a:pt x="958250" y="0"/>
                </a:cubicBezTo>
                <a:cubicBezTo>
                  <a:pt x="1175759" y="-1149"/>
                  <a:pt x="1323521" y="-14908"/>
                  <a:pt x="1473722" y="0"/>
                </a:cubicBezTo>
                <a:cubicBezTo>
                  <a:pt x="1623923" y="14908"/>
                  <a:pt x="1999682" y="13812"/>
                  <a:pt x="2134584" y="0"/>
                </a:cubicBezTo>
                <a:cubicBezTo>
                  <a:pt x="2269486" y="-13812"/>
                  <a:pt x="2558748" y="7617"/>
                  <a:pt x="2868140" y="0"/>
                </a:cubicBezTo>
                <a:cubicBezTo>
                  <a:pt x="3177532" y="-7617"/>
                  <a:pt x="3467796" y="3656"/>
                  <a:pt x="3674392" y="0"/>
                </a:cubicBezTo>
                <a:cubicBezTo>
                  <a:pt x="3880988" y="-3656"/>
                  <a:pt x="4101054" y="-15702"/>
                  <a:pt x="4480643" y="0"/>
                </a:cubicBezTo>
                <a:cubicBezTo>
                  <a:pt x="4860232" y="15702"/>
                  <a:pt x="4906779" y="-6670"/>
                  <a:pt x="5068810" y="0"/>
                </a:cubicBezTo>
                <a:cubicBezTo>
                  <a:pt x="5230841" y="6670"/>
                  <a:pt x="5495019" y="-21055"/>
                  <a:pt x="5802367" y="0"/>
                </a:cubicBezTo>
                <a:cubicBezTo>
                  <a:pt x="6109715" y="21055"/>
                  <a:pt x="6248383" y="9802"/>
                  <a:pt x="6463229" y="0"/>
                </a:cubicBezTo>
                <a:cubicBezTo>
                  <a:pt x="6678075" y="-9802"/>
                  <a:pt x="7063233" y="9440"/>
                  <a:pt x="7269480" y="0"/>
                </a:cubicBezTo>
                <a:cubicBezTo>
                  <a:pt x="7268794" y="7700"/>
                  <a:pt x="7268830" y="13442"/>
                  <a:pt x="7269480" y="18288"/>
                </a:cubicBezTo>
                <a:cubicBezTo>
                  <a:pt x="6950939" y="47121"/>
                  <a:pt x="6756956" y="13096"/>
                  <a:pt x="6608618" y="18288"/>
                </a:cubicBezTo>
                <a:cubicBezTo>
                  <a:pt x="6460280" y="23480"/>
                  <a:pt x="6230655" y="-1538"/>
                  <a:pt x="6020451" y="18288"/>
                </a:cubicBezTo>
                <a:cubicBezTo>
                  <a:pt x="5810247" y="38114"/>
                  <a:pt x="5619850" y="-10448"/>
                  <a:pt x="5432284" y="18288"/>
                </a:cubicBezTo>
                <a:cubicBezTo>
                  <a:pt x="5244718" y="47024"/>
                  <a:pt x="4984575" y="27926"/>
                  <a:pt x="4626033" y="18288"/>
                </a:cubicBezTo>
                <a:cubicBezTo>
                  <a:pt x="4267491" y="8650"/>
                  <a:pt x="4240108" y="40106"/>
                  <a:pt x="4110561" y="18288"/>
                </a:cubicBezTo>
                <a:cubicBezTo>
                  <a:pt x="3981014" y="-3530"/>
                  <a:pt x="3580293" y="41911"/>
                  <a:pt x="3377004" y="18288"/>
                </a:cubicBezTo>
                <a:cubicBezTo>
                  <a:pt x="3173715" y="-5335"/>
                  <a:pt x="3043404" y="10731"/>
                  <a:pt x="2934226" y="18288"/>
                </a:cubicBezTo>
                <a:cubicBezTo>
                  <a:pt x="2825048" y="25845"/>
                  <a:pt x="2427024" y="14732"/>
                  <a:pt x="2273365" y="18288"/>
                </a:cubicBezTo>
                <a:cubicBezTo>
                  <a:pt x="2119706" y="21844"/>
                  <a:pt x="1948744" y="43432"/>
                  <a:pt x="1757892" y="18288"/>
                </a:cubicBezTo>
                <a:cubicBezTo>
                  <a:pt x="1567040" y="-6856"/>
                  <a:pt x="1185958" y="10333"/>
                  <a:pt x="951641" y="18288"/>
                </a:cubicBezTo>
                <a:cubicBezTo>
                  <a:pt x="717324" y="26243"/>
                  <a:pt x="448990" y="-7235"/>
                  <a:pt x="0" y="18288"/>
                </a:cubicBezTo>
                <a:cubicBezTo>
                  <a:pt x="-4" y="9861"/>
                  <a:pt x="135" y="6082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5286AD3-EA5A-8322-9919-4A59CC1B41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190406"/>
              </p:ext>
            </p:extLst>
          </p:nvPr>
        </p:nvGraphicFramePr>
        <p:xfrm>
          <a:off x="628650" y="2004446"/>
          <a:ext cx="7886700" cy="4176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7D330-4914-5DC4-6E24-E1C879B2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r="10999" b="-1"/>
          <a:stretch>
            <a:fillRect/>
          </a:stretch>
        </p:blipFill>
        <p:spPr>
          <a:xfrm>
            <a:off x="20" y="10"/>
            <a:ext cx="9143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" y="10"/>
            <a:ext cx="3156135" cy="1978017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AR" sz="4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reflexionar...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166" y="-216197"/>
            <a:ext cx="4286250" cy="4388447"/>
          </a:xfrm>
        </p:spPr>
        <p:txBody>
          <a:bodyPr anchor="ctr">
            <a:normAutofit/>
          </a:bodyPr>
          <a:lstStyle/>
          <a:p>
            <a:endParaRPr lang="es-AR" sz="1900" dirty="0">
              <a:solidFill>
                <a:schemeClr val="bg1"/>
              </a:solidFill>
            </a:endParaRPr>
          </a:p>
          <a:p>
            <a:pPr>
              <a:defRPr sz="2000">
                <a:latin typeface="Times New Roman"/>
              </a:defRPr>
            </a:pPr>
            <a:r>
              <a:rPr lang="es-AR" sz="1800" dirty="0">
                <a:solidFill>
                  <a:schemeClr val="bg1"/>
                </a:solidFill>
              </a:rPr>
              <a:t>1. ¿Qué significa cuidar integralmente a una persona en el final de su vida?</a:t>
            </a:r>
          </a:p>
          <a:p>
            <a:pPr>
              <a:defRPr sz="2000">
                <a:latin typeface="Times New Roman"/>
              </a:defRPr>
            </a:pPr>
            <a:endParaRPr lang="es-AR" sz="1800" dirty="0">
              <a:solidFill>
                <a:schemeClr val="bg1"/>
              </a:solidFill>
            </a:endParaRPr>
          </a:p>
          <a:p>
            <a:pPr>
              <a:defRPr sz="2000">
                <a:latin typeface="Times New Roman"/>
              </a:defRPr>
            </a:pPr>
            <a:r>
              <a:rPr lang="es-AR" sz="1800" dirty="0">
                <a:solidFill>
                  <a:schemeClr val="bg1"/>
                </a:solidFill>
              </a:rPr>
              <a:t>2. ¿Cómo puede la figura del Buen Samaritano iluminar el rol del profesional de salud?</a:t>
            </a:r>
          </a:p>
          <a:p>
            <a:pPr>
              <a:defRPr sz="2000">
                <a:latin typeface="Times New Roman"/>
              </a:defRPr>
            </a:pPr>
            <a:endParaRPr lang="es-AR" sz="1800" dirty="0">
              <a:solidFill>
                <a:schemeClr val="bg1"/>
              </a:solidFill>
            </a:endParaRPr>
          </a:p>
          <a:p>
            <a:pPr>
              <a:defRPr sz="2000">
                <a:latin typeface="Times New Roman"/>
              </a:defRPr>
            </a:pPr>
            <a:r>
              <a:rPr lang="es-AR" sz="1800" dirty="0">
                <a:solidFill>
                  <a:schemeClr val="bg1"/>
                </a:solidFill>
              </a:rPr>
              <a:t>3. ¿Qué lugar ocupa la esperanza cristiana frente al sufrimiento y la muerte?</a:t>
            </a:r>
          </a:p>
        </p:txBody>
      </p:sp>
      <p:sp>
        <p:nvSpPr>
          <p:cNvPr id="11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9190" y="493776"/>
            <a:ext cx="4672203" cy="5722227"/>
          </a:xfrm>
          <a:custGeom>
            <a:avLst/>
            <a:gdLst>
              <a:gd name="connsiteX0" fmla="*/ 0 w 4672203"/>
              <a:gd name="connsiteY0" fmla="*/ 0 h 5722227"/>
              <a:gd name="connsiteX1" fmla="*/ 620736 w 4672203"/>
              <a:gd name="connsiteY1" fmla="*/ 0 h 5722227"/>
              <a:gd name="connsiteX2" fmla="*/ 1148027 w 4672203"/>
              <a:gd name="connsiteY2" fmla="*/ 0 h 5722227"/>
              <a:gd name="connsiteX3" fmla="*/ 1908929 w 4672203"/>
              <a:gd name="connsiteY3" fmla="*/ 0 h 5722227"/>
              <a:gd name="connsiteX4" fmla="*/ 2529664 w 4672203"/>
              <a:gd name="connsiteY4" fmla="*/ 0 h 5722227"/>
              <a:gd name="connsiteX5" fmla="*/ 3150400 w 4672203"/>
              <a:gd name="connsiteY5" fmla="*/ 0 h 5722227"/>
              <a:gd name="connsiteX6" fmla="*/ 3911301 w 4672203"/>
              <a:gd name="connsiteY6" fmla="*/ 0 h 5722227"/>
              <a:gd name="connsiteX7" fmla="*/ 4672203 w 4672203"/>
              <a:gd name="connsiteY7" fmla="*/ 0 h 5722227"/>
              <a:gd name="connsiteX8" fmla="*/ 4672203 w 4672203"/>
              <a:gd name="connsiteY8" fmla="*/ 750248 h 5722227"/>
              <a:gd name="connsiteX9" fmla="*/ 4672203 w 4672203"/>
              <a:gd name="connsiteY9" fmla="*/ 1271606 h 5722227"/>
              <a:gd name="connsiteX10" fmla="*/ 4672203 w 4672203"/>
              <a:gd name="connsiteY10" fmla="*/ 1792964 h 5722227"/>
              <a:gd name="connsiteX11" fmla="*/ 4672203 w 4672203"/>
              <a:gd name="connsiteY11" fmla="*/ 2428767 h 5722227"/>
              <a:gd name="connsiteX12" fmla="*/ 4672203 w 4672203"/>
              <a:gd name="connsiteY12" fmla="*/ 3121793 h 5722227"/>
              <a:gd name="connsiteX13" fmla="*/ 4672203 w 4672203"/>
              <a:gd name="connsiteY13" fmla="*/ 3585929 h 5722227"/>
              <a:gd name="connsiteX14" fmla="*/ 4672203 w 4672203"/>
              <a:gd name="connsiteY14" fmla="*/ 4221732 h 5722227"/>
              <a:gd name="connsiteX15" fmla="*/ 4672203 w 4672203"/>
              <a:gd name="connsiteY15" fmla="*/ 4857535 h 5722227"/>
              <a:gd name="connsiteX16" fmla="*/ 4672203 w 4672203"/>
              <a:gd name="connsiteY16" fmla="*/ 5722227 h 5722227"/>
              <a:gd name="connsiteX17" fmla="*/ 3958023 w 4672203"/>
              <a:gd name="connsiteY17" fmla="*/ 5722227 h 5722227"/>
              <a:gd name="connsiteX18" fmla="*/ 3290566 w 4672203"/>
              <a:gd name="connsiteY18" fmla="*/ 5722227 h 5722227"/>
              <a:gd name="connsiteX19" fmla="*/ 2763274 w 4672203"/>
              <a:gd name="connsiteY19" fmla="*/ 5722227 h 5722227"/>
              <a:gd name="connsiteX20" fmla="*/ 2189261 w 4672203"/>
              <a:gd name="connsiteY20" fmla="*/ 5722227 h 5722227"/>
              <a:gd name="connsiteX21" fmla="*/ 1428359 w 4672203"/>
              <a:gd name="connsiteY21" fmla="*/ 5722227 h 5722227"/>
              <a:gd name="connsiteX22" fmla="*/ 760902 w 4672203"/>
              <a:gd name="connsiteY22" fmla="*/ 5722227 h 5722227"/>
              <a:gd name="connsiteX23" fmla="*/ 0 w 4672203"/>
              <a:gd name="connsiteY23" fmla="*/ 5722227 h 5722227"/>
              <a:gd name="connsiteX24" fmla="*/ 0 w 4672203"/>
              <a:gd name="connsiteY24" fmla="*/ 5086424 h 5722227"/>
              <a:gd name="connsiteX25" fmla="*/ 0 w 4672203"/>
              <a:gd name="connsiteY25" fmla="*/ 4622288 h 5722227"/>
              <a:gd name="connsiteX26" fmla="*/ 0 w 4672203"/>
              <a:gd name="connsiteY26" fmla="*/ 4158152 h 5722227"/>
              <a:gd name="connsiteX27" fmla="*/ 0 w 4672203"/>
              <a:gd name="connsiteY27" fmla="*/ 3465126 h 5722227"/>
              <a:gd name="connsiteX28" fmla="*/ 0 w 4672203"/>
              <a:gd name="connsiteY28" fmla="*/ 2943768 h 5722227"/>
              <a:gd name="connsiteX29" fmla="*/ 0 w 4672203"/>
              <a:gd name="connsiteY29" fmla="*/ 2193520 h 5722227"/>
              <a:gd name="connsiteX30" fmla="*/ 0 w 4672203"/>
              <a:gd name="connsiteY30" fmla="*/ 1614940 h 5722227"/>
              <a:gd name="connsiteX31" fmla="*/ 0 w 4672203"/>
              <a:gd name="connsiteY31" fmla="*/ 1150803 h 5722227"/>
              <a:gd name="connsiteX32" fmla="*/ 0 w 4672203"/>
              <a:gd name="connsiteY32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72203" h="5722227" extrusionOk="0">
                <a:moveTo>
                  <a:pt x="0" y="0"/>
                </a:moveTo>
                <a:cubicBezTo>
                  <a:pt x="186732" y="-3296"/>
                  <a:pt x="388938" y="-25607"/>
                  <a:pt x="620736" y="0"/>
                </a:cubicBezTo>
                <a:cubicBezTo>
                  <a:pt x="852534" y="25607"/>
                  <a:pt x="965862" y="-20204"/>
                  <a:pt x="1148027" y="0"/>
                </a:cubicBezTo>
                <a:cubicBezTo>
                  <a:pt x="1330192" y="20204"/>
                  <a:pt x="1682800" y="5923"/>
                  <a:pt x="1908929" y="0"/>
                </a:cubicBezTo>
                <a:cubicBezTo>
                  <a:pt x="2135058" y="-5923"/>
                  <a:pt x="2320754" y="-17866"/>
                  <a:pt x="2529664" y="0"/>
                </a:cubicBezTo>
                <a:cubicBezTo>
                  <a:pt x="2738574" y="17866"/>
                  <a:pt x="2977201" y="15678"/>
                  <a:pt x="3150400" y="0"/>
                </a:cubicBezTo>
                <a:cubicBezTo>
                  <a:pt x="3323599" y="-15678"/>
                  <a:pt x="3752275" y="26639"/>
                  <a:pt x="3911301" y="0"/>
                </a:cubicBezTo>
                <a:cubicBezTo>
                  <a:pt x="4070327" y="-26639"/>
                  <a:pt x="4307234" y="-33315"/>
                  <a:pt x="4672203" y="0"/>
                </a:cubicBezTo>
                <a:cubicBezTo>
                  <a:pt x="4643785" y="151106"/>
                  <a:pt x="4649014" y="542847"/>
                  <a:pt x="4672203" y="750248"/>
                </a:cubicBezTo>
                <a:cubicBezTo>
                  <a:pt x="4695392" y="957649"/>
                  <a:pt x="4667099" y="1013278"/>
                  <a:pt x="4672203" y="1271606"/>
                </a:cubicBezTo>
                <a:cubicBezTo>
                  <a:pt x="4677307" y="1529934"/>
                  <a:pt x="4696383" y="1678874"/>
                  <a:pt x="4672203" y="1792964"/>
                </a:cubicBezTo>
                <a:cubicBezTo>
                  <a:pt x="4648023" y="1907054"/>
                  <a:pt x="4672783" y="2249609"/>
                  <a:pt x="4672203" y="2428767"/>
                </a:cubicBezTo>
                <a:cubicBezTo>
                  <a:pt x="4671623" y="2607925"/>
                  <a:pt x="4665079" y="2952359"/>
                  <a:pt x="4672203" y="3121793"/>
                </a:cubicBezTo>
                <a:cubicBezTo>
                  <a:pt x="4679327" y="3291227"/>
                  <a:pt x="4662966" y="3392984"/>
                  <a:pt x="4672203" y="3585929"/>
                </a:cubicBezTo>
                <a:cubicBezTo>
                  <a:pt x="4681440" y="3778874"/>
                  <a:pt x="4663528" y="4083079"/>
                  <a:pt x="4672203" y="4221732"/>
                </a:cubicBezTo>
                <a:cubicBezTo>
                  <a:pt x="4680878" y="4360385"/>
                  <a:pt x="4699354" y="4659120"/>
                  <a:pt x="4672203" y="4857535"/>
                </a:cubicBezTo>
                <a:cubicBezTo>
                  <a:pt x="4645052" y="5055950"/>
                  <a:pt x="4688563" y="5364799"/>
                  <a:pt x="4672203" y="5722227"/>
                </a:cubicBezTo>
                <a:cubicBezTo>
                  <a:pt x="4416209" y="5713249"/>
                  <a:pt x="4307868" y="5739562"/>
                  <a:pt x="3958023" y="5722227"/>
                </a:cubicBezTo>
                <a:cubicBezTo>
                  <a:pt x="3608178" y="5704892"/>
                  <a:pt x="3576363" y="5732699"/>
                  <a:pt x="3290566" y="5722227"/>
                </a:cubicBezTo>
                <a:cubicBezTo>
                  <a:pt x="3004769" y="5711755"/>
                  <a:pt x="2964899" y="5726994"/>
                  <a:pt x="2763274" y="5722227"/>
                </a:cubicBezTo>
                <a:cubicBezTo>
                  <a:pt x="2561649" y="5717460"/>
                  <a:pt x="2380243" y="5710789"/>
                  <a:pt x="2189261" y="5722227"/>
                </a:cubicBezTo>
                <a:cubicBezTo>
                  <a:pt x="1998279" y="5733665"/>
                  <a:pt x="1781759" y="5759437"/>
                  <a:pt x="1428359" y="5722227"/>
                </a:cubicBezTo>
                <a:cubicBezTo>
                  <a:pt x="1074959" y="5685017"/>
                  <a:pt x="995764" y="5734876"/>
                  <a:pt x="760902" y="5722227"/>
                </a:cubicBezTo>
                <a:cubicBezTo>
                  <a:pt x="526040" y="5709578"/>
                  <a:pt x="366976" y="5698082"/>
                  <a:pt x="0" y="5722227"/>
                </a:cubicBezTo>
                <a:cubicBezTo>
                  <a:pt x="13253" y="5532714"/>
                  <a:pt x="-27010" y="5388579"/>
                  <a:pt x="0" y="5086424"/>
                </a:cubicBezTo>
                <a:cubicBezTo>
                  <a:pt x="27010" y="4784269"/>
                  <a:pt x="1316" y="4790856"/>
                  <a:pt x="0" y="4622288"/>
                </a:cubicBezTo>
                <a:cubicBezTo>
                  <a:pt x="-1316" y="4453720"/>
                  <a:pt x="-17889" y="4329685"/>
                  <a:pt x="0" y="4158152"/>
                </a:cubicBezTo>
                <a:cubicBezTo>
                  <a:pt x="17889" y="3986619"/>
                  <a:pt x="29957" y="3697891"/>
                  <a:pt x="0" y="3465126"/>
                </a:cubicBezTo>
                <a:cubicBezTo>
                  <a:pt x="-29957" y="3232361"/>
                  <a:pt x="-11215" y="3087732"/>
                  <a:pt x="0" y="2943768"/>
                </a:cubicBezTo>
                <a:cubicBezTo>
                  <a:pt x="11215" y="2799804"/>
                  <a:pt x="20310" y="2436665"/>
                  <a:pt x="0" y="2193520"/>
                </a:cubicBezTo>
                <a:cubicBezTo>
                  <a:pt x="-20310" y="1950375"/>
                  <a:pt x="1394" y="1814798"/>
                  <a:pt x="0" y="1614940"/>
                </a:cubicBezTo>
                <a:cubicBezTo>
                  <a:pt x="-1394" y="1415082"/>
                  <a:pt x="17016" y="1343257"/>
                  <a:pt x="0" y="1150803"/>
                </a:cubicBezTo>
                <a:cubicBezTo>
                  <a:pt x="-17016" y="958349"/>
                  <a:pt x="1173" y="374711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522</Words>
  <Application>Microsoft Office PowerPoint</Application>
  <PresentationFormat>On-screen Show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Samaritanus Bonus: Reflexiones sobre el cuidado en el final de la vida</vt:lpstr>
      <vt:lpstr>Conceptos</vt:lpstr>
      <vt:lpstr>PowerPoint Presentation</vt:lpstr>
      <vt:lpstr>Ideas Fundamentales</vt:lpstr>
      <vt:lpstr>El cuidado paliativo</vt:lpstr>
      <vt:lpstr>PowerPoint Presentation</vt:lpstr>
      <vt:lpstr>Objeción de conciencia</vt:lpstr>
      <vt:lpstr>Para reflexionar...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Lautaro Giulietti</cp:lastModifiedBy>
  <cp:revision>3</cp:revision>
  <dcterms:created xsi:type="dcterms:W3CDTF">2013-01-27T09:14:16Z</dcterms:created>
  <dcterms:modified xsi:type="dcterms:W3CDTF">2025-06-17T22:50:47Z</dcterms:modified>
  <cp:category/>
</cp:coreProperties>
</file>