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3" r:id="rId6"/>
    <p:sldId id="259" r:id="rId7"/>
    <p:sldId id="264" r:id="rId8"/>
    <p:sldId id="265" r:id="rId9"/>
    <p:sldId id="266" r:id="rId10"/>
    <p:sldId id="260" r:id="rId11"/>
    <p:sldId id="26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snapToObjects="1">
      <p:cViewPr varScale="1">
        <p:scale>
          <a:sx n="78" d="100"/>
          <a:sy n="78" d="100"/>
        </p:scale>
        <p:origin x="161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6BE130-F668-FFF3-E256-D1ABE0C0FE29}"/>
              </a:ext>
            </a:extLst>
          </p:cNvPr>
          <p:cNvPicPr>
            <a:picLocks noChangeAspect="1"/>
          </p:cNvPicPr>
          <p:nvPr/>
        </p:nvPicPr>
        <p:blipFill>
          <a:blip r:embed="rId2">
            <a:alphaModFix amt="50000"/>
          </a:blip>
          <a:srcRect r="10999" b="-2"/>
          <a:stretch>
            <a:fillRect/>
          </a:stretch>
        </p:blipFill>
        <p:spPr>
          <a:xfrm>
            <a:off x="20" y="1"/>
            <a:ext cx="9143980" cy="6857999"/>
          </a:xfrm>
          <a:prstGeom prst="rect">
            <a:avLst/>
          </a:prstGeom>
        </p:spPr>
      </p:pic>
      <p:sp>
        <p:nvSpPr>
          <p:cNvPr id="2" name="Title 1"/>
          <p:cNvSpPr>
            <a:spLocks noGrp="1"/>
          </p:cNvSpPr>
          <p:nvPr>
            <p:ph type="ctrTitle"/>
          </p:nvPr>
        </p:nvSpPr>
        <p:spPr>
          <a:xfrm>
            <a:off x="1143000" y="1122362"/>
            <a:ext cx="6858000" cy="2900518"/>
          </a:xfrm>
        </p:spPr>
        <p:txBody>
          <a:bodyPr>
            <a:normAutofit/>
          </a:bodyPr>
          <a:lstStyle/>
          <a:p>
            <a:r>
              <a:rPr lang="es-AR" dirty="0">
                <a:solidFill>
                  <a:srgbClr val="FFFFFF"/>
                </a:solidFill>
                <a:latin typeface="Times New Roman" panose="02020603050405020304" pitchFamily="18" charset="0"/>
                <a:cs typeface="Times New Roman" panose="02020603050405020304" pitchFamily="18" charset="0"/>
              </a:rPr>
              <a:t>Carta Pastoral de los Obispos de Wisconsin</a:t>
            </a:r>
          </a:p>
        </p:txBody>
      </p:sp>
      <p:sp>
        <p:nvSpPr>
          <p:cNvPr id="3" name="Subtitle 2"/>
          <p:cNvSpPr>
            <a:spLocks noGrp="1"/>
          </p:cNvSpPr>
          <p:nvPr>
            <p:ph type="subTitle" idx="1"/>
          </p:nvPr>
        </p:nvSpPr>
        <p:spPr>
          <a:xfrm>
            <a:off x="1143000" y="4159404"/>
            <a:ext cx="6858000" cy="1098395"/>
          </a:xfrm>
        </p:spPr>
        <p:txBody>
          <a:bodyPr>
            <a:normAutofit/>
          </a:bodyPr>
          <a:lstStyle/>
          <a:p>
            <a:r>
              <a:rPr lang="es-AR" dirty="0">
                <a:solidFill>
                  <a:srgbClr val="FFFFFF"/>
                </a:solidFill>
              </a:rPr>
              <a:t>Reflexiones sobre las decisiones al final de la vida</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3354D309-166D-836E-D16B-C4C4CD68D13A}"/>
              </a:ext>
            </a:extLst>
          </p:cNvPr>
          <p:cNvPicPr>
            <a:picLocks noChangeAspect="1"/>
          </p:cNvPicPr>
          <p:nvPr/>
        </p:nvPicPr>
        <p:blipFill>
          <a:blip r:embed="rId2"/>
          <a:srcRect l="8967" r="18419" b="-1"/>
          <a:stretch>
            <a:fillRect/>
          </a:stretch>
        </p:blipFill>
        <p:spPr>
          <a:xfrm>
            <a:off x="20" y="10"/>
            <a:ext cx="7460291" cy="6857990"/>
          </a:xfrm>
          <a:prstGeom prst="rect">
            <a:avLst/>
          </a:prstGeom>
        </p:spPr>
      </p:pic>
      <p:sp>
        <p:nvSpPr>
          <p:cNvPr id="18" name="Freeform: Shape 17">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39536" y="0"/>
            <a:ext cx="3904464"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9" name="Freeform: Shape 18">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1169" y="0"/>
            <a:ext cx="3782831"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0" name="Freeform: Shape 19">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22759" y="0"/>
            <a:ext cx="189729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p:cNvSpPr>
            <a:spLocks noGrp="1"/>
          </p:cNvSpPr>
          <p:nvPr>
            <p:ph type="title"/>
          </p:nvPr>
        </p:nvSpPr>
        <p:spPr>
          <a:xfrm>
            <a:off x="6314433" y="224967"/>
            <a:ext cx="2725309" cy="827085"/>
          </a:xfrm>
        </p:spPr>
        <p:txBody>
          <a:bodyPr anchor="b">
            <a:normAutofit/>
          </a:bodyPr>
          <a:lstStyle/>
          <a:p>
            <a:r>
              <a:rPr lang="es-AR" sz="3100" dirty="0">
                <a:latin typeface="Times New Roman" panose="02020603050405020304" pitchFamily="18" charset="0"/>
                <a:cs typeface="Times New Roman" panose="02020603050405020304" pitchFamily="18" charset="0"/>
              </a:rPr>
              <a:t>Llamado a…</a:t>
            </a:r>
          </a:p>
        </p:txBody>
      </p:sp>
      <p:sp>
        <p:nvSpPr>
          <p:cNvPr id="3" name="Content Placeholder 2"/>
          <p:cNvSpPr>
            <a:spLocks noGrp="1"/>
          </p:cNvSpPr>
          <p:nvPr>
            <p:ph idx="1"/>
          </p:nvPr>
        </p:nvSpPr>
        <p:spPr>
          <a:xfrm>
            <a:off x="5742039" y="1372697"/>
            <a:ext cx="3146322" cy="4212025"/>
          </a:xfrm>
        </p:spPr>
        <p:txBody>
          <a:bodyPr>
            <a:normAutofit lnSpcReduction="10000"/>
          </a:bodyPr>
          <a:lstStyle/>
          <a:p>
            <a:pPr>
              <a:lnSpc>
                <a:spcPct val="90000"/>
              </a:lnSpc>
            </a:pPr>
            <a:endParaRPr lang="es-AR" sz="1400" dirty="0"/>
          </a:p>
          <a:p>
            <a:pPr marL="0" indent="0">
              <a:lnSpc>
                <a:spcPct val="90000"/>
              </a:lnSpc>
              <a:buNone/>
            </a:pPr>
            <a:r>
              <a:rPr lang="es-AR" sz="1400" dirty="0">
                <a:latin typeface="Times New Roman"/>
              </a:rPr>
              <a:t>• </a:t>
            </a:r>
            <a:r>
              <a:rPr lang="es-AR" sz="2000" dirty="0">
                <a:latin typeface="Times New Roman" panose="02020603050405020304" pitchFamily="18" charset="0"/>
                <a:cs typeface="Times New Roman" panose="02020603050405020304" pitchFamily="18" charset="0"/>
              </a:rPr>
              <a:t>Acompañar con amor a quienes sufren.</a:t>
            </a:r>
          </a:p>
          <a:p>
            <a:pPr marL="0" indent="0">
              <a:lnSpc>
                <a:spcPct val="90000"/>
              </a:lnSpc>
              <a:buNone/>
            </a:pPr>
            <a:endParaRPr lang="es-AR" sz="2000" dirty="0">
              <a:latin typeface="Times New Roman" panose="02020603050405020304" pitchFamily="18" charset="0"/>
              <a:cs typeface="Times New Roman" panose="02020603050405020304" pitchFamily="18" charset="0"/>
            </a:endParaRPr>
          </a:p>
          <a:p>
            <a:pPr marL="0" indent="0">
              <a:lnSpc>
                <a:spcPct val="90000"/>
              </a:lnSpc>
              <a:buNone/>
            </a:pPr>
            <a:r>
              <a:rPr lang="es-AR" sz="2000" dirty="0">
                <a:latin typeface="Times New Roman" panose="02020603050405020304" pitchFamily="18" charset="0"/>
                <a:cs typeface="Times New Roman" panose="02020603050405020304" pitchFamily="18" charset="0"/>
              </a:rPr>
              <a:t>• Fomentar la cultura del cuidado, no del descarte.</a:t>
            </a:r>
          </a:p>
          <a:p>
            <a:pPr marL="0" indent="0">
              <a:lnSpc>
                <a:spcPct val="90000"/>
              </a:lnSpc>
              <a:buNone/>
            </a:pPr>
            <a:endParaRPr lang="es-AR" sz="2000" dirty="0">
              <a:latin typeface="Times New Roman" panose="02020603050405020304" pitchFamily="18" charset="0"/>
              <a:cs typeface="Times New Roman" panose="02020603050405020304" pitchFamily="18" charset="0"/>
            </a:endParaRPr>
          </a:p>
          <a:p>
            <a:pPr marL="0" indent="0">
              <a:lnSpc>
                <a:spcPct val="90000"/>
              </a:lnSpc>
              <a:buNone/>
            </a:pPr>
            <a:r>
              <a:rPr lang="es-AR" sz="2000" dirty="0">
                <a:latin typeface="Times New Roman" panose="02020603050405020304" pitchFamily="18" charset="0"/>
                <a:cs typeface="Times New Roman" panose="02020603050405020304" pitchFamily="18" charset="0"/>
              </a:rPr>
              <a:t>• Defender la dignidad de la vida, incluso en el sufrimiento.</a:t>
            </a:r>
          </a:p>
          <a:p>
            <a:pPr marL="0" indent="0">
              <a:lnSpc>
                <a:spcPct val="90000"/>
              </a:lnSpc>
              <a:buNone/>
            </a:pPr>
            <a:endParaRPr lang="es-AR" sz="2000" dirty="0">
              <a:latin typeface="Times New Roman" panose="02020603050405020304" pitchFamily="18" charset="0"/>
              <a:cs typeface="Times New Roman" panose="02020603050405020304" pitchFamily="18" charset="0"/>
            </a:endParaRPr>
          </a:p>
          <a:p>
            <a:pPr marL="0" indent="0">
              <a:lnSpc>
                <a:spcPct val="90000"/>
              </a:lnSpc>
              <a:buNone/>
            </a:pPr>
            <a:r>
              <a:rPr lang="es-AR" sz="2000" dirty="0">
                <a:latin typeface="Times New Roman" panose="02020603050405020304" pitchFamily="18" charset="0"/>
                <a:cs typeface="Times New Roman" panose="02020603050405020304" pitchFamily="18" charset="0"/>
              </a:rPr>
              <a:t>• Promover políticas públicas que respeten la vida humana.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4" name="Oval 13">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EC64E764-2F53-4947-A9D3-808CEE1912D4}"/>
              </a:ext>
            </a:extLst>
          </p:cNvPr>
          <p:cNvPicPr>
            <a:picLocks noChangeAspect="1"/>
          </p:cNvPicPr>
          <p:nvPr/>
        </p:nvPicPr>
        <p:blipFill>
          <a:blip r:embed="rId2"/>
          <a:srcRect t="22467" r="-2" b="12867"/>
          <a:stretch>
            <a:fillRect/>
          </a:stretch>
        </p:blipFill>
        <p:spPr>
          <a:xfrm>
            <a:off x="469942" y="317578"/>
            <a:ext cx="8138333" cy="3508437"/>
          </a:xfrm>
          <a:prstGeom prst="rect">
            <a:avLst/>
          </a:prstGeom>
        </p:spPr>
      </p:pic>
      <p:grpSp>
        <p:nvGrpSpPr>
          <p:cNvPr id="29" name="Group 2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30" name="Straight Connector 2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8" name="Straight Connector 3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73203" y="4018137"/>
            <a:ext cx="2649380" cy="848831"/>
          </a:xfrm>
          <a:noFill/>
        </p:spPr>
        <p:txBody>
          <a:bodyPr anchor="t">
            <a:normAutofit/>
          </a:bodyPr>
          <a:lstStyle/>
          <a:p>
            <a:pPr algn="l"/>
            <a:r>
              <a:rPr lang="es-AR" sz="4200" b="1" dirty="0">
                <a:solidFill>
                  <a:schemeClr val="bg1"/>
                </a:solidFill>
                <a:latin typeface="Times New Roman" panose="02020603050405020304" pitchFamily="18" charset="0"/>
                <a:cs typeface="Times New Roman" panose="02020603050405020304" pitchFamily="18" charset="0"/>
              </a:rPr>
              <a:t>Preguntas</a:t>
            </a:r>
          </a:p>
        </p:txBody>
      </p:sp>
      <p:sp>
        <p:nvSpPr>
          <p:cNvPr id="3" name="Content Placeholder 2"/>
          <p:cNvSpPr>
            <a:spLocks noGrp="1"/>
          </p:cNvSpPr>
          <p:nvPr>
            <p:ph idx="1"/>
          </p:nvPr>
        </p:nvSpPr>
        <p:spPr>
          <a:xfrm>
            <a:off x="3454364" y="4018143"/>
            <a:ext cx="5687350" cy="2653053"/>
          </a:xfrm>
          <a:noFill/>
        </p:spPr>
        <p:txBody>
          <a:bodyPr anchor="t">
            <a:normAutofit fontScale="77500" lnSpcReduction="20000"/>
          </a:bodyPr>
          <a:lstStyle/>
          <a:p>
            <a:pPr>
              <a:lnSpc>
                <a:spcPct val="90000"/>
              </a:lnSpc>
            </a:pPr>
            <a:endParaRPr lang="es-AR" sz="1200" dirty="0">
              <a:solidFill>
                <a:schemeClr val="bg1"/>
              </a:solidFill>
            </a:endParaRPr>
          </a:p>
          <a:p>
            <a:pPr marL="0" indent="0">
              <a:lnSpc>
                <a:spcPct val="90000"/>
              </a:lnSpc>
              <a:buNone/>
            </a:pPr>
            <a:r>
              <a:rPr lang="es-AR" sz="2400" dirty="0">
                <a:solidFill>
                  <a:schemeClr val="bg1"/>
                </a:solidFill>
                <a:latin typeface="Times New Roman"/>
              </a:rPr>
              <a:t>• ¿Qué significa morir con dignidad desde la fe cristiana?</a:t>
            </a:r>
          </a:p>
          <a:p>
            <a:pPr marL="0" indent="0">
              <a:lnSpc>
                <a:spcPct val="90000"/>
              </a:lnSpc>
              <a:buNone/>
            </a:pPr>
            <a:endParaRPr lang="es-AR" sz="2400" dirty="0">
              <a:solidFill>
                <a:schemeClr val="bg1"/>
              </a:solidFill>
              <a:latin typeface="Times New Roman"/>
            </a:endParaRPr>
          </a:p>
          <a:p>
            <a:pPr marL="0" indent="0">
              <a:lnSpc>
                <a:spcPct val="90000"/>
              </a:lnSpc>
              <a:buNone/>
            </a:pPr>
            <a:r>
              <a:rPr lang="es-AR" sz="2400" dirty="0">
                <a:solidFill>
                  <a:schemeClr val="bg1"/>
                </a:solidFill>
                <a:latin typeface="Times New Roman"/>
              </a:rPr>
              <a:t>• ¿Estoy preparado para tomar decisiones al final de la vida?</a:t>
            </a:r>
          </a:p>
          <a:p>
            <a:pPr marL="0" indent="0">
              <a:lnSpc>
                <a:spcPct val="90000"/>
              </a:lnSpc>
              <a:buNone/>
            </a:pPr>
            <a:endParaRPr lang="es-AR" sz="2400" dirty="0">
              <a:solidFill>
                <a:schemeClr val="bg1"/>
              </a:solidFill>
              <a:latin typeface="Times New Roman"/>
            </a:endParaRPr>
          </a:p>
          <a:p>
            <a:pPr marL="0" indent="0">
              <a:lnSpc>
                <a:spcPct val="90000"/>
              </a:lnSpc>
              <a:buNone/>
            </a:pPr>
            <a:r>
              <a:rPr lang="es-AR" sz="2400" dirty="0">
                <a:solidFill>
                  <a:schemeClr val="bg1"/>
                </a:solidFill>
                <a:latin typeface="Times New Roman"/>
              </a:rPr>
              <a:t>• ¿Cómo acompaño a otros en el sufrimiento?</a:t>
            </a:r>
          </a:p>
          <a:p>
            <a:pPr marL="0" indent="0">
              <a:lnSpc>
                <a:spcPct val="90000"/>
              </a:lnSpc>
              <a:buNone/>
            </a:pPr>
            <a:endParaRPr lang="es-AR" sz="2400" dirty="0">
              <a:solidFill>
                <a:schemeClr val="bg1"/>
              </a:solidFill>
              <a:latin typeface="Times New Roman"/>
            </a:endParaRPr>
          </a:p>
          <a:p>
            <a:pPr marL="0" indent="0">
              <a:lnSpc>
                <a:spcPct val="90000"/>
              </a:lnSpc>
              <a:buNone/>
            </a:pPr>
            <a:r>
              <a:rPr lang="es-AR" sz="2400" dirty="0">
                <a:solidFill>
                  <a:schemeClr val="bg1"/>
                </a:solidFill>
                <a:latin typeface="Times New Roman"/>
              </a:rPr>
              <a:t>• ¿Qué papel tiene la comunidad y la fe en estos momentos?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7205" y="-175649"/>
            <a:ext cx="3938487" cy="1807305"/>
          </a:xfrm>
        </p:spPr>
        <p:txBody>
          <a:bodyPr>
            <a:normAutofit/>
          </a:bodyPr>
          <a:lstStyle/>
          <a:p>
            <a:r>
              <a:rPr b="1" dirty="0" err="1"/>
              <a:t>Conceptos</a:t>
            </a:r>
            <a:r>
              <a:rPr b="1" dirty="0"/>
              <a:t> clave</a:t>
            </a:r>
          </a:p>
        </p:txBody>
      </p:sp>
      <p:sp>
        <p:nvSpPr>
          <p:cNvPr id="3" name="Content Placeholder 2"/>
          <p:cNvSpPr>
            <a:spLocks noGrp="1"/>
          </p:cNvSpPr>
          <p:nvPr>
            <p:ph idx="1"/>
          </p:nvPr>
        </p:nvSpPr>
        <p:spPr>
          <a:xfrm>
            <a:off x="264857" y="1782691"/>
            <a:ext cx="3464715" cy="4578780"/>
          </a:xfrm>
        </p:spPr>
        <p:txBody>
          <a:bodyPr>
            <a:normAutofit lnSpcReduction="10000"/>
          </a:bodyPr>
          <a:lstStyle/>
          <a:p>
            <a:endParaRPr lang="es-AR" sz="1700" dirty="0"/>
          </a:p>
          <a:p>
            <a:pPr marL="0" indent="0">
              <a:buNone/>
            </a:pPr>
            <a:r>
              <a:rPr lang="es-AR" sz="1700" dirty="0">
                <a:latin typeface="Times New Roman"/>
              </a:rPr>
              <a:t>• </a:t>
            </a:r>
            <a:r>
              <a:rPr lang="es-AR" sz="2200" dirty="0">
                <a:latin typeface="Times New Roman"/>
              </a:rPr>
              <a:t>La vida humana es un don sagrado de Dios.</a:t>
            </a:r>
          </a:p>
          <a:p>
            <a:pPr marL="0" indent="0">
              <a:buNone/>
            </a:pPr>
            <a:endParaRPr lang="es-AR" sz="2200" dirty="0">
              <a:latin typeface="Times New Roman"/>
            </a:endParaRPr>
          </a:p>
          <a:p>
            <a:pPr marL="0" indent="0">
              <a:buNone/>
            </a:pPr>
            <a:r>
              <a:rPr lang="es-AR" sz="2200" dirty="0">
                <a:latin typeface="Times New Roman"/>
              </a:rPr>
              <a:t>• Somos administradores de nuestra vida, no sus dueños.</a:t>
            </a:r>
          </a:p>
          <a:p>
            <a:pPr marL="0" indent="0">
              <a:buNone/>
            </a:pPr>
            <a:endParaRPr lang="es-AR" sz="2200" dirty="0">
              <a:latin typeface="Times New Roman"/>
            </a:endParaRPr>
          </a:p>
          <a:p>
            <a:pPr marL="0" indent="0">
              <a:buNone/>
            </a:pPr>
            <a:r>
              <a:rPr lang="es-AR" sz="2200" dirty="0">
                <a:latin typeface="Times New Roman"/>
              </a:rPr>
              <a:t>• El sufrimiento puede tener un valor espiritual.</a:t>
            </a:r>
          </a:p>
          <a:p>
            <a:pPr marL="0" indent="0">
              <a:buNone/>
            </a:pPr>
            <a:endParaRPr lang="es-AR" sz="2200" dirty="0">
              <a:latin typeface="Times New Roman"/>
            </a:endParaRPr>
          </a:p>
          <a:p>
            <a:pPr marL="0" indent="0">
              <a:buNone/>
            </a:pPr>
            <a:r>
              <a:rPr lang="es-AR" sz="2200" dirty="0">
                <a:latin typeface="Times New Roman"/>
              </a:rPr>
              <a:t>• El acompañamiento y los cuidados paliativos son esenciales.</a:t>
            </a:r>
          </a:p>
        </p:txBody>
      </p:sp>
      <p:pic>
        <p:nvPicPr>
          <p:cNvPr id="4" name="Picture 3">
            <a:extLst>
              <a:ext uri="{FF2B5EF4-FFF2-40B4-BE49-F238E27FC236}">
                <a16:creationId xmlns:a16="http://schemas.microsoft.com/office/drawing/2014/main" id="{9AF04F3A-D345-6D40-9192-A8C6AAF31964}"/>
              </a:ext>
            </a:extLst>
          </p:cNvPr>
          <p:cNvPicPr>
            <a:picLocks noChangeAspect="1"/>
          </p:cNvPicPr>
          <p:nvPr/>
        </p:nvPicPr>
        <p:blipFill>
          <a:blip r:embed="rId2"/>
          <a:srcRect l="16246" r="18544"/>
          <a:stretch>
            <a:fillRect/>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4354" y="4333551"/>
            <a:ext cx="2350524" cy="1907884"/>
          </a:xfrm>
        </p:spPr>
        <p:txBody>
          <a:bodyPr anchor="t">
            <a:normAutofit/>
          </a:bodyPr>
          <a:lstStyle/>
          <a:p>
            <a:r>
              <a:rPr lang="es-AR" sz="3500" b="1" dirty="0">
                <a:solidFill>
                  <a:schemeClr val="bg1"/>
                </a:solidFill>
                <a:latin typeface="Times New Roman" panose="02020603050405020304" pitchFamily="18" charset="0"/>
                <a:cs typeface="Times New Roman" panose="02020603050405020304" pitchFamily="18" charset="0"/>
              </a:rPr>
              <a:t>Enseñanza de la Iglesia</a:t>
            </a:r>
          </a:p>
        </p:txBody>
      </p:sp>
      <p:pic>
        <p:nvPicPr>
          <p:cNvPr id="4" name="Picture 3">
            <a:extLst>
              <a:ext uri="{FF2B5EF4-FFF2-40B4-BE49-F238E27FC236}">
                <a16:creationId xmlns:a16="http://schemas.microsoft.com/office/drawing/2014/main" id="{08CDC4C8-3ADC-9EC5-C232-3A49D37391E1}"/>
              </a:ext>
            </a:extLst>
          </p:cNvPr>
          <p:cNvPicPr>
            <a:picLocks noChangeAspect="1"/>
          </p:cNvPicPr>
          <p:nvPr/>
        </p:nvPicPr>
        <p:blipFill>
          <a:blip r:embed="rId2"/>
          <a:srcRect t="12416" b="21114"/>
          <a:stretch>
            <a:fillRect/>
          </a:stretch>
        </p:blipFill>
        <p:spPr>
          <a:xfrm>
            <a:off x="20" y="2"/>
            <a:ext cx="9143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1" name="Group 10">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9144000" cy="757168"/>
            <a:chOff x="0" y="2959818"/>
            <a:chExt cx="12192000" cy="757168"/>
          </a:xfrm>
        </p:grpSpPr>
        <p:sp>
          <p:nvSpPr>
            <p:cNvPr id="12" name="Freeform: Shape 11">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3156156" y="3716986"/>
            <a:ext cx="5880304" cy="3037775"/>
          </a:xfrm>
        </p:spPr>
        <p:txBody>
          <a:bodyPr>
            <a:normAutofit fontScale="92500" lnSpcReduction="20000"/>
          </a:bodyPr>
          <a:lstStyle/>
          <a:p>
            <a:pPr>
              <a:lnSpc>
                <a:spcPct val="90000"/>
              </a:lnSpc>
            </a:pPr>
            <a:endParaRPr lang="es-AR" sz="1400" dirty="0">
              <a:solidFill>
                <a:schemeClr val="bg1">
                  <a:alpha val="80000"/>
                </a:schemeClr>
              </a:solidFill>
              <a:latin typeface="Times New Roman" panose="02020603050405020304" pitchFamily="18" charset="0"/>
              <a:cs typeface="Times New Roman" panose="02020603050405020304" pitchFamily="18" charset="0"/>
            </a:endParaRPr>
          </a:p>
          <a:p>
            <a:pPr marL="0" indent="0">
              <a:lnSpc>
                <a:spcPct val="90000"/>
              </a:lnSpc>
              <a:buNone/>
            </a:pPr>
            <a:r>
              <a:rPr lang="es-AR" sz="2200" dirty="0">
                <a:solidFill>
                  <a:schemeClr val="bg1">
                    <a:alpha val="80000"/>
                  </a:schemeClr>
                </a:solidFill>
                <a:latin typeface="Times New Roman" panose="02020603050405020304" pitchFamily="18" charset="0"/>
                <a:cs typeface="Times New Roman" panose="02020603050405020304" pitchFamily="18" charset="0"/>
              </a:rPr>
              <a:t>• La eutanasia y el suicidio asistido contradicen la dignidad humana.</a:t>
            </a:r>
          </a:p>
          <a:p>
            <a:pPr marL="0" indent="0">
              <a:lnSpc>
                <a:spcPct val="90000"/>
              </a:lnSpc>
              <a:buNone/>
            </a:pPr>
            <a:endParaRPr lang="es-AR" sz="2200" dirty="0">
              <a:solidFill>
                <a:schemeClr val="bg1">
                  <a:alpha val="80000"/>
                </a:schemeClr>
              </a:solidFill>
              <a:latin typeface="Times New Roman" panose="02020603050405020304" pitchFamily="18" charset="0"/>
              <a:cs typeface="Times New Roman" panose="02020603050405020304" pitchFamily="18" charset="0"/>
            </a:endParaRPr>
          </a:p>
          <a:p>
            <a:pPr marL="0" indent="0">
              <a:lnSpc>
                <a:spcPct val="90000"/>
              </a:lnSpc>
              <a:buNone/>
            </a:pPr>
            <a:r>
              <a:rPr lang="es-AR" sz="2200" dirty="0">
                <a:solidFill>
                  <a:schemeClr val="bg1">
                    <a:alpha val="80000"/>
                  </a:schemeClr>
                </a:solidFill>
                <a:latin typeface="Times New Roman" panose="02020603050405020304" pitchFamily="18" charset="0"/>
                <a:cs typeface="Times New Roman" panose="02020603050405020304" pitchFamily="18" charset="0"/>
              </a:rPr>
              <a:t>• No hay obligación moral de usar medios desproporcionados.</a:t>
            </a:r>
          </a:p>
          <a:p>
            <a:pPr marL="0" indent="0">
              <a:lnSpc>
                <a:spcPct val="90000"/>
              </a:lnSpc>
              <a:buNone/>
            </a:pPr>
            <a:endParaRPr lang="es-AR" sz="2200" dirty="0">
              <a:solidFill>
                <a:schemeClr val="bg1">
                  <a:alpha val="80000"/>
                </a:schemeClr>
              </a:solidFill>
              <a:latin typeface="Times New Roman" panose="02020603050405020304" pitchFamily="18" charset="0"/>
              <a:cs typeface="Times New Roman" panose="02020603050405020304" pitchFamily="18" charset="0"/>
            </a:endParaRPr>
          </a:p>
          <a:p>
            <a:pPr marL="0" indent="0">
              <a:lnSpc>
                <a:spcPct val="90000"/>
              </a:lnSpc>
              <a:buNone/>
            </a:pPr>
            <a:r>
              <a:rPr lang="es-AR" sz="2200" dirty="0">
                <a:solidFill>
                  <a:schemeClr val="bg1">
                    <a:alpha val="80000"/>
                  </a:schemeClr>
                </a:solidFill>
                <a:latin typeface="Times New Roman" panose="02020603050405020304" pitchFamily="18" charset="0"/>
                <a:cs typeface="Times New Roman" panose="02020603050405020304" pitchFamily="18" charset="0"/>
              </a:rPr>
              <a:t>• La vida debe ser respetada desde su inicio hasta su fin natural.</a:t>
            </a:r>
          </a:p>
          <a:p>
            <a:pPr marL="0" indent="0">
              <a:lnSpc>
                <a:spcPct val="90000"/>
              </a:lnSpc>
              <a:buNone/>
            </a:pPr>
            <a:endParaRPr lang="es-AR" sz="2200" dirty="0">
              <a:solidFill>
                <a:schemeClr val="bg1">
                  <a:alpha val="80000"/>
                </a:schemeClr>
              </a:solidFill>
              <a:latin typeface="Times New Roman" panose="02020603050405020304" pitchFamily="18" charset="0"/>
              <a:cs typeface="Times New Roman" panose="02020603050405020304" pitchFamily="18" charset="0"/>
            </a:endParaRPr>
          </a:p>
          <a:p>
            <a:pPr marL="0" indent="0">
              <a:lnSpc>
                <a:spcPct val="90000"/>
              </a:lnSpc>
              <a:buNone/>
            </a:pPr>
            <a:r>
              <a:rPr lang="es-AR" sz="2200" dirty="0">
                <a:solidFill>
                  <a:schemeClr val="bg1">
                    <a:alpha val="80000"/>
                  </a:schemeClr>
                </a:solidFill>
                <a:latin typeface="Times New Roman" panose="02020603050405020304" pitchFamily="18" charset="0"/>
                <a:cs typeface="Times New Roman" panose="02020603050405020304" pitchFamily="18" charset="0"/>
              </a:rPr>
              <a:t>• La atención espiritual forma parte del cuidado integral.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E04C-C58F-11C1-018A-0ADC5D6BE236}"/>
              </a:ext>
            </a:extLst>
          </p:cNvPr>
          <p:cNvSpPr>
            <a:spLocks noGrp="1"/>
          </p:cNvSpPr>
          <p:nvPr>
            <p:ph type="title"/>
          </p:nvPr>
        </p:nvSpPr>
        <p:spPr>
          <a:xfrm>
            <a:off x="457200" y="439328"/>
            <a:ext cx="8229600" cy="1143000"/>
          </a:xfrm>
        </p:spPr>
        <p:txBody>
          <a:bodyPr>
            <a:normAutofit fontScale="90000"/>
          </a:bodyPr>
          <a:lstStyle/>
          <a:p>
            <a:r>
              <a:rPr lang="es-AR" b="1" dirty="0">
                <a:latin typeface="Times New Roman" panose="02020603050405020304" pitchFamily="18" charset="0"/>
                <a:cs typeface="Times New Roman" panose="02020603050405020304" pitchFamily="18" charset="0"/>
              </a:rPr>
              <a:t>No hay obligación moral de usar medios desproporcionados</a:t>
            </a:r>
            <a:br>
              <a:rPr lang="es-AR" b="1" dirty="0">
                <a:latin typeface="Times New Roman" panose="02020603050405020304" pitchFamily="18" charset="0"/>
                <a:cs typeface="Times New Roman" panose="02020603050405020304" pitchFamily="18" charset="0"/>
              </a:rPr>
            </a:br>
            <a:endParaRPr lang="es-AR"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4CE3BB-9A70-F0F5-9386-BA15D9D2A227}"/>
              </a:ext>
            </a:extLst>
          </p:cNvPr>
          <p:cNvSpPr>
            <a:spLocks noGrp="1"/>
          </p:cNvSpPr>
          <p:nvPr>
            <p:ph idx="1"/>
          </p:nvPr>
        </p:nvSpPr>
        <p:spPr/>
        <p:txBody>
          <a:bodyPr>
            <a:normAutofit fontScale="85000" lnSpcReduction="10000"/>
          </a:bodyPr>
          <a:lstStyle/>
          <a:p>
            <a:pPr marL="0" indent="0" algn="just">
              <a:buNone/>
            </a:pPr>
            <a:r>
              <a:rPr lang="es-AR" dirty="0">
                <a:latin typeface="Times New Roman" panose="02020603050405020304" pitchFamily="18" charset="0"/>
                <a:cs typeface="Times New Roman" panose="02020603050405020304" pitchFamily="18" charset="0"/>
              </a:rPr>
              <a:t>La Iglesia enseña que la vida humana debe ser cuidada y respetada en toda circunstancia, pero no exige prolongarla a cualquier costo. Cuando un tratamiento resulta extraordinario, desproporcionado o fútil, no existe obligación moral de mantenerlo.</a:t>
            </a:r>
          </a:p>
          <a:p>
            <a:pPr marL="0" indent="0" algn="just">
              <a:buNone/>
            </a:pPr>
            <a:endParaRPr lang="es-AR" dirty="0">
              <a:latin typeface="Times New Roman" panose="02020603050405020304" pitchFamily="18" charset="0"/>
              <a:cs typeface="Times New Roman" panose="02020603050405020304" pitchFamily="18" charset="0"/>
            </a:endParaRPr>
          </a:p>
          <a:p>
            <a:pPr marL="0" indent="0" algn="just">
              <a:buNone/>
            </a:pPr>
            <a:r>
              <a:rPr lang="es-AR" dirty="0">
                <a:latin typeface="Times New Roman" panose="02020603050405020304" pitchFamily="18" charset="0"/>
                <a:cs typeface="Times New Roman" panose="02020603050405020304" pitchFamily="18" charset="0"/>
              </a:rPr>
              <a:t>Esto no significa abandonar al paciente, sino aceptar con humanidad y fe el momento natural de la muerte, privilegiando el alivio del dolor, la paz espiritual y el acompañamiento. Se trata de actuar con sabiduría moral, no de forzar la vida a toda costa.</a:t>
            </a:r>
          </a:p>
        </p:txBody>
      </p:sp>
    </p:spTree>
    <p:extLst>
      <p:ext uri="{BB962C8B-B14F-4D97-AF65-F5344CB8AC3E}">
        <p14:creationId xmlns:p14="http://schemas.microsoft.com/office/powerpoint/2010/main" val="229516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028162-924F-6BBB-CABF-AACA6DAB9F38}"/>
              </a:ext>
            </a:extLst>
          </p:cNvPr>
          <p:cNvSpPr>
            <a:spLocks noGrp="1"/>
          </p:cNvSpPr>
          <p:nvPr>
            <p:ph idx="1"/>
          </p:nvPr>
        </p:nvSpPr>
        <p:spPr>
          <a:xfrm>
            <a:off x="206477" y="157316"/>
            <a:ext cx="8672051" cy="6489290"/>
          </a:xfrm>
        </p:spPr>
        <p:txBody>
          <a:bodyPr>
            <a:normAutofit fontScale="77500" lnSpcReduction="20000"/>
          </a:bodyPr>
          <a:lstStyle/>
          <a:p>
            <a:pPr marL="0" indent="0" algn="just">
              <a:buNone/>
            </a:pPr>
            <a:r>
              <a:rPr lang="es-AR" b="1" dirty="0">
                <a:latin typeface="Times New Roman" panose="02020603050405020304" pitchFamily="18" charset="0"/>
                <a:cs typeface="Times New Roman" panose="02020603050405020304" pitchFamily="18" charset="0"/>
              </a:rPr>
              <a:t>Situación</a:t>
            </a:r>
            <a:r>
              <a:rPr lang="es-AR" dirty="0">
                <a:latin typeface="Times New Roman" panose="02020603050405020304" pitchFamily="18" charset="0"/>
                <a:cs typeface="Times New Roman" panose="02020603050405020304" pitchFamily="18" charset="0"/>
              </a:rPr>
              <a:t>: Una persona de 85 años con una enfermedad avanzada e irreversible (por ejemplo, cáncer en etapa terminal), ha sido sometida a múltiples tratamientos que ya no ofrecen beneficios reales. Los médicos proponen una intervención experimental de alto riesgo, que solo podría prolongar la vida unas pocas semanas, pero con fuertes efectos secundarios, sedación permanente y sin conciencia.</a:t>
            </a:r>
          </a:p>
          <a:p>
            <a:pPr marL="0" indent="0" algn="just">
              <a:buNone/>
            </a:pPr>
            <a:endParaRPr lang="es-AR" dirty="0">
              <a:latin typeface="Times New Roman" panose="02020603050405020304" pitchFamily="18" charset="0"/>
              <a:cs typeface="Times New Roman" panose="02020603050405020304" pitchFamily="18" charset="0"/>
            </a:endParaRPr>
          </a:p>
          <a:p>
            <a:pPr marL="0" indent="0" algn="just">
              <a:buNone/>
            </a:pPr>
            <a:r>
              <a:rPr lang="es-AR" b="1" dirty="0">
                <a:latin typeface="Times New Roman" panose="02020603050405020304" pitchFamily="18" charset="0"/>
                <a:cs typeface="Times New Roman" panose="02020603050405020304" pitchFamily="18" charset="0"/>
              </a:rPr>
              <a:t>Decisión</a:t>
            </a:r>
            <a:r>
              <a:rPr lang="es-AR" dirty="0">
                <a:latin typeface="Times New Roman" panose="02020603050405020304" pitchFamily="18" charset="0"/>
                <a:cs typeface="Times New Roman" panose="02020603050405020304" pitchFamily="18" charset="0"/>
              </a:rPr>
              <a:t> </a:t>
            </a:r>
            <a:r>
              <a:rPr lang="es-AR" b="1" dirty="0">
                <a:latin typeface="Times New Roman" panose="02020603050405020304" pitchFamily="18" charset="0"/>
                <a:cs typeface="Times New Roman" panose="02020603050405020304" pitchFamily="18" charset="0"/>
              </a:rPr>
              <a:t>ética</a:t>
            </a:r>
            <a:r>
              <a:rPr lang="es-AR" dirty="0">
                <a:latin typeface="Times New Roman" panose="02020603050405020304" pitchFamily="18" charset="0"/>
                <a:cs typeface="Times New Roman" panose="02020603050405020304" pitchFamily="18" charset="0"/>
              </a:rPr>
              <a:t>: La familia, en diálogo con el equipo médico y acompañada espiritualmente, decide no aplicar esa intervención, y en su lugar opta por cuidados paliativos, manejo del dolor, apoyo emocional y acompañamiento humano y espiritual.</a:t>
            </a:r>
          </a:p>
          <a:p>
            <a:pPr marL="0" indent="0" algn="just">
              <a:buNone/>
            </a:pPr>
            <a:endParaRPr lang="es-AR" dirty="0">
              <a:latin typeface="Times New Roman" panose="02020603050405020304" pitchFamily="18" charset="0"/>
              <a:cs typeface="Times New Roman" panose="02020603050405020304" pitchFamily="18" charset="0"/>
            </a:endParaRPr>
          </a:p>
          <a:p>
            <a:pPr marL="0" indent="0" algn="just">
              <a:buNone/>
            </a:pPr>
            <a:r>
              <a:rPr lang="es-AR" b="1" dirty="0">
                <a:latin typeface="Times New Roman" panose="02020603050405020304" pitchFamily="18" charset="0"/>
                <a:cs typeface="Times New Roman" panose="02020603050405020304" pitchFamily="18" charset="0"/>
              </a:rPr>
              <a:t>Fundamento</a:t>
            </a:r>
            <a:r>
              <a:rPr lang="es-AR" dirty="0">
                <a:latin typeface="Times New Roman" panose="02020603050405020304" pitchFamily="18" charset="0"/>
                <a:cs typeface="Times New Roman" panose="02020603050405020304" pitchFamily="18" charset="0"/>
              </a:rPr>
              <a:t>: Esta decisión es moralmente lícita. No se trata de provocar la muerte, sino de no imponer medios extraordinarios o desproporcionados que no aportan una mejora real. Se respeta así la dignidad del paciente, reconociendo el valor de su vida hasta el final, sin caer en el encarnizamiento terapéutico.</a:t>
            </a:r>
          </a:p>
        </p:txBody>
      </p:sp>
    </p:spTree>
    <p:extLst>
      <p:ext uri="{BB962C8B-B14F-4D97-AF65-F5344CB8AC3E}">
        <p14:creationId xmlns:p14="http://schemas.microsoft.com/office/powerpoint/2010/main" val="92206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4" name="Oval 13">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18F0F87E-1097-51CF-8F7A-D39307F3E6F0}"/>
              </a:ext>
            </a:extLst>
          </p:cNvPr>
          <p:cNvPicPr>
            <a:picLocks noChangeAspect="1"/>
          </p:cNvPicPr>
          <p:nvPr/>
        </p:nvPicPr>
        <p:blipFill>
          <a:blip r:embed="rId2"/>
          <a:srcRect l="1214" r="2134"/>
          <a:stretch>
            <a:fillRect/>
          </a:stretch>
        </p:blipFill>
        <p:spPr>
          <a:xfrm>
            <a:off x="469942" y="317578"/>
            <a:ext cx="8138333" cy="3508437"/>
          </a:xfrm>
          <a:prstGeom prst="rect">
            <a:avLst/>
          </a:prstGeom>
        </p:spPr>
      </p:pic>
      <p:grpSp>
        <p:nvGrpSpPr>
          <p:cNvPr id="29" name="Group 2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30" name="Straight Connector 2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8" name="Straight Connector 3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4657" y="4424549"/>
            <a:ext cx="3426795" cy="2129586"/>
          </a:xfrm>
          <a:noFill/>
        </p:spPr>
        <p:txBody>
          <a:bodyPr anchor="t">
            <a:normAutofit/>
          </a:bodyPr>
          <a:lstStyle/>
          <a:p>
            <a:pPr algn="l"/>
            <a:r>
              <a:rPr lang="es-AR" sz="4200" dirty="0">
                <a:solidFill>
                  <a:schemeClr val="bg1"/>
                </a:solidFill>
                <a:latin typeface="Times New Roman" panose="02020603050405020304" pitchFamily="18" charset="0"/>
                <a:cs typeface="Times New Roman" panose="02020603050405020304" pitchFamily="18" charset="0"/>
              </a:rPr>
              <a:t>Criterios éticos en el final de la vida</a:t>
            </a:r>
          </a:p>
        </p:txBody>
      </p:sp>
      <p:sp>
        <p:nvSpPr>
          <p:cNvPr id="3" name="Content Placeholder 2"/>
          <p:cNvSpPr>
            <a:spLocks noGrp="1"/>
          </p:cNvSpPr>
          <p:nvPr>
            <p:ph idx="1"/>
          </p:nvPr>
        </p:nvSpPr>
        <p:spPr>
          <a:xfrm>
            <a:off x="3943005" y="4018143"/>
            <a:ext cx="5198709" cy="2653053"/>
          </a:xfrm>
          <a:noFill/>
        </p:spPr>
        <p:txBody>
          <a:bodyPr anchor="t">
            <a:normAutofit fontScale="92500" lnSpcReduction="20000"/>
          </a:bodyPr>
          <a:lstStyle/>
          <a:p>
            <a:endParaRPr lang="es-AR" sz="2000" dirty="0">
              <a:solidFill>
                <a:schemeClr val="bg1"/>
              </a:solidFill>
            </a:endParaRPr>
          </a:p>
          <a:p>
            <a:pPr marL="0" indent="0">
              <a:buNone/>
            </a:pPr>
            <a:r>
              <a:rPr lang="es-AR" sz="2000" dirty="0">
                <a:solidFill>
                  <a:schemeClr val="bg1"/>
                </a:solidFill>
                <a:latin typeface="Times New Roman"/>
              </a:rPr>
              <a:t>• Proporcionalidad del tratamiento: ordinario vs extraordinario.</a:t>
            </a:r>
          </a:p>
          <a:p>
            <a:pPr marL="0" indent="0">
              <a:buNone/>
            </a:pPr>
            <a:endParaRPr lang="es-AR" sz="2000" dirty="0">
              <a:solidFill>
                <a:schemeClr val="bg1"/>
              </a:solidFill>
              <a:latin typeface="Times New Roman"/>
            </a:endParaRPr>
          </a:p>
          <a:p>
            <a:pPr marL="0" indent="0">
              <a:buNone/>
            </a:pPr>
            <a:r>
              <a:rPr lang="es-AR" sz="2000" dirty="0">
                <a:solidFill>
                  <a:schemeClr val="bg1"/>
                </a:solidFill>
                <a:latin typeface="Times New Roman"/>
              </a:rPr>
              <a:t>• Principio del doble efecto: aliviar el dolor aunque se acorte la vida indirectamente.</a:t>
            </a:r>
          </a:p>
          <a:p>
            <a:pPr marL="0" indent="0">
              <a:buNone/>
            </a:pPr>
            <a:endParaRPr lang="es-AR" sz="2000" dirty="0">
              <a:solidFill>
                <a:schemeClr val="bg1"/>
              </a:solidFill>
              <a:latin typeface="Times New Roman"/>
            </a:endParaRPr>
          </a:p>
          <a:p>
            <a:pPr marL="0" indent="0">
              <a:buNone/>
            </a:pPr>
            <a:r>
              <a:rPr lang="es-AR" sz="2000" dirty="0">
                <a:solidFill>
                  <a:schemeClr val="bg1"/>
                </a:solidFill>
                <a:latin typeface="Times New Roman"/>
              </a:rPr>
              <a:t>• Consentimiento informado y acompañamiento pastoral.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58C7-1418-520E-8816-44EB4172BB0D}"/>
              </a:ext>
            </a:extLst>
          </p:cNvPr>
          <p:cNvSpPr>
            <a:spLocks noGrp="1"/>
          </p:cNvSpPr>
          <p:nvPr>
            <p:ph type="title"/>
          </p:nvPr>
        </p:nvSpPr>
        <p:spPr/>
        <p:txBody>
          <a:bodyPr>
            <a:normAutofit fontScale="90000"/>
          </a:bodyPr>
          <a:lstStyle/>
          <a:p>
            <a:r>
              <a:rPr lang="es-AR" b="1" dirty="0">
                <a:latin typeface="Times New Roman" panose="02020603050405020304" pitchFamily="18" charset="0"/>
                <a:cs typeface="Times New Roman" panose="02020603050405020304" pitchFamily="18" charset="0"/>
              </a:rPr>
              <a:t>Proporcionalidad del tratamiento: ordinario vs extraordinario</a:t>
            </a:r>
          </a:p>
        </p:txBody>
      </p:sp>
      <p:sp>
        <p:nvSpPr>
          <p:cNvPr id="3" name="Content Placeholder 2">
            <a:extLst>
              <a:ext uri="{FF2B5EF4-FFF2-40B4-BE49-F238E27FC236}">
                <a16:creationId xmlns:a16="http://schemas.microsoft.com/office/drawing/2014/main" id="{1CD15884-DE80-F7A0-E013-236B930ED8DF}"/>
              </a:ext>
            </a:extLst>
          </p:cNvPr>
          <p:cNvSpPr>
            <a:spLocks noGrp="1"/>
          </p:cNvSpPr>
          <p:nvPr>
            <p:ph idx="1"/>
          </p:nvPr>
        </p:nvSpPr>
        <p:spPr>
          <a:xfrm>
            <a:off x="78658" y="1600200"/>
            <a:ext cx="8927690" cy="5164394"/>
          </a:xfrm>
        </p:spPr>
        <p:txBody>
          <a:bodyPr>
            <a:normAutofit fontScale="62500" lnSpcReduction="20000"/>
          </a:bodyPr>
          <a:lstStyle/>
          <a:p>
            <a:pPr marL="0" indent="0" algn="just">
              <a:buNone/>
            </a:pPr>
            <a:r>
              <a:rPr lang="es-AR" dirty="0">
                <a:latin typeface="Times New Roman" panose="02020603050405020304" pitchFamily="18" charset="0"/>
                <a:cs typeface="Times New Roman" panose="02020603050405020304" pitchFamily="18" charset="0"/>
              </a:rPr>
              <a:t>La moral distingue entre medios </a:t>
            </a:r>
            <a:r>
              <a:rPr lang="es-AR" b="1" dirty="0">
                <a:latin typeface="Times New Roman" panose="02020603050405020304" pitchFamily="18" charset="0"/>
                <a:cs typeface="Times New Roman" panose="02020603050405020304" pitchFamily="18" charset="0"/>
              </a:rPr>
              <a:t>ordinarios y extraordinarios </a:t>
            </a:r>
            <a:r>
              <a:rPr lang="es-AR" dirty="0">
                <a:latin typeface="Times New Roman" panose="02020603050405020304" pitchFamily="18" charset="0"/>
                <a:cs typeface="Times New Roman" panose="02020603050405020304" pitchFamily="18" charset="0"/>
              </a:rPr>
              <a:t>para conservar la vida, según su eficacia, accesibilidad, carga y resultados esperables. </a:t>
            </a:r>
          </a:p>
          <a:p>
            <a:pPr marL="0" indent="0" algn="just">
              <a:buNone/>
            </a:pPr>
            <a:endParaRPr lang="es-AR" dirty="0">
              <a:latin typeface="Times New Roman" panose="02020603050405020304" pitchFamily="18" charset="0"/>
              <a:cs typeface="Times New Roman" panose="02020603050405020304" pitchFamily="18" charset="0"/>
            </a:endParaRPr>
          </a:p>
          <a:p>
            <a:pPr marL="0" indent="0" algn="just">
              <a:buNone/>
            </a:pPr>
            <a:r>
              <a:rPr lang="es-AR" sz="3500" b="1" dirty="0">
                <a:latin typeface="Times New Roman" panose="02020603050405020304" pitchFamily="18" charset="0"/>
                <a:cs typeface="Times New Roman" panose="02020603050405020304" pitchFamily="18" charset="0"/>
              </a:rPr>
              <a:t>Medios ordinarios</a:t>
            </a:r>
            <a:r>
              <a:rPr lang="es-AR" sz="3500" dirty="0">
                <a:latin typeface="Times New Roman" panose="02020603050405020304" pitchFamily="18" charset="0"/>
                <a:cs typeface="Times New Roman" panose="02020603050405020304" pitchFamily="18" charset="0"/>
              </a:rPr>
              <a:t>: Son aquellos proporcionados al estado del paciente, razonables en costo, accesibles y con una esperanza justificada de beneficio.</a:t>
            </a:r>
          </a:p>
          <a:p>
            <a:pPr marL="0" indent="0" algn="just">
              <a:buNone/>
            </a:pPr>
            <a:endParaRPr lang="es-AR" dirty="0">
              <a:latin typeface="Times New Roman" panose="02020603050405020304" pitchFamily="18" charset="0"/>
              <a:cs typeface="Times New Roman" panose="02020603050405020304" pitchFamily="18" charset="0"/>
            </a:endParaRPr>
          </a:p>
          <a:p>
            <a:pPr algn="just"/>
            <a:r>
              <a:rPr lang="es-AR" dirty="0">
                <a:latin typeface="Times New Roman" panose="02020603050405020304" pitchFamily="18" charset="0"/>
                <a:cs typeface="Times New Roman" panose="02020603050405020304" pitchFamily="18" charset="0"/>
              </a:rPr>
              <a:t>Ejemplo: hidratación, nutrición, analgésicos, antibióticos eficaces. Existe obligación moral de emplearlos. </a:t>
            </a:r>
          </a:p>
          <a:p>
            <a:pPr algn="just"/>
            <a:endParaRPr lang="es-AR" dirty="0">
              <a:latin typeface="Times New Roman" panose="02020603050405020304" pitchFamily="18" charset="0"/>
              <a:cs typeface="Times New Roman" panose="02020603050405020304" pitchFamily="18" charset="0"/>
            </a:endParaRPr>
          </a:p>
          <a:p>
            <a:pPr marL="0" indent="0" algn="just">
              <a:buNone/>
            </a:pPr>
            <a:r>
              <a:rPr lang="es-AR" sz="3500" b="1" dirty="0">
                <a:latin typeface="Times New Roman" panose="02020603050405020304" pitchFamily="18" charset="0"/>
                <a:cs typeface="Times New Roman" panose="02020603050405020304" pitchFamily="18" charset="0"/>
              </a:rPr>
              <a:t>Medios extraordinarios</a:t>
            </a:r>
            <a:r>
              <a:rPr lang="es-AR" sz="3500" dirty="0">
                <a:latin typeface="Times New Roman" panose="02020603050405020304" pitchFamily="18" charset="0"/>
                <a:cs typeface="Times New Roman" panose="02020603050405020304" pitchFamily="18" charset="0"/>
              </a:rPr>
              <a:t>: Son tratamientos que imponen una carga excesiva (física, psicológica, económica) o cuya eficacia es incierta o nula.</a:t>
            </a:r>
          </a:p>
          <a:p>
            <a:pPr marL="0" indent="0" algn="just">
              <a:buNone/>
            </a:pPr>
            <a:endParaRPr lang="es-AR" sz="3500" dirty="0">
              <a:latin typeface="Times New Roman" panose="02020603050405020304" pitchFamily="18" charset="0"/>
              <a:cs typeface="Times New Roman" panose="02020603050405020304" pitchFamily="18" charset="0"/>
            </a:endParaRPr>
          </a:p>
          <a:p>
            <a:pPr algn="just"/>
            <a:r>
              <a:rPr lang="es-AR" dirty="0">
                <a:latin typeface="Times New Roman" panose="02020603050405020304" pitchFamily="18" charset="0"/>
                <a:cs typeface="Times New Roman" panose="02020603050405020304" pitchFamily="18" charset="0"/>
              </a:rPr>
              <a:t>Ejemplo: cirugías de alto riesgo sin expectativas razonables de mejora, uso prolongado de respirador artificial en paciente irreversible. No hay obligación moral de aplicarlos. Rechazarlos no equivale a eutanasia, sino a aceptar con dignidad el curso natural de la vida.</a:t>
            </a:r>
          </a:p>
        </p:txBody>
      </p:sp>
    </p:spTree>
    <p:extLst>
      <p:ext uri="{BB962C8B-B14F-4D97-AF65-F5344CB8AC3E}">
        <p14:creationId xmlns:p14="http://schemas.microsoft.com/office/powerpoint/2010/main" val="238093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627B-37E2-32BB-72D7-A6516D914CBB}"/>
              </a:ext>
            </a:extLst>
          </p:cNvPr>
          <p:cNvSpPr>
            <a:spLocks noGrp="1"/>
          </p:cNvSpPr>
          <p:nvPr>
            <p:ph type="title"/>
          </p:nvPr>
        </p:nvSpPr>
        <p:spPr>
          <a:xfrm>
            <a:off x="-899652" y="-296862"/>
            <a:ext cx="8229600" cy="1143000"/>
          </a:xfrm>
        </p:spPr>
        <p:txBody>
          <a:bodyPr/>
          <a:lstStyle/>
          <a:p>
            <a:r>
              <a:rPr lang="es-AR" b="1" dirty="0">
                <a:latin typeface="Times New Roman" panose="02020603050405020304" pitchFamily="18" charset="0"/>
                <a:cs typeface="Times New Roman" panose="02020603050405020304" pitchFamily="18" charset="0"/>
              </a:rPr>
              <a:t>Principio del doble efecto</a:t>
            </a:r>
          </a:p>
        </p:txBody>
      </p:sp>
      <p:sp>
        <p:nvSpPr>
          <p:cNvPr id="3" name="Content Placeholder 2">
            <a:extLst>
              <a:ext uri="{FF2B5EF4-FFF2-40B4-BE49-F238E27FC236}">
                <a16:creationId xmlns:a16="http://schemas.microsoft.com/office/drawing/2014/main" id="{7147019E-F7E3-02B5-66A2-E35CBE122710}"/>
              </a:ext>
            </a:extLst>
          </p:cNvPr>
          <p:cNvSpPr>
            <a:spLocks noGrp="1"/>
          </p:cNvSpPr>
          <p:nvPr>
            <p:ph idx="1"/>
          </p:nvPr>
        </p:nvSpPr>
        <p:spPr/>
        <p:txBody>
          <a:bodyPr/>
          <a:lstStyle/>
          <a:p>
            <a:pPr marL="0" indent="0" algn="just">
              <a:buNone/>
            </a:pPr>
            <a:r>
              <a:rPr lang="es-AR" b="1" i="1" dirty="0">
                <a:latin typeface="Times New Roman" panose="02020603050405020304" pitchFamily="18" charset="0"/>
                <a:cs typeface="Times New Roman" panose="02020603050405020304" pitchFamily="18" charset="0"/>
              </a:rPr>
              <a:t>Aliviar el dolor aunque se acorte la vida indirectamente</a:t>
            </a:r>
            <a:r>
              <a:rPr lang="es-AR" dirty="0">
                <a:latin typeface="Times New Roman" panose="02020603050405020304" pitchFamily="18" charset="0"/>
                <a:cs typeface="Times New Roman" panose="02020603050405020304" pitchFamily="18" charset="0"/>
              </a:rPr>
              <a:t> </a:t>
            </a:r>
          </a:p>
          <a:p>
            <a:pPr marL="0" indent="0" algn="just">
              <a:buNone/>
            </a:pPr>
            <a:r>
              <a:rPr lang="es-AR" dirty="0">
                <a:latin typeface="Times New Roman" panose="02020603050405020304" pitchFamily="18" charset="0"/>
                <a:cs typeface="Times New Roman" panose="02020603050405020304" pitchFamily="18" charset="0"/>
              </a:rPr>
              <a:t>En situaciones de sufrimiento extremo, especialmente en pacientes terminales, puede ser ético administrar analgésicos potentes (como la morfina) aunque estos, como efecto secundario no deseado, aceleren indirectamente la muerte.</a:t>
            </a:r>
          </a:p>
        </p:txBody>
      </p:sp>
    </p:spTree>
    <p:extLst>
      <p:ext uri="{BB962C8B-B14F-4D97-AF65-F5344CB8AC3E}">
        <p14:creationId xmlns:p14="http://schemas.microsoft.com/office/powerpoint/2010/main" val="195966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F7F5A2-C0BC-4F3A-6027-06962DFCB18B}"/>
              </a:ext>
            </a:extLst>
          </p:cNvPr>
          <p:cNvSpPr>
            <a:spLocks noGrp="1"/>
          </p:cNvSpPr>
          <p:nvPr>
            <p:ph idx="1"/>
          </p:nvPr>
        </p:nvSpPr>
        <p:spPr>
          <a:xfrm>
            <a:off x="117987" y="88491"/>
            <a:ext cx="8780207" cy="6646606"/>
          </a:xfrm>
        </p:spPr>
        <p:txBody>
          <a:bodyPr>
            <a:normAutofit lnSpcReduction="10000"/>
          </a:bodyPr>
          <a:lstStyle/>
          <a:p>
            <a:pPr marL="0" indent="0" algn="just">
              <a:buNone/>
            </a:pPr>
            <a:r>
              <a:rPr lang="es-AR" sz="2800" dirty="0">
                <a:latin typeface="Times New Roman" panose="02020603050405020304" pitchFamily="18" charset="0"/>
                <a:cs typeface="Times New Roman" panose="02020603050405020304" pitchFamily="18" charset="0"/>
              </a:rPr>
              <a:t>Este criterio se llama principio del doble efecto, y se aplica cuando:</a:t>
            </a:r>
          </a:p>
          <a:p>
            <a:pPr algn="just"/>
            <a:r>
              <a:rPr lang="es-AR" sz="2800" b="1" dirty="0">
                <a:latin typeface="Times New Roman" panose="02020603050405020304" pitchFamily="18" charset="0"/>
                <a:cs typeface="Times New Roman" panose="02020603050405020304" pitchFamily="18" charset="0"/>
              </a:rPr>
              <a:t>La acción en sí es buena o indiferente</a:t>
            </a:r>
            <a:r>
              <a:rPr lang="es-AR" sz="2800" dirty="0">
                <a:latin typeface="Times New Roman" panose="02020603050405020304" pitchFamily="18" charset="0"/>
                <a:cs typeface="Times New Roman" panose="02020603050405020304" pitchFamily="18" charset="0"/>
              </a:rPr>
              <a:t> (Aliviar el dolor).</a:t>
            </a:r>
          </a:p>
          <a:p>
            <a:pPr algn="just"/>
            <a:endParaRPr lang="es-AR" sz="2800" dirty="0">
              <a:latin typeface="Times New Roman" panose="02020603050405020304" pitchFamily="18" charset="0"/>
              <a:cs typeface="Times New Roman" panose="02020603050405020304" pitchFamily="18" charset="0"/>
            </a:endParaRPr>
          </a:p>
          <a:p>
            <a:pPr algn="just"/>
            <a:r>
              <a:rPr lang="es-AR" sz="2800" b="1" dirty="0">
                <a:latin typeface="Times New Roman" panose="02020603050405020304" pitchFamily="18" charset="0"/>
                <a:cs typeface="Times New Roman" panose="02020603050405020304" pitchFamily="18" charset="0"/>
              </a:rPr>
              <a:t>La intención es correcta</a:t>
            </a:r>
            <a:r>
              <a:rPr lang="es-AR" sz="2800" dirty="0">
                <a:latin typeface="Times New Roman" panose="02020603050405020304" pitchFamily="18" charset="0"/>
                <a:cs typeface="Times New Roman" panose="02020603050405020304" pitchFamily="18" charset="0"/>
              </a:rPr>
              <a:t> (No se busca la muerte, sino aliviar el sufrimiento).</a:t>
            </a:r>
          </a:p>
          <a:p>
            <a:pPr algn="just"/>
            <a:endParaRPr lang="es-AR" sz="2800" dirty="0">
              <a:latin typeface="Times New Roman" panose="02020603050405020304" pitchFamily="18" charset="0"/>
              <a:cs typeface="Times New Roman" panose="02020603050405020304" pitchFamily="18" charset="0"/>
            </a:endParaRPr>
          </a:p>
          <a:p>
            <a:pPr algn="just"/>
            <a:r>
              <a:rPr lang="es-AR" sz="2800" b="1" dirty="0">
                <a:latin typeface="Times New Roman" panose="02020603050405020304" pitchFamily="18" charset="0"/>
                <a:cs typeface="Times New Roman" panose="02020603050405020304" pitchFamily="18" charset="0"/>
              </a:rPr>
              <a:t>El efecto malo no es causa del efecto bueno</a:t>
            </a:r>
            <a:r>
              <a:rPr lang="es-AR" sz="2800" dirty="0">
                <a:latin typeface="Times New Roman" panose="02020603050405020304" pitchFamily="18" charset="0"/>
                <a:cs typeface="Times New Roman" panose="02020603050405020304" pitchFamily="18" charset="0"/>
              </a:rPr>
              <a:t>. </a:t>
            </a:r>
          </a:p>
          <a:p>
            <a:pPr algn="just"/>
            <a:endParaRPr lang="es-AR" sz="2800" dirty="0">
              <a:latin typeface="Times New Roman" panose="02020603050405020304" pitchFamily="18" charset="0"/>
              <a:cs typeface="Times New Roman" panose="02020603050405020304" pitchFamily="18" charset="0"/>
            </a:endParaRPr>
          </a:p>
          <a:p>
            <a:pPr algn="just"/>
            <a:r>
              <a:rPr lang="es-AR" sz="2800" b="1" dirty="0">
                <a:latin typeface="Times New Roman" panose="02020603050405020304" pitchFamily="18" charset="0"/>
                <a:cs typeface="Times New Roman" panose="02020603050405020304" pitchFamily="18" charset="0"/>
              </a:rPr>
              <a:t>Hay una razón proporcionalmente grave</a:t>
            </a:r>
            <a:r>
              <a:rPr lang="es-AR" sz="2800" dirty="0">
                <a:latin typeface="Times New Roman" panose="02020603050405020304" pitchFamily="18" charset="0"/>
                <a:cs typeface="Times New Roman" panose="02020603050405020304" pitchFamily="18" charset="0"/>
              </a:rPr>
              <a:t> (Sufrimiento extremo del paciente).</a:t>
            </a:r>
          </a:p>
          <a:p>
            <a:pPr algn="just"/>
            <a:endParaRPr lang="es-AR" sz="2800" dirty="0">
              <a:latin typeface="Times New Roman" panose="02020603050405020304" pitchFamily="18" charset="0"/>
              <a:cs typeface="Times New Roman" panose="02020603050405020304" pitchFamily="18" charset="0"/>
            </a:endParaRPr>
          </a:p>
          <a:p>
            <a:pPr marL="0" indent="0" algn="just">
              <a:buNone/>
            </a:pPr>
            <a:r>
              <a:rPr lang="es-AR" sz="2000" b="1" i="1" dirty="0">
                <a:latin typeface="Times New Roman" panose="02020603050405020304" pitchFamily="18" charset="0"/>
                <a:cs typeface="Times New Roman" panose="02020603050405020304" pitchFamily="18" charset="0"/>
              </a:rPr>
              <a:t>Esto no es eutanasia, porque no se provoca la muerte intencionalmente. La intención es cuidar y acompañar con compasión.</a:t>
            </a:r>
          </a:p>
          <a:p>
            <a:pPr algn="just"/>
            <a:endParaRPr lang="es-AR" dirty="0">
              <a:latin typeface="Times New Roman" panose="02020603050405020304" pitchFamily="18" charset="0"/>
              <a:cs typeface="Times New Roman" panose="02020603050405020304" pitchFamily="18" charset="0"/>
            </a:endParaRPr>
          </a:p>
          <a:p>
            <a:pPr algn="just"/>
            <a:endParaRPr lang="es-A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962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TotalTime>
  <Words>788</Words>
  <Application>Microsoft Office PowerPoint</Application>
  <PresentationFormat>On-screen Show (4:3)</PresentationFormat>
  <Paragraphs>77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Meiryo</vt:lpstr>
      <vt:lpstr>Arial</vt:lpstr>
      <vt:lpstr>Calibri</vt:lpstr>
      <vt:lpstr>Times New Roman</vt:lpstr>
      <vt:lpstr>Office Theme</vt:lpstr>
      <vt:lpstr>Carta Pastoral de los Obispos de Wisconsin</vt:lpstr>
      <vt:lpstr>Conceptos clave</vt:lpstr>
      <vt:lpstr>Enseñanza de la Iglesia</vt:lpstr>
      <vt:lpstr>No hay obligación moral de usar medios desproporcionados </vt:lpstr>
      <vt:lpstr>PowerPoint Presentation</vt:lpstr>
      <vt:lpstr>Criterios éticos en el final de la vida</vt:lpstr>
      <vt:lpstr>Proporcionalidad del tratamiento: ordinario vs extraordinario</vt:lpstr>
      <vt:lpstr>Principio del doble efecto</vt:lpstr>
      <vt:lpstr>PowerPoint Presentation</vt:lpstr>
      <vt:lpstr>Llamado a…</vt:lpstr>
      <vt:lpstr>Preguntas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Lautaro Giulietti</cp:lastModifiedBy>
  <cp:revision>3</cp:revision>
  <dcterms:created xsi:type="dcterms:W3CDTF">2013-01-27T09:14:16Z</dcterms:created>
  <dcterms:modified xsi:type="dcterms:W3CDTF">2025-06-17T22:07:33Z</dcterms:modified>
  <cp:category/>
</cp:coreProperties>
</file>