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4" r:id="rId8"/>
    <p:sldId id="266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1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9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8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9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3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7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0A1C9-B1A8-4154-BC8B-DD9217ACE6C0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34701-9ADD-485D-BB57-59A959922CB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3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81902" y="2967335"/>
            <a:ext cx="70282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Biblioteca de funciones</a:t>
            </a:r>
            <a:endParaRPr lang="es-E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12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07039" y="444734"/>
            <a:ext cx="526317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Dominio y Rango a partir de una formulación.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 l="27945" t="39984" r="28334" b="44266"/>
          <a:stretch>
            <a:fillRect/>
          </a:stretch>
        </p:blipFill>
        <p:spPr bwMode="auto">
          <a:xfrm>
            <a:off x="462865" y="1000763"/>
            <a:ext cx="746633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894914" y="1164906"/>
            <a:ext cx="1538117" cy="40011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sp>
        <p:nvSpPr>
          <p:cNvPr id="5" name="7 CuadroTexto"/>
          <p:cNvSpPr txBox="1"/>
          <p:nvPr/>
        </p:nvSpPr>
        <p:spPr>
          <a:xfrm>
            <a:off x="894914" y="2786833"/>
            <a:ext cx="1457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sp>
        <p:nvSpPr>
          <p:cNvPr id="6" name="8 CuadroTexto"/>
          <p:cNvSpPr txBox="1"/>
          <p:nvPr/>
        </p:nvSpPr>
        <p:spPr>
          <a:xfrm>
            <a:off x="832939" y="3631212"/>
            <a:ext cx="9943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Cambria Math" pitchFamily="18" charset="0"/>
                <a:ea typeface="Cambria Math" pitchFamily="18" charset="0"/>
              </a:rPr>
              <a:t>De la selección bibliográfica(pág. </a:t>
            </a:r>
            <a:r>
              <a:rPr lang="es-ES" sz="2000" dirty="0" smtClean="0">
                <a:latin typeface="Cambria Math" pitchFamily="18" charset="0"/>
                <a:ea typeface="Cambria Math" pitchFamily="18" charset="0"/>
              </a:rPr>
              <a:t>112),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resolver : </a:t>
            </a:r>
            <a:r>
              <a:rPr lang="es-ES" sz="2000" dirty="0" smtClean="0">
                <a:latin typeface="Cambria Math" pitchFamily="18" charset="0"/>
                <a:ea typeface="Cambria Math" pitchFamily="18" charset="0"/>
              </a:rPr>
              <a:t>1 a 6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s-ES" sz="2000" dirty="0" smtClean="0">
                <a:latin typeface="Cambria Math" pitchFamily="18" charset="0"/>
                <a:ea typeface="Cambria Math" pitchFamily="18" charset="0"/>
              </a:rPr>
              <a:t>//7//, 14//19//28// 31//37//38.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22635" y="589871"/>
            <a:ext cx="66127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GRÁFICAS EN COORDENADAS RECTANGULARES (O CARTESIANO)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23" y="1674222"/>
            <a:ext cx="3074576" cy="291084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165" y="1872070"/>
            <a:ext cx="3225029" cy="322502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7148" y="1744026"/>
            <a:ext cx="3276519" cy="335307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48491" y="5484748"/>
            <a:ext cx="11504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os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permite especificar y localizar puntos en un plano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También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nos proporciona una manera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geométrica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para representar ecuaciones de dos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variables, así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como funciones.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3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934" y="2098357"/>
            <a:ext cx="7465560" cy="378778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31074" y="365760"/>
            <a:ext cx="119936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 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31074" y="836023"/>
            <a:ext cx="280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Analizar la siguiente tarea: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48103" y="1265784"/>
            <a:ext cx="2286000" cy="54244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31074" y="1352339"/>
            <a:ext cx="5829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Representar gráficamente la función dada por la ecuación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9113329"/>
                  </p:ext>
                </p:extLst>
              </p:nvPr>
            </p:nvGraphicFramePr>
            <p:xfrm>
              <a:off x="431074" y="2288417"/>
              <a:ext cx="2804935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34882">
                      <a:extLst>
                        <a:ext uri="{9D8B030D-6E8A-4147-A177-3AD203B41FA5}">
                          <a16:colId xmlns="" xmlns:a16="http://schemas.microsoft.com/office/drawing/2014/main" val="3537645874"/>
                        </a:ext>
                      </a:extLst>
                    </a:gridCol>
                    <a:gridCol w="2070053">
                      <a:extLst>
                        <a:ext uri="{9D8B030D-6E8A-4147-A177-3AD203B41FA5}">
                          <a16:colId xmlns="" xmlns:a16="http://schemas.microsoft.com/office/drawing/2014/main" val="6022583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9957554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0976329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d>
                                  <m:dPr>
                                    <m:ctrlPr>
                                      <a:rPr lang="es-E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0281759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4491583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856248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9218564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024814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695179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9113329"/>
                  </p:ext>
                </p:extLst>
              </p:nvPr>
            </p:nvGraphicFramePr>
            <p:xfrm>
              <a:off x="431074" y="2288417"/>
              <a:ext cx="2804935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34882">
                      <a:extLst>
                        <a:ext uri="{9D8B030D-6E8A-4147-A177-3AD203B41FA5}">
                          <a16:colId xmlns:a16="http://schemas.microsoft.com/office/drawing/2014/main" val="3537645874"/>
                        </a:ext>
                      </a:extLst>
                    </a:gridCol>
                    <a:gridCol w="2070053">
                      <a:extLst>
                        <a:ext uri="{9D8B030D-6E8A-4147-A177-3AD203B41FA5}">
                          <a16:colId xmlns:a16="http://schemas.microsoft.com/office/drawing/2014/main" val="6022583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57554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76329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5882" t="-208197" r="-1471" b="-5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81759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91583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6248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18564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4814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…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51797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61385" y="2288417"/>
            <a:ext cx="1725506" cy="4094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161385" y="2697859"/>
                <a:ext cx="1852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(−4)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385" y="2697859"/>
                <a:ext cx="1852238" cy="276999"/>
              </a:xfrm>
              <a:prstGeom prst="rect">
                <a:avLst/>
              </a:prstGeom>
              <a:blipFill>
                <a:blip r:embed="rId6"/>
                <a:stretch>
                  <a:fillRect l="-3960" t="-4444" r="-2640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 derecha 10"/>
          <p:cNvSpPr/>
          <p:nvPr/>
        </p:nvSpPr>
        <p:spPr>
          <a:xfrm>
            <a:off x="3345910" y="3592286"/>
            <a:ext cx="526094" cy="3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echa derecha 11"/>
          <p:cNvSpPr/>
          <p:nvPr/>
        </p:nvSpPr>
        <p:spPr>
          <a:xfrm>
            <a:off x="5114000" y="3558441"/>
            <a:ext cx="526094" cy="3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echa derecha 12"/>
          <p:cNvSpPr/>
          <p:nvPr/>
        </p:nvSpPr>
        <p:spPr>
          <a:xfrm>
            <a:off x="7605953" y="3570200"/>
            <a:ext cx="526094" cy="3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/>
          <p:cNvSpPr txBox="1"/>
          <p:nvPr/>
        </p:nvSpPr>
        <p:spPr>
          <a:xfrm>
            <a:off x="519853" y="5803618"/>
            <a:ext cx="202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Valores arbitrarios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809897" y="5255137"/>
            <a:ext cx="0" cy="54848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3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6423" y="911275"/>
            <a:ext cx="11673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Determinar las intersecciones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con el eje </a:t>
            </a:r>
            <a:r>
              <a:rPr lang="es-ES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y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con el eje </a:t>
            </a:r>
            <a:r>
              <a:rPr lang="es-ES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de la gráfica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de </a:t>
            </a:r>
            <a:r>
              <a:rPr lang="es-ES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2</a:t>
            </a:r>
            <a:r>
              <a:rPr lang="es-ES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+3.  Realizar un bosquejo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de su gráfica.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31074" y="365760"/>
            <a:ext cx="119936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 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8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20038" y="752874"/>
            <a:ext cx="111861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Una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curva en el plano </a:t>
            </a:r>
            <a:r>
              <a:rPr lang="es-ES" i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xy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es la gráfica de una función de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si y sólo si </a:t>
            </a: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no hay recta vertical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que intercepte la curva </a:t>
            </a: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más de una vez.</a:t>
            </a:r>
            <a:endParaRPr lang="en-US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254460" y="219057"/>
            <a:ext cx="331731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just"/>
            <a:r>
              <a:rPr lang="es-E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La prueba de la vertical </a:t>
            </a:r>
            <a:endParaRPr 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3811"/>
          <a:stretch/>
        </p:blipFill>
        <p:spPr>
          <a:xfrm>
            <a:off x="1968715" y="1076039"/>
            <a:ext cx="8881585" cy="296050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29282" y="4259441"/>
            <a:ext cx="558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Determinar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si la curva es la gráfica de una función de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6 CuadroTexto"/>
          <p:cNvSpPr txBox="1"/>
          <p:nvPr/>
        </p:nvSpPr>
        <p:spPr>
          <a:xfrm>
            <a:off x="415779" y="3836490"/>
            <a:ext cx="1457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t="50965" b="3184"/>
          <a:stretch/>
        </p:blipFill>
        <p:spPr>
          <a:xfrm>
            <a:off x="6097870" y="4587841"/>
            <a:ext cx="5408330" cy="184467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/>
          <a:srcRect t="4692" b="53125"/>
          <a:stretch/>
        </p:blipFill>
        <p:spPr>
          <a:xfrm>
            <a:off x="415778" y="4690802"/>
            <a:ext cx="5682091" cy="1783027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653143" y="4690802"/>
            <a:ext cx="222068" cy="273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adroTexto 11"/>
          <p:cNvSpPr txBox="1"/>
          <p:nvPr/>
        </p:nvSpPr>
        <p:spPr>
          <a:xfrm>
            <a:off x="595369" y="463456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1)</a:t>
            </a:r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3735977" y="4690802"/>
            <a:ext cx="209006" cy="273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19"/>
          <p:cNvSpPr/>
          <p:nvPr/>
        </p:nvSpPr>
        <p:spPr>
          <a:xfrm>
            <a:off x="9204960" y="4730809"/>
            <a:ext cx="209006" cy="273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/>
          <p:cNvSpPr/>
          <p:nvPr/>
        </p:nvSpPr>
        <p:spPr>
          <a:xfrm>
            <a:off x="6305004" y="4730809"/>
            <a:ext cx="209006" cy="273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3658537" y="465161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2)</a:t>
            </a:r>
            <a:endParaRPr lang="en-U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222020" y="468949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3)</a:t>
            </a:r>
            <a:endParaRPr lang="en-US" dirty="0"/>
          </a:p>
        </p:txBody>
      </p:sp>
      <p:sp>
        <p:nvSpPr>
          <p:cNvPr id="24" name="CuadroTexto 23"/>
          <p:cNvSpPr txBox="1"/>
          <p:nvPr/>
        </p:nvSpPr>
        <p:spPr>
          <a:xfrm>
            <a:off x="9123354" y="468949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3842280" y="317466"/>
            <a:ext cx="462998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Dominio y Rango a partir de una gráfica</a:t>
            </a: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6938130" y="928911"/>
            <a:ext cx="49117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4" cstate="print">
            <a:lum bright="-10000" contrast="30000"/>
          </a:blip>
          <a:srcRect l="4210"/>
          <a:stretch>
            <a:fillRect/>
          </a:stretch>
        </p:blipFill>
        <p:spPr bwMode="auto">
          <a:xfrm>
            <a:off x="1847528" y="722327"/>
            <a:ext cx="357187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295866" y="3316377"/>
            <a:ext cx="1457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91363" y="3781797"/>
            <a:ext cx="7050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Utilizar un </a:t>
            </a:r>
            <a:r>
              <a:rPr lang="es-ES" sz="2000" dirty="0" err="1">
                <a:latin typeface="Cambria Math" pitchFamily="18" charset="0"/>
                <a:ea typeface="Cambria Math" pitchFamily="18" charset="0"/>
              </a:rPr>
              <a:t>app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 para trazar la gráfica de </a:t>
            </a:r>
          </a:p>
          <a:p>
            <a:pPr marL="342900" indent="-342900">
              <a:buAutoNum type="alphaLcParenR"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Hallar el dominio y el rango a partir </a:t>
            </a:r>
            <a:r>
              <a:rPr lang="es-ES" sz="2000" dirty="0" smtClean="0">
                <a:latin typeface="Cambria Math" pitchFamily="18" charset="0"/>
                <a:ea typeface="Cambria Math" pitchFamily="18" charset="0"/>
              </a:rPr>
              <a:t>de la 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evidencia gráfica. </a:t>
            </a:r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913214"/>
              </p:ext>
            </p:extLst>
          </p:nvPr>
        </p:nvGraphicFramePr>
        <p:xfrm>
          <a:off x="4908254" y="3763672"/>
          <a:ext cx="1512168" cy="407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990360" imgH="266400" progId="Equation.DSMT4">
                  <p:embed/>
                </p:oleObj>
              </mc:Choice>
              <mc:Fallback>
                <p:oleObj name="Equation" r:id="rId5" imgW="990360" imgH="266400" progId="Equation.DSMT4">
                  <p:embed/>
                  <p:pic>
                    <p:nvPicPr>
                      <p:cNvPr id="716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254" y="3763672"/>
                        <a:ext cx="1512168" cy="407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82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48611" y="1065731"/>
            <a:ext cx="11199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Cambria Math" pitchFamily="18" charset="0"/>
                <a:ea typeface="Cambria Math" pitchFamily="18" charset="0"/>
              </a:rPr>
              <a:t>Depósitos bancarios: Madison </a:t>
            </a:r>
            <a:r>
              <a:rPr lang="es-ES" sz="2000" dirty="0" err="1">
                <a:latin typeface="Cambria Math" pitchFamily="18" charset="0"/>
                <a:ea typeface="Cambria Math" pitchFamily="18" charset="0"/>
              </a:rPr>
              <a:t>Finance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s-ES" sz="2000" dirty="0" err="1">
                <a:latin typeface="Cambria Math" pitchFamily="18" charset="0"/>
                <a:ea typeface="Cambria Math" pitchFamily="18" charset="0"/>
              </a:rPr>
              <a:t>Company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 planea abrir dos sucursales dentro de dos años en dos zonas distintas: un complejo industrial y un centro comercial recién desarrollado en la ciudad. Como resultado de estos planes de expansión, se espera que los depósitos totales de Madison durante los siguientes 5 años se incrementen con base en la regla siguiente 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48612" y="484664"/>
            <a:ext cx="134293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55076" y="4010287"/>
            <a:ext cx="109929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Cambria Math" pitchFamily="18" charset="0"/>
                <a:ea typeface="Cambria Math" pitchFamily="18" charset="0"/>
              </a:rPr>
              <a:t>donde </a:t>
            </a:r>
            <a:r>
              <a:rPr lang="es-ES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 = f(x)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da la suma total de dinero (en millones de dólares) depositados en Madison en el año </a:t>
            </a:r>
            <a:r>
              <a:rPr lang="es-ES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(</a:t>
            </a:r>
            <a:r>
              <a:rPr lang="es-ES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= 0 corresponde al presente). </a:t>
            </a:r>
          </a:p>
          <a:p>
            <a:pPr algn="just"/>
            <a:endParaRPr lang="es-ES" sz="2000" dirty="0">
              <a:latin typeface="Cambria Math" pitchFamily="18" charset="0"/>
              <a:ea typeface="Cambria Math" pitchFamily="18" charset="0"/>
            </a:endParaRPr>
          </a:p>
          <a:p>
            <a:pPr algn="just"/>
            <a:r>
              <a:rPr lang="es-ES" sz="2000" dirty="0">
                <a:latin typeface="Cambria Math" pitchFamily="18" charset="0"/>
                <a:ea typeface="Cambria Math" pitchFamily="18" charset="0"/>
              </a:rPr>
              <a:t>Utilizar un app  para trazar la gráfica de la función. Hallar el dominio y el rango a partir de la  evidencia gráfica. </a:t>
            </a:r>
          </a:p>
          <a:p>
            <a:pPr algn="just"/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 l="47868" t="48844" r="26121" b="37375"/>
          <a:stretch>
            <a:fillRect/>
          </a:stretch>
        </p:blipFill>
        <p:spPr bwMode="auto">
          <a:xfrm>
            <a:off x="3274625" y="2570127"/>
            <a:ext cx="483482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57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46407" y="723202"/>
            <a:ext cx="9310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Exploración de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gráficas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de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funciones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con Inteligencia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Artificial. Las funciones a investigar son: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6407" y="178890"/>
            <a:ext cx="1457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448" t="39018" r="43441" b="31518"/>
          <a:stretch/>
        </p:blipFill>
        <p:spPr>
          <a:xfrm>
            <a:off x="443645" y="1083981"/>
            <a:ext cx="5231478" cy="308283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796298" y="1202959"/>
            <a:ext cx="61987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Utilicen una herramienta de inteligencia artificial de su elección capaz de graficar funciones. Algunas opciones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recomendadas: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ChatGPT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/ Gemini, Wolfram Alpha,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Desmos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o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Geogebra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796298" y="23789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Una vez que hayan generado las gráficas, para cada función, documenten lo siguiente: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759471" y="3136347"/>
            <a:ext cx="62355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Descripción de la forma: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¿Qué figura o patrón principal presenta la gráfica? (</a:t>
            </a:r>
            <a:r>
              <a:rPr lang="es-E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Ej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: "parábola", "línea recta", "hipérbola", etc.).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759471" y="39502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Puntos de interés: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¿Pasa por el origen (0,0)? ¿Tiene algún punto de inflexión o vértice notable?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56351" y="4575074"/>
            <a:ext cx="602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Simetría: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¿Es simétrica respecto al eje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, al eje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, o al origen?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6351" y="5158172"/>
            <a:ext cx="110864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Dominio y Rango: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¿Cuáles son los valores posibles para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(dominio) y para </a:t>
            </a:r>
            <a:r>
              <a:rPr lang="es-E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(rango)? ¿Hay restricciones?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56351" y="5690647"/>
            <a:ext cx="10479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Comportamiento: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Describan cómo se comporta </a:t>
            </a:r>
            <a:r>
              <a:rPr lang="es-ES" i="1" dirty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y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a medida que </a:t>
            </a:r>
            <a:r>
              <a:rPr lang="es-ES" i="1" dirty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x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crece o decrece.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5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06761" y="366766"/>
            <a:ext cx="145719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Cambria Math" pitchFamily="18" charset="0"/>
                <a:ea typeface="Cambria Math" pitchFamily="18" charset="0"/>
              </a:rPr>
              <a:t>Actividad: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55589" y="907156"/>
            <a:ext cx="534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Realizar un resumen grafico de cada función tratada.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448" t="39018" r="43441" b="31518"/>
          <a:stretch/>
        </p:blipFill>
        <p:spPr>
          <a:xfrm>
            <a:off x="6298534" y="566821"/>
            <a:ext cx="5231478" cy="308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54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564</Words>
  <Application>Microsoft Office PowerPoint</Application>
  <PresentationFormat>Personalizado</PresentationFormat>
  <Paragraphs>56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ACER</cp:lastModifiedBy>
  <cp:revision>34</cp:revision>
  <dcterms:created xsi:type="dcterms:W3CDTF">2025-06-10T11:59:26Z</dcterms:created>
  <dcterms:modified xsi:type="dcterms:W3CDTF">2025-06-12T20:00:24Z</dcterms:modified>
</cp:coreProperties>
</file>