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302" r:id="rId12"/>
    <p:sldId id="267" r:id="rId13"/>
    <p:sldId id="266" r:id="rId14"/>
    <p:sldId id="265" r:id="rId15"/>
    <p:sldId id="30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03" r:id="rId33"/>
    <p:sldId id="305" r:id="rId34"/>
    <p:sldId id="295" r:id="rId35"/>
    <p:sldId id="286" r:id="rId36"/>
    <p:sldId id="287" r:id="rId37"/>
    <p:sldId id="288" r:id="rId38"/>
    <p:sldId id="289" r:id="rId39"/>
    <p:sldId id="291" r:id="rId40"/>
    <p:sldId id="290" r:id="rId41"/>
    <p:sldId id="292" r:id="rId42"/>
    <p:sldId id="293" r:id="rId43"/>
    <p:sldId id="299" r:id="rId44"/>
    <p:sldId id="300" r:id="rId45"/>
    <p:sldId id="294" r:id="rId46"/>
    <p:sldId id="298" r:id="rId4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81B6-8F2E-47A0-B926-121C495E16CA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E227-B53D-48D8-86F2-F4A8A6EC5A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233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E227-B53D-48D8-86F2-F4A8A6EC5A6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32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784E1D-58B6-4082-9086-8A50118698A3}" type="datetimeFigureOut">
              <a:rPr lang="es-AR" smtClean="0"/>
              <a:t>4/6/2025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Funciones cognitivas</a:t>
            </a:r>
          </a:p>
        </p:txBody>
      </p:sp>
    </p:spTree>
    <p:extLst>
      <p:ext uri="{BB962C8B-B14F-4D97-AF65-F5344CB8AC3E}">
        <p14:creationId xmlns:p14="http://schemas.microsoft.com/office/powerpoint/2010/main" val="368929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s-AR" dirty="0"/>
              <a:t>1) </a:t>
            </a:r>
            <a:r>
              <a:rPr lang="es-AR" b="1" dirty="0"/>
              <a:t>EXPLÍCITA  O DECLARATIVA </a:t>
            </a:r>
            <a:r>
              <a:rPr lang="es-AR" dirty="0"/>
              <a:t>(SABER QUÉ): ES ACCESIBLE AL RECUERDO CONSCIENTE </a:t>
            </a:r>
          </a:p>
          <a:p>
            <a:r>
              <a:rPr lang="es-AR" dirty="0"/>
              <a:t>A) </a:t>
            </a:r>
            <a:r>
              <a:rPr lang="es-AR" b="1" dirty="0"/>
              <a:t>EPISÓDICA</a:t>
            </a:r>
            <a:r>
              <a:rPr lang="es-AR" dirty="0"/>
              <a:t>: RECUERDO DE HECHOS RECIENTES O REMOTOS SOBRE LA PROPIA EXPERIENCIA.</a:t>
            </a:r>
          </a:p>
          <a:p>
            <a:pPr marL="114300" indent="0">
              <a:buNone/>
            </a:pPr>
            <a:r>
              <a:rPr lang="es-AR" dirty="0"/>
              <a:t>- A LARGO PLAZO (EJ: MEMORIA AUTOBIOGRÁFICA)</a:t>
            </a:r>
          </a:p>
          <a:p>
            <a:pPr marL="114300" indent="0">
              <a:buNone/>
            </a:pPr>
            <a:r>
              <a:rPr lang="es-AR" dirty="0"/>
              <a:t>- A CORTO PLAZO / MEMORIA DE TRABAJO</a:t>
            </a:r>
          </a:p>
          <a:p>
            <a:r>
              <a:rPr lang="es-AR" dirty="0"/>
              <a:t>B) </a:t>
            </a:r>
            <a:r>
              <a:rPr lang="es-AR" b="1" dirty="0"/>
              <a:t>SEMÁNTICA</a:t>
            </a:r>
            <a:r>
              <a:rPr lang="es-AR" dirty="0"/>
              <a:t>: PALABRAS, CONCEPTOS, DATOS.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2) </a:t>
            </a:r>
            <a:r>
              <a:rPr lang="es-AR" b="1" dirty="0"/>
              <a:t>IMPLÍCITA O PROCEDURAL </a:t>
            </a:r>
            <a:r>
              <a:rPr lang="es-AR" dirty="0"/>
              <a:t>(SABER CÓMO): HABILIDADES PERCEPTIVAS, MOTORAS, COGNITIVAS A LAS QUE ACCEDEMOS MEDIANTE LA ACCIÓN, DE MANERA AUTOMÁTICA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3) MEMORIA </a:t>
            </a:r>
            <a:r>
              <a:rPr lang="es-AR" b="1" dirty="0"/>
              <a:t>RETROSPECTIVA </a:t>
            </a:r>
            <a:r>
              <a:rPr lang="es-AR" dirty="0"/>
              <a:t>(RECUERDO DE COSAS QUE HEMOS HECHO O APRENDIDO) Y </a:t>
            </a:r>
            <a:r>
              <a:rPr lang="es-AR" b="1" dirty="0"/>
              <a:t>PROSPECTIVA </a:t>
            </a:r>
            <a:r>
              <a:rPr lang="es-AR" dirty="0"/>
              <a:t>(RECUERDO DE COSAS QUE TENEMOS QUE HACER)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5140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E1869-4A4A-48C5-042C-AA936B2A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memoria.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32AA2-3436-81AB-D76B-64EFF8F2B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En relación al tiempo que se almacena: </a:t>
            </a:r>
          </a:p>
          <a:p>
            <a:pPr marL="114300" indent="0">
              <a:buNone/>
            </a:pPr>
            <a:r>
              <a:rPr lang="es-AR" dirty="0"/>
              <a:t>Memoria de trabajo / a corto plazo / a largo plazo.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dirty="0"/>
              <a:t>En relación a la temporalidad respecto del presente: </a:t>
            </a:r>
          </a:p>
          <a:p>
            <a:pPr marL="114300" indent="0">
              <a:buNone/>
            </a:pPr>
            <a:r>
              <a:rPr lang="es-AR" dirty="0"/>
              <a:t>Memoria retrospectiva / Memoria Prospectiva.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dirty="0"/>
              <a:t>En relación al tipo de información almacenada:</a:t>
            </a:r>
          </a:p>
          <a:p>
            <a:pPr marL="114300" indent="0">
              <a:buNone/>
            </a:pPr>
            <a:r>
              <a:rPr lang="es-AR" dirty="0"/>
              <a:t>Semántica / Episódica / procedural.</a:t>
            </a:r>
          </a:p>
        </p:txBody>
      </p:sp>
    </p:spTree>
    <p:extLst>
      <p:ext uri="{BB962C8B-B14F-4D97-AF65-F5344CB8AC3E}">
        <p14:creationId xmlns:p14="http://schemas.microsoft.com/office/powerpoint/2010/main" val="150444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El concepto de </a:t>
            </a:r>
            <a:r>
              <a:rPr lang="es-AR" b="1" dirty="0"/>
              <a:t>memoria a corto plazo </a:t>
            </a:r>
            <a:r>
              <a:rPr lang="es-AR" dirty="0"/>
              <a:t>hace énfasis en el tiempo almacenamiento y al breve período en que mantiene activa la información (30-40 segundos).</a:t>
            </a:r>
          </a:p>
          <a:p>
            <a:pPr marL="114300" indent="0">
              <a:buNone/>
            </a:pPr>
            <a:r>
              <a:rPr lang="es-AR" dirty="0"/>
              <a:t> </a:t>
            </a:r>
          </a:p>
          <a:p>
            <a:pPr marL="114300" indent="0">
              <a:buNone/>
            </a:pPr>
            <a:r>
              <a:rPr lang="es-AR" dirty="0"/>
              <a:t>El concepto de </a:t>
            </a:r>
            <a:r>
              <a:rPr lang="es-AR" b="1" dirty="0"/>
              <a:t>memoria de trabajo o memoria operativa</a:t>
            </a:r>
            <a:r>
              <a:rPr lang="es-AR" dirty="0"/>
              <a:t> destaca el papel de la memoria como sistema de control del procesamiento de información y se define como el sistema de memoria que mantiene y manipula la información de forma temporal.</a:t>
            </a:r>
          </a:p>
        </p:txBody>
      </p:sp>
    </p:spTree>
    <p:extLst>
      <p:ext uri="{BB962C8B-B14F-4D97-AF65-F5344CB8AC3E}">
        <p14:creationId xmlns:p14="http://schemas.microsoft.com/office/powerpoint/2010/main" val="77786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cuments\Psicología\documento-la-memoria-de-trabajo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7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8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b="1" dirty="0"/>
              <a:t>AMNESIA RETRÓGRADA</a:t>
            </a:r>
            <a:r>
              <a:rPr lang="es-AR" dirty="0"/>
              <a:t>: no se recuerda lo que sucedió antes de tener el trastorno. Se trata del tipo de amnesia más conocido y, básicamente, se trata de no recordar el pasado.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b="1" dirty="0"/>
              <a:t>AMNESIA ANTERÓGRADA</a:t>
            </a:r>
            <a:r>
              <a:rPr lang="es-AR" dirty="0"/>
              <a:t>: quien la padece no logra recordar lo que va sucediendo, es decir, no tiene memoria a corto plazo y si olvida en unos segundos de lo que ha sucedido. Las personas que padecen esta amnesia no pueden aprender nada nuevo.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435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60961-93FD-F4D8-0C62-810A25DD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C0BD15-9115-37E9-1BC6-A2EB5E18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" y="17778"/>
            <a:ext cx="4620270" cy="36676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76B2CF-ED76-3D13-5B28-C9A1D45C4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74" y="17778"/>
            <a:ext cx="4368436" cy="53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1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Funciones ejecutivas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800" dirty="0"/>
              <a:t>Son actividades mentales complejas, necesarias para </a:t>
            </a:r>
            <a:r>
              <a:rPr lang="es-AR" sz="2800" u="sng" dirty="0"/>
              <a:t>planificar, organizar, guiar, revisar, regularizar y evaluar el comportamiento </a:t>
            </a:r>
            <a:r>
              <a:rPr lang="es-AR" sz="2800" dirty="0"/>
              <a:t>necesario para adaptarse eficazmente al entorno y para alcanzar metas (</a:t>
            </a:r>
            <a:r>
              <a:rPr lang="es-AR" sz="2800" dirty="0" err="1"/>
              <a:t>Bauermeister</a:t>
            </a:r>
            <a:r>
              <a:rPr lang="es-AR" sz="2800" dirty="0"/>
              <a:t>, 2008).</a:t>
            </a:r>
          </a:p>
          <a:p>
            <a:endParaRPr lang="es-AR" sz="2800" dirty="0"/>
          </a:p>
          <a:p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14726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s-AR" sz="1200" dirty="0"/>
          </a:p>
          <a:p>
            <a:r>
              <a:rPr lang="es-AR" sz="1600" b="1" dirty="0"/>
              <a:t>Memoria de trabajo</a:t>
            </a:r>
            <a:r>
              <a:rPr lang="es-AR" sz="1600" dirty="0"/>
              <a:t>: sistema que permite el mantenimiento, manipulación y transformación de información en la mente.</a:t>
            </a:r>
          </a:p>
          <a:p>
            <a:endParaRPr lang="es-AR" sz="1600" dirty="0"/>
          </a:p>
          <a:p>
            <a:r>
              <a:rPr lang="es-AR" sz="1600" b="1" dirty="0"/>
              <a:t>Planificación</a:t>
            </a:r>
            <a:r>
              <a:rPr lang="es-AR" sz="1600" dirty="0"/>
              <a:t>: capacidad de generar objetivos, desarrollar planes de acción para conseguirlos (secuencias de pasos) y elegir el más adecuado en base a la anticipación de consecuencias.</a:t>
            </a:r>
          </a:p>
          <a:p>
            <a:endParaRPr lang="es-AR" sz="1600" dirty="0"/>
          </a:p>
          <a:p>
            <a:r>
              <a:rPr lang="es-AR" sz="1600" b="1" dirty="0"/>
              <a:t>Razonamiento</a:t>
            </a:r>
            <a:r>
              <a:rPr lang="es-AR" sz="1600" dirty="0"/>
              <a:t>: capacidad de comparar resultados, elaborar inferencias y establecer relaciones abstractas.</a:t>
            </a:r>
          </a:p>
          <a:p>
            <a:endParaRPr lang="es-AR" sz="1600" dirty="0"/>
          </a:p>
          <a:p>
            <a:r>
              <a:rPr lang="es-AR" sz="1600" b="1" dirty="0"/>
              <a:t>Flexibilidad</a:t>
            </a:r>
            <a:r>
              <a:rPr lang="es-AR" sz="1600" dirty="0"/>
              <a:t>: capacidad de generar nuevas estrategias para adaptar de la conducta a los cambios de demanda del ambiente.</a:t>
            </a:r>
          </a:p>
          <a:p>
            <a:endParaRPr lang="es-AR" sz="1600" dirty="0"/>
          </a:p>
          <a:p>
            <a:r>
              <a:rPr lang="es-AR" sz="1600" b="1" dirty="0"/>
              <a:t>Inhibición</a:t>
            </a:r>
            <a:r>
              <a:rPr lang="es-AR" sz="1600" dirty="0"/>
              <a:t>: capacidad de ignorar los impulsos o la información irrelevante tanto interna como externa cuando estamos realizando una tarea.</a:t>
            </a:r>
          </a:p>
          <a:p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92788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2100" b="1" dirty="0"/>
              <a:t>Toma de decisiones</a:t>
            </a:r>
            <a:r>
              <a:rPr lang="es-AR" sz="2100" dirty="0"/>
              <a:t>: capacidad de decidir una manera de actuación tras sopesar los distintos tipos de opciones posibles y sus posibles resultados y consecuencias.</a:t>
            </a:r>
          </a:p>
          <a:p>
            <a:endParaRPr lang="es-AR" sz="2100" dirty="0"/>
          </a:p>
          <a:p>
            <a:r>
              <a:rPr lang="es-AR" sz="2100" b="1" dirty="0"/>
              <a:t>Estimación temporal</a:t>
            </a:r>
            <a:r>
              <a:rPr lang="es-AR" sz="2100" dirty="0"/>
              <a:t>: capacidad de calcular de manera aproximada el paso del tiempo y la duración de una actividad o suceso.</a:t>
            </a:r>
          </a:p>
          <a:p>
            <a:endParaRPr lang="es-AR" sz="2100" dirty="0"/>
          </a:p>
          <a:p>
            <a:r>
              <a:rPr lang="es-AR" sz="2100" b="1" dirty="0"/>
              <a:t>Ejecución dual</a:t>
            </a:r>
            <a:r>
              <a:rPr lang="es-AR" sz="2100" dirty="0"/>
              <a:t>: capacidad de realizar dos tareas al mismo tiempo (por lo que deben ser de diferente tipo), prestando atención a ambas de manera constante.</a:t>
            </a:r>
          </a:p>
          <a:p>
            <a:endParaRPr lang="es-AR" sz="2100" dirty="0"/>
          </a:p>
          <a:p>
            <a:r>
              <a:rPr lang="es-AR" sz="2100" b="1" dirty="0" err="1"/>
              <a:t>Branching</a:t>
            </a:r>
            <a:r>
              <a:rPr lang="es-AR" sz="2100" b="1" dirty="0"/>
              <a:t> (multitarea): </a:t>
            </a:r>
            <a:r>
              <a:rPr lang="es-AR" sz="2100" dirty="0"/>
              <a:t>capacidad de organizar y realizar óptimamente tareas de manera simultánea, intercalándolas y sabiendo en qué punto están cada una en todo momento.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1669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 err="1"/>
              <a:t>Ffee</a:t>
            </a:r>
            <a:r>
              <a:rPr lang="es-AR" sz="2400" b="1" dirty="0"/>
              <a:t> y trastornos del lóbulo frontal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CORTEZA PREFRONTAL presenta diferentes regiones:</a:t>
            </a:r>
          </a:p>
          <a:p>
            <a:pPr marL="114300" indent="0">
              <a:buNone/>
            </a:pPr>
            <a:r>
              <a:rPr lang="es-AR" dirty="0"/>
              <a:t>- </a:t>
            </a:r>
            <a:r>
              <a:rPr lang="es-AR" dirty="0" err="1"/>
              <a:t>Dorsolateral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- </a:t>
            </a:r>
            <a:r>
              <a:rPr lang="es-AR" dirty="0" err="1"/>
              <a:t>Órbitofrontal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- Medial</a:t>
            </a:r>
          </a:p>
          <a:p>
            <a:pPr marL="114300" indent="0">
              <a:buNone/>
            </a:pPr>
            <a:r>
              <a:rPr lang="es-AR" dirty="0"/>
              <a:t>Todas están conectadas con estructuras subcorticales, formando </a:t>
            </a:r>
            <a:r>
              <a:rPr lang="es-AR" b="1" dirty="0"/>
              <a:t>circuitos </a:t>
            </a:r>
            <a:r>
              <a:rPr lang="es-AR" b="1" dirty="0" err="1"/>
              <a:t>frontosubcorticales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11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son?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FUNCIONES COGNITIVAS (FC) o FUNCIONES CEREBRALES SUPERIORES son aquellos procesos mentales que nos permiten llevar a cabo cualquier tarea.</a:t>
            </a:r>
          </a:p>
          <a:p>
            <a:endParaRPr lang="es-AR" dirty="0"/>
          </a:p>
          <a:p>
            <a:r>
              <a:rPr lang="es-AR" dirty="0"/>
              <a:t>Las funciones cognitivas mas importantes son la atención, la orientación, la memoria, las gnosias, las funciones ejecutivas, las </a:t>
            </a:r>
            <a:r>
              <a:rPr lang="es-AR" dirty="0" err="1"/>
              <a:t>praxias</a:t>
            </a:r>
            <a:r>
              <a:rPr lang="es-AR" dirty="0"/>
              <a:t>, el lenguaje, la cognición social y las habilidades </a:t>
            </a:r>
            <a:r>
              <a:rPr lang="es-AR" dirty="0" err="1"/>
              <a:t>visoespaciales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88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33" y="1958010"/>
            <a:ext cx="4858933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8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/>
              <a:t>Circuitos </a:t>
            </a:r>
            <a:r>
              <a:rPr lang="es-AR" sz="2400" dirty="0" err="1"/>
              <a:t>frontosubcorticales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Motor </a:t>
            </a:r>
          </a:p>
          <a:p>
            <a:r>
              <a:rPr lang="es-AR" dirty="0" err="1"/>
              <a:t>Óculomotor</a:t>
            </a:r>
            <a:endParaRPr lang="es-AR" dirty="0"/>
          </a:p>
          <a:p>
            <a:r>
              <a:rPr lang="es-AR" dirty="0" err="1"/>
              <a:t>Dorsolateral</a:t>
            </a:r>
            <a:endParaRPr lang="es-AR" dirty="0"/>
          </a:p>
          <a:p>
            <a:r>
              <a:rPr lang="es-AR" dirty="0" err="1"/>
              <a:t>Órbitofrontal</a:t>
            </a:r>
            <a:endParaRPr lang="es-AR" dirty="0"/>
          </a:p>
          <a:p>
            <a:r>
              <a:rPr lang="es-AR" dirty="0"/>
              <a:t>Del cíngulo anterior</a:t>
            </a:r>
          </a:p>
          <a:p>
            <a:pPr marL="114300" indent="0">
              <a:buNone/>
            </a:pPr>
            <a:r>
              <a:rPr lang="es-AR" dirty="0"/>
              <a:t>Presentan una estructura básica: ganglios basales – tálamo – corteza </a:t>
            </a:r>
            <a:r>
              <a:rPr lang="es-AR" dirty="0" err="1"/>
              <a:t>prefrontal</a:t>
            </a:r>
            <a:r>
              <a:rPr lang="es-AR" dirty="0"/>
              <a:t>.</a:t>
            </a:r>
          </a:p>
          <a:p>
            <a:pPr marL="114300" indent="0">
              <a:buNone/>
            </a:pPr>
            <a:r>
              <a:rPr lang="es-AR" dirty="0"/>
              <a:t>Comparten estructuras, pero se mantienen separados anatómicamente.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420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80" y="1778162"/>
            <a:ext cx="4322439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8. El sombreado indica las áreas correspondientes a las tres... | Download  Scientific Diagram">
            <a:extLst>
              <a:ext uri="{FF2B5EF4-FFF2-40B4-BE49-F238E27FC236}">
                <a16:creationId xmlns:a16="http://schemas.microsoft.com/office/drawing/2014/main" id="{65A505FC-D971-3126-9EA5-710EA9F933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1A965A-EB20-AE31-B9D6-AB5AD876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14" y="0"/>
            <a:ext cx="5896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Circuito </a:t>
            </a:r>
            <a:r>
              <a:rPr lang="es-AR" sz="2000" dirty="0" err="1"/>
              <a:t>dorsolateral</a:t>
            </a:r>
            <a:r>
              <a:rPr lang="es-AR" sz="2000" dirty="0"/>
              <a:t> </a:t>
            </a:r>
            <a:r>
              <a:rPr lang="es-AR" sz="2000" dirty="0" err="1"/>
              <a:t>prefrontal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irrigación de esta zona proviene de la arteria cerebral media. </a:t>
            </a:r>
          </a:p>
          <a:p>
            <a:r>
              <a:rPr lang="es-AR" dirty="0"/>
              <a:t>Lesiones en este circuito producen déficit en funciones cognitivas superiores: planificación, secuenciación, flexibilidad, memoria de trabajo, autoconciencia (</a:t>
            </a:r>
            <a:r>
              <a:rPr lang="es-AR" dirty="0" err="1"/>
              <a:t>metacognición</a:t>
            </a:r>
            <a:r>
              <a:rPr lang="es-AR" dirty="0"/>
              <a:t>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620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Circuito </a:t>
            </a:r>
            <a:r>
              <a:rPr lang="es-AR" sz="2000" dirty="0" err="1"/>
              <a:t>órbitofrontal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regiones mediales están irrigadas por la arteria cerebral anterior.</a:t>
            </a:r>
          </a:p>
          <a:p>
            <a:r>
              <a:rPr lang="es-AR" dirty="0"/>
              <a:t>Las regiones laterales están irrigadas por la arteria cerebral media.</a:t>
            </a:r>
          </a:p>
          <a:p>
            <a:r>
              <a:rPr lang="es-AR" dirty="0"/>
              <a:t>Está involucrado en conductas sociales y en inhibición de conductas inapropiadas.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807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Circuito del </a:t>
            </a:r>
            <a:r>
              <a:rPr lang="es-AR" sz="2000" dirty="0" err="1"/>
              <a:t>cínculo</a:t>
            </a:r>
            <a:r>
              <a:rPr lang="es-AR" sz="2000" dirty="0"/>
              <a:t> anterior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regiones mediales reciben irrigación de la arteria cerebral anterior.</a:t>
            </a:r>
          </a:p>
          <a:p>
            <a:r>
              <a:rPr lang="es-AR" dirty="0"/>
              <a:t>El cíngulo anterior es importante en el monitoreo de las conductas y en la corrección de errores.</a:t>
            </a:r>
          </a:p>
          <a:p>
            <a:r>
              <a:rPr lang="es-AR" dirty="0"/>
              <a:t>Lesiones producen apatía y disminución de iniciativa.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940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Síndromes frontales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1. Síndrome </a:t>
            </a:r>
            <a:r>
              <a:rPr lang="es-AR" dirty="0" err="1"/>
              <a:t>Dorsolateral</a:t>
            </a:r>
            <a:r>
              <a:rPr lang="es-AR" dirty="0"/>
              <a:t> o </a:t>
            </a:r>
            <a:r>
              <a:rPr lang="es-AR" dirty="0" err="1"/>
              <a:t>Disejecutivo</a:t>
            </a:r>
            <a:endParaRPr lang="es-AR" dirty="0"/>
          </a:p>
          <a:p>
            <a:endParaRPr lang="es-AR" dirty="0"/>
          </a:p>
          <a:p>
            <a:r>
              <a:rPr lang="es-AR" dirty="0"/>
              <a:t>2. Síndrome </a:t>
            </a:r>
            <a:r>
              <a:rPr lang="es-AR" dirty="0" err="1"/>
              <a:t>Órbitofrontal</a:t>
            </a:r>
            <a:r>
              <a:rPr lang="es-AR" dirty="0"/>
              <a:t> (cambio de personalidad)</a:t>
            </a:r>
          </a:p>
          <a:p>
            <a:endParaRPr lang="es-AR" dirty="0"/>
          </a:p>
          <a:p>
            <a:r>
              <a:rPr lang="es-AR" dirty="0"/>
              <a:t>3. Síndrome Mesial Frontal (apatía)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623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1) </a:t>
            </a:r>
            <a:r>
              <a:rPr lang="es-AR" sz="2000" dirty="0" err="1"/>
              <a:t>Sindrome</a:t>
            </a:r>
            <a:r>
              <a:rPr lang="es-AR" sz="2000" dirty="0"/>
              <a:t> </a:t>
            </a:r>
            <a:r>
              <a:rPr lang="es-AR" sz="2000" dirty="0" err="1"/>
              <a:t>dorsolateral</a:t>
            </a:r>
            <a:r>
              <a:rPr lang="es-AR" sz="2000" dirty="0"/>
              <a:t> o </a:t>
            </a:r>
            <a:r>
              <a:rPr lang="es-AR" sz="2000" dirty="0" err="1"/>
              <a:t>disejecutivo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Provocado por una lesión o disfunción en cualquier parte del circuito </a:t>
            </a:r>
            <a:r>
              <a:rPr lang="es-AR" dirty="0" err="1"/>
              <a:t>dorsolateral</a:t>
            </a:r>
            <a:r>
              <a:rPr lang="es-AR" dirty="0"/>
              <a:t>.</a:t>
            </a:r>
          </a:p>
          <a:p>
            <a:r>
              <a:rPr lang="es-AR" dirty="0"/>
              <a:t>Se produce una alteración cognitiva en:</a:t>
            </a:r>
          </a:p>
          <a:p>
            <a:pPr marL="114300" indent="0">
              <a:buNone/>
            </a:pPr>
            <a:r>
              <a:rPr lang="es-AR" dirty="0"/>
              <a:t> </a:t>
            </a:r>
          </a:p>
          <a:p>
            <a:pPr marL="114300" indent="0">
              <a:buNone/>
            </a:pPr>
            <a:r>
              <a:rPr lang="es-AR" dirty="0"/>
              <a:t>- Trastorno en Funciones ejecutivas;</a:t>
            </a:r>
          </a:p>
          <a:p>
            <a:pPr marL="114300" indent="0">
              <a:buNone/>
            </a:pPr>
            <a:r>
              <a:rPr lang="es-AR" dirty="0"/>
              <a:t>- Alteraciones en la memoria: hay capacidad para almacenar información, pero dificultad para recuperarla;</a:t>
            </a:r>
          </a:p>
          <a:p>
            <a:pPr marL="114300" indent="0">
              <a:buNone/>
            </a:pPr>
            <a:r>
              <a:rPr lang="es-AR" dirty="0"/>
              <a:t>- Déficit en la programación motora: el paciente sabe lo que tiene que hacer, pero no lo puede realizar correctamente;</a:t>
            </a:r>
          </a:p>
          <a:p>
            <a:pPr marL="114300" indent="0">
              <a:buNone/>
            </a:pPr>
            <a:r>
              <a:rPr lang="es-AR" dirty="0"/>
              <a:t>- Reducción de la fluidez verbal y no verbal;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41429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sz="2200" dirty="0"/>
              <a:t>- Alteración del comportamiento: los pacientes tienden a ser lentos, inatentos, desmotivados, distraídos;</a:t>
            </a:r>
          </a:p>
          <a:p>
            <a:pPr marL="114300" indent="0">
              <a:buNone/>
            </a:pPr>
            <a:r>
              <a:rPr lang="es-AR" sz="2200" dirty="0"/>
              <a:t>-Dificultad para ordenar temporalmente acontecimientos: en el tiempo o para seguir una secuencia;</a:t>
            </a:r>
          </a:p>
          <a:p>
            <a:pPr>
              <a:buFontTx/>
              <a:buChar char="-"/>
            </a:pPr>
            <a:r>
              <a:rPr lang="es-AR" sz="2200" dirty="0"/>
              <a:t>Trastorno en la resolución de problemas y toma de decisiones: no hay valoración de riesgos, posibilidades y soluciones.</a:t>
            </a:r>
          </a:p>
          <a:p>
            <a:pPr>
              <a:buFontTx/>
              <a:buChar char="-"/>
            </a:pPr>
            <a:endParaRPr lang="es-AR" sz="2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2250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err="1"/>
              <a:t>Sindrome</a:t>
            </a:r>
            <a:r>
              <a:rPr lang="es-AR" sz="2000" dirty="0"/>
              <a:t> </a:t>
            </a:r>
            <a:r>
              <a:rPr lang="es-AR" sz="2000" dirty="0" err="1"/>
              <a:t>órbito</a:t>
            </a:r>
            <a:r>
              <a:rPr lang="es-AR" sz="2000" dirty="0"/>
              <a:t> frontal (cambio de personalidad)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200" dirty="0"/>
              <a:t>Se asocia con desinhibición, conductas inapropiadas, irritabilidad, labilidad emocional, </a:t>
            </a:r>
            <a:r>
              <a:rPr lang="es-AR" sz="2200" dirty="0" err="1"/>
              <a:t>distractibilidad</a:t>
            </a:r>
            <a:r>
              <a:rPr lang="es-AR" sz="2200" dirty="0"/>
              <a:t> y dificultad para responder a señales sociales.</a:t>
            </a:r>
          </a:p>
          <a:p>
            <a:r>
              <a:rPr lang="es-AR" sz="2200" dirty="0"/>
              <a:t>Los pacientes, en general, presentan las siguientes características:</a:t>
            </a:r>
          </a:p>
          <a:p>
            <a:pPr marL="114300" indent="0">
              <a:buNone/>
            </a:pPr>
            <a:r>
              <a:rPr lang="es-AR" sz="2200" dirty="0"/>
              <a:t>- Conducta desinhibida: conductas inapropiadas, fallas en el control de impulsos, incapacidad para inhibir conductas/respuestas incorrectas;</a:t>
            </a:r>
          </a:p>
          <a:p>
            <a:pPr marL="114300" indent="0">
              <a:buNone/>
            </a:pPr>
            <a:r>
              <a:rPr lang="es-AR" sz="2200" dirty="0"/>
              <a:t>- Tendencia a imitar al examinador, tocando y utilizando todos los objetos de su alcance;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70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Veamos de qué se tratan..</a:t>
            </a:r>
          </a:p>
        </p:txBody>
      </p:sp>
      <p:pic>
        <p:nvPicPr>
          <p:cNvPr id="1026" name="Picture 2" descr="C:\Users\Usuario\Documents\Psicología\istockphoto-164400549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040662"/>
            <a:ext cx="4171921" cy="35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4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sz="2200" dirty="0"/>
              <a:t>- “Sentido del humor” clásicamente conocido como “</a:t>
            </a:r>
            <a:r>
              <a:rPr lang="es-AR" sz="2200" dirty="0" err="1"/>
              <a:t>moria</a:t>
            </a:r>
            <a:r>
              <a:rPr lang="es-AR" sz="2200" dirty="0"/>
              <a:t>”: el paciente se divierte con lo que a nadie le hace gracia o hay una incapacidad para captar el sentido de un chiste;</a:t>
            </a:r>
          </a:p>
          <a:p>
            <a:pPr marL="114300" indent="0">
              <a:buNone/>
            </a:pPr>
            <a:r>
              <a:rPr lang="es-AR" sz="2200" dirty="0"/>
              <a:t>- Desorden de la autorregulación: incapacidad para regular conductas de acuerdo a los requerimientos y objetivos internos.</a:t>
            </a:r>
          </a:p>
          <a:p>
            <a:r>
              <a:rPr lang="es-AR" sz="2200" dirty="0"/>
              <a:t>Etiologías más frecuentes: traumatismo de cráneo, ruptura de un aneurisma en la arteria cerebral anterior, tumores.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6954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es-AR" sz="2000" dirty="0"/>
              <a:t>Síndrome </a:t>
            </a:r>
            <a:r>
              <a:rPr lang="es-AR" sz="2000" dirty="0" err="1"/>
              <a:t>mesial</a:t>
            </a:r>
            <a:r>
              <a:rPr lang="es-AR" sz="2000" dirty="0"/>
              <a:t> frontal (apatía y mutismo)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200" dirty="0"/>
              <a:t>Características de los pacientes:</a:t>
            </a:r>
          </a:p>
          <a:p>
            <a:pPr marL="114300" indent="0">
              <a:buNone/>
            </a:pPr>
            <a:r>
              <a:rPr lang="es-AR" sz="2200" dirty="0"/>
              <a:t>- Mutismo acinético: paciente despierto pero con total apatía. No muestra emoción, sin embargo, podría hablar y moverse perfectamente si quisiera;</a:t>
            </a:r>
          </a:p>
          <a:p>
            <a:pPr marL="114300" indent="0">
              <a:buNone/>
            </a:pPr>
            <a:r>
              <a:rPr lang="es-AR" sz="2200" dirty="0"/>
              <a:t>- Abulia: falta de deseo, motivación, iniciativa;</a:t>
            </a:r>
          </a:p>
          <a:p>
            <a:r>
              <a:rPr lang="es-AR" sz="2200" dirty="0"/>
              <a:t>Etiología más frecuente: ACV de la arteria cerebral anterior.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2827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539BD-9E55-8EAA-911C-A81DFD12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C6349-4BC0-100C-B41A-3A0600E89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70C77B-51FE-5E40-9A51-2437BCED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16" y="289678"/>
            <a:ext cx="4980163" cy="646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74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5A4E1-9CDE-4383-DF27-F0252226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D0519F-BB0B-5655-18A0-02C63DA7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15"/>
            <a:ext cx="5760640" cy="383516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0C94659-1E47-AC4B-D8EE-DC44C06B3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0854" y="1748907"/>
            <a:ext cx="3859897" cy="4685116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209B95-2CA8-970F-EDE4-0D9C76FA8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" y="258117"/>
            <a:ext cx="863941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SIGUEN VIVOS??</a:t>
            </a:r>
          </a:p>
        </p:txBody>
      </p:sp>
      <p:pic>
        <p:nvPicPr>
          <p:cNvPr id="6146" name="Picture 2" descr="C:\Users\Usuario\Documents\Psicología\kisspng-smiley-emoticon-hello-clip-art-say-hi-5b2be8aea2b8e3.20112807152960427066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276872"/>
            <a:ext cx="3836990" cy="32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84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Lenguaje - afasias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lenguaje constituye una función cognitivas superior.</a:t>
            </a:r>
          </a:p>
          <a:p>
            <a:r>
              <a:rPr lang="es-AR" dirty="0"/>
              <a:t>Nos diferencia del resto de los animales.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dirty="0"/>
              <a:t>La </a:t>
            </a:r>
            <a:r>
              <a:rPr lang="es-AR" b="1" dirty="0"/>
              <a:t>AFASIA</a:t>
            </a:r>
            <a:r>
              <a:rPr lang="es-AR" dirty="0"/>
              <a:t> es una alteración adquirida en los procesos de codificación y / o decodificación del lenguaje oral en un sujeto adulto.</a:t>
            </a:r>
          </a:p>
          <a:p>
            <a:r>
              <a:rPr lang="es-AR" dirty="0"/>
              <a:t>No puede explicarse por alteraciones: sensoriales o motoras o trastornos mentales.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854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Es el defecto o pérdida del poder de expresión por medio del habla, la escritura o los signos y/o del poder de comprensión del lenguaje hablado o escrito.</a:t>
            </a:r>
          </a:p>
          <a:p>
            <a:r>
              <a:rPr lang="es-AR" dirty="0"/>
              <a:t>Existen diversos </a:t>
            </a:r>
            <a:r>
              <a:rPr lang="es-AR" b="1" dirty="0"/>
              <a:t>tipos</a:t>
            </a:r>
            <a:r>
              <a:rPr lang="es-AR" dirty="0"/>
              <a:t>:</a:t>
            </a:r>
          </a:p>
          <a:p>
            <a:r>
              <a:rPr lang="es-AR" b="1" dirty="0"/>
              <a:t>Afasia de Broca, motriz o de expresión</a:t>
            </a:r>
            <a:r>
              <a:rPr lang="es-AR" dirty="0"/>
              <a:t>: afasia no fluente. El enfermo no habla o sólo emite algunas palabras con mucho esfuerzo. Es común la sustitución o deformación de palabras habladas. La comprensión se conserva.</a:t>
            </a:r>
          </a:p>
          <a:p>
            <a:r>
              <a:rPr lang="es-AR" b="1" dirty="0"/>
              <a:t>Afasia de Wernicke</a:t>
            </a:r>
            <a:r>
              <a:rPr lang="es-AR" dirty="0"/>
              <a:t>: afasia fluente. El paciente habla mucho pero mal. Hay una imposibilidad para comprender el lenguaje hablado o escrito. Repetición y escritura comprometidas.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4320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b="1" dirty="0"/>
              <a:t>Afasia de conducción</a:t>
            </a:r>
            <a:r>
              <a:rPr lang="es-AR" dirty="0"/>
              <a:t>: el paciente comprende el lenguaje hablado y escrito. El lenguaje es fluente. La escritura puede estar comprometida. La </a:t>
            </a:r>
            <a:r>
              <a:rPr lang="es-AR" dirty="0" err="1"/>
              <a:t>repeteción</a:t>
            </a:r>
            <a:r>
              <a:rPr lang="es-AR" dirty="0"/>
              <a:t> está severamente afectada.</a:t>
            </a:r>
          </a:p>
          <a:p>
            <a:r>
              <a:rPr lang="es-AR" b="1" dirty="0"/>
              <a:t>Afasia </a:t>
            </a:r>
            <a:r>
              <a:rPr lang="es-AR" b="1" dirty="0" err="1"/>
              <a:t>anómica</a:t>
            </a:r>
            <a:r>
              <a:rPr lang="es-AR" dirty="0"/>
              <a:t>: lenguaje fluente. Imposibilidad del paciente en la capacidad de denominación (parafasias).</a:t>
            </a:r>
          </a:p>
          <a:p>
            <a:r>
              <a:rPr lang="es-AR" b="1" dirty="0"/>
              <a:t>Afasia global</a:t>
            </a:r>
            <a:r>
              <a:rPr lang="es-AR" dirty="0"/>
              <a:t>: el paciente no habla, no lee, no escribe ni comprende. Puede emitir algunos fonemas carentes de significado.</a:t>
            </a:r>
          </a:p>
          <a:p>
            <a:r>
              <a:rPr lang="es-AR" b="1" dirty="0"/>
              <a:t>Afasias </a:t>
            </a:r>
            <a:r>
              <a:rPr lang="es-AR" b="1" dirty="0" err="1"/>
              <a:t>transcorticales</a:t>
            </a:r>
            <a:r>
              <a:rPr lang="es-AR" dirty="0"/>
              <a:t>: pacientes con prácticamente falta total de comprensión. Repetición está conservada.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5352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4" y="1752600"/>
            <a:ext cx="537075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782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u="sng" dirty="0"/>
              <a:t>Causas</a:t>
            </a:r>
            <a:r>
              <a:rPr lang="es-AR" dirty="0"/>
              <a:t>:</a:t>
            </a:r>
          </a:p>
          <a:p>
            <a:r>
              <a:rPr lang="es-AR" dirty="0"/>
              <a:t>Infartos y hemorragias;</a:t>
            </a:r>
          </a:p>
          <a:p>
            <a:r>
              <a:rPr lang="es-AR" dirty="0"/>
              <a:t>Tumores;</a:t>
            </a:r>
          </a:p>
          <a:p>
            <a:r>
              <a:rPr lang="es-AR" dirty="0"/>
              <a:t>Demencias;</a:t>
            </a:r>
          </a:p>
          <a:p>
            <a:r>
              <a:rPr lang="es-AR" dirty="0"/>
              <a:t>Lesiones postraumáticas.</a:t>
            </a:r>
          </a:p>
          <a:p>
            <a:endParaRPr lang="es-AR" dirty="0"/>
          </a:p>
          <a:p>
            <a:pPr marL="114300" indent="0">
              <a:buNone/>
            </a:pPr>
            <a:r>
              <a:rPr lang="es-AR" dirty="0"/>
              <a:t>En función del área del lenguaje o sus conexiones afectadas por una destrucción o una lesión, se desencadenará uno u otro tipo de afasia.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181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orientación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Es la capacidad que nos permite ser conscientes de nosotros mismos y del contexto en el que nos encontramos en un momento determinado.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personal</a:t>
            </a:r>
            <a:r>
              <a:rPr lang="es-AR" dirty="0"/>
              <a:t>: capacidad de integrar información relativa a la historia e identidad personal.</a:t>
            </a:r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temporal</a:t>
            </a:r>
            <a:r>
              <a:rPr lang="es-AR" dirty="0"/>
              <a:t>: capacidad de manejar información relativa al día, hora, mes, año, momento de realizar conductas, festividades, estaciones, etc.</a:t>
            </a:r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espacial</a:t>
            </a:r>
            <a:r>
              <a:rPr lang="es-AR" dirty="0"/>
              <a:t>: capacidad de manejar información relativa a de dónde viene, dónde se encuentra en un momento específico, a dónde va, etc.</a:t>
            </a:r>
          </a:p>
        </p:txBody>
      </p:sp>
    </p:spTree>
    <p:extLst>
      <p:ext uri="{BB962C8B-B14F-4D97-AF65-F5344CB8AC3E}">
        <p14:creationId xmlns:p14="http://schemas.microsoft.com/office/powerpoint/2010/main" val="2967490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PRAXIAS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Habilidades motoras adquiridas. En otras palabras, son los movimientos organizados que realizamos para llevar a cabo un plan o alcanzar un objetivo</a:t>
            </a:r>
          </a:p>
          <a:p>
            <a:endParaRPr lang="es-AR" dirty="0"/>
          </a:p>
          <a:p>
            <a:r>
              <a:rPr lang="es-AR" b="1" dirty="0"/>
              <a:t>APRAXIA</a:t>
            </a:r>
            <a:r>
              <a:rPr lang="es-AR" dirty="0"/>
              <a:t>: Pérdida de la facultad de realizar ciertos movimientos adaptados a un fin determinado, en presencia de una adecuada función motora y sensitiva y con buena atención, comprensión y colaboración por parte del paciente.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9860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TIPOS DE APRAXIAS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b="1" dirty="0"/>
              <a:t>Apraxia </a:t>
            </a:r>
            <a:r>
              <a:rPr lang="es-AR" b="1" dirty="0" err="1"/>
              <a:t>ideatoria</a:t>
            </a:r>
            <a:r>
              <a:rPr lang="es-AR" dirty="0"/>
              <a:t>: el paciente no tiene representación mental precisa del acto a ejecutar.</a:t>
            </a:r>
          </a:p>
          <a:p>
            <a:r>
              <a:rPr lang="es-AR" b="1" dirty="0"/>
              <a:t>Apraxia </a:t>
            </a:r>
            <a:r>
              <a:rPr lang="es-AR" b="1" dirty="0" err="1"/>
              <a:t>ideomotora</a:t>
            </a:r>
            <a:r>
              <a:rPr lang="es-AR" dirty="0"/>
              <a:t>: el paciente tiene la representación mental correcta de los movimientos que componen un acto, pero nota que los músculos encargados de ejecutarlo no lo pueden hacer.</a:t>
            </a:r>
          </a:p>
          <a:p>
            <a:r>
              <a:rPr lang="es-AR" b="1" dirty="0"/>
              <a:t>Apraxia constructiva</a:t>
            </a:r>
            <a:r>
              <a:rPr lang="es-AR" dirty="0"/>
              <a:t>: se manifiesta en el dibujo por la imposibilidad de establecer entre los elementos gráficos relaciones espaciales correctas.</a:t>
            </a:r>
          </a:p>
          <a:p>
            <a:r>
              <a:rPr lang="es-AR" b="1" dirty="0"/>
              <a:t>Apraxia de la marcha</a:t>
            </a:r>
            <a:r>
              <a:rPr lang="es-AR" dirty="0"/>
              <a:t>: disminución o pérdida de la facultad disponer convenientemente las piernas con el fin de caminar.</a:t>
            </a:r>
          </a:p>
          <a:p>
            <a:r>
              <a:rPr lang="es-AR" b="1" dirty="0"/>
              <a:t>Apraxia del vestido</a:t>
            </a:r>
            <a:r>
              <a:rPr lang="es-AR" dirty="0"/>
              <a:t>: el paciente presenta gran dificultad para colocarse correctamente la ropa. Parece no relacionar la colocación de las prendas con las partes del cuerpo correspondientes.</a:t>
            </a:r>
          </a:p>
          <a:p>
            <a:r>
              <a:rPr lang="es-AR" b="1" dirty="0"/>
              <a:t>Apraxia buco-</a:t>
            </a:r>
            <a:r>
              <a:rPr lang="es-AR" b="1" dirty="0" err="1"/>
              <a:t>linguo</a:t>
            </a:r>
            <a:r>
              <a:rPr lang="es-AR" b="1" dirty="0"/>
              <a:t>-facial</a:t>
            </a:r>
            <a:r>
              <a:rPr lang="es-AR" dirty="0"/>
              <a:t>: el paciente puede masticar y tragar, pero no puede hacer movimientos buco-</a:t>
            </a:r>
            <a:r>
              <a:rPr lang="es-AR" dirty="0" err="1"/>
              <a:t>linguo</a:t>
            </a:r>
            <a:r>
              <a:rPr lang="es-AR" dirty="0"/>
              <a:t>-faciales cuando se los piden.</a:t>
            </a:r>
          </a:p>
          <a:p>
            <a:r>
              <a:rPr lang="es-AR" b="1" dirty="0"/>
              <a:t>Apraxia </a:t>
            </a:r>
            <a:r>
              <a:rPr lang="es-AR" b="1" dirty="0" err="1"/>
              <a:t>óculomotora</a:t>
            </a:r>
            <a:r>
              <a:rPr lang="es-AR" dirty="0"/>
              <a:t>: el paciente puede dirigir su mirada a diferentes puntos, pero cuando se le pide mirar en diferentes direcciones está imposibilitado.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1621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GNOSIAS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Son la capacidad que tiene el cerebro para reconocer información previamente aprendida como pueden ser objetos, personas o lugares a través de nuestros sentidos. En este sentido, hay gnosias para cada uno de los canales sensitivos y gnosias que combinan diferentes canales.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b="1" dirty="0"/>
              <a:t>AGNOSIAS</a:t>
            </a:r>
            <a:r>
              <a:rPr lang="es-AR" dirty="0"/>
              <a:t>: Dificultad o imposibilidad de reconocer estímulos previamente aprendidos o de aprender nuevo estímulos sin haber deficiencias en la percepción, lenguaje o intelecto. Es un trastorno del reconocimiento.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8885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En el reconocimiento de lo percibido existen dos </a:t>
            </a:r>
            <a:r>
              <a:rPr lang="es-AR" b="1" dirty="0"/>
              <a:t>fases o aspectos</a:t>
            </a:r>
            <a:r>
              <a:rPr lang="es-AR" dirty="0"/>
              <a:t> en que puede aparecer la agnosia: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- Uno </a:t>
            </a:r>
            <a:r>
              <a:rPr lang="es-AR" u="sng" dirty="0"/>
              <a:t>PERCEPTIVO</a:t>
            </a:r>
            <a:r>
              <a:rPr lang="es-AR" dirty="0"/>
              <a:t> por el que las sensaciones se estructuran, emparejan y unifican en un objeto, permitiendo su copia y almacenamiento </a:t>
            </a:r>
            <a:r>
              <a:rPr lang="es-AR" dirty="0">
                <a:sym typeface="Wingdings" pitchFamily="2" charset="2"/>
              </a:rPr>
              <a:t> dificultad en llegar a una percepción coherente.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- Otro </a:t>
            </a:r>
            <a:r>
              <a:rPr lang="es-AR" u="sng" dirty="0"/>
              <a:t>ASOCIATIVO </a:t>
            </a:r>
            <a:r>
              <a:rPr lang="es-AR" dirty="0"/>
              <a:t>por el que lo percibido es estructurado y copiado, para asociarlo a otros objetos previamente almacenados </a:t>
            </a:r>
            <a:r>
              <a:rPr lang="es-AR" dirty="0">
                <a:sym typeface="Wingdings" pitchFamily="2" charset="2"/>
              </a:rPr>
              <a:t> inhabilidad para acceder al conocimiento conceptual.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5480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2A50E-7C3E-41D3-BD35-8FF0F124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D5C7E31-DAC0-48D4-8B79-6B9849548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352" y="-30481"/>
            <a:ext cx="7350224" cy="67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58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/>
              <a:t>TIPOS DE AGNOSIAS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AR" sz="2600" b="1" dirty="0"/>
          </a:p>
          <a:p>
            <a:r>
              <a:rPr lang="es-AR" sz="2600" b="1" dirty="0"/>
              <a:t>Agnosia visual</a:t>
            </a:r>
            <a:r>
              <a:rPr lang="es-AR" sz="2600" dirty="0"/>
              <a:t> de objetos y colores</a:t>
            </a:r>
          </a:p>
          <a:p>
            <a:r>
              <a:rPr lang="es-AR" sz="2600" b="1" dirty="0"/>
              <a:t>Prosopagnosia</a:t>
            </a:r>
            <a:r>
              <a:rPr lang="es-AR" sz="2600" dirty="0"/>
              <a:t>: incapacidad de reconocer rostros de allegados o personas conocidas.</a:t>
            </a:r>
          </a:p>
          <a:p>
            <a:r>
              <a:rPr lang="es-AR" sz="2600" b="1" dirty="0"/>
              <a:t>Agnosia verbal</a:t>
            </a:r>
            <a:r>
              <a:rPr lang="es-AR" sz="2600" dirty="0"/>
              <a:t>: falta de comprensión de la palabra hablada, mientras que la escrita se comprende verbalmente. Ocurre en el sistema auditivo.</a:t>
            </a:r>
          </a:p>
          <a:p>
            <a:r>
              <a:rPr lang="es-AR" sz="2600" b="1" dirty="0" err="1"/>
              <a:t>Hemiasomatognosia</a:t>
            </a:r>
            <a:r>
              <a:rPr lang="es-AR" sz="2600" dirty="0"/>
              <a:t>: falta de reconocimiento de un </a:t>
            </a:r>
            <a:r>
              <a:rPr lang="es-AR" sz="2600" dirty="0" err="1"/>
              <a:t>hemicuerpo</a:t>
            </a:r>
            <a:r>
              <a:rPr lang="es-AR" sz="2600" dirty="0"/>
              <a:t>.</a:t>
            </a:r>
          </a:p>
          <a:p>
            <a:r>
              <a:rPr lang="es-AR" sz="2600" b="1" dirty="0"/>
              <a:t>Anosognosia</a:t>
            </a:r>
            <a:r>
              <a:rPr lang="es-AR" sz="2600" dirty="0"/>
              <a:t>: negación por parte del enfermo de su enfermedad.</a:t>
            </a:r>
          </a:p>
          <a:p>
            <a:r>
              <a:rPr lang="es-AR" sz="2600" b="1" dirty="0" err="1"/>
              <a:t>Autotopoagnosia</a:t>
            </a:r>
            <a:r>
              <a:rPr lang="es-AR" sz="2600" dirty="0"/>
              <a:t>: falta de reconocimiento de segmentos o partes del cuerpo.</a:t>
            </a:r>
          </a:p>
          <a:p>
            <a:r>
              <a:rPr lang="es-AR" sz="2600" b="1" dirty="0"/>
              <a:t>Agnosias </a:t>
            </a:r>
            <a:r>
              <a:rPr lang="es-AR" sz="2600" b="1" dirty="0" err="1"/>
              <a:t>somatoestésicas</a:t>
            </a:r>
            <a:r>
              <a:rPr lang="es-AR" sz="2600" dirty="0"/>
              <a:t>: se relacionan con la sensibilidad superficial y profunda. Dentro de ellas se encuentra la  </a:t>
            </a:r>
            <a:r>
              <a:rPr lang="es-AR" sz="2600" dirty="0" err="1"/>
              <a:t>astereognosia</a:t>
            </a:r>
            <a:r>
              <a:rPr lang="es-AR" sz="2600" dirty="0"/>
              <a:t>: imposibilidad de reconocer objetos mediante el tacto.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3837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MUCHAS GRACIAS!!</a:t>
            </a:r>
          </a:p>
        </p:txBody>
      </p:sp>
      <p:pic>
        <p:nvPicPr>
          <p:cNvPr id="9218" name="Picture 2" descr="C:\Users\Usuario\Documents\Psicología\674e099c75e5a0cfb3cb3618970b3f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69" y="1752600"/>
            <a:ext cx="4391862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4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Atención</a:t>
            </a:r>
            <a:r>
              <a:rPr lang="es-AR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73563"/>
          </a:xfrm>
        </p:spPr>
        <p:txBody>
          <a:bodyPr>
            <a:normAutofit fontScale="85000" lnSpcReduction="20000"/>
          </a:bodyPr>
          <a:lstStyle/>
          <a:p>
            <a:r>
              <a:rPr lang="es-AR" dirty="0"/>
              <a:t>Es el proceso por el cual podemos </a:t>
            </a:r>
            <a:r>
              <a:rPr lang="es-AR" u="sng" dirty="0"/>
              <a:t>dirigir</a:t>
            </a:r>
            <a:r>
              <a:rPr lang="es-AR" dirty="0"/>
              <a:t> nuestros recursos mentales sobre algunos aspectos del medio, los más relevantes, o bien sobre la ejecución de determinadas acciones que consideramos más adecuadas entre las posibles. Hace referencia al estado de observación y de alerta que nos permite tomar conciencia de lo que ocurre en nuestro entorno (Ballesteros, 2000).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En otras palabras, la atención es la capacidad de generar, dirigir y mantener un estado de activación adecuado para el procesamiento correcto de la información.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Dentro de esta función debemos hablar de distintos tipos: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995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rmAutofit fontScale="70000" lnSpcReduction="20000"/>
          </a:bodyPr>
          <a:lstStyle/>
          <a:p>
            <a:r>
              <a:rPr lang="es-AR" b="1" dirty="0"/>
              <a:t>Atención sostenida</a:t>
            </a:r>
            <a:r>
              <a:rPr lang="es-AR" dirty="0"/>
              <a:t>: capacidad de mantener de manera fluida el foco de atención en una tarea o evento durante un periodo de tiempo prolongado.</a:t>
            </a:r>
          </a:p>
          <a:p>
            <a:endParaRPr lang="es-AR" dirty="0"/>
          </a:p>
          <a:p>
            <a:r>
              <a:rPr lang="es-AR" b="1" dirty="0"/>
              <a:t>Atención selectiva</a:t>
            </a:r>
            <a:r>
              <a:rPr lang="es-AR" dirty="0"/>
              <a:t>: capacidad para dirigir la atención y centrarse en algo sin permitir que otros estímulos, bien externos o internos, interrumpan la tarea.</a:t>
            </a:r>
          </a:p>
          <a:p>
            <a:endParaRPr lang="es-AR" dirty="0"/>
          </a:p>
          <a:p>
            <a:r>
              <a:rPr lang="es-AR" b="1" dirty="0"/>
              <a:t>Atención alternante</a:t>
            </a:r>
            <a:r>
              <a:rPr lang="es-AR" dirty="0"/>
              <a:t>: capacidad de cambiar nuestro foco de atención de una tarea o norma interna a otra de manera fluida.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b="1" dirty="0"/>
              <a:t>Atención dividida</a:t>
            </a:r>
            <a:r>
              <a:rPr lang="es-AR" dirty="0"/>
              <a:t>: habilidad que tiene una persona de atender a por lo menos dos estímulos al mismo tiempo</a:t>
            </a:r>
          </a:p>
          <a:p>
            <a:endParaRPr lang="es-AR" dirty="0"/>
          </a:p>
          <a:p>
            <a:r>
              <a:rPr lang="es-AR" b="1" dirty="0"/>
              <a:t>Velocidad de procesamiento</a:t>
            </a:r>
            <a:r>
              <a:rPr lang="es-AR" dirty="0"/>
              <a:t>: ritmo al que el cerebro realiza una tarea (evidentemente, varía según la tarea, dependiendo del resto de funciones cognitivas implicadas en la misma).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3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0D2583-7683-80BB-5355-B79B4A8C0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72816"/>
            <a:ext cx="7200800" cy="52971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0C9B2D-286B-313C-2F25-419146E2A2E2}"/>
              </a:ext>
            </a:extLst>
          </p:cNvPr>
          <p:cNvSpPr txBox="1"/>
          <p:nvPr/>
        </p:nvSpPr>
        <p:spPr>
          <a:xfrm>
            <a:off x="467544" y="18864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r>
              <a:rPr lang="es-AR" b="1" dirty="0"/>
              <a:t>Heminegligencia</a:t>
            </a:r>
            <a:r>
              <a:rPr lang="es-AR" dirty="0"/>
              <a:t>: Incapacidad para dirigir la atención hacia uno de los lados (normalmente, el izquierdo), tanto en relación al propio cuerpo como al espacio.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333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La memoria es la capacidad de </a:t>
            </a:r>
            <a:r>
              <a:rPr lang="es-AR" b="1" dirty="0"/>
              <a:t>codificar</a:t>
            </a:r>
            <a:r>
              <a:rPr lang="es-AR" dirty="0"/>
              <a:t>, </a:t>
            </a:r>
            <a:r>
              <a:rPr lang="es-AR" b="1" dirty="0"/>
              <a:t>almacenar</a:t>
            </a:r>
            <a:r>
              <a:rPr lang="es-AR" dirty="0"/>
              <a:t> y </a:t>
            </a:r>
            <a:r>
              <a:rPr lang="es-AR" b="1" dirty="0"/>
              <a:t>recuperar</a:t>
            </a:r>
            <a:r>
              <a:rPr lang="es-AR" dirty="0"/>
              <a:t> de manera efectiva información o suceso vivido. </a:t>
            </a:r>
          </a:p>
          <a:p>
            <a:endParaRPr lang="es-AR" dirty="0"/>
          </a:p>
          <a:p>
            <a:r>
              <a:rPr lang="es-AR" dirty="0"/>
              <a:t>Estadios en el proceso de la memoria:</a:t>
            </a:r>
          </a:p>
          <a:p>
            <a:pPr>
              <a:buFontTx/>
              <a:buChar char="-"/>
            </a:pPr>
            <a:r>
              <a:rPr lang="es-AR" b="1" dirty="0"/>
              <a:t>CODIFICACIÓN/ </a:t>
            </a:r>
            <a:r>
              <a:rPr lang="es-AR" b="1" dirty="0">
                <a:solidFill>
                  <a:srgbClr val="FF0000"/>
                </a:solidFill>
              </a:rPr>
              <a:t>R</a:t>
            </a:r>
            <a:r>
              <a:rPr lang="es-AR" b="1" dirty="0"/>
              <a:t>EGISTRO</a:t>
            </a:r>
            <a:r>
              <a:rPr lang="es-AR" dirty="0"/>
              <a:t>: entrada e incorporación de la información a través de los sentidos;</a:t>
            </a:r>
          </a:p>
          <a:p>
            <a:pPr>
              <a:buFontTx/>
              <a:buChar char="-"/>
            </a:pPr>
            <a:r>
              <a:rPr lang="es-AR" b="1" dirty="0"/>
              <a:t>ALMACENAMIENTO/ </a:t>
            </a:r>
            <a:r>
              <a:rPr lang="es-AR" b="1" dirty="0">
                <a:solidFill>
                  <a:srgbClr val="FF0000"/>
                </a:solidFill>
              </a:rPr>
              <a:t>R</a:t>
            </a:r>
            <a:r>
              <a:rPr lang="es-AR" b="1" dirty="0"/>
              <a:t>ETENCIÓN</a:t>
            </a:r>
            <a:r>
              <a:rPr lang="es-AR" dirty="0"/>
              <a:t>: guardado de la información en la memoria (repetición – organización – visualización – asociación)</a:t>
            </a:r>
          </a:p>
          <a:p>
            <a:pPr>
              <a:buFontTx/>
              <a:buChar char="-"/>
            </a:pPr>
            <a:r>
              <a:rPr lang="es-AR" b="1" dirty="0">
                <a:solidFill>
                  <a:srgbClr val="FF0000"/>
                </a:solidFill>
              </a:rPr>
              <a:t>R</a:t>
            </a:r>
            <a:r>
              <a:rPr lang="es-AR" b="1" dirty="0"/>
              <a:t>ECUPERACIÓN</a:t>
            </a:r>
            <a:r>
              <a:rPr lang="es-AR" dirty="0"/>
              <a:t>: evocación del recuerdo. </a:t>
            </a:r>
          </a:p>
        </p:txBody>
      </p:sp>
    </p:spTree>
    <p:extLst>
      <p:ext uri="{BB962C8B-B14F-4D97-AF65-F5344CB8AC3E}">
        <p14:creationId xmlns:p14="http://schemas.microsoft.com/office/powerpoint/2010/main" val="94141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Taxonomía de la memoria</a:t>
            </a:r>
          </a:p>
        </p:txBody>
      </p:sp>
      <p:pic>
        <p:nvPicPr>
          <p:cNvPr id="9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338" y="1752600"/>
            <a:ext cx="723932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6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3358</TotalTime>
  <Words>2397</Words>
  <Application>Microsoft Office PowerPoint</Application>
  <PresentationFormat>Presentación en pantalla (4:3)</PresentationFormat>
  <Paragraphs>193</Paragraphs>
  <Slides>46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Book Antiqua</vt:lpstr>
      <vt:lpstr>Calibri</vt:lpstr>
      <vt:lpstr>Century Gothic</vt:lpstr>
      <vt:lpstr>Wingdings</vt:lpstr>
      <vt:lpstr>Boticario</vt:lpstr>
      <vt:lpstr>Funciones cognitivas</vt:lpstr>
      <vt:lpstr>¿qué son?</vt:lpstr>
      <vt:lpstr>Veamos de qué se tratan..</vt:lpstr>
      <vt:lpstr>orientación</vt:lpstr>
      <vt:lpstr>Atención </vt:lpstr>
      <vt:lpstr>Presentación de PowerPoint</vt:lpstr>
      <vt:lpstr>Presentación de PowerPoint</vt:lpstr>
      <vt:lpstr>memoria</vt:lpstr>
      <vt:lpstr>Taxonomía de la memoria</vt:lpstr>
      <vt:lpstr>Presentación de PowerPoint</vt:lpstr>
      <vt:lpstr>Tipos de memoria.</vt:lpstr>
      <vt:lpstr>Presentación de PowerPoint</vt:lpstr>
      <vt:lpstr>Presentación de PowerPoint</vt:lpstr>
      <vt:lpstr>Presentación de PowerPoint</vt:lpstr>
      <vt:lpstr>Presentación de PowerPoint</vt:lpstr>
      <vt:lpstr>Funciones ejecutivas</vt:lpstr>
      <vt:lpstr>Presentación de PowerPoint</vt:lpstr>
      <vt:lpstr>Presentación de PowerPoint</vt:lpstr>
      <vt:lpstr>Ffee y trastornos del lóbulo frontal</vt:lpstr>
      <vt:lpstr>Presentación de PowerPoint</vt:lpstr>
      <vt:lpstr>Circuitos frontosubcorticales</vt:lpstr>
      <vt:lpstr>Presentación de PowerPoint</vt:lpstr>
      <vt:lpstr>Circuito dorsolateral prefrontal</vt:lpstr>
      <vt:lpstr>Circuito órbitofrontal</vt:lpstr>
      <vt:lpstr>Circuito del cínculo anterior</vt:lpstr>
      <vt:lpstr>Síndromes frontales</vt:lpstr>
      <vt:lpstr>1) Sindrome dorsolateral o disejecutivo</vt:lpstr>
      <vt:lpstr>Presentación de PowerPoint</vt:lpstr>
      <vt:lpstr>Sindrome órbito frontal (cambio de personalidad)</vt:lpstr>
      <vt:lpstr>Presentación de PowerPoint</vt:lpstr>
      <vt:lpstr>Síndrome mesial frontal (apatía y mutismo)</vt:lpstr>
      <vt:lpstr>Presentación de PowerPoint</vt:lpstr>
      <vt:lpstr>Presentación de PowerPoint</vt:lpstr>
      <vt:lpstr>SIGUEN VIVOS??</vt:lpstr>
      <vt:lpstr>Lenguaje - afasias</vt:lpstr>
      <vt:lpstr>Presentación de PowerPoint</vt:lpstr>
      <vt:lpstr>Presentación de PowerPoint</vt:lpstr>
      <vt:lpstr>Presentación de PowerPoint</vt:lpstr>
      <vt:lpstr>Presentación de PowerPoint</vt:lpstr>
      <vt:lpstr>PRAXIAS</vt:lpstr>
      <vt:lpstr>TIPOS DE APRAXIAS</vt:lpstr>
      <vt:lpstr>GNOSIAS</vt:lpstr>
      <vt:lpstr>Presentación de PowerPoint</vt:lpstr>
      <vt:lpstr>Presentación de PowerPoint</vt:lpstr>
      <vt:lpstr>TIPOS DE AGNOSIAS</vt:lpstr>
      <vt:lpstr>MUCHAS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cognitivas</dc:title>
  <dc:creator>Usuario</dc:creator>
  <cp:lastModifiedBy>MAHOMED TOMÁS FRANCISCO</cp:lastModifiedBy>
  <cp:revision>17</cp:revision>
  <dcterms:created xsi:type="dcterms:W3CDTF">2020-06-26T00:52:42Z</dcterms:created>
  <dcterms:modified xsi:type="dcterms:W3CDTF">2025-06-06T17:17:32Z</dcterms:modified>
</cp:coreProperties>
</file>