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61" r:id="rId5"/>
    <p:sldId id="262" r:id="rId6"/>
    <p:sldId id="275" r:id="rId7"/>
    <p:sldId id="270" r:id="rId8"/>
    <p:sldId id="271" r:id="rId9"/>
    <p:sldId id="273" r:id="rId10"/>
    <p:sldId id="266" r:id="rId11"/>
    <p:sldId id="267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355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10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570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72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634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11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277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995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056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746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618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E076C-353C-4688-B032-F33C8FD75B6F}" type="datetimeFigureOut">
              <a:rPr lang="es-AR" smtClean="0"/>
              <a:t>4/6/2025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9C93F-8D82-4987-B5BD-19C2FAB705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861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799079" y="2353410"/>
            <a:ext cx="3545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Funciones</a:t>
            </a:r>
            <a:endParaRPr lang="es-A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83568" y="4725144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9627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85725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MX" sz="2400" b="1" dirty="0" smtClean="0">
                <a:latin typeface="Cambria Math" pitchFamily="18" charset="0"/>
                <a:ea typeface="Cambria Math" pitchFamily="18" charset="0"/>
              </a:rPr>
              <a:t>Función algebraica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algn="just"/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Es aquella que puede expresarse como un número finito de sumas, diferencias, múltiplos, cocientes y radicales que contienen      </a:t>
            </a:r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0" indent="0" algn="just">
              <a:buNone/>
            </a:pPr>
            <a:endParaRPr lang="es-MX" sz="2000" dirty="0" smtClean="0">
              <a:latin typeface="Cambria Math" pitchFamily="18" charset="0"/>
              <a:ea typeface="Cambria Math" pitchFamily="18" charset="0"/>
            </a:endParaRPr>
          </a:p>
          <a:p>
            <a:pPr algn="just"/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Algunos ejemplos son:</a:t>
            </a:r>
          </a:p>
          <a:p>
            <a:pPr marL="0" indent="0">
              <a:buNone/>
            </a:pPr>
            <a:endParaRPr lang="es-MX" dirty="0" smtClean="0"/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s-MX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s-MX"/>
          </a:p>
        </p:txBody>
      </p:sp>
      <p:graphicFrame>
        <p:nvGraphicFramePr>
          <p:cNvPr id="615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718274"/>
              </p:ext>
            </p:extLst>
          </p:nvPr>
        </p:nvGraphicFramePr>
        <p:xfrm>
          <a:off x="7164288" y="1340768"/>
          <a:ext cx="391244" cy="447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cuación" r:id="rId3" imgW="177569" imgH="202936" progId="Equation.3">
                  <p:embed/>
                </p:oleObj>
              </mc:Choice>
              <mc:Fallback>
                <p:oleObj name="Ecuación" r:id="rId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340768"/>
                        <a:ext cx="391244" cy="447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022559"/>
              </p:ext>
            </p:extLst>
          </p:nvPr>
        </p:nvGraphicFramePr>
        <p:xfrm>
          <a:off x="683568" y="2852936"/>
          <a:ext cx="5100638" cy="281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cuación" r:id="rId5" imgW="2209680" imgH="1218960" progId="Equation.3">
                  <p:embed/>
                </p:oleObj>
              </mc:Choice>
              <mc:Fallback>
                <p:oleObj name="Ecuación" r:id="rId5" imgW="220968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852936"/>
                        <a:ext cx="5100638" cy="281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5508104" y="2420888"/>
            <a:ext cx="1265988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436096" y="2924944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Cuando </a:t>
            </a:r>
            <a:r>
              <a:rPr lang="es-AR" sz="20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 = 1, ¿qué valores asume cada una de las funciones?</a:t>
            </a:r>
            <a:endParaRPr lang="es-AR" sz="20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2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MX" sz="2400" b="1" dirty="0" smtClean="0">
                <a:latin typeface="Cambria Math" pitchFamily="18" charset="0"/>
                <a:ea typeface="Cambria Math" pitchFamily="18" charset="0"/>
              </a:rPr>
              <a:t>Función </a:t>
            </a:r>
            <a:r>
              <a:rPr lang="es-MX" sz="2400" b="1" dirty="0" smtClean="0">
                <a:latin typeface="Cambria Math" pitchFamily="18" charset="0"/>
                <a:ea typeface="Cambria Math" pitchFamily="18" charset="0"/>
              </a:rPr>
              <a:t>Polinómica</a:t>
            </a:r>
            <a:endParaRPr lang="es-ES" sz="2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Función polinomial: </a:t>
            </a:r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Las funciones polinomiales tienen la siguiente notación:</a:t>
            </a:r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529704"/>
              </p:ext>
            </p:extLst>
          </p:nvPr>
        </p:nvGraphicFramePr>
        <p:xfrm>
          <a:off x="1835696" y="2564904"/>
          <a:ext cx="4824536" cy="1465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Ecuación" r:id="rId3" imgW="2298700" imgH="698500" progId="Equation.3">
                  <p:embed/>
                </p:oleObj>
              </mc:Choice>
              <mc:Fallback>
                <p:oleObj name="Ecuación" r:id="rId3" imgW="22987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564904"/>
                        <a:ext cx="4824536" cy="14659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603660"/>
              </p:ext>
            </p:extLst>
          </p:nvPr>
        </p:nvGraphicFramePr>
        <p:xfrm>
          <a:off x="2915816" y="4941168"/>
          <a:ext cx="348932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cuación" r:id="rId5" imgW="1511280" imgH="457200" progId="Equation.3">
                  <p:embed/>
                </p:oleObj>
              </mc:Choice>
              <mc:Fallback>
                <p:oleObj name="Ecuación" r:id="rId5" imgW="151128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941168"/>
                        <a:ext cx="3489325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611560" y="4653136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Ejemplo: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MX" sz="2400" b="1" dirty="0" smtClean="0">
                <a:latin typeface="Cambria Math" pitchFamily="18" charset="0"/>
                <a:ea typeface="Cambria Math" pitchFamily="18" charset="0"/>
              </a:rPr>
              <a:t>Función Racional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Es aquella que puede escribirse como el cociente de dos polinomios. De modo específico, una función es racional si tiene la forma: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850704"/>
              </p:ext>
            </p:extLst>
          </p:nvPr>
        </p:nvGraphicFramePr>
        <p:xfrm>
          <a:off x="2267744" y="2636912"/>
          <a:ext cx="3600400" cy="792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cuación" r:id="rId3" imgW="1905000" imgH="419100" progId="Equation.3">
                  <p:embed/>
                </p:oleObj>
              </mc:Choice>
              <mc:Fallback>
                <p:oleObj name="Ecuación" r:id="rId3" imgW="1905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636912"/>
                        <a:ext cx="3600400" cy="792135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806640"/>
              </p:ext>
            </p:extLst>
          </p:nvPr>
        </p:nvGraphicFramePr>
        <p:xfrm>
          <a:off x="4572000" y="3789040"/>
          <a:ext cx="3384376" cy="404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cuación" r:id="rId5" imgW="1701720" imgH="203040" progId="Equation.3">
                  <p:embed/>
                </p:oleObj>
              </mc:Choice>
              <mc:Fallback>
                <p:oleObj name="Ecuación" r:id="rId5" imgW="1701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789040"/>
                        <a:ext cx="3384376" cy="404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827584" y="4531965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Ejemplo</a:t>
            </a:r>
            <a:r>
              <a:rPr lang="es-AR" dirty="0" smtClean="0"/>
              <a:t>:</a:t>
            </a:r>
            <a:endParaRPr lang="es-AR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566589"/>
              </p:ext>
            </p:extLst>
          </p:nvPr>
        </p:nvGraphicFramePr>
        <p:xfrm>
          <a:off x="2411760" y="4531965"/>
          <a:ext cx="2170112" cy="202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cuación" r:id="rId7" imgW="939600" imgH="876240" progId="Equation.3">
                  <p:embed/>
                </p:oleObj>
              </mc:Choice>
              <mc:Fallback>
                <p:oleObj name="Ecuación" r:id="rId7" imgW="939600" imgH="876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531965"/>
                        <a:ext cx="2170112" cy="202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61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8537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MX" sz="2400" b="1" dirty="0" smtClean="0">
                <a:latin typeface="Cambria Math" pitchFamily="18" charset="0"/>
                <a:ea typeface="Cambria Math" pitchFamily="18" charset="0"/>
              </a:rPr>
              <a:t>Función Irracional</a:t>
            </a:r>
          </a:p>
        </p:txBody>
      </p:sp>
      <p:graphicFrame>
        <p:nvGraphicFramePr>
          <p:cNvPr id="9220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024512"/>
              </p:ext>
            </p:extLst>
          </p:nvPr>
        </p:nvGraphicFramePr>
        <p:xfrm>
          <a:off x="3203848" y="2408695"/>
          <a:ext cx="2088232" cy="597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cuación" r:id="rId3" imgW="888840" imgH="253800" progId="Equation.3">
                  <p:embed/>
                </p:oleObj>
              </mc:Choice>
              <mc:Fallback>
                <p:oleObj name="Ecuación" r:id="rId3" imgW="8888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408695"/>
                        <a:ext cx="2088232" cy="5970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467545" y="1700808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Las funciones irracionales son aquellas cuya expresión matemática presenta un radical</a:t>
            </a:r>
            <a:endParaRPr lang="es-AR" sz="2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87574" y="3028890"/>
            <a:ext cx="7647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Donde </a:t>
            </a:r>
            <a:r>
              <a:rPr lang="es-AR" sz="20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s-AR" sz="20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) puede ser una función </a:t>
            </a:r>
            <a:r>
              <a:rPr lang="es-AR" sz="2000" dirty="0" err="1" smtClean="0">
                <a:latin typeface="Cambria Math" pitchFamily="18" charset="0"/>
                <a:ea typeface="Cambria Math" pitchFamily="18" charset="0"/>
              </a:rPr>
              <a:t>polinómica</a:t>
            </a:r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 o una función racional</a:t>
            </a:r>
            <a:endParaRPr lang="es-AR" sz="2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83568" y="3933056"/>
            <a:ext cx="788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Si </a:t>
            </a:r>
            <a:r>
              <a:rPr lang="es-AR" sz="20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 es par, el radical solo está definido para valores positivos: </a:t>
            </a:r>
            <a:r>
              <a:rPr lang="es-AR" sz="2000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s-AR" sz="2000" dirty="0">
                <a:latin typeface="Cambria Math" pitchFamily="18" charset="0"/>
                <a:ea typeface="Cambria Math" pitchFamily="18" charset="0"/>
              </a:rPr>
              <a:t>(</a:t>
            </a:r>
            <a:r>
              <a:rPr lang="es-AR" sz="2000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s-AR" sz="2000" dirty="0">
                <a:latin typeface="Cambria Math" pitchFamily="18" charset="0"/>
                <a:ea typeface="Cambria Math" pitchFamily="18" charset="0"/>
              </a:rPr>
              <a:t>) </a:t>
            </a:r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≥ 0.</a:t>
            </a:r>
            <a:endParaRPr lang="es-AR" sz="20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3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332656"/>
            <a:ext cx="1200265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Actividad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60354" y="4869160"/>
            <a:ext cx="5661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Resolver los problemas (pág. 93): 1 a 12, 41 a 44. </a:t>
            </a:r>
            <a:endParaRPr lang="es-AR" sz="20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01" y="1340768"/>
            <a:ext cx="5346047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90476" y="836712"/>
            <a:ext cx="3435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Analizar el ejemplo 1 pág.. 90.</a:t>
            </a:r>
            <a:endParaRPr lang="es-AR" sz="20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76" y="3360986"/>
            <a:ext cx="2705120" cy="557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32185" y="4293096"/>
            <a:ext cx="1200265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Actividad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Elipse"/>
          <p:cNvSpPr/>
          <p:nvPr/>
        </p:nvSpPr>
        <p:spPr>
          <a:xfrm>
            <a:off x="997134" y="2923006"/>
            <a:ext cx="806631" cy="35964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Rectángulo"/>
          <p:cNvSpPr/>
          <p:nvPr/>
        </p:nvSpPr>
        <p:spPr>
          <a:xfrm>
            <a:off x="174613" y="99350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mbria Math" pitchFamily="18" charset="0"/>
                <a:ea typeface="Cambria Math" pitchFamily="18" charset="0"/>
              </a:rPr>
              <a:t>C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uando se invierte dinero a alguna tasa de interés, el interés </a:t>
            </a:r>
            <a:r>
              <a:rPr lang="es-AR" i="1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(salida) depende del tiempo </a:t>
            </a:r>
            <a:r>
              <a:rPr lang="es-AR" i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(entrada) que el dinero esté invertido. Para expresar esta dependencia, decimos que </a:t>
            </a:r>
            <a:r>
              <a:rPr lang="es-AR" i="1" dirty="0" smtClean="0">
                <a:latin typeface="Cambria Math" pitchFamily="18" charset="0"/>
                <a:ea typeface="Cambria Math" pitchFamily="18" charset="0"/>
              </a:rPr>
              <a:t>I 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es una “función de” </a:t>
            </a:r>
            <a:r>
              <a:rPr lang="es-AR" i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88162" y="191683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mbria Math" pitchFamily="18" charset="0"/>
                <a:ea typeface="Cambria Math" pitchFamily="18" charset="0"/>
              </a:rPr>
              <a:t>S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uponga que $100 ganan un interés simple a una tasa anual del 6%. Entonces, puede mostrarse que el interés y el tiempo están relacionados por la fórmula: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132624" y="2906941"/>
            <a:ext cx="1494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dirty="0"/>
              <a:t> = </a:t>
            </a:r>
            <a:r>
              <a:rPr lang="es-AR" dirty="0" smtClean="0"/>
              <a:t>100(0,06</a:t>
            </a:r>
            <a:r>
              <a:rPr lang="es-AR" dirty="0"/>
              <a:t>) 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825597" y="2924443"/>
            <a:ext cx="3521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/>
              <a:t>donde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AR" dirty="0" smtClean="0"/>
              <a:t> está </a:t>
            </a:r>
            <a:r>
              <a:rPr lang="es-AR" dirty="0"/>
              <a:t>en dólares y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AR" dirty="0" smtClean="0"/>
              <a:t> en </a:t>
            </a:r>
            <a:r>
              <a:rPr lang="es-AR" dirty="0"/>
              <a:t>años.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38213" y="2889438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AR" dirty="0" smtClean="0"/>
              <a:t> = 1/2</a:t>
            </a:r>
            <a:endParaRPr lang="es-AR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9" t="75195" r="53299" b="17944"/>
          <a:stretch/>
        </p:blipFill>
        <p:spPr bwMode="auto">
          <a:xfrm>
            <a:off x="380728" y="6026797"/>
            <a:ext cx="2121600" cy="70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6" t="49194" r="53526" b="27344"/>
          <a:stretch/>
        </p:blipFill>
        <p:spPr bwMode="auto">
          <a:xfrm>
            <a:off x="495164" y="3293775"/>
            <a:ext cx="1810570" cy="2367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15 Flecha derecha"/>
          <p:cNvSpPr/>
          <p:nvPr/>
        </p:nvSpPr>
        <p:spPr>
          <a:xfrm rot="5228025">
            <a:off x="1198791" y="5771073"/>
            <a:ext cx="403316" cy="2238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93089"/>
              </p:ext>
            </p:extLst>
          </p:nvPr>
        </p:nvGraphicFramePr>
        <p:xfrm>
          <a:off x="2879784" y="4172597"/>
          <a:ext cx="6096001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200"/>
                <a:gridCol w="2515801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i="1" dirty="0" smtClean="0">
                          <a:latin typeface="Times New Roman" pitchFamily="18" charset="0"/>
                          <a:cs typeface="Times New Roman" pitchFamily="18" charset="0"/>
                        </a:rPr>
                        <a:t>t (variable </a:t>
                      </a:r>
                      <a:r>
                        <a:rPr lang="es-AR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indepndiente</a:t>
                      </a:r>
                      <a:r>
                        <a:rPr lang="es-AR" i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s-A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mtClean="0"/>
                        <a:t> 100(0,06) </a:t>
                      </a:r>
                      <a:r>
                        <a:rPr lang="es-AR" i="1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i="1" dirty="0" smtClean="0">
                          <a:latin typeface="Times New Roman" pitchFamily="18" charset="0"/>
                          <a:cs typeface="Times New Roman" pitchFamily="18" charset="0"/>
                        </a:rPr>
                        <a:t>I (variable</a:t>
                      </a:r>
                      <a:r>
                        <a:rPr lang="es-AR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AR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dendiente</a:t>
                      </a:r>
                      <a:r>
                        <a:rPr lang="es-AR" i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s-A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smtClean="0"/>
                        <a:t>1/2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100</a:t>
                      </a:r>
                      <a:r>
                        <a:rPr lang="es-AR" baseline="0" dirty="0" smtClean="0"/>
                        <a:t> . 0,06 . 0,5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100 . 0,06 . 1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3/2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100 . 0,06 . 1,5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9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100 . 0,06 . 2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12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3275856" y="476672"/>
            <a:ext cx="150534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just"/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Introducción </a:t>
            </a:r>
            <a:endParaRPr lang="es-AR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6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8884" y="260648"/>
            <a:ext cx="7772400" cy="81597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s-MX" sz="2400" dirty="0" smtClean="0">
                <a:solidFill>
                  <a:schemeClr val="tx1"/>
                </a:solidFill>
              </a:rPr>
              <a:t>Funciones</a:t>
            </a:r>
            <a:endParaRPr lang="es-ES" sz="2400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5417" y="1196752"/>
            <a:ext cx="8105775" cy="86409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MX" sz="1800" dirty="0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Definición de Función: </a:t>
            </a:r>
            <a:r>
              <a:rPr lang="es-ES" altLang="ja-JP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Es  un tipo de  relación (correspondencia) que existe entre dos  variables,  con la condición que </a:t>
            </a:r>
            <a:r>
              <a:rPr lang="es-ES" altLang="ja-JP" sz="1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 cada valor </a:t>
            </a:r>
            <a:r>
              <a:rPr lang="es-ES" altLang="ja-JP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de la variable independiente (Dominio) </a:t>
            </a:r>
            <a:r>
              <a:rPr lang="es-ES" altLang="ja-JP" sz="1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le corresponde un sólo valor </a:t>
            </a:r>
            <a:r>
              <a:rPr lang="es-ES" altLang="ja-JP" sz="1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de la variable dependiente ( Rango).</a:t>
            </a:r>
            <a:endParaRPr lang="es-ES" sz="18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Picture 2" descr="maquina de funciones ej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4" t="18414" r="53245"/>
          <a:stretch/>
        </p:blipFill>
        <p:spPr bwMode="auto">
          <a:xfrm>
            <a:off x="853972" y="3424257"/>
            <a:ext cx="1629696" cy="277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22352" y="2132856"/>
            <a:ext cx="114646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AR" b="1" dirty="0" smtClean="0"/>
              <a:t>Actividad:</a:t>
            </a:r>
            <a:endParaRPr lang="es-AR" b="1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77131"/>
              </p:ext>
            </p:extLst>
          </p:nvPr>
        </p:nvGraphicFramePr>
        <p:xfrm>
          <a:off x="4067944" y="3717032"/>
          <a:ext cx="309634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840"/>
                <a:gridCol w="1488504"/>
              </a:tblGrid>
              <a:tr h="2885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x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y</a:t>
                      </a:r>
                      <a:endParaRPr lang="es-AR" dirty="0"/>
                    </a:p>
                  </a:txBody>
                  <a:tcPr/>
                </a:tc>
              </a:tr>
              <a:tr h="2885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885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885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2885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885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88545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1/2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21366" y="2582682"/>
            <a:ext cx="8388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Completar la tabla según la siguiente función y expresa quienes componen el dominio y quienes el rango: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8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9286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s-MX" sz="2400" dirty="0" smtClean="0"/>
              <a:t>Elementos para definir una Función </a:t>
            </a:r>
            <a:endParaRPr lang="es-ES" sz="2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857250"/>
            <a:ext cx="8358187" cy="10715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endParaRPr lang="es-MX" sz="2000" dirty="0" smtClean="0">
              <a:latin typeface="Cambria Math" pitchFamily="18" charset="0"/>
              <a:ea typeface="Cambria Math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Para </a:t>
            </a:r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construir una función es necesario tener dos conjuntos D y R y una regla de correspondencia, como se ilustra en el siguiente diagrama.</a:t>
            </a:r>
          </a:p>
          <a:p>
            <a:pPr algn="just" eaLnBrk="1" hangingPunct="1">
              <a:lnSpc>
                <a:spcPct val="90000"/>
              </a:lnSpc>
            </a:pPr>
            <a:endParaRPr lang="es-MX" sz="2600" dirty="0" smtClean="0"/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s-ES" sz="2600" dirty="0" smtClean="0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2643188" y="2857500"/>
            <a:ext cx="1296987" cy="2879725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s-MX">
              <a:latin typeface="Tahoma" pitchFamily="34" charset="0"/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5286375" y="2857500"/>
            <a:ext cx="1296988" cy="2879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s-MX">
              <a:latin typeface="Tahoma" pitchFamily="34" charset="0"/>
            </a:endParaRPr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3198813" y="3192463"/>
            <a:ext cx="2520950" cy="1104900"/>
          </a:xfrm>
          <a:custGeom>
            <a:avLst/>
            <a:gdLst>
              <a:gd name="T0" fmla="*/ 0 w 1588"/>
              <a:gd name="T1" fmla="*/ 2147483646 h 696"/>
              <a:gd name="T2" fmla="*/ 2147483646 w 1588"/>
              <a:gd name="T3" fmla="*/ 2147483646 h 696"/>
              <a:gd name="T4" fmla="*/ 2147483646 w 1588"/>
              <a:gd name="T5" fmla="*/ 2147483646 h 696"/>
              <a:gd name="T6" fmla="*/ 0 60000 65536"/>
              <a:gd name="T7" fmla="*/ 0 60000 65536"/>
              <a:gd name="T8" fmla="*/ 0 60000 65536"/>
              <a:gd name="T9" fmla="*/ 0 w 1588"/>
              <a:gd name="T10" fmla="*/ 0 h 696"/>
              <a:gd name="T11" fmla="*/ 1588 w 1588"/>
              <a:gd name="T12" fmla="*/ 696 h 6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696">
                <a:moveTo>
                  <a:pt x="0" y="696"/>
                </a:moveTo>
                <a:cubicBezTo>
                  <a:pt x="208" y="363"/>
                  <a:pt x="416" y="30"/>
                  <a:pt x="681" y="15"/>
                </a:cubicBezTo>
                <a:cubicBezTo>
                  <a:pt x="946" y="0"/>
                  <a:pt x="1437" y="507"/>
                  <a:pt x="1588" y="605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3127375" y="42973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719763" y="41529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836863" y="2417763"/>
            <a:ext cx="1011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 dirty="0">
                <a:latin typeface="Tahoma" pitchFamily="34" charset="0"/>
              </a:rPr>
              <a:t>Dominio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556250" y="2368550"/>
            <a:ext cx="823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Rango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122613" y="2897188"/>
            <a:ext cx="339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D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780088" y="289718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043363" y="2490788"/>
            <a:ext cx="1065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 dirty="0">
                <a:latin typeface="Tahoma" pitchFamily="34" charset="0"/>
              </a:rPr>
              <a:t>Regla de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630613" y="2784475"/>
            <a:ext cx="1830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 dirty="0">
                <a:latin typeface="Tahoma" pitchFamily="34" charset="0"/>
              </a:rPr>
              <a:t>correspondencia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890838" y="4168775"/>
            <a:ext cx="296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x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5503863" y="4152900"/>
            <a:ext cx="825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y=f(x)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2622550" y="4425950"/>
            <a:ext cx="13160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400">
                <a:latin typeface="Tahoma" pitchFamily="34" charset="0"/>
              </a:rPr>
              <a:t>Variable</a:t>
            </a:r>
          </a:p>
          <a:p>
            <a:pPr algn="ctr" eaLnBrk="1" hangingPunct="1"/>
            <a:r>
              <a:rPr lang="es-MX" sz="1400">
                <a:latin typeface="Tahoma" pitchFamily="34" charset="0"/>
              </a:rPr>
              <a:t>Independiente</a:t>
            </a:r>
            <a:endParaRPr lang="es-ES" sz="1400">
              <a:latin typeface="Tahoma" pitchFamily="34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5359400" y="4427538"/>
            <a:ext cx="11731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400">
                <a:latin typeface="Tahoma" pitchFamily="34" charset="0"/>
              </a:rPr>
              <a:t>Variable</a:t>
            </a:r>
          </a:p>
          <a:p>
            <a:pPr algn="ctr" eaLnBrk="1" hangingPunct="1"/>
            <a:r>
              <a:rPr lang="es-MX" sz="1400">
                <a:latin typeface="Tahoma" pitchFamily="34" charset="0"/>
              </a:rPr>
              <a:t>Dependiente</a:t>
            </a:r>
            <a:endParaRPr lang="es-ES" sz="1400">
              <a:latin typeface="Tahoma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187825" y="3432175"/>
            <a:ext cx="249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400" baseline="30000">
                <a:latin typeface="Tahoma" pitchFamily="34" charset="0"/>
              </a:rPr>
              <a:t>f</a:t>
            </a:r>
            <a:endParaRPr lang="es-ES" sz="2400" baseline="30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83750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s-MX" sz="2400" b="1" dirty="0" smtClean="0">
                <a:latin typeface="Cambria Math" pitchFamily="18" charset="0"/>
                <a:ea typeface="Cambria Math" pitchFamily="18" charset="0"/>
              </a:rPr>
              <a:t>Características de una función</a:t>
            </a:r>
            <a:endParaRPr lang="es-ES" sz="2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92918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s-MX" sz="2000" dirty="0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Dominio</a:t>
            </a:r>
            <a:r>
              <a:rPr lang="es-MX" sz="2000" dirty="0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: </a:t>
            </a:r>
            <a:r>
              <a:rPr lang="es-ES" altLang="ja-JP" sz="2000" dirty="0" smtClean="0">
                <a:latin typeface="Cambria Math" pitchFamily="18" charset="0"/>
                <a:ea typeface="Cambria Math" pitchFamily="18" charset="0"/>
              </a:rPr>
              <a:t>Conjunto </a:t>
            </a:r>
            <a:r>
              <a:rPr lang="es-ES" altLang="ja-JP" sz="2000" dirty="0" smtClean="0">
                <a:latin typeface="Cambria Math" pitchFamily="18" charset="0"/>
                <a:ea typeface="Cambria Math" pitchFamily="18" charset="0"/>
              </a:rPr>
              <a:t>de valores que pueden asignarse a la variable independiente para los cuales la función existe o está definida. </a:t>
            </a:r>
            <a:endParaRPr lang="es-MX" sz="2000" dirty="0" smtClean="0">
              <a:latin typeface="Cambria Math" pitchFamily="18" charset="0"/>
              <a:ea typeface="Cambria Math" pitchFamily="18" charset="0"/>
            </a:endParaRPr>
          </a:p>
          <a:p>
            <a:pPr algn="just" eaLnBrk="1" hangingPunct="1"/>
            <a:r>
              <a:rPr lang="es-MX" sz="2000" dirty="0" smtClean="0">
                <a:solidFill>
                  <a:srgbClr val="3366FF"/>
                </a:solidFill>
                <a:latin typeface="Cambria Math" pitchFamily="18" charset="0"/>
                <a:ea typeface="Cambria Math" pitchFamily="18" charset="0"/>
              </a:rPr>
              <a:t>Rango</a:t>
            </a:r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: </a:t>
            </a:r>
            <a:r>
              <a:rPr lang="es-ES" altLang="ja-JP" sz="2000" dirty="0" smtClean="0">
                <a:latin typeface="Cambria Math" pitchFamily="18" charset="0"/>
                <a:ea typeface="Cambria Math" pitchFamily="18" charset="0"/>
              </a:rPr>
              <a:t>Conjunto </a:t>
            </a:r>
            <a:r>
              <a:rPr lang="es-ES" altLang="ja-JP" sz="2000" dirty="0" smtClean="0">
                <a:latin typeface="Cambria Math" pitchFamily="18" charset="0"/>
                <a:ea typeface="Cambria Math" pitchFamily="18" charset="0"/>
              </a:rPr>
              <a:t>de valores que puede tomar la variable dependiente en una </a:t>
            </a:r>
            <a:r>
              <a:rPr lang="es-ES" altLang="ja-JP" sz="2000" dirty="0" smtClean="0">
                <a:latin typeface="Cambria Math" pitchFamily="18" charset="0"/>
                <a:ea typeface="Cambria Math" pitchFamily="18" charset="0"/>
              </a:rPr>
              <a:t>función</a:t>
            </a:r>
          </a:p>
          <a:p>
            <a:pPr algn="just" eaLnBrk="1" hangingPunct="1"/>
            <a:r>
              <a:rPr lang="es-ES" altLang="ja-JP" sz="2000" dirty="0" smtClean="0">
                <a:latin typeface="Cambria Math" pitchFamily="18" charset="0"/>
                <a:ea typeface="Cambria Math" pitchFamily="18" charset="0"/>
              </a:rPr>
              <a:t>Las palabras claves de la definición son: </a:t>
            </a:r>
            <a:r>
              <a:rPr lang="es-ES" altLang="ja-JP" sz="2000" dirty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es-ES" altLang="ja-JP" sz="2000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xistencia</a:t>
            </a:r>
            <a:r>
              <a:rPr lang="es-ES" altLang="ja-JP" sz="2000" dirty="0" smtClean="0">
                <a:latin typeface="Cambria Math" pitchFamily="18" charset="0"/>
                <a:ea typeface="Cambria Math" pitchFamily="18" charset="0"/>
              </a:rPr>
              <a:t> y </a:t>
            </a:r>
            <a:r>
              <a:rPr lang="es-ES" altLang="ja-JP" sz="2000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Unicidad</a:t>
            </a:r>
            <a:r>
              <a:rPr lang="es-ES" altLang="ja-JP" sz="2000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.</a:t>
            </a:r>
            <a:endParaRPr lang="es-MX" sz="2000" dirty="0" smtClean="0">
              <a:solidFill>
                <a:srgbClr val="00B0F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0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5" t="45565" r="32329" b="19758"/>
          <a:stretch/>
        </p:blipFill>
        <p:spPr bwMode="auto">
          <a:xfrm>
            <a:off x="611560" y="1700808"/>
            <a:ext cx="8089591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51520" y="964759"/>
            <a:ext cx="7965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Analizar cuales de los siguientes diagramas no son funciones. </a:t>
            </a:r>
            <a:r>
              <a:rPr lang="es-AR" sz="2000" dirty="0">
                <a:latin typeface="Cambria Math" pitchFamily="18" charset="0"/>
                <a:ea typeface="Cambria Math" pitchFamily="18" charset="0"/>
              </a:rPr>
              <a:t>¿</a:t>
            </a:r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Por qué?</a:t>
            </a:r>
            <a:endParaRPr lang="es-AR" sz="2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404664"/>
            <a:ext cx="1286827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63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6738" cy="5826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s-MX" sz="2400" dirty="0" smtClean="0">
                <a:latin typeface="Cambria Math" pitchFamily="18" charset="0"/>
                <a:ea typeface="Cambria Math" pitchFamily="18" charset="0"/>
              </a:rPr>
              <a:t>Formas de Representar a una Función</a:t>
            </a:r>
            <a:endParaRPr lang="es-ES" sz="24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63"/>
            <a:ext cx="8258175" cy="5572125"/>
          </a:xfrm>
        </p:spPr>
        <p:txBody>
          <a:bodyPr/>
          <a:lstStyle/>
          <a:p>
            <a:pPr marL="514350" indent="-514350" algn="just" eaLnBrk="1" hangingPunct="1">
              <a:buFontTx/>
              <a:buAutoNum type="alphaLcParenR"/>
            </a:pPr>
            <a:r>
              <a:rPr lang="es-MX" sz="2000" i="1" dirty="0" smtClean="0">
                <a:latin typeface="Cambria Math" pitchFamily="18" charset="0"/>
                <a:ea typeface="Cambria Math" pitchFamily="18" charset="0"/>
              </a:rPr>
              <a:t>En forma de </a:t>
            </a:r>
            <a:r>
              <a:rPr lang="es-MX" sz="2000" i="1" dirty="0" smtClean="0">
                <a:latin typeface="Cambria Math" pitchFamily="18" charset="0"/>
                <a:ea typeface="Cambria Math" pitchFamily="18" charset="0"/>
              </a:rPr>
              <a:t>enunciado coloquial:</a:t>
            </a:r>
            <a:endParaRPr lang="es-MX" sz="2000" i="1" dirty="0" smtClean="0">
              <a:latin typeface="Cambria Math" pitchFamily="18" charset="0"/>
              <a:ea typeface="Cambria Math" pitchFamily="18" charset="0"/>
            </a:endParaRPr>
          </a:p>
          <a:p>
            <a:pPr lvl="1" algn="just" eaLnBrk="1" hangingPunct="1">
              <a:buFontTx/>
              <a:buNone/>
            </a:pPr>
            <a:r>
              <a:rPr lang="es-MX" sz="2000" dirty="0" smtClean="0">
                <a:latin typeface="Cambria Math" pitchFamily="18" charset="0"/>
                <a:ea typeface="Cambria Math" pitchFamily="18" charset="0"/>
              </a:rPr>
              <a:t>Por ejemplo: El área de un círculo es igual a pi  por su radio al cuadrado.</a:t>
            </a:r>
          </a:p>
          <a:p>
            <a:pPr marL="514350" indent="-514350" algn="just" eaLnBrk="1" hangingPunct="1">
              <a:buFontTx/>
              <a:buAutoNum type="alphaLcParenR"/>
            </a:pPr>
            <a:r>
              <a:rPr lang="es-ES" sz="2000" i="1" dirty="0" smtClean="0">
                <a:latin typeface="Cambria Math" pitchFamily="18" charset="0"/>
                <a:ea typeface="Cambria Math" pitchFamily="18" charset="0"/>
              </a:rPr>
              <a:t>En forma analítica por </a:t>
            </a:r>
            <a:r>
              <a:rPr lang="es-ES" sz="2000" i="1" dirty="0" smtClean="0">
                <a:latin typeface="Cambria Math" pitchFamily="18" charset="0"/>
                <a:ea typeface="Cambria Math" pitchFamily="18" charset="0"/>
              </a:rPr>
              <a:t>Fórmula o Ecuación:</a:t>
            </a:r>
          </a:p>
          <a:p>
            <a:pPr marL="514350" indent="-514350" algn="just" eaLnBrk="1" hangingPunct="1">
              <a:buFontTx/>
              <a:buAutoNum type="alphaLcParenR"/>
            </a:pPr>
            <a:endParaRPr lang="es-ES" sz="20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just" eaLnBrk="1" hangingPunct="1">
              <a:buFontTx/>
              <a:buAutoNum type="alphaLcParenR"/>
            </a:pPr>
            <a:r>
              <a:rPr lang="es-MX" sz="2000" i="1" dirty="0" smtClean="0">
                <a:latin typeface="Cambria Math" pitchFamily="18" charset="0"/>
                <a:ea typeface="Cambria Math" pitchFamily="18" charset="0"/>
              </a:rPr>
              <a:t>Por Tabulación</a:t>
            </a:r>
            <a:r>
              <a:rPr lang="es-MX" sz="2000" i="1" dirty="0" smtClean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marL="514350" indent="-514350" eaLnBrk="1" hangingPunct="1">
              <a:buFontTx/>
              <a:buAutoNum type="alphaLcParenR"/>
            </a:pPr>
            <a:endParaRPr lang="es-MX" dirty="0" smtClean="0"/>
          </a:p>
          <a:p>
            <a:pPr marL="514350" indent="-514350" eaLnBrk="1" hangingPunct="1">
              <a:buFontTx/>
              <a:buAutoNum type="alphaLcParenR"/>
            </a:pPr>
            <a:endParaRPr lang="es-MX" dirty="0" smtClean="0"/>
          </a:p>
          <a:p>
            <a:pPr marL="514350" indent="-514350" eaLnBrk="1" hangingPunct="1">
              <a:buFontTx/>
              <a:buAutoNum type="alphaLcParenR"/>
            </a:pPr>
            <a:endParaRPr lang="es-MX" dirty="0" smtClean="0"/>
          </a:p>
          <a:p>
            <a:pPr marL="0" indent="0" eaLnBrk="1" hangingPunct="1">
              <a:buNone/>
            </a:pPr>
            <a:endParaRPr lang="es-MX" dirty="0" smtClean="0"/>
          </a:p>
          <a:p>
            <a:pPr marL="514350" indent="-514350" eaLnBrk="1" hangingPunct="1">
              <a:buFontTx/>
              <a:buAutoNum type="alphaLcParenR"/>
            </a:pPr>
            <a:endParaRPr lang="es-MX" dirty="0" smtClean="0"/>
          </a:p>
          <a:p>
            <a:pPr marL="514350" indent="-514350" eaLnBrk="1" hangingPunct="1">
              <a:buFontTx/>
              <a:buNone/>
            </a:pPr>
            <a:endParaRPr lang="es-MX" dirty="0" smtClean="0"/>
          </a:p>
          <a:p>
            <a:pPr marL="514350" indent="-514350" eaLnBrk="1" hangingPunct="1"/>
            <a:endParaRPr lang="es-ES" dirty="0" smtClean="0"/>
          </a:p>
        </p:txBody>
      </p:sp>
      <p:graphicFrame>
        <p:nvGraphicFramePr>
          <p:cNvPr id="112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054268"/>
              </p:ext>
            </p:extLst>
          </p:nvPr>
        </p:nvGraphicFramePr>
        <p:xfrm>
          <a:off x="6084168" y="2060848"/>
          <a:ext cx="14287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cuación" r:id="rId3" imgW="494870" imgH="203024" progId="Equation.3">
                  <p:embed/>
                </p:oleObj>
              </mc:Choice>
              <mc:Fallback>
                <p:oleObj name="Ecuación" r:id="rId3" imgW="494870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2060848"/>
                        <a:ext cx="142875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786188" y="3500438"/>
          <a:ext cx="2786062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31"/>
                <a:gridCol w="1393031"/>
              </a:tblGrid>
              <a:tr h="396275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radio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Área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>
                          <a:latin typeface="Cambria"/>
                          <a:ea typeface="Times New Roman"/>
                          <a:cs typeface="Times New Roman"/>
                        </a:rPr>
                        <a:t>4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4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err="1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 dirty="0" err="1">
                          <a:latin typeface="Cambria"/>
                          <a:ea typeface="Times New Roman"/>
                          <a:cs typeface="Times New Roman"/>
                        </a:rPr>
                        <a:t>n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err="1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 err="1">
                          <a:latin typeface="Cambria"/>
                          <a:ea typeface="Times New Roman"/>
                          <a:cs typeface="Times New Roman"/>
                        </a:rPr>
                        <a:t>n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68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548680"/>
            <a:ext cx="8472488" cy="4873724"/>
          </a:xfrm>
        </p:spPr>
        <p:txBody>
          <a:bodyPr/>
          <a:lstStyle/>
          <a:p>
            <a:pPr marL="514350" indent="-514350" eaLnBrk="1" hangingPunct="1">
              <a:buFontTx/>
              <a:buAutoNum type="alphaLcParenR" startAt="4"/>
              <a:defRPr/>
            </a:pPr>
            <a:r>
              <a:rPr lang="es-MX" sz="2000" i="1" dirty="0" smtClean="0">
                <a:latin typeface="Cambria Math" pitchFamily="18" charset="0"/>
                <a:ea typeface="Cambria Math" pitchFamily="18" charset="0"/>
              </a:rPr>
              <a:t>En forma Gráfica:</a:t>
            </a:r>
            <a:endParaRPr lang="es-MX" sz="2000" i="1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eaLnBrk="1" hangingPunct="1">
              <a:buFontTx/>
              <a:buAutoNum type="alphaLcParenR" startAt="4"/>
              <a:defRPr/>
            </a:pPr>
            <a:endParaRPr lang="es-MX" dirty="0" smtClean="0"/>
          </a:p>
          <a:p>
            <a:pPr marL="514350" indent="-514350" eaLnBrk="1" hangingPunct="1">
              <a:buFontTx/>
              <a:buAutoNum type="alphaLcParenR" startAt="4"/>
              <a:defRPr/>
            </a:pPr>
            <a:endParaRPr lang="es-MX" dirty="0" smtClean="0"/>
          </a:p>
          <a:p>
            <a:pPr marL="514350" indent="-514350" eaLnBrk="1" hangingPunct="1">
              <a:buFontTx/>
              <a:buAutoNum type="alphaLcParenR" startAt="4"/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</p:txBody>
      </p:sp>
      <p:pic>
        <p:nvPicPr>
          <p:cNvPr id="7172" name="Picture 4" descr="5.4: Gráficas de Funciones Polinómicas - LibreTexts Españ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676" y="1340768"/>
            <a:ext cx="5117744" cy="384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5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41312" y="337666"/>
            <a:ext cx="8143875" cy="5643562"/>
          </a:xfrm>
        </p:spPr>
        <p:txBody>
          <a:bodyPr/>
          <a:lstStyle/>
          <a:p>
            <a:pPr marL="514350" indent="-514350" algn="l" eaLnBrk="1" hangingPunct="1">
              <a:defRPr/>
            </a:pPr>
            <a:endParaRPr lang="es-MX" dirty="0" smtClean="0"/>
          </a:p>
          <a:p>
            <a:pPr marL="514350" indent="-514350" algn="l" eaLnBrk="1" hangingPunct="1">
              <a:buFontTx/>
              <a:buAutoNum type="alphaLcParenR" startAt="5"/>
              <a:defRPr/>
            </a:pPr>
            <a:r>
              <a:rPr lang="es-MX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En forma </a:t>
            </a:r>
            <a:r>
              <a:rPr lang="es-MX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de diagrama de </a:t>
            </a:r>
            <a:r>
              <a:rPr lang="es-MX" sz="2000" i="1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Venn</a:t>
            </a:r>
            <a:r>
              <a:rPr lang="es-MX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:</a:t>
            </a:r>
            <a:endParaRPr lang="es-MX" sz="2000" i="1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pPr marL="514350" indent="-514350" algn="l" eaLnBrk="1" hangingPunct="1">
              <a:buFontTx/>
              <a:buAutoNum type="alphaLcParenR" startAt="5"/>
              <a:defRPr/>
            </a:pPr>
            <a:endParaRPr lang="es-MX" dirty="0" smtClean="0"/>
          </a:p>
          <a:p>
            <a:pPr algn="l"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3000375" y="2786063"/>
            <a:ext cx="1296988" cy="2879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s-MX">
              <a:latin typeface="Tahoma" pitchFamily="34" charset="0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5656263" y="2787650"/>
            <a:ext cx="1296987" cy="287972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s-MX">
              <a:latin typeface="Tahoma" pitchFamily="34" charset="0"/>
            </a:endParaRP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3206750" y="2347913"/>
            <a:ext cx="1011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Dominio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5926138" y="2298700"/>
            <a:ext cx="823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Rango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3429000" y="2928938"/>
            <a:ext cx="3540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</a:t>
            </a:r>
            <a:r>
              <a:rPr lang="es-MX" sz="1800" baseline="-25000">
                <a:latin typeface="Tahoma" pitchFamily="34" charset="0"/>
              </a:rPr>
              <a:t>1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r</a:t>
            </a:r>
            <a:r>
              <a:rPr lang="es-ES" sz="1800" baseline="-25000">
                <a:latin typeface="Tahoma" pitchFamily="34" charset="0"/>
              </a:rPr>
              <a:t>2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r</a:t>
            </a:r>
            <a:r>
              <a:rPr lang="es-ES" sz="1800" baseline="-25000">
                <a:latin typeface="Tahoma" pitchFamily="34" charset="0"/>
              </a:rPr>
              <a:t>3</a:t>
            </a:r>
            <a:endParaRPr lang="es-ES" sz="1800">
              <a:latin typeface="Tahoma" pitchFamily="34" charset="0"/>
            </a:endParaRPr>
          </a:p>
          <a:p>
            <a:pPr eaLnBrk="1" hangingPunct="1"/>
            <a:r>
              <a:rPr lang="es-ES" sz="1800">
                <a:latin typeface="Tahoma" pitchFamily="34" charset="0"/>
              </a:rPr>
              <a:t>r</a:t>
            </a:r>
            <a:r>
              <a:rPr lang="es-ES" sz="1800" baseline="-25000">
                <a:latin typeface="Tahoma" pitchFamily="34" charset="0"/>
              </a:rPr>
              <a:t>4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r</a:t>
            </a:r>
            <a:r>
              <a:rPr lang="es-ES" sz="1800" baseline="-25000">
                <a:latin typeface="Tahoma" pitchFamily="34" charset="0"/>
              </a:rPr>
              <a:t>n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6215063" y="2928938"/>
            <a:ext cx="4095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1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2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3</a:t>
            </a:r>
            <a:endParaRPr lang="es-MX" sz="1800">
              <a:latin typeface="Tahoma" pitchFamily="34" charset="0"/>
            </a:endParaRPr>
          </a:p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4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n</a:t>
            </a:r>
            <a:endParaRPr lang="es-ES" sz="1800" baseline="-25000">
              <a:latin typeface="Tahoma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4413250" y="2420938"/>
            <a:ext cx="1065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Regla de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4000500" y="2714625"/>
            <a:ext cx="1830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 dirty="0">
                <a:latin typeface="Tahoma" pitchFamily="34" charset="0"/>
              </a:rPr>
              <a:t>correspondencia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13324" name="Text Box 18"/>
          <p:cNvSpPr txBox="1">
            <a:spLocks noChangeArrowheads="1"/>
          </p:cNvSpPr>
          <p:nvPr/>
        </p:nvSpPr>
        <p:spPr bwMode="auto">
          <a:xfrm>
            <a:off x="2928938" y="5715000"/>
            <a:ext cx="13160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400">
                <a:latin typeface="Tahoma" pitchFamily="34" charset="0"/>
              </a:rPr>
              <a:t>Variable</a:t>
            </a:r>
          </a:p>
          <a:p>
            <a:pPr algn="ctr" eaLnBrk="1" hangingPunct="1"/>
            <a:r>
              <a:rPr lang="es-MX" sz="1400">
                <a:latin typeface="Tahoma" pitchFamily="34" charset="0"/>
              </a:rPr>
              <a:t>Independiente</a:t>
            </a:r>
            <a:endParaRPr lang="es-ES" sz="1400">
              <a:latin typeface="Tahoma" pitchFamily="34" charset="0"/>
            </a:endParaRPr>
          </a:p>
        </p:txBody>
      </p:sp>
      <p:sp>
        <p:nvSpPr>
          <p:cNvPr id="13325" name="Text Box 19"/>
          <p:cNvSpPr txBox="1">
            <a:spLocks noChangeArrowheads="1"/>
          </p:cNvSpPr>
          <p:nvPr/>
        </p:nvSpPr>
        <p:spPr bwMode="auto">
          <a:xfrm>
            <a:off x="5857875" y="5715000"/>
            <a:ext cx="11731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400">
                <a:latin typeface="Tahoma" pitchFamily="34" charset="0"/>
              </a:rPr>
              <a:t>Variable</a:t>
            </a:r>
          </a:p>
          <a:p>
            <a:pPr algn="ctr" eaLnBrk="1" hangingPunct="1"/>
            <a:r>
              <a:rPr lang="es-MX" sz="1400">
                <a:latin typeface="Tahoma" pitchFamily="34" charset="0"/>
              </a:rPr>
              <a:t>Dependiente</a:t>
            </a:r>
            <a:endParaRPr lang="es-ES" sz="1400">
              <a:latin typeface="Tahoma" pitchFamily="34" charset="0"/>
            </a:endParaRPr>
          </a:p>
        </p:txBody>
      </p:sp>
      <p:cxnSp>
        <p:nvCxnSpPr>
          <p:cNvPr id="49" name="48 Conector recto de flecha"/>
          <p:cNvCxnSpPr/>
          <p:nvPr/>
        </p:nvCxnSpPr>
        <p:spPr>
          <a:xfrm>
            <a:off x="3786188" y="3143250"/>
            <a:ext cx="2357437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3786188" y="3429000"/>
            <a:ext cx="242887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3786188" y="3714750"/>
            <a:ext cx="2357437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>
            <a:off x="3811588" y="4000500"/>
            <a:ext cx="227965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>
            <a:off x="3883025" y="5078413"/>
            <a:ext cx="2214563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6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578</Words>
  <Application>Microsoft Office PowerPoint</Application>
  <PresentationFormat>Presentación en pantalla (4:3)</PresentationFormat>
  <Paragraphs>137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Tema de Office</vt:lpstr>
      <vt:lpstr>Ecuación</vt:lpstr>
      <vt:lpstr>Microsoft Editor de ecuaciones 3.0</vt:lpstr>
      <vt:lpstr>Presentación de PowerPoint</vt:lpstr>
      <vt:lpstr>Presentación de PowerPoint</vt:lpstr>
      <vt:lpstr>Funciones</vt:lpstr>
      <vt:lpstr>Elementos para definir una Función </vt:lpstr>
      <vt:lpstr>Características de una función</vt:lpstr>
      <vt:lpstr>Presentación de PowerPoint</vt:lpstr>
      <vt:lpstr>Formas de Representar a una Función</vt:lpstr>
      <vt:lpstr>Presentación de PowerPoint</vt:lpstr>
      <vt:lpstr>Presentación de PowerPoint</vt:lpstr>
      <vt:lpstr>Función algebraica</vt:lpstr>
      <vt:lpstr>Función Polinómica</vt:lpstr>
      <vt:lpstr>Función Racional</vt:lpstr>
      <vt:lpstr>Función Irracional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44</cp:revision>
  <dcterms:created xsi:type="dcterms:W3CDTF">2025-06-03T18:02:05Z</dcterms:created>
  <dcterms:modified xsi:type="dcterms:W3CDTF">2025-06-04T13:33:36Z</dcterms:modified>
</cp:coreProperties>
</file>