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267CCA-EB2E-40CC-8A54-0E455B491CE3}" type="datetimeFigureOut">
              <a:rPr lang="es-ES" smtClean="0"/>
              <a:t>13/06/2023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9636C7-7445-437E-BAAB-4894084249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1E7BBA-7196-45AA-A2E0-B59CF1DDC0FB}" type="datetimeFigureOut">
              <a:rPr lang="es-ES" smtClean="0"/>
              <a:t>13/06/2023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1EC9C7-4551-4F80-8B48-F8279B93B215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EC9C7-4551-4F80-8B48-F8279B93B215}" type="slidenum">
              <a:rPr lang="es-ES" smtClean="0"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EC9C7-4551-4F80-8B48-F8279B93B215}" type="slidenum">
              <a:rPr lang="es-ES" smtClean="0"/>
              <a:t>2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8831CE-494F-428B-A86F-58B28ED837AE}" type="datetime1">
              <a:rPr lang="es-ES" smtClean="0"/>
              <a:t>13/06/2023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s-MX"/>
              <a:t>Docentes: Dra. Karina Torres, Lic. Regina Meyer y Cpn. Juan Pablo Scalenghe</a:t>
            </a:r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631F8D8-0C07-4257-8769-7AD208332E44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B4BDB-93A3-494C-A93C-353E9B8CCC7C}" type="datetime1">
              <a:rPr lang="es-ES" smtClean="0"/>
              <a:t>13/06/2023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Docentes: Dra. Karina Torres, Lic. Regina Meyer y Cpn. Juan Pablo Scalenghe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F8D8-0C07-4257-8769-7AD208332E4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08DA-10FC-4FCE-A473-11311BEFD316}" type="datetime1">
              <a:rPr lang="es-ES" smtClean="0"/>
              <a:t>13/06/2023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Docentes: Dra. Karina Torres, Lic. Regina Meyer y Cpn. Juan Pablo Scalenghe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F8D8-0C07-4257-8769-7AD208332E4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3274970-A145-432A-B626-0C1BF80442FC}" type="datetime1">
              <a:rPr lang="es-ES" smtClean="0"/>
              <a:t>13/06/2023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631F8D8-0C07-4257-8769-7AD208332E44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s-MX"/>
              <a:t>Docentes: Dra. Karina Torres, Lic. Regina Meyer y Cpn. Juan Pablo Scalenghe</a:t>
            </a:r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6FB4456-0C00-42D1-B2BC-A4B206C84229}" type="datetime1">
              <a:rPr lang="es-ES" smtClean="0"/>
              <a:t>13/06/2023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s-MX"/>
              <a:t>Docentes: Dra. Karina Torres, Lic. Regina Meyer y Cpn. Juan Pablo Scalenghe</a:t>
            </a:r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631F8D8-0C07-4257-8769-7AD208332E44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8825-53FE-4CEA-B265-59FE30CB3129}" type="datetime1">
              <a:rPr lang="es-ES" smtClean="0"/>
              <a:t>13/06/2023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Docentes: Dra. Karina Torres, Lic. Regina Meyer y Cpn. Juan Pablo Scalenghe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F8D8-0C07-4257-8769-7AD208332E44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BA368-06DE-41C8-837D-1073A2BF2D45}" type="datetime1">
              <a:rPr lang="es-ES" smtClean="0"/>
              <a:t>13/06/2023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Docentes: Dra. Karina Torres, Lic. Regina Meyer y Cpn. Juan Pablo Scalenghe</a:t>
            </a: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F8D8-0C07-4257-8769-7AD208332E44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6DEA65A-8208-4D37-959A-85F29435D554}" type="datetime1">
              <a:rPr lang="es-ES" smtClean="0"/>
              <a:t>13/06/2023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631F8D8-0C07-4257-8769-7AD208332E44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s-MX"/>
              <a:t>Docentes: Dra. Karina Torres, Lic. Regina Meyer y Cpn. Juan Pablo Scalenghe</a:t>
            </a:r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77EED-7731-48F3-9B73-C6EEA15726E4}" type="datetime1">
              <a:rPr lang="es-ES" smtClean="0"/>
              <a:t>13/06/2023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Docentes: Dra. Karina Torres, Lic. Regina Meyer y Cpn. Juan Pablo Scalenghe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F8D8-0C07-4257-8769-7AD208332E4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4C447F3-C953-4E98-A330-E1E5EBAEB0A7}" type="datetime1">
              <a:rPr lang="es-ES" smtClean="0"/>
              <a:t>13/06/2023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631F8D8-0C07-4257-8769-7AD208332E44}" type="slidenum">
              <a:rPr lang="es-ES" smtClean="0"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s-MX"/>
              <a:t>Docentes: Dra. Karina Torres, Lic. Regina Meyer y Cpn. Juan Pablo Scalenghe</a:t>
            </a:r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A2E85B1-64D7-41F7-9ACF-46F393726983}" type="datetime1">
              <a:rPr lang="es-ES" smtClean="0"/>
              <a:t>13/06/2023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631F8D8-0C07-4257-8769-7AD208332E44}" type="slidenum">
              <a:rPr lang="es-ES" smtClean="0"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s-MX"/>
              <a:t>Docentes: Dra. Karina Torres, Lic. Regina Meyer y Cpn. Juan Pablo Scalenghe</a:t>
            </a:r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D13086F-64EF-41FB-8425-1D2DCAEDA5DA}" type="datetime1">
              <a:rPr lang="es-ES" smtClean="0"/>
              <a:t>13/06/2023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s-MX"/>
              <a:t>Docentes: Dra. Karina Torres, Lic. Regina Meyer y Cpn. Juan Pablo Scalenghe</a:t>
            </a:r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631F8D8-0C07-4257-8769-7AD208332E44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8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7" Type="http://schemas.openxmlformats.org/officeDocument/2006/relationships/image" Target="../media/image19.w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7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image" Target="../media/image20.wmf"/><Relationship Id="rId7" Type="http://schemas.openxmlformats.org/officeDocument/2006/relationships/image" Target="../media/image22.wmf"/><Relationship Id="rId2" Type="http://schemas.openxmlformats.org/officeDocument/2006/relationships/oleObject" Target="../embeddings/oleObject19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7" Type="http://schemas.openxmlformats.org/officeDocument/2006/relationships/image" Target="../media/image26.wmf"/><Relationship Id="rId2" Type="http://schemas.openxmlformats.org/officeDocument/2006/relationships/oleObject" Target="../embeddings/oleObject2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4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oleObject" Target="../embeddings/oleObject26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7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image" Target="../media/image29.wmf"/><Relationship Id="rId7" Type="http://schemas.openxmlformats.org/officeDocument/2006/relationships/image" Target="../media/image31.wmf"/><Relationship Id="rId2" Type="http://schemas.openxmlformats.org/officeDocument/2006/relationships/oleObject" Target="../embeddings/oleObject28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0.bin"/><Relationship Id="rId5" Type="http://schemas.openxmlformats.org/officeDocument/2006/relationships/image" Target="../media/image30.wmf"/><Relationship Id="rId4" Type="http://schemas.openxmlformats.org/officeDocument/2006/relationships/oleObject" Target="../embeddings/oleObject29.bin"/><Relationship Id="rId9" Type="http://schemas.openxmlformats.org/officeDocument/2006/relationships/image" Target="../media/image32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oleObject" Target="../embeddings/oleObject32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wmf"/><Relationship Id="rId4" Type="http://schemas.openxmlformats.org/officeDocument/2006/relationships/oleObject" Target="../embeddings/oleObject33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oleObject" Target="../embeddings/oleObject34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wmf"/><Relationship Id="rId4" Type="http://schemas.openxmlformats.org/officeDocument/2006/relationships/oleObject" Target="../embeddings/oleObject35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7" Type="http://schemas.openxmlformats.org/officeDocument/2006/relationships/image" Target="../media/image39.wmf"/><Relationship Id="rId2" Type="http://schemas.openxmlformats.org/officeDocument/2006/relationships/oleObject" Target="../embeddings/oleObject3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8.bin"/><Relationship Id="rId5" Type="http://schemas.openxmlformats.org/officeDocument/2006/relationships/image" Target="../media/image38.wmf"/><Relationship Id="rId4" Type="http://schemas.openxmlformats.org/officeDocument/2006/relationships/oleObject" Target="../embeddings/oleObject37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oleObject" Target="../embeddings/oleObject39.bin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oleObject" Target="../embeddings/oleObject40.bin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oleObject" Target="../embeddings/oleObject4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3.wmf"/><Relationship Id="rId4" Type="http://schemas.openxmlformats.org/officeDocument/2006/relationships/oleObject" Target="../embeddings/oleObject42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3" Type="http://schemas.openxmlformats.org/officeDocument/2006/relationships/image" Target="../media/image44.wmf"/><Relationship Id="rId7" Type="http://schemas.openxmlformats.org/officeDocument/2006/relationships/image" Target="../media/image46.wmf"/><Relationship Id="rId2" Type="http://schemas.openxmlformats.org/officeDocument/2006/relationships/oleObject" Target="../embeddings/oleObject4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5.bin"/><Relationship Id="rId11" Type="http://schemas.openxmlformats.org/officeDocument/2006/relationships/image" Target="../media/image48.wmf"/><Relationship Id="rId5" Type="http://schemas.openxmlformats.org/officeDocument/2006/relationships/image" Target="../media/image45.wmf"/><Relationship Id="rId10" Type="http://schemas.openxmlformats.org/officeDocument/2006/relationships/oleObject" Target="../embeddings/oleObject47.bin"/><Relationship Id="rId4" Type="http://schemas.openxmlformats.org/officeDocument/2006/relationships/oleObject" Target="../embeddings/oleObject44.bin"/><Relationship Id="rId9" Type="http://schemas.openxmlformats.org/officeDocument/2006/relationships/image" Target="../media/image47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86000" y="2963398"/>
            <a:ext cx="6172200" cy="1894362"/>
          </a:xfrm>
        </p:spPr>
        <p:txBody>
          <a:bodyPr>
            <a:noAutofit/>
          </a:bodyPr>
          <a:lstStyle/>
          <a:p>
            <a:pPr algn="ctr"/>
            <a:r>
              <a:rPr lang="es-AR" sz="5400" dirty="0">
                <a:solidFill>
                  <a:srgbClr val="0070C0"/>
                </a:solidFill>
              </a:rPr>
              <a:t>UNIDAD 4:</a:t>
            </a:r>
            <a:r>
              <a:rPr lang="es-AR" sz="6000" dirty="0"/>
              <a:t> distribuciones de probabilidad</a:t>
            </a:r>
            <a:br>
              <a:rPr lang="es-AR" sz="6000" dirty="0"/>
            </a:br>
            <a:r>
              <a:rPr lang="es-AR" sz="4800" dirty="0"/>
              <a:t>PARTE 1</a:t>
            </a:r>
            <a:endParaRPr lang="es-ES" sz="4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57224" y="274638"/>
            <a:ext cx="7467600" cy="1143000"/>
          </a:xfrm>
        </p:spPr>
        <p:txBody>
          <a:bodyPr/>
          <a:lstStyle/>
          <a:p>
            <a:pPr algn="ctr"/>
            <a:r>
              <a:rPr lang="es-AR" b="1" dirty="0"/>
              <a:t>CÁLCULO DE PROBABILIDADES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819176" y="1600200"/>
            <a:ext cx="7467600" cy="487375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AR" dirty="0"/>
              <a:t>	</a:t>
            </a:r>
            <a:r>
              <a:rPr lang="es-AR" b="1" dirty="0">
                <a:solidFill>
                  <a:schemeClr val="tx2"/>
                </a:solidFill>
              </a:rPr>
              <a:t>EJEMPLO 1:</a:t>
            </a:r>
            <a:r>
              <a:rPr lang="es-AR" dirty="0"/>
              <a:t> Si se lanza una moneda, ¿cuál es la probabilidad de que salga cara?</a:t>
            </a:r>
          </a:p>
          <a:p>
            <a:pPr algn="just">
              <a:buNone/>
            </a:pPr>
            <a:r>
              <a:rPr lang="es-AR" dirty="0"/>
              <a:t>	P(C)=     =0,5</a:t>
            </a:r>
          </a:p>
          <a:p>
            <a:pPr algn="just">
              <a:buNone/>
            </a:pPr>
            <a:r>
              <a:rPr lang="es-AR" dirty="0"/>
              <a:t>	</a:t>
            </a:r>
            <a:r>
              <a:rPr lang="es-AR" b="1" dirty="0"/>
              <a:t>Respuesta:</a:t>
            </a:r>
            <a:r>
              <a:rPr lang="es-AR" dirty="0"/>
              <a:t> La probabilidad de que salga cara es 0,5.</a:t>
            </a:r>
          </a:p>
          <a:p>
            <a:pPr algn="just">
              <a:buNone/>
            </a:pPr>
            <a:r>
              <a:rPr lang="es-AR" dirty="0"/>
              <a:t>	</a:t>
            </a:r>
            <a:r>
              <a:rPr lang="es-AR" b="1" dirty="0">
                <a:solidFill>
                  <a:schemeClr val="tx2"/>
                </a:solidFill>
              </a:rPr>
              <a:t>EJEMPLO 2: </a:t>
            </a:r>
            <a:r>
              <a:rPr lang="es-AR" dirty="0"/>
              <a:t>Si se lanzan dos monedas legales, ¿cuál es la probabilidad de observar al menos una cara?</a:t>
            </a:r>
          </a:p>
          <a:p>
            <a:pPr algn="just">
              <a:buNone/>
            </a:pPr>
            <a:r>
              <a:rPr lang="es-AR" dirty="0"/>
              <a:t>	P(al menos 1 cara) = P(CC)+P(CX)+P(XC)=</a:t>
            </a:r>
          </a:p>
          <a:p>
            <a:pPr algn="just">
              <a:buNone/>
            </a:pPr>
            <a:r>
              <a:rPr lang="es-AR" dirty="0"/>
              <a:t>	=</a:t>
            </a:r>
          </a:p>
          <a:p>
            <a:pPr algn="just">
              <a:buNone/>
            </a:pPr>
            <a:r>
              <a:rPr lang="es-AR" dirty="0"/>
              <a:t>	</a:t>
            </a:r>
            <a:r>
              <a:rPr lang="es-AR" b="1" dirty="0"/>
              <a:t>Respuesta:</a:t>
            </a:r>
            <a:r>
              <a:rPr lang="es-AR" dirty="0"/>
              <a:t> La probabilidad de observar al menos una cara es   .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31F8D8-0C07-4257-8769-7AD208332E44}" type="slidenum">
              <a:rPr lang="es-ES" smtClean="0"/>
              <a:t>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MX"/>
              <a:t>Docentes: Dra. Karina Torres, Lic. Regina Meyer y Cpn. Juan Pablo Scalenghe</a:t>
            </a:r>
            <a:endParaRPr lang="es-ES"/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/>
        </p:nvGraphicFramePr>
        <p:xfrm>
          <a:off x="2071670" y="2227543"/>
          <a:ext cx="285752" cy="7013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2" imgW="139680" imgH="342720" progId="Equation.3">
                  <p:embed/>
                </p:oleObj>
              </mc:Choice>
              <mc:Fallback>
                <p:oleObj name="Ecuación" r:id="rId2" imgW="139680" imgH="3427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70" y="2227543"/>
                        <a:ext cx="285752" cy="7013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6 Objeto"/>
          <p:cNvGraphicFramePr>
            <a:graphicFrameLocks noChangeAspect="1"/>
          </p:cNvGraphicFramePr>
          <p:nvPr/>
        </p:nvGraphicFramePr>
        <p:xfrm>
          <a:off x="1428728" y="4786322"/>
          <a:ext cx="1587511" cy="714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4" imgW="761760" imgH="342720" progId="Equation.3">
                  <p:embed/>
                </p:oleObj>
              </mc:Choice>
              <mc:Fallback>
                <p:oleObj name="Ecuación" r:id="rId4" imgW="761760" imgH="3427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28" y="4786322"/>
                        <a:ext cx="1587511" cy="7143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3594295"/>
              </p:ext>
            </p:extLst>
          </p:nvPr>
        </p:nvGraphicFramePr>
        <p:xfrm>
          <a:off x="3779912" y="5592092"/>
          <a:ext cx="284164" cy="6974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6" imgW="139680" imgH="342720" progId="Equation.3">
                  <p:embed/>
                </p:oleObj>
              </mc:Choice>
              <mc:Fallback>
                <p:oleObj name="Ecuación" r:id="rId6" imgW="139680" imgH="34272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5592092"/>
                        <a:ext cx="284164" cy="6974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19176" y="-428652"/>
            <a:ext cx="7467600" cy="1143000"/>
          </a:xfrm>
        </p:spPr>
        <p:txBody>
          <a:bodyPr/>
          <a:lstStyle/>
          <a:p>
            <a:pPr algn="ctr"/>
            <a:r>
              <a:rPr lang="es-AR" b="1" dirty="0"/>
              <a:t>CÁLCULO DE PROBABILIDADES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819176" y="714356"/>
            <a:ext cx="7467600" cy="61436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AR" dirty="0"/>
              <a:t>	</a:t>
            </a:r>
            <a:r>
              <a:rPr lang="es-AR" sz="2000" b="1" dirty="0">
                <a:solidFill>
                  <a:schemeClr val="tx2"/>
                </a:solidFill>
              </a:rPr>
              <a:t>EJEMPLO 3:</a:t>
            </a:r>
            <a:r>
              <a:rPr lang="es-AR" sz="2000" dirty="0"/>
              <a:t> Se ha realizado una encuesta a todos los empleados de una fábrica y se les ha preguntado si son fumadores activos. Los resultados se presentan en la </a:t>
            </a:r>
            <a:r>
              <a:rPr lang="es-AR" sz="2000" b="1" dirty="0"/>
              <a:t>tabla de contingencia</a:t>
            </a:r>
            <a:r>
              <a:rPr lang="es-AR" sz="2000" dirty="0"/>
              <a:t> siguiente:</a:t>
            </a:r>
          </a:p>
          <a:p>
            <a:pPr algn="just">
              <a:buNone/>
            </a:pPr>
            <a:endParaRPr lang="es-AR" dirty="0"/>
          </a:p>
          <a:p>
            <a:pPr algn="just">
              <a:buNone/>
            </a:pPr>
            <a:endParaRPr lang="es-AR" dirty="0"/>
          </a:p>
          <a:p>
            <a:pPr algn="just">
              <a:buNone/>
            </a:pPr>
            <a:endParaRPr lang="es-AR" dirty="0"/>
          </a:p>
          <a:p>
            <a:pPr algn="just">
              <a:buNone/>
            </a:pPr>
            <a:endParaRPr lang="es-AR" dirty="0"/>
          </a:p>
          <a:p>
            <a:pPr algn="ctr">
              <a:buNone/>
            </a:pPr>
            <a:r>
              <a:rPr lang="es-AR" dirty="0"/>
              <a:t>	</a:t>
            </a:r>
          </a:p>
          <a:p>
            <a:pPr marL="0" indent="0" algn="just">
              <a:buFont typeface="Arial" pitchFamily="34" charset="0"/>
              <a:buChar char="•"/>
            </a:pPr>
            <a:r>
              <a:rPr lang="es-AR" sz="2000" dirty="0"/>
              <a:t>  </a:t>
            </a:r>
          </a:p>
          <a:p>
            <a:pPr marL="0" indent="0" algn="just">
              <a:buFont typeface="Arial" pitchFamily="34" charset="0"/>
              <a:buChar char="•"/>
            </a:pPr>
            <a:r>
              <a:rPr lang="es-AR" sz="2000" dirty="0"/>
              <a:t>   Un evento simple: A: “La persona es mujer”</a:t>
            </a:r>
          </a:p>
          <a:p>
            <a:pPr algn="just">
              <a:buFont typeface="Arial" pitchFamily="34" charset="0"/>
              <a:buChar char="•"/>
            </a:pPr>
            <a:r>
              <a:rPr lang="es-AR" sz="2000" dirty="0"/>
              <a:t>Un evento conjunto: B: “La persona es hombre y fuma”.</a:t>
            </a:r>
          </a:p>
          <a:p>
            <a:pPr algn="just">
              <a:buFont typeface="Arial" pitchFamily="34" charset="0"/>
              <a:buChar char="•"/>
            </a:pPr>
            <a:r>
              <a:rPr lang="es-AR" sz="2000" dirty="0"/>
              <a:t>El evento “mujer no fumadora” es un evento conjunto.</a:t>
            </a:r>
          </a:p>
          <a:p>
            <a:pPr algn="just">
              <a:buFont typeface="Arial" pitchFamily="34" charset="0"/>
              <a:buChar char="•"/>
            </a:pPr>
            <a:r>
              <a:rPr lang="es-AR" sz="2000" dirty="0"/>
              <a:t>Si A: “La persona fuma” entonces el complemento de A se denota como C(A)=                    “La persona no fuma”.</a:t>
            </a:r>
            <a:endParaRPr lang="es-ES" sz="20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31F8D8-0C07-4257-8769-7AD208332E44}" type="slidenum">
              <a:rPr lang="es-ES" smtClean="0"/>
              <a:t>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MX" dirty="0"/>
              <a:t>Docentes: Dra. Karina Torres, Lic. Regina Meyer y </a:t>
            </a:r>
            <a:r>
              <a:rPr lang="es-MX" dirty="0" err="1"/>
              <a:t>Cpn.</a:t>
            </a:r>
            <a:r>
              <a:rPr lang="es-MX" dirty="0"/>
              <a:t> Juan Pablo </a:t>
            </a:r>
            <a:r>
              <a:rPr lang="es-MX" dirty="0" err="1"/>
              <a:t>Scalenghe</a:t>
            </a: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524068"/>
              </p:ext>
            </p:extLst>
          </p:nvPr>
        </p:nvGraphicFramePr>
        <p:xfrm>
          <a:off x="1428728" y="2143116"/>
          <a:ext cx="6286544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97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0559"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/>
                        <a:t>Fumador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/>
                        <a:t>No fumador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/>
                        <a:t>Total</a:t>
                      </a:r>
                      <a:endParaRPr lang="es-ES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s-AR" b="0" dirty="0" err="1">
                          <a:solidFill>
                            <a:sysClr val="windowText" lastClr="000000"/>
                          </a:solidFill>
                        </a:rPr>
                        <a:t>Distribción</a:t>
                      </a:r>
                      <a:r>
                        <a:rPr lang="es-AR" b="0" dirty="0">
                          <a:solidFill>
                            <a:sysClr val="windowText" lastClr="000000"/>
                          </a:solidFill>
                        </a:rPr>
                        <a:t> marginal por renglón (Mujer u</a:t>
                      </a:r>
                      <a:r>
                        <a:rPr lang="es-AR" b="0" baseline="0" dirty="0">
                          <a:solidFill>
                            <a:sysClr val="windowText" lastClr="000000"/>
                          </a:solidFill>
                        </a:rPr>
                        <a:t> hombre)</a:t>
                      </a:r>
                      <a:endParaRPr lang="es-ES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975">
                <a:tc>
                  <a:txBody>
                    <a:bodyPr/>
                    <a:lstStyle/>
                    <a:p>
                      <a:pPr algn="ctr"/>
                      <a:r>
                        <a:rPr lang="es-AR" dirty="0"/>
                        <a:t>Mujer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/>
                        <a:t>70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/>
                        <a:t>50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/>
                        <a:t>120</a:t>
                      </a:r>
                      <a:endParaRPr lang="es-E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s-E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975">
                <a:tc>
                  <a:txBody>
                    <a:bodyPr/>
                    <a:lstStyle/>
                    <a:p>
                      <a:pPr algn="ctr"/>
                      <a:r>
                        <a:rPr lang="es-AR" dirty="0"/>
                        <a:t>Hombre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/>
                        <a:t>40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/>
                        <a:t>40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/>
                        <a:t>80</a:t>
                      </a:r>
                      <a:endParaRPr lang="es-E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s-E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975">
                <a:tc>
                  <a:txBody>
                    <a:bodyPr/>
                    <a:lstStyle/>
                    <a:p>
                      <a:pPr algn="ctr"/>
                      <a:r>
                        <a:rPr lang="es-AR" b="1" dirty="0"/>
                        <a:t>Total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/>
                        <a:t>110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/>
                        <a:t>90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/>
                        <a:t>200</a:t>
                      </a:r>
                      <a:endParaRPr lang="es-E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s-E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6513">
                <a:tc gridSpan="5">
                  <a:txBody>
                    <a:bodyPr/>
                    <a:lstStyle/>
                    <a:p>
                      <a:pPr algn="ctr"/>
                      <a:r>
                        <a:rPr lang="es-AR" b="0" dirty="0"/>
                        <a:t>Distribución marginal por columna</a:t>
                      </a:r>
                      <a:r>
                        <a:rPr lang="es-AR" b="0" baseline="0" dirty="0"/>
                        <a:t> (Fumador o No fumador)</a:t>
                      </a:r>
                    </a:p>
                    <a:p>
                      <a:pPr algn="ctr"/>
                      <a:endParaRPr lang="es-ES" b="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E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E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E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8073973"/>
              </p:ext>
            </p:extLst>
          </p:nvPr>
        </p:nvGraphicFramePr>
        <p:xfrm>
          <a:off x="3419872" y="6023482"/>
          <a:ext cx="1423767" cy="4635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2" imgW="545760" imgH="177480" progId="Equation.3">
                  <p:embed/>
                </p:oleObj>
              </mc:Choice>
              <mc:Fallback>
                <p:oleObj name="Ecuación" r:id="rId2" imgW="54576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6023482"/>
                        <a:ext cx="1423767" cy="4635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19176" y="-142900"/>
            <a:ext cx="7467600" cy="1143000"/>
          </a:xfrm>
        </p:spPr>
        <p:txBody>
          <a:bodyPr/>
          <a:lstStyle/>
          <a:p>
            <a:pPr algn="ctr"/>
            <a:r>
              <a:rPr lang="es-AR" b="1" dirty="0"/>
              <a:t>RELACIONES ENTRE EVENTOS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819176" y="1142984"/>
            <a:ext cx="7467600" cy="4873752"/>
          </a:xfrm>
        </p:spPr>
        <p:txBody>
          <a:bodyPr/>
          <a:lstStyle/>
          <a:p>
            <a:pPr algn="just"/>
            <a:r>
              <a:rPr lang="es-AR" b="1" dirty="0">
                <a:solidFill>
                  <a:schemeClr val="tx2"/>
                </a:solidFill>
              </a:rPr>
              <a:t>UNIÓN DE DOS EVENTOS</a:t>
            </a:r>
            <a:r>
              <a:rPr lang="es-AR" dirty="0"/>
              <a:t>: La unión de dos eventos, A y B, es el evento en el que puede ocurrir A o B o ambos. Cuando se realiza el experimento lo simbolizamos como (A o B) o             </a:t>
            </a:r>
          </a:p>
          <a:p>
            <a:pPr algn="just">
              <a:buNone/>
            </a:pPr>
            <a:endParaRPr lang="es-AR" dirty="0"/>
          </a:p>
          <a:p>
            <a:pPr algn="just">
              <a:buNone/>
            </a:pP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31F8D8-0C07-4257-8769-7AD208332E44}" type="slidenum">
              <a:rPr lang="es-ES" smtClean="0"/>
              <a:t>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MX" dirty="0"/>
              <a:t>Docentes: Dra. Karina Torres, Lic. Regina Meyer y </a:t>
            </a:r>
            <a:r>
              <a:rPr lang="es-MX" dirty="0" err="1"/>
              <a:t>Cpn.</a:t>
            </a:r>
            <a:r>
              <a:rPr lang="es-MX" dirty="0"/>
              <a:t> Juan Pablo </a:t>
            </a:r>
            <a:r>
              <a:rPr lang="es-MX" dirty="0" err="1"/>
              <a:t>Scalenghe</a:t>
            </a:r>
            <a:endParaRPr lang="es-ES" dirty="0"/>
          </a:p>
        </p:txBody>
      </p:sp>
      <p:grpSp>
        <p:nvGrpSpPr>
          <p:cNvPr id="36" name="35 Grupo"/>
          <p:cNvGrpSpPr/>
          <p:nvPr/>
        </p:nvGrpSpPr>
        <p:grpSpPr>
          <a:xfrm>
            <a:off x="2886800" y="2323363"/>
            <a:ext cx="5565154" cy="4240022"/>
            <a:chOff x="2786050" y="2133311"/>
            <a:chExt cx="5551945" cy="4724713"/>
          </a:xfrm>
        </p:grpSpPr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4234274"/>
                </p:ext>
              </p:extLst>
            </p:nvPr>
          </p:nvGraphicFramePr>
          <p:xfrm>
            <a:off x="7280714" y="2133311"/>
            <a:ext cx="1057281" cy="4405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cuación" r:id="rId2" imgW="457200" imgH="190440" progId="Equation.3">
                    <p:embed/>
                  </p:oleObj>
                </mc:Choice>
                <mc:Fallback>
                  <p:oleObj name="Ecuación" r:id="rId2" imgW="457200" imgH="19044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80714" y="2133311"/>
                          <a:ext cx="1057281" cy="44053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6 Rectángulo"/>
            <p:cNvSpPr/>
            <p:nvPr/>
          </p:nvSpPr>
          <p:spPr>
            <a:xfrm>
              <a:off x="2786050" y="3357562"/>
              <a:ext cx="3571900" cy="2857520"/>
            </a:xfrm>
            <a:prstGeom prst="rect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 dirty="0">
                <a:ln>
                  <a:solidFill>
                    <a:schemeClr val="accent2"/>
                  </a:solidFill>
                </a:ln>
              </a:endParaRPr>
            </a:p>
          </p:txBody>
        </p:sp>
        <p:sp>
          <p:nvSpPr>
            <p:cNvPr id="8" name="7 Elipse"/>
            <p:cNvSpPr/>
            <p:nvPr/>
          </p:nvSpPr>
          <p:spPr>
            <a:xfrm>
              <a:off x="2928926" y="3929066"/>
              <a:ext cx="1928826" cy="192882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" name="8 Elipse"/>
            <p:cNvSpPr/>
            <p:nvPr/>
          </p:nvSpPr>
          <p:spPr>
            <a:xfrm>
              <a:off x="4214810" y="4000504"/>
              <a:ext cx="1928826" cy="192882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1" name="10 Conector recto"/>
            <p:cNvCxnSpPr>
              <a:stCxn id="8" idx="0"/>
              <a:endCxn id="8" idx="2"/>
            </p:cNvCxnSpPr>
            <p:nvPr/>
          </p:nvCxnSpPr>
          <p:spPr>
            <a:xfrm rot="16200000" flipH="1" flipV="1">
              <a:off x="2928926" y="3929065"/>
              <a:ext cx="964413" cy="9644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>
              <a:endCxn id="8" idx="3"/>
            </p:cNvCxnSpPr>
            <p:nvPr/>
          </p:nvCxnSpPr>
          <p:spPr>
            <a:xfrm rot="5400000">
              <a:off x="3139958" y="4214818"/>
              <a:ext cx="1432042" cy="12891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Conector recto"/>
            <p:cNvCxnSpPr>
              <a:stCxn id="9" idx="0"/>
            </p:cNvCxnSpPr>
            <p:nvPr/>
          </p:nvCxnSpPr>
          <p:spPr>
            <a:xfrm rot="16200000" flipH="1" flipV="1">
              <a:off x="3482570" y="4018364"/>
              <a:ext cx="1714514" cy="167879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Conector recto"/>
            <p:cNvCxnSpPr/>
            <p:nvPr/>
          </p:nvCxnSpPr>
          <p:spPr>
            <a:xfrm rot="5400000">
              <a:off x="2964645" y="4036223"/>
              <a:ext cx="1285884" cy="12144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>
              <a:stCxn id="9" idx="7"/>
              <a:endCxn id="9" idx="3"/>
            </p:cNvCxnSpPr>
            <p:nvPr/>
          </p:nvCxnSpPr>
          <p:spPr>
            <a:xfrm rot="16200000" flipH="1" flipV="1">
              <a:off x="4497280" y="4282974"/>
              <a:ext cx="1363886" cy="13638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Conector recto"/>
            <p:cNvCxnSpPr>
              <a:stCxn id="9" idx="6"/>
              <a:endCxn id="9" idx="4"/>
            </p:cNvCxnSpPr>
            <p:nvPr/>
          </p:nvCxnSpPr>
          <p:spPr>
            <a:xfrm flipH="1">
              <a:off x="5179223" y="4964917"/>
              <a:ext cx="964413" cy="9644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Conector recto"/>
            <p:cNvCxnSpPr/>
            <p:nvPr/>
          </p:nvCxnSpPr>
          <p:spPr>
            <a:xfrm rot="5400000">
              <a:off x="3815439" y="4101198"/>
              <a:ext cx="1714512" cy="165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24 Conector recto"/>
            <p:cNvCxnSpPr/>
            <p:nvPr/>
          </p:nvCxnSpPr>
          <p:spPr>
            <a:xfrm rot="5400000">
              <a:off x="4786314" y="4572008"/>
              <a:ext cx="1285887" cy="128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28 CuadroTexto"/>
            <p:cNvSpPr txBox="1"/>
            <p:nvPr/>
          </p:nvSpPr>
          <p:spPr>
            <a:xfrm>
              <a:off x="6448024" y="3214686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2400" b="1" dirty="0">
                  <a:solidFill>
                    <a:schemeClr val="tx2"/>
                  </a:solidFill>
                </a:rPr>
                <a:t>S</a:t>
              </a:r>
              <a:endParaRPr lang="es-ES" sz="2400" b="1" dirty="0">
                <a:solidFill>
                  <a:schemeClr val="tx2"/>
                </a:solidFill>
              </a:endParaRPr>
            </a:p>
          </p:txBody>
        </p:sp>
        <p:sp>
          <p:nvSpPr>
            <p:cNvPr id="30" name="29 CuadroTexto"/>
            <p:cNvSpPr txBox="1"/>
            <p:nvPr/>
          </p:nvSpPr>
          <p:spPr>
            <a:xfrm>
              <a:off x="5521838" y="3643314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2400" b="1" dirty="0">
                  <a:solidFill>
                    <a:schemeClr val="tx2"/>
                  </a:solidFill>
                </a:rPr>
                <a:t>B</a:t>
              </a:r>
              <a:endParaRPr lang="es-ES" sz="2400" b="1" dirty="0">
                <a:solidFill>
                  <a:schemeClr val="tx2"/>
                </a:solidFill>
              </a:endParaRPr>
            </a:p>
          </p:txBody>
        </p:sp>
        <p:sp>
          <p:nvSpPr>
            <p:cNvPr id="31" name="30 CuadroTexto"/>
            <p:cNvSpPr txBox="1"/>
            <p:nvPr/>
          </p:nvSpPr>
          <p:spPr>
            <a:xfrm>
              <a:off x="3021508" y="3681715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2400" b="1" dirty="0">
                  <a:solidFill>
                    <a:schemeClr val="tx2"/>
                  </a:solidFill>
                </a:rPr>
                <a:t>A</a:t>
              </a:r>
              <a:endParaRPr lang="es-ES" sz="2400" b="1" dirty="0">
                <a:solidFill>
                  <a:schemeClr val="tx2"/>
                </a:solidFill>
              </a:endParaRPr>
            </a:p>
          </p:txBody>
        </p:sp>
        <p:cxnSp>
          <p:nvCxnSpPr>
            <p:cNvPr id="33" name="32 Conector recto de flecha"/>
            <p:cNvCxnSpPr/>
            <p:nvPr/>
          </p:nvCxnSpPr>
          <p:spPr>
            <a:xfrm rot="5400000">
              <a:off x="3679819" y="6036487"/>
              <a:ext cx="927900" cy="794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5123" name="Object 3"/>
            <p:cNvGraphicFramePr>
              <a:graphicFrameLocks noChangeAspect="1"/>
            </p:cNvGraphicFramePr>
            <p:nvPr/>
          </p:nvGraphicFramePr>
          <p:xfrm>
            <a:off x="3571868" y="6418286"/>
            <a:ext cx="1057275" cy="4397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cuación" r:id="rId4" imgW="457200" imgH="190440" progId="Equation.3">
                    <p:embed/>
                  </p:oleObj>
                </mc:Choice>
                <mc:Fallback>
                  <p:oleObj name="Ecuación" r:id="rId4" imgW="457200" imgH="19044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71868" y="6418286"/>
                          <a:ext cx="1057275" cy="4397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19176" y="-285776"/>
            <a:ext cx="7467600" cy="1143000"/>
          </a:xfrm>
        </p:spPr>
        <p:txBody>
          <a:bodyPr/>
          <a:lstStyle/>
          <a:p>
            <a:pPr algn="ctr"/>
            <a:r>
              <a:rPr lang="es-AR" b="1" dirty="0"/>
              <a:t>RELACIONES ENTRE EVENTOS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819176" y="1071546"/>
            <a:ext cx="7467600" cy="4873752"/>
          </a:xfrm>
        </p:spPr>
        <p:txBody>
          <a:bodyPr/>
          <a:lstStyle/>
          <a:p>
            <a:pPr algn="just"/>
            <a:r>
              <a:rPr lang="es-AR" b="1" dirty="0">
                <a:solidFill>
                  <a:schemeClr val="tx2"/>
                </a:solidFill>
              </a:rPr>
              <a:t>INTERSECCIÓN DE DOS EVENTOS</a:t>
            </a:r>
            <a:r>
              <a:rPr lang="es-AR" dirty="0"/>
              <a:t>: La intersección de dos eventos, A y B, es el evento en el que A y B ocurren simultáneamente al realizar el experimento. Lo simbolizamos como (A y B) o (A</a:t>
            </a:r>
            <a:r>
              <a:rPr lang="es-AR" dirty="0">
                <a:latin typeface="Times New Roman"/>
                <a:cs typeface="Times New Roman"/>
              </a:rPr>
              <a:t>∩</a:t>
            </a:r>
            <a:r>
              <a:rPr lang="es-AR" dirty="0"/>
              <a:t>B).</a:t>
            </a:r>
          </a:p>
          <a:p>
            <a:pPr algn="just">
              <a:buNone/>
            </a:pPr>
            <a:r>
              <a:rPr lang="es-AR" dirty="0"/>
              <a:t> 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31F8D8-0C07-4257-8769-7AD208332E44}" type="slidenum">
              <a:rPr lang="es-ES" smtClean="0"/>
              <a:t>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MX"/>
              <a:t>Docentes: Dra. Karina Torres, Lic. Regina Meyer y Cpn. Juan Pablo Scalenghe</a:t>
            </a:r>
            <a:endParaRPr lang="es-ES"/>
          </a:p>
        </p:txBody>
      </p:sp>
      <p:grpSp>
        <p:nvGrpSpPr>
          <p:cNvPr id="49" name="48 Grupo"/>
          <p:cNvGrpSpPr/>
          <p:nvPr/>
        </p:nvGrpSpPr>
        <p:grpSpPr>
          <a:xfrm>
            <a:off x="2500298" y="2928934"/>
            <a:ext cx="4051824" cy="3583034"/>
            <a:chOff x="2786050" y="3214662"/>
            <a:chExt cx="4051824" cy="3583034"/>
          </a:xfrm>
        </p:grpSpPr>
        <p:sp>
          <p:nvSpPr>
            <p:cNvPr id="8" name="7 Rectángulo"/>
            <p:cNvSpPr/>
            <p:nvPr/>
          </p:nvSpPr>
          <p:spPr>
            <a:xfrm>
              <a:off x="2786050" y="3357538"/>
              <a:ext cx="3571900" cy="2857520"/>
            </a:xfrm>
            <a:prstGeom prst="rect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 dirty="0">
                <a:ln>
                  <a:solidFill>
                    <a:schemeClr val="accent2"/>
                  </a:solidFill>
                </a:ln>
              </a:endParaRPr>
            </a:p>
          </p:txBody>
        </p:sp>
        <p:sp>
          <p:nvSpPr>
            <p:cNvPr id="9" name="8 Elipse"/>
            <p:cNvSpPr/>
            <p:nvPr/>
          </p:nvSpPr>
          <p:spPr>
            <a:xfrm>
              <a:off x="2928926" y="3929042"/>
              <a:ext cx="1928826" cy="192882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" name="9 Elipse"/>
            <p:cNvSpPr/>
            <p:nvPr/>
          </p:nvSpPr>
          <p:spPr>
            <a:xfrm>
              <a:off x="4214810" y="4000480"/>
              <a:ext cx="1928826" cy="192882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" name="18 CuadroTexto"/>
            <p:cNvSpPr txBox="1"/>
            <p:nvPr/>
          </p:nvSpPr>
          <p:spPr>
            <a:xfrm>
              <a:off x="6448024" y="3214662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2400" b="1" dirty="0">
                  <a:solidFill>
                    <a:schemeClr val="tx2"/>
                  </a:solidFill>
                </a:rPr>
                <a:t>S</a:t>
              </a:r>
              <a:endParaRPr lang="es-ES" sz="2400" b="1" dirty="0">
                <a:solidFill>
                  <a:schemeClr val="tx2"/>
                </a:solidFill>
              </a:endParaRPr>
            </a:p>
          </p:txBody>
        </p:sp>
        <p:sp>
          <p:nvSpPr>
            <p:cNvPr id="20" name="19 CuadroTexto"/>
            <p:cNvSpPr txBox="1"/>
            <p:nvPr/>
          </p:nvSpPr>
          <p:spPr>
            <a:xfrm>
              <a:off x="5521838" y="3643290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2400" b="1" dirty="0">
                  <a:solidFill>
                    <a:schemeClr val="tx2"/>
                  </a:solidFill>
                </a:rPr>
                <a:t>B</a:t>
              </a:r>
              <a:endParaRPr lang="es-ES" sz="2400" b="1" dirty="0">
                <a:solidFill>
                  <a:schemeClr val="tx2"/>
                </a:solidFill>
              </a:endParaRPr>
            </a:p>
          </p:txBody>
        </p:sp>
        <p:sp>
          <p:nvSpPr>
            <p:cNvPr id="21" name="20 CuadroTexto"/>
            <p:cNvSpPr txBox="1"/>
            <p:nvPr/>
          </p:nvSpPr>
          <p:spPr>
            <a:xfrm>
              <a:off x="3021508" y="3681691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2400" b="1" dirty="0">
                  <a:solidFill>
                    <a:schemeClr val="tx2"/>
                  </a:solidFill>
                </a:rPr>
                <a:t>A</a:t>
              </a:r>
              <a:endParaRPr lang="es-ES" sz="2400" b="1" dirty="0">
                <a:solidFill>
                  <a:schemeClr val="tx2"/>
                </a:solidFill>
              </a:endParaRPr>
            </a:p>
          </p:txBody>
        </p:sp>
        <p:cxnSp>
          <p:nvCxnSpPr>
            <p:cNvPr id="22" name="21 Conector recto de flecha"/>
            <p:cNvCxnSpPr/>
            <p:nvPr/>
          </p:nvCxnSpPr>
          <p:spPr>
            <a:xfrm rot="5400000">
              <a:off x="4036215" y="5964255"/>
              <a:ext cx="927900" cy="794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3" name="Object 3"/>
            <p:cNvGraphicFramePr>
              <a:graphicFrameLocks noChangeAspect="1"/>
            </p:cNvGraphicFramePr>
            <p:nvPr/>
          </p:nvGraphicFramePr>
          <p:xfrm>
            <a:off x="4014791" y="6357958"/>
            <a:ext cx="1057275" cy="4397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cuación" r:id="rId2" imgW="457200" imgH="190440" progId="Equation.3">
                    <p:embed/>
                  </p:oleObj>
                </mc:Choice>
                <mc:Fallback>
                  <p:oleObj name="Ecuación" r:id="rId2" imgW="457200" imgH="19044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14791" y="6357958"/>
                          <a:ext cx="1057275" cy="4397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39" name="38 Conector recto"/>
            <p:cNvCxnSpPr/>
            <p:nvPr/>
          </p:nvCxnSpPr>
          <p:spPr>
            <a:xfrm>
              <a:off x="4357686" y="4429132"/>
              <a:ext cx="35719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39 Conector recto"/>
            <p:cNvCxnSpPr/>
            <p:nvPr/>
          </p:nvCxnSpPr>
          <p:spPr>
            <a:xfrm>
              <a:off x="4286248" y="4581532"/>
              <a:ext cx="540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40 Conector recto"/>
            <p:cNvCxnSpPr/>
            <p:nvPr/>
          </p:nvCxnSpPr>
          <p:spPr>
            <a:xfrm>
              <a:off x="4214810" y="4714884"/>
              <a:ext cx="648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41 Conector recto"/>
            <p:cNvCxnSpPr/>
            <p:nvPr/>
          </p:nvCxnSpPr>
          <p:spPr>
            <a:xfrm>
              <a:off x="4214810" y="4867284"/>
              <a:ext cx="648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42 Conector recto"/>
            <p:cNvCxnSpPr/>
            <p:nvPr/>
          </p:nvCxnSpPr>
          <p:spPr>
            <a:xfrm>
              <a:off x="4214810" y="5000636"/>
              <a:ext cx="648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43 Conector recto"/>
            <p:cNvCxnSpPr/>
            <p:nvPr/>
          </p:nvCxnSpPr>
          <p:spPr>
            <a:xfrm>
              <a:off x="4214810" y="5153036"/>
              <a:ext cx="61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44 Conector recto"/>
            <p:cNvCxnSpPr/>
            <p:nvPr/>
          </p:nvCxnSpPr>
          <p:spPr>
            <a:xfrm>
              <a:off x="4286248" y="5305436"/>
              <a:ext cx="468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45 Conector recto"/>
            <p:cNvCxnSpPr/>
            <p:nvPr/>
          </p:nvCxnSpPr>
          <p:spPr>
            <a:xfrm>
              <a:off x="4357686" y="5429264"/>
              <a:ext cx="32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46 Conector recto"/>
            <p:cNvCxnSpPr/>
            <p:nvPr/>
          </p:nvCxnSpPr>
          <p:spPr>
            <a:xfrm>
              <a:off x="4429124" y="5581664"/>
              <a:ext cx="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47 Conector recto"/>
            <p:cNvCxnSpPr/>
            <p:nvPr/>
          </p:nvCxnSpPr>
          <p:spPr>
            <a:xfrm>
              <a:off x="4510086" y="4286256"/>
              <a:ext cx="108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19176" y="-285768"/>
            <a:ext cx="7467600" cy="1143000"/>
          </a:xfrm>
        </p:spPr>
        <p:txBody>
          <a:bodyPr/>
          <a:lstStyle/>
          <a:p>
            <a:pPr algn="ctr"/>
            <a:r>
              <a:rPr lang="es-AR" b="1" dirty="0"/>
              <a:t>RELACIONES ENTRE EVENTOS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819176" y="928670"/>
            <a:ext cx="7467600" cy="4873752"/>
          </a:xfrm>
        </p:spPr>
        <p:txBody>
          <a:bodyPr/>
          <a:lstStyle/>
          <a:p>
            <a:pPr algn="just"/>
            <a:r>
              <a:rPr lang="es-AR" dirty="0"/>
              <a:t>Si los eventos A y B son </a:t>
            </a:r>
            <a:r>
              <a:rPr lang="es-AR" b="1" dirty="0">
                <a:solidFill>
                  <a:schemeClr val="tx2"/>
                </a:solidFill>
              </a:rPr>
              <a:t>mutuamente excluyentes </a:t>
            </a:r>
            <a:r>
              <a:rPr lang="es-AR" dirty="0"/>
              <a:t>entonces P(A</a:t>
            </a:r>
            <a:r>
              <a:rPr lang="es-AR" dirty="0">
                <a:latin typeface="Times New Roman"/>
                <a:cs typeface="Times New Roman"/>
              </a:rPr>
              <a:t>∩</a:t>
            </a:r>
            <a:r>
              <a:rPr lang="es-AR" dirty="0"/>
              <a:t>B)=0.</a:t>
            </a:r>
          </a:p>
          <a:p>
            <a:pPr algn="just"/>
            <a:r>
              <a:rPr lang="es-AR" b="1" dirty="0">
                <a:solidFill>
                  <a:schemeClr val="tx2"/>
                </a:solidFill>
              </a:rPr>
              <a:t>COMPLEMENTO DE UN EVENTO</a:t>
            </a:r>
            <a:r>
              <a:rPr lang="es-AR" dirty="0"/>
              <a:t>: El complemento de un evento A consiste en todos los resultados del experimento que no pertenecen al evento A. Lo simbolizamos como A</a:t>
            </a:r>
            <a:r>
              <a:rPr lang="es-AR" baseline="30000" dirty="0"/>
              <a:t>C</a:t>
            </a:r>
            <a:r>
              <a:rPr lang="es-AR" dirty="0"/>
              <a:t>.</a:t>
            </a:r>
          </a:p>
          <a:p>
            <a:pPr algn="just">
              <a:buNone/>
            </a:pP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31F8D8-0C07-4257-8769-7AD208332E44}" type="slidenum">
              <a:rPr lang="es-ES" smtClean="0"/>
              <a:t>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MX"/>
              <a:t>Docentes: Dra. Karina Torres, Lic. Regina Meyer y Cpn. Juan Pablo Scalenghe</a:t>
            </a:r>
            <a:endParaRPr lang="es-ES"/>
          </a:p>
        </p:txBody>
      </p:sp>
      <p:grpSp>
        <p:nvGrpSpPr>
          <p:cNvPr id="26" name="25 Grupo"/>
          <p:cNvGrpSpPr/>
          <p:nvPr/>
        </p:nvGrpSpPr>
        <p:grpSpPr>
          <a:xfrm>
            <a:off x="2500298" y="3274990"/>
            <a:ext cx="4051824" cy="3568723"/>
            <a:chOff x="2500298" y="3274990"/>
            <a:chExt cx="4051824" cy="3568723"/>
          </a:xfrm>
        </p:grpSpPr>
        <p:sp>
          <p:nvSpPr>
            <p:cNvPr id="7" name="6 Rectángulo"/>
            <p:cNvSpPr/>
            <p:nvPr/>
          </p:nvSpPr>
          <p:spPr>
            <a:xfrm>
              <a:off x="2500298" y="3417866"/>
              <a:ext cx="3571900" cy="2857520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 dirty="0">
                <a:ln>
                  <a:solidFill>
                    <a:schemeClr val="accent2"/>
                  </a:solidFill>
                </a:ln>
              </a:endParaRPr>
            </a:p>
          </p:txBody>
        </p:sp>
        <p:sp>
          <p:nvSpPr>
            <p:cNvPr id="8" name="7 Elipse"/>
            <p:cNvSpPr/>
            <p:nvPr/>
          </p:nvSpPr>
          <p:spPr>
            <a:xfrm>
              <a:off x="3286116" y="3989370"/>
              <a:ext cx="1928826" cy="192882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6162272" y="3274990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2400" b="1" dirty="0">
                  <a:solidFill>
                    <a:schemeClr val="tx2"/>
                  </a:solidFill>
                </a:rPr>
                <a:t>S</a:t>
              </a:r>
              <a:endParaRPr lang="es-ES" sz="2400" b="1" dirty="0">
                <a:solidFill>
                  <a:schemeClr val="tx2"/>
                </a:solidFill>
              </a:endParaRPr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4807458" y="3742019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2400" b="1" dirty="0">
                  <a:solidFill>
                    <a:schemeClr val="tx2"/>
                  </a:solidFill>
                </a:rPr>
                <a:t>A</a:t>
              </a:r>
              <a:endParaRPr lang="es-ES" sz="2400" b="1" dirty="0">
                <a:solidFill>
                  <a:schemeClr val="tx2"/>
                </a:solidFill>
              </a:endParaRPr>
            </a:p>
          </p:txBody>
        </p:sp>
        <p:cxnSp>
          <p:nvCxnSpPr>
            <p:cNvPr id="13" name="12 Conector recto de flecha"/>
            <p:cNvCxnSpPr/>
            <p:nvPr/>
          </p:nvCxnSpPr>
          <p:spPr>
            <a:xfrm rot="5400000">
              <a:off x="4041770" y="6315890"/>
              <a:ext cx="345286" cy="794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4" name="Object 3"/>
            <p:cNvGraphicFramePr>
              <a:graphicFrameLocks noChangeAspect="1"/>
            </p:cNvGraphicFramePr>
            <p:nvPr/>
          </p:nvGraphicFramePr>
          <p:xfrm>
            <a:off x="4022725" y="6434138"/>
            <a:ext cx="469900" cy="409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cuación" r:id="rId2" imgW="203040" imgH="177480" progId="Equation.3">
                    <p:embed/>
                  </p:oleObj>
                </mc:Choice>
                <mc:Fallback>
                  <p:oleObj name="Ecuación" r:id="rId2" imgW="203040" imgH="17748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22725" y="6434138"/>
                          <a:ext cx="469900" cy="4095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19176" y="274638"/>
            <a:ext cx="7467600" cy="1143000"/>
          </a:xfrm>
        </p:spPr>
        <p:txBody>
          <a:bodyPr/>
          <a:lstStyle/>
          <a:p>
            <a:pPr algn="ctr"/>
            <a:r>
              <a:rPr lang="es-AR" b="1" dirty="0"/>
              <a:t>EJEMPLO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819176" y="1600200"/>
            <a:ext cx="7467600" cy="487375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AR" dirty="0"/>
              <a:t>	Se selecciona al azar a un estudiante de una clase y se observa su color de cabello y el género.</a:t>
            </a:r>
          </a:p>
          <a:p>
            <a:pPr algn="just">
              <a:buNone/>
            </a:pPr>
            <a:r>
              <a:rPr lang="es-AR" dirty="0"/>
              <a:t>	Definimos los siguientes eventos:</a:t>
            </a:r>
          </a:p>
          <a:p>
            <a:pPr algn="just">
              <a:buNone/>
            </a:pPr>
            <a:r>
              <a:rPr lang="es-AR" dirty="0"/>
              <a:t>	A: “El estudiante tiene cabellos castaño”</a:t>
            </a:r>
          </a:p>
          <a:p>
            <a:pPr algn="just">
              <a:buNone/>
            </a:pPr>
            <a:r>
              <a:rPr lang="es-AR" dirty="0"/>
              <a:t>	B: “El estudiante es hombre”</a:t>
            </a:r>
          </a:p>
          <a:p>
            <a:pPr algn="just">
              <a:buNone/>
            </a:pPr>
            <a:r>
              <a:rPr lang="es-AR" dirty="0"/>
              <a:t>	C: “El estudiante es mujer”</a:t>
            </a:r>
          </a:p>
          <a:p>
            <a:pPr marL="0" indent="0" algn="just">
              <a:buFont typeface="Arial" pitchFamily="34" charset="0"/>
              <a:buChar char="•"/>
            </a:pPr>
            <a:r>
              <a:rPr lang="es-AR" dirty="0"/>
              <a:t>B y C son mutuamente excluyentes.</a:t>
            </a:r>
          </a:p>
          <a:p>
            <a:pPr marL="0" indent="0" algn="just">
              <a:buFont typeface="Arial" pitchFamily="34" charset="0"/>
              <a:buChar char="•"/>
            </a:pPr>
            <a:r>
              <a:rPr lang="es-AR" dirty="0"/>
              <a:t>A</a:t>
            </a:r>
            <a:r>
              <a:rPr lang="es-AR" baseline="30000" dirty="0"/>
              <a:t>C</a:t>
            </a:r>
            <a:r>
              <a:rPr lang="es-AR" dirty="0"/>
              <a:t>: El estudiante no tiene cabellos castaño.</a:t>
            </a:r>
          </a:p>
          <a:p>
            <a:pPr marL="0" indent="0" algn="just">
              <a:buFont typeface="Arial" pitchFamily="34" charset="0"/>
              <a:buChar char="•"/>
            </a:pPr>
            <a:r>
              <a:rPr lang="es-AR" dirty="0"/>
              <a:t>B</a:t>
            </a:r>
            <a:r>
              <a:rPr lang="es-AR" dirty="0">
                <a:latin typeface="Times New Roman"/>
                <a:cs typeface="Times New Roman"/>
              </a:rPr>
              <a:t>∩</a:t>
            </a:r>
            <a:r>
              <a:rPr lang="es-AR" dirty="0"/>
              <a:t>C:</a:t>
            </a:r>
            <a:r>
              <a:rPr lang="es-AR" dirty="0">
                <a:latin typeface="Times New Roman"/>
                <a:cs typeface="Times New Roman"/>
              </a:rPr>
              <a:t> </a:t>
            </a:r>
            <a:r>
              <a:rPr lang="es-AR" dirty="0"/>
              <a:t>El estudiante es hombre y mujer. (Evento imposible)</a:t>
            </a:r>
          </a:p>
          <a:p>
            <a:pPr marL="0" indent="0" algn="just">
              <a:buFont typeface="Arial" pitchFamily="34" charset="0"/>
              <a:buChar char="•"/>
            </a:pPr>
            <a:r>
              <a:rPr lang="es-AR" dirty="0"/>
              <a:t>           : “El estudiante es hombre o mujer”=Todos los estudiantes=S. (Evento seguro)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31F8D8-0C07-4257-8769-7AD208332E44}" type="slidenum">
              <a:rPr lang="es-ES" smtClean="0"/>
              <a:t>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MX"/>
              <a:t>Docentes: Dra. Karina Torres, Lic. Regina Meyer y Cpn. Juan Pablo Scalenghe</a:t>
            </a:r>
            <a:endParaRPr lang="es-ES"/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/>
        </p:nvGraphicFramePr>
        <p:xfrm>
          <a:off x="1036613" y="5516350"/>
          <a:ext cx="963619" cy="4129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2" imgW="355320" imgH="152280" progId="Equation.3">
                  <p:embed/>
                </p:oleObj>
              </mc:Choice>
              <mc:Fallback>
                <p:oleObj name="Ecuación" r:id="rId2" imgW="355320" imgH="1522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6613" y="5516350"/>
                        <a:ext cx="963619" cy="4129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19176" y="-428644"/>
            <a:ext cx="7467600" cy="1143000"/>
          </a:xfrm>
        </p:spPr>
        <p:txBody>
          <a:bodyPr/>
          <a:lstStyle/>
          <a:p>
            <a:pPr algn="ctr"/>
            <a:r>
              <a:rPr lang="es-AR" b="1" dirty="0"/>
              <a:t>REGLAS DE PROBABILIDAD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819176" y="785794"/>
            <a:ext cx="7467600" cy="4873752"/>
          </a:xfrm>
        </p:spPr>
        <p:txBody>
          <a:bodyPr/>
          <a:lstStyle/>
          <a:p>
            <a:pPr algn="just"/>
            <a:r>
              <a:rPr lang="es-AR" b="1" dirty="0">
                <a:solidFill>
                  <a:schemeClr val="tx2"/>
                </a:solidFill>
              </a:rPr>
              <a:t>REGLA DE LA ADICIÓN:</a:t>
            </a:r>
          </a:p>
          <a:p>
            <a:pPr algn="just">
              <a:buNone/>
            </a:pPr>
            <a:r>
              <a:rPr lang="es-AR" dirty="0"/>
              <a:t>	Para dos eventos cualesquiera, A y B, la probabilidad de que uno de ellos ocurra o que ocurran ambos está dada por:</a:t>
            </a:r>
          </a:p>
          <a:p>
            <a:pPr algn="just">
              <a:buNone/>
            </a:pPr>
            <a:r>
              <a:rPr lang="es-AR" dirty="0"/>
              <a:t> 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31F8D8-0C07-4257-8769-7AD208332E44}" type="slidenum">
              <a:rPr lang="es-ES" smtClean="0"/>
              <a:t>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MX"/>
              <a:t>Docentes: Dra. Karina Torres, Lic. Regina Meyer y Cpn. Juan Pablo Scalenghe</a:t>
            </a:r>
            <a:endParaRPr lang="es-ES"/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/>
        </p:nvGraphicFramePr>
        <p:xfrm>
          <a:off x="1101707" y="2500306"/>
          <a:ext cx="6899317" cy="69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2" imgW="1892160" imgH="190440" progId="Equation.3">
                  <p:embed/>
                </p:oleObj>
              </mc:Choice>
              <mc:Fallback>
                <p:oleObj name="Ecuación" r:id="rId2" imgW="1892160" imgH="1904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1707" y="2500306"/>
                        <a:ext cx="6899317" cy="694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5" name="24 Grupo"/>
          <p:cNvGrpSpPr/>
          <p:nvPr/>
        </p:nvGrpSpPr>
        <p:grpSpPr>
          <a:xfrm>
            <a:off x="2520440" y="3357562"/>
            <a:ext cx="4051824" cy="3000396"/>
            <a:chOff x="2786050" y="3143248"/>
            <a:chExt cx="4051824" cy="3000396"/>
          </a:xfrm>
        </p:grpSpPr>
        <p:sp>
          <p:nvSpPr>
            <p:cNvPr id="9" name="8 Rectángulo"/>
            <p:cNvSpPr/>
            <p:nvPr/>
          </p:nvSpPr>
          <p:spPr>
            <a:xfrm>
              <a:off x="2786050" y="3286124"/>
              <a:ext cx="3571900" cy="2857520"/>
            </a:xfrm>
            <a:prstGeom prst="rect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 dirty="0">
                <a:ln>
                  <a:solidFill>
                    <a:schemeClr val="accent2"/>
                  </a:solidFill>
                </a:ln>
              </a:endParaRPr>
            </a:p>
          </p:txBody>
        </p:sp>
        <p:sp>
          <p:nvSpPr>
            <p:cNvPr id="10" name="9 Elipse"/>
            <p:cNvSpPr/>
            <p:nvPr/>
          </p:nvSpPr>
          <p:spPr>
            <a:xfrm>
              <a:off x="2928926" y="3857628"/>
              <a:ext cx="1928826" cy="192882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" name="10 Elipse"/>
            <p:cNvSpPr/>
            <p:nvPr/>
          </p:nvSpPr>
          <p:spPr>
            <a:xfrm>
              <a:off x="4214810" y="3929066"/>
              <a:ext cx="1928826" cy="192882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2" name="11 Conector recto"/>
            <p:cNvCxnSpPr>
              <a:stCxn id="10" idx="0"/>
              <a:endCxn id="10" idx="2"/>
            </p:cNvCxnSpPr>
            <p:nvPr/>
          </p:nvCxnSpPr>
          <p:spPr>
            <a:xfrm rot="16200000" flipH="1" flipV="1">
              <a:off x="2928926" y="3857627"/>
              <a:ext cx="964413" cy="9644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>
              <a:endCxn id="10" idx="3"/>
            </p:cNvCxnSpPr>
            <p:nvPr/>
          </p:nvCxnSpPr>
          <p:spPr>
            <a:xfrm rot="5400000">
              <a:off x="3139958" y="4143380"/>
              <a:ext cx="1432042" cy="12891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"/>
            <p:cNvCxnSpPr>
              <a:stCxn id="11" idx="0"/>
            </p:cNvCxnSpPr>
            <p:nvPr/>
          </p:nvCxnSpPr>
          <p:spPr>
            <a:xfrm rot="16200000" flipH="1" flipV="1">
              <a:off x="3482570" y="3946926"/>
              <a:ext cx="1714514" cy="167879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Conector recto"/>
            <p:cNvCxnSpPr/>
            <p:nvPr/>
          </p:nvCxnSpPr>
          <p:spPr>
            <a:xfrm rot="5400000">
              <a:off x="2964645" y="3964785"/>
              <a:ext cx="1285884" cy="12144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>
              <a:stCxn id="11" idx="7"/>
              <a:endCxn id="11" idx="3"/>
            </p:cNvCxnSpPr>
            <p:nvPr/>
          </p:nvCxnSpPr>
          <p:spPr>
            <a:xfrm rot="16200000" flipH="1" flipV="1">
              <a:off x="4497280" y="4211536"/>
              <a:ext cx="1363886" cy="13638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>
              <a:stCxn id="11" idx="6"/>
              <a:endCxn id="11" idx="4"/>
            </p:cNvCxnSpPr>
            <p:nvPr/>
          </p:nvCxnSpPr>
          <p:spPr>
            <a:xfrm flipH="1">
              <a:off x="5179223" y="4893479"/>
              <a:ext cx="964413" cy="9644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Conector recto"/>
            <p:cNvCxnSpPr/>
            <p:nvPr/>
          </p:nvCxnSpPr>
          <p:spPr>
            <a:xfrm rot="5400000">
              <a:off x="3815439" y="4029760"/>
              <a:ext cx="1714512" cy="165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Conector recto"/>
            <p:cNvCxnSpPr/>
            <p:nvPr/>
          </p:nvCxnSpPr>
          <p:spPr>
            <a:xfrm rot="5400000">
              <a:off x="4786314" y="4500570"/>
              <a:ext cx="1285887" cy="128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19 CuadroTexto"/>
            <p:cNvSpPr txBox="1"/>
            <p:nvPr/>
          </p:nvSpPr>
          <p:spPr>
            <a:xfrm>
              <a:off x="6448024" y="3143248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2400" b="1" dirty="0">
                  <a:solidFill>
                    <a:schemeClr val="tx2"/>
                  </a:solidFill>
                </a:rPr>
                <a:t>S</a:t>
              </a:r>
              <a:endParaRPr lang="es-ES" sz="2400" b="1" dirty="0">
                <a:solidFill>
                  <a:schemeClr val="tx2"/>
                </a:solidFill>
              </a:endParaRPr>
            </a:p>
          </p:txBody>
        </p:sp>
        <p:sp>
          <p:nvSpPr>
            <p:cNvPr id="21" name="20 CuadroTexto"/>
            <p:cNvSpPr txBox="1"/>
            <p:nvPr/>
          </p:nvSpPr>
          <p:spPr>
            <a:xfrm>
              <a:off x="5521838" y="3571876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2400" b="1" dirty="0">
                  <a:solidFill>
                    <a:schemeClr val="tx2"/>
                  </a:solidFill>
                </a:rPr>
                <a:t>B</a:t>
              </a:r>
              <a:endParaRPr lang="es-ES" sz="2400" b="1" dirty="0">
                <a:solidFill>
                  <a:schemeClr val="tx2"/>
                </a:solidFill>
              </a:endParaRPr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3021508" y="3610277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2400" b="1" dirty="0">
                  <a:solidFill>
                    <a:schemeClr val="tx2"/>
                  </a:solidFill>
                </a:rPr>
                <a:t>A</a:t>
              </a:r>
              <a:endParaRPr lang="es-ES" sz="2400" b="1" dirty="0">
                <a:solidFill>
                  <a:schemeClr val="tx2"/>
                </a:solidFill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19176" y="-500090"/>
            <a:ext cx="7467600" cy="1143000"/>
          </a:xfrm>
        </p:spPr>
        <p:txBody>
          <a:bodyPr/>
          <a:lstStyle/>
          <a:p>
            <a:pPr algn="ctr"/>
            <a:r>
              <a:rPr lang="es-AR" b="1" dirty="0"/>
              <a:t>REGLAS DE PROBABILIDAD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31F8D8-0C07-4257-8769-7AD208332E44}" type="slidenum">
              <a:rPr lang="es-ES" smtClean="0"/>
              <a:t>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MX"/>
              <a:t>Docentes: Dra. Karina Torres, Lic. Regina Meyer y Cpn. Juan Pablo Scalenghe</a:t>
            </a:r>
            <a:endParaRPr lang="es-ES"/>
          </a:p>
        </p:txBody>
      </p:sp>
      <p:sp>
        <p:nvSpPr>
          <p:cNvPr id="6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642918"/>
            <a:ext cx="7467600" cy="4873752"/>
          </a:xfrm>
        </p:spPr>
        <p:txBody>
          <a:bodyPr/>
          <a:lstStyle/>
          <a:p>
            <a:pPr algn="just"/>
            <a:r>
              <a:rPr lang="es-AR" b="1" dirty="0">
                <a:solidFill>
                  <a:schemeClr val="tx2"/>
                </a:solidFill>
              </a:rPr>
              <a:t>REGLA DE LA ADICIÓN:</a:t>
            </a:r>
          </a:p>
          <a:p>
            <a:pPr algn="just">
              <a:buNone/>
            </a:pPr>
            <a:r>
              <a:rPr lang="es-AR" dirty="0"/>
              <a:t>	Para dos eventos cualesquiera, A y B, la probabilidad de que uno de ellos ocurra pero no ambos está dada por:</a:t>
            </a:r>
          </a:p>
          <a:p>
            <a:pPr algn="just">
              <a:buNone/>
            </a:pPr>
            <a:r>
              <a:rPr lang="es-AR" dirty="0"/>
              <a:t> </a:t>
            </a:r>
            <a:endParaRPr lang="es-ES" dirty="0"/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939800" y="2376485"/>
          <a:ext cx="7223125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2" imgW="1981080" imgH="190440" progId="Equation.3">
                  <p:embed/>
                </p:oleObj>
              </mc:Choice>
              <mc:Fallback>
                <p:oleObj name="Ecuación" r:id="rId2" imgW="1981080" imgH="1904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9800" y="2376485"/>
                        <a:ext cx="7223125" cy="695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0" name="49 Grupo"/>
          <p:cNvGrpSpPr/>
          <p:nvPr/>
        </p:nvGrpSpPr>
        <p:grpSpPr>
          <a:xfrm>
            <a:off x="2520440" y="3357562"/>
            <a:ext cx="4051824" cy="3000396"/>
            <a:chOff x="2520440" y="3357562"/>
            <a:chExt cx="4051824" cy="3000396"/>
          </a:xfrm>
        </p:grpSpPr>
        <p:sp>
          <p:nvSpPr>
            <p:cNvPr id="10" name="9 Rectángulo"/>
            <p:cNvSpPr/>
            <p:nvPr/>
          </p:nvSpPr>
          <p:spPr>
            <a:xfrm>
              <a:off x="2520440" y="3500438"/>
              <a:ext cx="3571900" cy="2857520"/>
            </a:xfrm>
            <a:prstGeom prst="rect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 dirty="0">
                <a:ln>
                  <a:solidFill>
                    <a:schemeClr val="accent2"/>
                  </a:solidFill>
                </a:ln>
              </a:endParaRPr>
            </a:p>
          </p:txBody>
        </p:sp>
        <p:sp>
          <p:nvSpPr>
            <p:cNvPr id="11" name="10 Elipse"/>
            <p:cNvSpPr/>
            <p:nvPr/>
          </p:nvSpPr>
          <p:spPr>
            <a:xfrm>
              <a:off x="2663316" y="4071942"/>
              <a:ext cx="1928826" cy="192882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11 Elipse"/>
            <p:cNvSpPr/>
            <p:nvPr/>
          </p:nvSpPr>
          <p:spPr>
            <a:xfrm>
              <a:off x="3949200" y="4143380"/>
              <a:ext cx="1928826" cy="192882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3" name="12 Conector recto"/>
            <p:cNvCxnSpPr>
              <a:stCxn id="11" idx="0"/>
              <a:endCxn id="11" idx="2"/>
            </p:cNvCxnSpPr>
            <p:nvPr/>
          </p:nvCxnSpPr>
          <p:spPr>
            <a:xfrm rot="16200000" flipH="1" flipV="1">
              <a:off x="2663316" y="4071941"/>
              <a:ext cx="964413" cy="9644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"/>
            <p:cNvCxnSpPr>
              <a:endCxn id="11" idx="3"/>
            </p:cNvCxnSpPr>
            <p:nvPr/>
          </p:nvCxnSpPr>
          <p:spPr>
            <a:xfrm rot="5400000">
              <a:off x="2874348" y="4357694"/>
              <a:ext cx="1432042" cy="12891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Conector recto"/>
            <p:cNvCxnSpPr/>
            <p:nvPr/>
          </p:nvCxnSpPr>
          <p:spPr>
            <a:xfrm rot="5400000">
              <a:off x="3107523" y="5036355"/>
              <a:ext cx="857253" cy="78581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5400000">
              <a:off x="2699035" y="4179099"/>
              <a:ext cx="1285884" cy="12144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>
              <a:stCxn id="12" idx="7"/>
              <a:endCxn id="12" idx="3"/>
            </p:cNvCxnSpPr>
            <p:nvPr/>
          </p:nvCxnSpPr>
          <p:spPr>
            <a:xfrm rot="16200000" flipH="1" flipV="1">
              <a:off x="4231670" y="4425850"/>
              <a:ext cx="1363886" cy="13638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Conector recto"/>
            <p:cNvCxnSpPr>
              <a:stCxn id="12" idx="6"/>
              <a:endCxn id="12" idx="4"/>
            </p:cNvCxnSpPr>
            <p:nvPr/>
          </p:nvCxnSpPr>
          <p:spPr>
            <a:xfrm flipH="1">
              <a:off x="4913613" y="5107793"/>
              <a:ext cx="964413" cy="9644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Conector recto"/>
            <p:cNvCxnSpPr>
              <a:endCxn id="11" idx="6"/>
            </p:cNvCxnSpPr>
            <p:nvPr/>
          </p:nvCxnSpPr>
          <p:spPr>
            <a:xfrm rot="10800000" flipV="1">
              <a:off x="4592142" y="4286255"/>
              <a:ext cx="807296" cy="7500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5400000">
              <a:off x="4520704" y="4714884"/>
              <a:ext cx="1285887" cy="128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20 CuadroTexto"/>
            <p:cNvSpPr txBox="1"/>
            <p:nvPr/>
          </p:nvSpPr>
          <p:spPr>
            <a:xfrm>
              <a:off x="6182414" y="3357562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2400" b="1" dirty="0">
                  <a:solidFill>
                    <a:schemeClr val="tx2"/>
                  </a:solidFill>
                </a:rPr>
                <a:t>S</a:t>
              </a:r>
              <a:endParaRPr lang="es-ES" sz="2400" b="1" dirty="0">
                <a:solidFill>
                  <a:schemeClr val="tx2"/>
                </a:solidFill>
              </a:endParaRPr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5256228" y="3786190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2400" b="1" dirty="0">
                  <a:solidFill>
                    <a:schemeClr val="tx2"/>
                  </a:solidFill>
                </a:rPr>
                <a:t>B</a:t>
              </a:r>
              <a:endParaRPr lang="es-ES" sz="2400" b="1" dirty="0">
                <a:solidFill>
                  <a:schemeClr val="tx2"/>
                </a:solidFill>
              </a:endParaRPr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2755898" y="3824591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2400" b="1" dirty="0">
                  <a:solidFill>
                    <a:schemeClr val="tx2"/>
                  </a:solidFill>
                </a:rPr>
                <a:t>A</a:t>
              </a:r>
              <a:endParaRPr lang="es-ES" sz="2400" b="1" dirty="0">
                <a:solidFill>
                  <a:schemeClr val="tx2"/>
                </a:solidFill>
              </a:endParaRPr>
            </a:p>
          </p:txBody>
        </p:sp>
        <p:cxnSp>
          <p:nvCxnSpPr>
            <p:cNvPr id="35" name="34 Conector recto"/>
            <p:cNvCxnSpPr/>
            <p:nvPr/>
          </p:nvCxnSpPr>
          <p:spPr>
            <a:xfrm rot="10800000" flipV="1">
              <a:off x="4572000" y="4143380"/>
              <a:ext cx="571504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36 Conector recto"/>
            <p:cNvCxnSpPr/>
            <p:nvPr/>
          </p:nvCxnSpPr>
          <p:spPr>
            <a:xfrm rot="16200000" flipH="1" flipV="1">
              <a:off x="4457055" y="4115449"/>
              <a:ext cx="357190" cy="4130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39 Conector recto"/>
            <p:cNvCxnSpPr/>
            <p:nvPr/>
          </p:nvCxnSpPr>
          <p:spPr>
            <a:xfrm rot="5400000">
              <a:off x="3321837" y="5393543"/>
              <a:ext cx="642937" cy="57150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42 Conector recto"/>
            <p:cNvCxnSpPr>
              <a:stCxn id="11" idx="4"/>
            </p:cNvCxnSpPr>
            <p:nvPr/>
          </p:nvCxnSpPr>
          <p:spPr>
            <a:xfrm rot="5400000" flipH="1" flipV="1">
              <a:off x="3635518" y="5564350"/>
              <a:ext cx="428628" cy="4442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57224" y="-285768"/>
            <a:ext cx="7467600" cy="1143000"/>
          </a:xfrm>
        </p:spPr>
        <p:txBody>
          <a:bodyPr/>
          <a:lstStyle/>
          <a:p>
            <a:pPr algn="ctr"/>
            <a:r>
              <a:rPr lang="es-AR" b="1" dirty="0"/>
              <a:t>REGLAS DE PROBABILIDAD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857224" y="1000108"/>
            <a:ext cx="7467600" cy="4873752"/>
          </a:xfrm>
        </p:spPr>
        <p:txBody>
          <a:bodyPr/>
          <a:lstStyle/>
          <a:p>
            <a:pPr algn="just">
              <a:buNone/>
            </a:pPr>
            <a:r>
              <a:rPr lang="es-AR" dirty="0"/>
              <a:t>	</a:t>
            </a:r>
            <a:r>
              <a:rPr lang="es-AR" sz="2200" b="1" dirty="0">
                <a:solidFill>
                  <a:schemeClr val="tx2"/>
                </a:solidFill>
              </a:rPr>
              <a:t>EJEMPLO:</a:t>
            </a:r>
            <a:r>
              <a:rPr lang="es-AR" sz="2200" dirty="0"/>
              <a:t> Supongamos que hay 120 estudiantes en una clase, y que observamos su género y si tienen o no cabello castaño:</a:t>
            </a:r>
          </a:p>
          <a:p>
            <a:pPr algn="just">
              <a:buNone/>
            </a:pPr>
            <a:r>
              <a:rPr lang="es-AR" dirty="0"/>
              <a:t>	</a:t>
            </a:r>
          </a:p>
          <a:p>
            <a:pPr algn="just">
              <a:buNone/>
            </a:pPr>
            <a:endParaRPr lang="es-AR" dirty="0"/>
          </a:p>
          <a:p>
            <a:pPr algn="just">
              <a:buNone/>
            </a:pPr>
            <a:endParaRPr lang="es-AR" dirty="0"/>
          </a:p>
          <a:p>
            <a:pPr algn="just">
              <a:buNone/>
            </a:pPr>
            <a:endParaRPr lang="es-AR" dirty="0"/>
          </a:p>
          <a:p>
            <a:pPr algn="just">
              <a:buNone/>
            </a:pPr>
            <a:r>
              <a:rPr lang="es-AR" dirty="0"/>
              <a:t>	A: Cabello castaño. </a:t>
            </a:r>
          </a:p>
          <a:p>
            <a:pPr algn="just">
              <a:buNone/>
            </a:pPr>
            <a:r>
              <a:rPr lang="es-AR" dirty="0"/>
              <a:t>	B: Mujer.</a:t>
            </a:r>
          </a:p>
          <a:p>
            <a:pPr algn="just">
              <a:buNone/>
            </a:pPr>
            <a:r>
              <a:rPr lang="es-AR" dirty="0"/>
              <a:t>	 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31F8D8-0C07-4257-8769-7AD208332E44}" type="slidenum">
              <a:rPr lang="es-ES" smtClean="0"/>
              <a:t>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MX"/>
              <a:t>Docentes: Dra. Karina Torres, Lic. Regina Meyer y Cpn. Juan Pablo Scalenghe</a:t>
            </a:r>
            <a:endParaRPr lang="es-ES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746189"/>
              </p:ext>
            </p:extLst>
          </p:nvPr>
        </p:nvGraphicFramePr>
        <p:xfrm>
          <a:off x="2571745" y="2107123"/>
          <a:ext cx="4499165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9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6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5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/>
                        <a:t>Castaño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/>
                        <a:t>No Castaño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/>
                        <a:t>Total</a:t>
                      </a:r>
                      <a:endParaRPr lang="es-E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dirty="0"/>
                        <a:t>Hombre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/>
                        <a:t>20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/>
                        <a:t>40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/>
                        <a:t>60</a:t>
                      </a:r>
                      <a:endParaRPr lang="es-E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dirty="0"/>
                        <a:t>Mujer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/>
                        <a:t>30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/>
                        <a:t>30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/>
                        <a:t>60</a:t>
                      </a:r>
                      <a:endParaRPr lang="es-E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b="1" dirty="0"/>
                        <a:t>Total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/>
                        <a:t>50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/>
                        <a:t>70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/>
                        <a:t>120</a:t>
                      </a:r>
                      <a:endParaRPr lang="es-E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6 Objeto"/>
          <p:cNvGraphicFramePr>
            <a:graphicFrameLocks noChangeAspect="1"/>
          </p:cNvGraphicFramePr>
          <p:nvPr/>
        </p:nvGraphicFramePr>
        <p:xfrm>
          <a:off x="3929058" y="3866032"/>
          <a:ext cx="1285884" cy="705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2" imgW="647640" imgH="355320" progId="Equation.3">
                  <p:embed/>
                </p:oleObj>
              </mc:Choice>
              <mc:Fallback>
                <p:oleObj name="Ecuación" r:id="rId2" imgW="647640" imgH="3553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9058" y="3866032"/>
                        <a:ext cx="1285884" cy="7059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2571745" y="4286256"/>
          <a:ext cx="1285875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4" imgW="647640" imgH="355320" progId="Equation.3">
                  <p:embed/>
                </p:oleObj>
              </mc:Choice>
              <mc:Fallback>
                <p:oleObj name="Ecuación" r:id="rId4" imgW="647640" imgH="35532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45" y="4286256"/>
                        <a:ext cx="1285875" cy="706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5"/>
          <p:cNvGraphicFramePr>
            <a:graphicFrameLocks noChangeAspect="1"/>
          </p:cNvGraphicFramePr>
          <p:nvPr/>
        </p:nvGraphicFramePr>
        <p:xfrm>
          <a:off x="500034" y="4929198"/>
          <a:ext cx="7659702" cy="7985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6" imgW="3416040" imgH="355320" progId="Equation.3">
                  <p:embed/>
                </p:oleObj>
              </mc:Choice>
              <mc:Fallback>
                <p:oleObj name="Ecuación" r:id="rId6" imgW="3416040" imgH="35532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4929198"/>
                        <a:ext cx="7659702" cy="79854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819176" y="1357298"/>
            <a:ext cx="7467600" cy="4873752"/>
          </a:xfrm>
        </p:spPr>
        <p:txBody>
          <a:bodyPr/>
          <a:lstStyle/>
          <a:p>
            <a:pPr algn="just">
              <a:buNone/>
            </a:pPr>
            <a:r>
              <a:rPr lang="es-AR" dirty="0"/>
              <a:t>	</a:t>
            </a:r>
            <a:r>
              <a:rPr lang="es-AR" b="1" u="sng" dirty="0"/>
              <a:t>OBSERVACIÓN</a:t>
            </a:r>
            <a:r>
              <a:rPr lang="es-AR" b="1" dirty="0"/>
              <a:t>:</a:t>
            </a:r>
            <a:r>
              <a:rPr lang="es-AR" dirty="0"/>
              <a:t> Si dos eventos son </a:t>
            </a:r>
            <a:r>
              <a:rPr lang="es-AR" b="1" dirty="0"/>
              <a:t>mutuamente excluyentes</a:t>
            </a:r>
            <a:r>
              <a:rPr lang="es-AR" dirty="0"/>
              <a:t>, P(A</a:t>
            </a:r>
            <a:r>
              <a:rPr lang="es-AR" dirty="0">
                <a:latin typeface="Times New Roman"/>
                <a:cs typeface="Times New Roman"/>
              </a:rPr>
              <a:t>∩</a:t>
            </a:r>
            <a:r>
              <a:rPr lang="es-AR" dirty="0"/>
              <a:t>B)=0, luego, </a:t>
            </a:r>
          </a:p>
          <a:p>
            <a:pPr algn="just">
              <a:buNone/>
            </a:pPr>
            <a:endParaRPr lang="es-AR" dirty="0"/>
          </a:p>
          <a:p>
            <a:pPr algn="just">
              <a:buNone/>
            </a:pPr>
            <a:endParaRPr lang="es-AR" dirty="0"/>
          </a:p>
          <a:p>
            <a:pPr algn="just">
              <a:buNone/>
            </a:pPr>
            <a:r>
              <a:rPr lang="es-AR" b="1" dirty="0"/>
              <a:t>EJEMPLO:</a:t>
            </a:r>
            <a:r>
              <a:rPr lang="es-AR" dirty="0"/>
              <a:t> A: Hombre de cabello castaño.</a:t>
            </a:r>
          </a:p>
          <a:p>
            <a:pPr algn="just">
              <a:buNone/>
            </a:pPr>
            <a:r>
              <a:rPr lang="es-AR" dirty="0"/>
              <a:t>		           B: Mujer de cabello castaño.</a:t>
            </a:r>
          </a:p>
          <a:p>
            <a:pPr algn="just">
              <a:buNone/>
            </a:pPr>
            <a:r>
              <a:rPr lang="es-AR" dirty="0"/>
              <a:t>	A y B son mutuamente excluyentes entonces P(A</a:t>
            </a:r>
            <a:r>
              <a:rPr lang="es-AR" dirty="0">
                <a:latin typeface="Times New Roman"/>
                <a:cs typeface="Times New Roman"/>
              </a:rPr>
              <a:t>∩</a:t>
            </a:r>
            <a:r>
              <a:rPr lang="es-AR" dirty="0"/>
              <a:t>B)=0. Por lo tanto:</a:t>
            </a:r>
          </a:p>
          <a:p>
            <a:pPr algn="just">
              <a:buNone/>
            </a:pP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31F8D8-0C07-4257-8769-7AD208332E44}" type="slidenum">
              <a:rPr lang="es-ES" smtClean="0"/>
              <a:t>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MX"/>
              <a:t>Docentes: Dra. Karina Torres, Lic. Regina Meyer y Cpn. Juan Pablo Scalenghe</a:t>
            </a:r>
            <a:endParaRPr lang="es-ES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819176" y="-24"/>
            <a:ext cx="7467600" cy="1143000"/>
          </a:xfrm>
        </p:spPr>
        <p:txBody>
          <a:bodyPr/>
          <a:lstStyle/>
          <a:p>
            <a:pPr algn="ctr"/>
            <a:r>
              <a:rPr lang="es-AR" b="1" dirty="0"/>
              <a:t>REGLAS DE PROBABILIDAD</a:t>
            </a:r>
            <a:endParaRPr lang="es-ES" dirty="0"/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784232" y="2357439"/>
          <a:ext cx="7645420" cy="5492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2" imgW="2654280" imgH="190440" progId="Equation.3">
                  <p:embed/>
                </p:oleObj>
              </mc:Choice>
              <mc:Fallback>
                <p:oleObj name="Ecuación" r:id="rId2" imgW="2654280" imgH="1904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232" y="2357439"/>
                        <a:ext cx="7645420" cy="5492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3"/>
          <p:cNvGraphicFramePr>
            <a:graphicFrameLocks noChangeAspect="1"/>
          </p:cNvGraphicFramePr>
          <p:nvPr/>
        </p:nvGraphicFramePr>
        <p:xfrm>
          <a:off x="1508131" y="4899026"/>
          <a:ext cx="6207141" cy="865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4" imgW="2552400" imgH="355320" progId="Equation.3">
                  <p:embed/>
                </p:oleObj>
              </mc:Choice>
              <mc:Fallback>
                <p:oleObj name="Ecuación" r:id="rId4" imgW="2552400" imgH="3553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8131" y="4899026"/>
                        <a:ext cx="6207141" cy="865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7239172"/>
              </p:ext>
            </p:extLst>
          </p:nvPr>
        </p:nvGraphicFramePr>
        <p:xfrm>
          <a:off x="7121631" y="2942400"/>
          <a:ext cx="1285875" cy="70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6" imgW="647640" imgH="355320" progId="Equation.3">
                  <p:embed/>
                </p:oleObj>
              </mc:Choice>
              <mc:Fallback>
                <p:oleObj name="Ecuación" r:id="rId6" imgW="647640" imgH="35532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1631" y="2942400"/>
                        <a:ext cx="1285875" cy="706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9326869"/>
              </p:ext>
            </p:extLst>
          </p:nvPr>
        </p:nvGraphicFramePr>
        <p:xfrm>
          <a:off x="6732240" y="3414701"/>
          <a:ext cx="1285875" cy="70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8" imgW="647640" imgH="355320" progId="Equation.3">
                  <p:embed/>
                </p:oleObj>
              </mc:Choice>
              <mc:Fallback>
                <p:oleObj name="Ecuación" r:id="rId8" imgW="647640" imgH="35532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240" y="3414701"/>
                        <a:ext cx="1285875" cy="706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0614" y="27463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es-AR" sz="6000" b="1" dirty="0"/>
              <a:t>Probabilidad</a:t>
            </a:r>
            <a:endParaRPr lang="es-ES" sz="6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819176" y="1600200"/>
            <a:ext cx="7467600" cy="487375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AR" sz="2800" dirty="0"/>
              <a:t>	Se define como la posibilidad de ocurrencia de cualquier evento o suceso.</a:t>
            </a:r>
          </a:p>
          <a:p>
            <a:pPr algn="just">
              <a:buNone/>
            </a:pPr>
            <a:r>
              <a:rPr lang="es-AR" sz="2800" dirty="0"/>
              <a:t>	</a:t>
            </a:r>
          </a:p>
          <a:p>
            <a:pPr algn="just">
              <a:buNone/>
            </a:pPr>
            <a:r>
              <a:rPr lang="es-AR" sz="2800" dirty="0">
                <a:solidFill>
                  <a:schemeClr val="tx2"/>
                </a:solidFill>
              </a:rPr>
              <a:t>EJEMPLO: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AR" sz="2800" dirty="0"/>
              <a:t>	Probabilidad de obtener un 6 al lanzar un dado.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AR" sz="2800" dirty="0"/>
              <a:t>Probabilidad de encontrar una familia que tenga 8 hijos en la ciudad de Santa Fe.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AR" sz="2800" dirty="0"/>
              <a:t>Probabilidad de éxito al aplicar un nuevo tratamiento. </a:t>
            </a:r>
            <a:endParaRPr lang="es-ES" sz="28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31F8D8-0C07-4257-8769-7AD208332E44}" type="slidenum">
              <a:rPr lang="es-ES" smtClean="0"/>
              <a:t>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MX" dirty="0"/>
              <a:t>Docentes: Dra. Karina Torres, Lic. Regina Meyer y </a:t>
            </a:r>
            <a:r>
              <a:rPr lang="es-MX" dirty="0" err="1"/>
              <a:t>Cpn.</a:t>
            </a:r>
            <a:r>
              <a:rPr lang="es-MX" dirty="0"/>
              <a:t> Juan Pablo </a:t>
            </a:r>
            <a:r>
              <a:rPr lang="es-MX" dirty="0" err="1"/>
              <a:t>Scalenghe</a:t>
            </a:r>
            <a:endParaRPr lang="es-E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819176" y="1600200"/>
            <a:ext cx="7467600" cy="4873752"/>
          </a:xfrm>
        </p:spPr>
        <p:txBody>
          <a:bodyPr/>
          <a:lstStyle/>
          <a:p>
            <a:pPr algn="just"/>
            <a:r>
              <a:rPr lang="es-AR" b="1" dirty="0">
                <a:solidFill>
                  <a:schemeClr val="tx2"/>
                </a:solidFill>
              </a:rPr>
              <a:t>REGLA DEL COMPLEMENTO:</a:t>
            </a:r>
          </a:p>
          <a:p>
            <a:pPr algn="just">
              <a:buNone/>
            </a:pPr>
            <a:r>
              <a:rPr lang="es-AR" dirty="0"/>
              <a:t>	Para cualquier evento A: P(A</a:t>
            </a:r>
            <a:r>
              <a:rPr lang="es-AR" dirty="0">
                <a:latin typeface="Times New Roman"/>
                <a:cs typeface="Times New Roman"/>
              </a:rPr>
              <a:t>∩</a:t>
            </a:r>
            <a:r>
              <a:rPr lang="es-AR" dirty="0"/>
              <a:t>A</a:t>
            </a:r>
            <a:r>
              <a:rPr lang="es-AR" baseline="30000" dirty="0"/>
              <a:t>C</a:t>
            </a:r>
            <a:r>
              <a:rPr lang="es-AR" dirty="0"/>
              <a:t>)=0 dado que A y A</a:t>
            </a:r>
            <a:r>
              <a:rPr lang="es-AR" baseline="30000" dirty="0"/>
              <a:t>C</a:t>
            </a:r>
            <a:r>
              <a:rPr lang="es-AR" dirty="0"/>
              <a:t> son </a:t>
            </a:r>
            <a:r>
              <a:rPr lang="es-AR" b="1" dirty="0"/>
              <a:t>mutuamente excluyentes</a:t>
            </a:r>
            <a:r>
              <a:rPr lang="es-AR" dirty="0"/>
              <a:t>.</a:t>
            </a:r>
          </a:p>
          <a:p>
            <a:pPr algn="just">
              <a:buNone/>
            </a:pPr>
            <a:r>
              <a:rPr lang="es-AR" dirty="0"/>
              <a:t>                        , dado que A o A</a:t>
            </a:r>
            <a:r>
              <a:rPr lang="es-AR" baseline="30000" dirty="0"/>
              <a:t>C</a:t>
            </a:r>
            <a:r>
              <a:rPr lang="es-AR" dirty="0"/>
              <a:t> pueden ocurrir.</a:t>
            </a:r>
          </a:p>
          <a:p>
            <a:pPr algn="just">
              <a:buNone/>
            </a:pPr>
            <a:r>
              <a:rPr lang="es-AR" dirty="0"/>
              <a:t>	En efecto, </a:t>
            </a:r>
          </a:p>
          <a:p>
            <a:pPr algn="just">
              <a:buNone/>
            </a:pPr>
            <a:endParaRPr lang="es-AR" dirty="0"/>
          </a:p>
          <a:p>
            <a:pPr algn="just">
              <a:buNone/>
            </a:pPr>
            <a:endParaRPr lang="es-AR" dirty="0"/>
          </a:p>
          <a:p>
            <a:pPr algn="just">
              <a:buNone/>
            </a:pPr>
            <a:r>
              <a:rPr lang="es-AR" dirty="0"/>
              <a:t>	Entonces,</a:t>
            </a:r>
          </a:p>
          <a:p>
            <a:pPr algn="just">
              <a:buNone/>
            </a:pPr>
            <a:endParaRPr lang="es-AR" dirty="0"/>
          </a:p>
          <a:p>
            <a:pPr algn="just">
              <a:buNone/>
            </a:pP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31F8D8-0C07-4257-8769-7AD208332E44}" type="slidenum">
              <a:rPr lang="es-ES" smtClean="0"/>
              <a:t>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MX"/>
              <a:t>Docentes: Dra. Karina Torres, Lic. Regina Meyer y Cpn. Juan Pablo Scalenghe</a:t>
            </a:r>
            <a:endParaRPr lang="es-ES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785786" y="214290"/>
            <a:ext cx="7467600" cy="1143000"/>
          </a:xfrm>
        </p:spPr>
        <p:txBody>
          <a:bodyPr/>
          <a:lstStyle/>
          <a:p>
            <a:pPr algn="ctr"/>
            <a:r>
              <a:rPr lang="es-AR" b="1" dirty="0"/>
              <a:t>REGLAS DE PROBABILIDAD</a:t>
            </a:r>
            <a:endParaRPr lang="es-ES" dirty="0"/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/>
        </p:nvGraphicFramePr>
        <p:xfrm>
          <a:off x="1112816" y="2786058"/>
          <a:ext cx="1816110" cy="5061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2" imgW="774360" imgH="215640" progId="Equation.3">
                  <p:embed/>
                </p:oleObj>
              </mc:Choice>
              <mc:Fallback>
                <p:oleObj name="Ecuación" r:id="rId2" imgW="77436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2816" y="2786058"/>
                        <a:ext cx="1816110" cy="5061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7 Objeto"/>
          <p:cNvGraphicFramePr>
            <a:graphicFrameLocks noChangeAspect="1"/>
          </p:cNvGraphicFramePr>
          <p:nvPr/>
        </p:nvGraphicFramePr>
        <p:xfrm>
          <a:off x="1857356" y="3785401"/>
          <a:ext cx="5384801" cy="7151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4" imgW="1625400" imgH="215640" progId="Equation.3">
                  <p:embed/>
                </p:oleObj>
              </mc:Choice>
              <mc:Fallback>
                <p:oleObj name="Ecuación" r:id="rId4" imgW="162540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56" y="3785401"/>
                        <a:ext cx="5384801" cy="71516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8 Objeto"/>
          <p:cNvGraphicFramePr>
            <a:graphicFrameLocks noChangeAspect="1"/>
          </p:cNvGraphicFramePr>
          <p:nvPr/>
        </p:nvGraphicFramePr>
        <p:xfrm>
          <a:off x="3214678" y="5072074"/>
          <a:ext cx="2786082" cy="64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6" imgW="927000" imgH="215640" progId="Equation.3">
                  <p:embed/>
                </p:oleObj>
              </mc:Choice>
              <mc:Fallback>
                <p:oleObj name="Ecuación" r:id="rId6" imgW="92700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678" y="5072074"/>
                        <a:ext cx="2786082" cy="648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9 Rectángulo"/>
          <p:cNvSpPr/>
          <p:nvPr/>
        </p:nvSpPr>
        <p:spPr>
          <a:xfrm>
            <a:off x="3143240" y="5000636"/>
            <a:ext cx="2857520" cy="8572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857224" y="1571612"/>
            <a:ext cx="7467600" cy="4873752"/>
          </a:xfrm>
        </p:spPr>
        <p:txBody>
          <a:bodyPr/>
          <a:lstStyle/>
          <a:p>
            <a:pPr algn="just">
              <a:buNone/>
            </a:pPr>
            <a:r>
              <a:rPr lang="es-AR" dirty="0"/>
              <a:t>	</a:t>
            </a:r>
            <a:r>
              <a:rPr lang="es-AR" b="1" dirty="0"/>
              <a:t>EJEMPLO:</a:t>
            </a:r>
            <a:r>
              <a:rPr lang="es-AR" dirty="0"/>
              <a:t> Si seleccionamos al azar a un estudiante de la clase, A: Hombre</a:t>
            </a:r>
          </a:p>
          <a:p>
            <a:pPr algn="just">
              <a:buNone/>
            </a:pPr>
            <a:r>
              <a:rPr lang="es-AR" dirty="0"/>
              <a:t>			</a:t>
            </a:r>
            <a:r>
              <a:rPr lang="es-AR"/>
              <a:t>                    B</a:t>
            </a:r>
            <a:r>
              <a:rPr lang="es-AR" dirty="0"/>
              <a:t>: Mujer</a:t>
            </a:r>
          </a:p>
          <a:p>
            <a:pPr algn="just">
              <a:buNone/>
            </a:pPr>
            <a:r>
              <a:rPr lang="es-AR" dirty="0"/>
              <a:t>	A y B son complementarios, entonces: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31F8D8-0C07-4257-8769-7AD208332E44}" type="slidenum">
              <a:rPr lang="es-ES" smtClean="0"/>
              <a:t>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MX"/>
              <a:t>Docentes: Dra. Karina Torres, Lic. Regina Meyer y Cpn. Juan Pablo Scalenghe</a:t>
            </a:r>
            <a:endParaRPr lang="es-ES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819176" y="274638"/>
            <a:ext cx="7467600" cy="1143000"/>
          </a:xfrm>
        </p:spPr>
        <p:txBody>
          <a:bodyPr/>
          <a:lstStyle/>
          <a:p>
            <a:pPr algn="ctr"/>
            <a:r>
              <a:rPr lang="es-AR" b="1" dirty="0"/>
              <a:t>REGLAS DE PROBABILIDAD</a:t>
            </a:r>
            <a:endParaRPr lang="es-ES" dirty="0"/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1928794" y="3500438"/>
          <a:ext cx="5289982" cy="9953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2" imgW="1892160" imgH="355320" progId="Equation.3">
                  <p:embed/>
                </p:oleObj>
              </mc:Choice>
              <mc:Fallback>
                <p:oleObj name="Ecuación" r:id="rId2" imgW="1892160" imgH="3553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794" y="3500438"/>
                        <a:ext cx="5289982" cy="99537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5929334" y="1865307"/>
          <a:ext cx="1714500" cy="70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4" imgW="863280" imgH="355320" progId="Equation.3">
                  <p:embed/>
                </p:oleObj>
              </mc:Choice>
              <mc:Fallback>
                <p:oleObj name="Ecuación" r:id="rId4" imgW="863280" imgH="3553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9334" y="1865307"/>
                        <a:ext cx="1714500" cy="706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214290"/>
            <a:ext cx="814393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dirty="0"/>
              <a:t>INDEPENDENCIA, PROBABILIDAD CONDICIONAL Y REGLA DE MULTIPLICACIÓN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819176" y="1600200"/>
            <a:ext cx="7467600" cy="4873752"/>
          </a:xfrm>
        </p:spPr>
        <p:txBody>
          <a:bodyPr/>
          <a:lstStyle/>
          <a:p>
            <a:pPr algn="just"/>
            <a:r>
              <a:rPr lang="es-AR" b="1" dirty="0">
                <a:solidFill>
                  <a:schemeClr val="tx2"/>
                </a:solidFill>
              </a:rPr>
              <a:t>INDEPENDENCIA DE DOS EVENTOS:</a:t>
            </a:r>
            <a:r>
              <a:rPr lang="es-AR" dirty="0"/>
              <a:t> </a:t>
            </a:r>
          </a:p>
          <a:p>
            <a:pPr algn="just">
              <a:buNone/>
            </a:pPr>
            <a:r>
              <a:rPr lang="es-AR" dirty="0"/>
              <a:t>	Dos eventos, A y B, son </a:t>
            </a:r>
            <a:r>
              <a:rPr lang="es-AR" b="1" dirty="0">
                <a:solidFill>
                  <a:schemeClr val="tx2"/>
                </a:solidFill>
              </a:rPr>
              <a:t>independientes</a:t>
            </a:r>
            <a:r>
              <a:rPr lang="es-AR" dirty="0"/>
              <a:t> si y sólo si la probabilidad del evento B no es afectado o cambiado por la ocurrencia del evento A, o viceversa.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31F8D8-0C07-4257-8769-7AD208332E44}" type="slidenum">
              <a:rPr lang="es-ES" smtClean="0"/>
              <a:t>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MX"/>
              <a:t>Docentes: Dra. Karina Torres, Lic. Regina Meyer y Cpn. Juan Pablo Scalenghe</a:t>
            </a:r>
            <a:endParaRPr lang="es-E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42910" y="1214422"/>
            <a:ext cx="7615262" cy="564357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AR" b="1" dirty="0"/>
              <a:t>EJEMPLO DE INDEPENDENCIA DE DOS EVENTOS:</a:t>
            </a:r>
          </a:p>
          <a:p>
            <a:pPr>
              <a:buNone/>
            </a:pPr>
            <a:r>
              <a:rPr lang="es-AR" dirty="0"/>
              <a:t>	Se lanza un sólo dado dos veces, y se definen los eventos:</a:t>
            </a:r>
          </a:p>
          <a:p>
            <a:pPr>
              <a:buNone/>
            </a:pPr>
            <a:r>
              <a:rPr lang="es-AR" dirty="0"/>
              <a:t>	A: “Se observa un 2 en el primer lanzamiento.”</a:t>
            </a:r>
          </a:p>
          <a:p>
            <a:pPr>
              <a:buNone/>
            </a:pPr>
            <a:r>
              <a:rPr lang="es-AR" dirty="0"/>
              <a:t>	B: “Se observa un 2 en el segundo lanzamiento”</a:t>
            </a:r>
          </a:p>
          <a:p>
            <a:pPr>
              <a:buNone/>
            </a:pPr>
            <a:r>
              <a:rPr lang="es-AR" dirty="0"/>
              <a:t>	Si el dado no está cargado, la probabilidad del evento A es              . </a:t>
            </a:r>
          </a:p>
          <a:p>
            <a:pPr>
              <a:buNone/>
            </a:pPr>
            <a:r>
              <a:rPr lang="es-AR" dirty="0"/>
              <a:t>	Consideremos la probabilidad del evento B. Sin importar si el evento A ha ocurrido o no, la probabilidad de observar un 2 en el segundo lanzamiento es aún     . Se podría escribir:</a:t>
            </a:r>
          </a:p>
          <a:p>
            <a:pPr algn="ctr">
              <a:buNone/>
            </a:pPr>
            <a:r>
              <a:rPr lang="es-AR" dirty="0"/>
              <a:t>P(B) dado que A ocurrió =</a:t>
            </a:r>
          </a:p>
          <a:p>
            <a:pPr algn="ctr">
              <a:buNone/>
            </a:pPr>
            <a:r>
              <a:rPr lang="es-AR" dirty="0"/>
              <a:t>P(B) dado que A no ocurrió = </a:t>
            </a:r>
          </a:p>
          <a:p>
            <a:pPr algn="just">
              <a:buNone/>
            </a:pPr>
            <a:r>
              <a:rPr lang="es-AR" dirty="0"/>
              <a:t>	Puesto que la probabilidad del evento B no cambia por la ocurrencia del evento A, se dice que A y B son </a:t>
            </a:r>
            <a:r>
              <a:rPr lang="es-AR" b="1" dirty="0"/>
              <a:t>eventos independientes</a:t>
            </a:r>
            <a:r>
              <a:rPr lang="es-AR" dirty="0"/>
              <a:t>.</a:t>
            </a:r>
          </a:p>
          <a:p>
            <a:pPr>
              <a:buNone/>
            </a:pP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31F8D8-0C07-4257-8769-7AD208332E44}" type="slidenum">
              <a:rPr lang="es-ES" smtClean="0"/>
              <a:t>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MX"/>
              <a:t>Docentes: Dra. Karina Torres, Lic. Regina Meyer y Cpn. Juan Pablo Scalenghe</a:t>
            </a:r>
            <a:endParaRPr lang="es-ES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3424" y="-24"/>
            <a:ext cx="803910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dirty="0"/>
              <a:t>INDEPENDENCIA, PROBABILIDAD CONDICIONAL Y REGLA DE MULTIPLICACIÓN</a:t>
            </a:r>
            <a:endParaRPr lang="es-ES" b="1" dirty="0"/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/>
        </p:nvGraphicFramePr>
        <p:xfrm>
          <a:off x="1428728" y="3251200"/>
          <a:ext cx="909642" cy="6064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2" imgW="533160" imgH="355320" progId="Equation.3">
                  <p:embed/>
                </p:oleObj>
              </mc:Choice>
              <mc:Fallback>
                <p:oleObj name="Ecuación" r:id="rId2" imgW="533160" imgH="3553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28" y="3251200"/>
                        <a:ext cx="909642" cy="6064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7 Objeto"/>
          <p:cNvGraphicFramePr>
            <a:graphicFrameLocks noChangeAspect="1"/>
          </p:cNvGraphicFramePr>
          <p:nvPr/>
        </p:nvGraphicFramePr>
        <p:xfrm>
          <a:off x="7143768" y="4143380"/>
          <a:ext cx="284164" cy="7233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4" imgW="139680" imgH="355320" progId="Equation.3">
                  <p:embed/>
                </p:oleObj>
              </mc:Choice>
              <mc:Fallback>
                <p:oleObj name="Ecuación" r:id="rId4" imgW="139680" imgH="3553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68" y="4143380"/>
                        <a:ext cx="284164" cy="72332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6145225" y="4786322"/>
          <a:ext cx="284163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6" imgW="139680" imgH="355320" progId="Equation.3">
                  <p:embed/>
                </p:oleObj>
              </mc:Choice>
              <mc:Fallback>
                <p:oleObj name="Ecuación" r:id="rId6" imgW="139680" imgH="35532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5225" y="4786322"/>
                        <a:ext cx="284163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6" name="Object 6"/>
          <p:cNvGraphicFramePr>
            <a:graphicFrameLocks noChangeAspect="1"/>
          </p:cNvGraphicFramePr>
          <p:nvPr/>
        </p:nvGraphicFramePr>
        <p:xfrm>
          <a:off x="6430977" y="5205430"/>
          <a:ext cx="284163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8" imgW="139680" imgH="355320" progId="Equation.3">
                  <p:embed/>
                </p:oleObj>
              </mc:Choice>
              <mc:Fallback>
                <p:oleObj name="Ecuación" r:id="rId8" imgW="139680" imgH="35532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0977" y="5205430"/>
                        <a:ext cx="284163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890614" y="1627082"/>
            <a:ext cx="7467600" cy="4873752"/>
          </a:xfrm>
        </p:spPr>
        <p:txBody>
          <a:bodyPr/>
          <a:lstStyle/>
          <a:p>
            <a:pPr algn="just"/>
            <a:r>
              <a:rPr lang="es-AR" b="1" dirty="0">
                <a:solidFill>
                  <a:schemeClr val="tx2"/>
                </a:solidFill>
              </a:rPr>
              <a:t>PROBABILIDAD CONDICIONAL:</a:t>
            </a:r>
          </a:p>
          <a:p>
            <a:pPr algn="just">
              <a:buNone/>
            </a:pPr>
            <a:r>
              <a:rPr lang="es-AR" dirty="0"/>
              <a:t>	La probabilidad de un evento A, dado que ha ocurrido el evento B, se llama </a:t>
            </a:r>
            <a:r>
              <a:rPr lang="es-AR" b="1" dirty="0">
                <a:solidFill>
                  <a:schemeClr val="tx2"/>
                </a:solidFill>
              </a:rPr>
              <a:t>probabilidad condicional de A, dado B</a:t>
            </a:r>
            <a:r>
              <a:rPr lang="es-AR" dirty="0"/>
              <a:t>, se denota por P(A|B) y está dado por:</a:t>
            </a:r>
          </a:p>
          <a:p>
            <a:pPr algn="just">
              <a:buNone/>
            </a:pPr>
            <a:endParaRPr lang="es-AR" dirty="0"/>
          </a:p>
          <a:p>
            <a:pPr algn="just">
              <a:buNone/>
            </a:pPr>
            <a:endParaRPr lang="es-AR" dirty="0"/>
          </a:p>
          <a:p>
            <a:pPr algn="just">
              <a:buNone/>
            </a:pPr>
            <a:r>
              <a:rPr lang="es-AR" dirty="0"/>
              <a:t>	La probabilidad condicional del evento B, dado que ha ocurrido el evento A es:</a:t>
            </a:r>
          </a:p>
          <a:p>
            <a:pPr algn="just">
              <a:buNone/>
            </a:pPr>
            <a:endParaRPr lang="es-AR" dirty="0"/>
          </a:p>
          <a:p>
            <a:pPr algn="just">
              <a:buNone/>
            </a:pPr>
            <a:endParaRPr lang="es-AR" dirty="0"/>
          </a:p>
          <a:p>
            <a:pPr algn="just">
              <a:buNone/>
            </a:pP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31F8D8-0C07-4257-8769-7AD208332E44}" type="slidenum">
              <a:rPr lang="es-ES" smtClean="0"/>
              <a:t>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MX"/>
              <a:t>Docentes: Dra. Karina Torres, Lic. Regina Meyer y Cpn. Juan Pablo Scalenghe</a:t>
            </a:r>
            <a:endParaRPr lang="es-ES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71472" y="274638"/>
            <a:ext cx="800105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dirty="0"/>
              <a:t>INDEPENDENCIA, PROBABILIDAD CONDICIONAL Y REGLA DE MULTIPLICACIÓN</a:t>
            </a:r>
            <a:endParaRPr lang="es-ES" b="1" dirty="0"/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/>
        </p:nvGraphicFramePr>
        <p:xfrm>
          <a:off x="2143108" y="3452814"/>
          <a:ext cx="4924453" cy="1047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2" imgW="1790640" imgH="380880" progId="Equation.3">
                  <p:embed/>
                </p:oleObj>
              </mc:Choice>
              <mc:Fallback>
                <p:oleObj name="Ecuación" r:id="rId2" imgW="1790640" imgH="3808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08" y="3452814"/>
                        <a:ext cx="4924453" cy="10477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2071670" y="5381646"/>
          <a:ext cx="4924425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4" imgW="1790640" imgH="380880" progId="Equation.3">
                  <p:embed/>
                </p:oleObj>
              </mc:Choice>
              <mc:Fallback>
                <p:oleObj name="Ecuación" r:id="rId4" imgW="1790640" imgH="3808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70" y="5381646"/>
                        <a:ext cx="4924425" cy="1047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819176" y="928670"/>
            <a:ext cx="7467600" cy="592933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AR" b="1" dirty="0"/>
              <a:t>EJEMPLO DE PROBABILIDAD CONDICIONAL:</a:t>
            </a:r>
          </a:p>
          <a:p>
            <a:pPr algn="just">
              <a:buNone/>
            </a:pPr>
            <a:r>
              <a:rPr lang="es-AR" dirty="0"/>
              <a:t>	</a:t>
            </a:r>
            <a:r>
              <a:rPr lang="es-AR" sz="2000" dirty="0"/>
              <a:t>Supongamos que en la población hay 51% de hombres y 49% de mujeres, y que las proporciones de hombres y mujeres daltónicos se muestran en la tabla de probabilidad siguiente:</a:t>
            </a:r>
          </a:p>
          <a:p>
            <a:pPr algn="just">
              <a:buNone/>
            </a:pPr>
            <a:endParaRPr lang="es-AR" sz="2000" dirty="0"/>
          </a:p>
          <a:p>
            <a:pPr algn="just">
              <a:buNone/>
            </a:pPr>
            <a:endParaRPr lang="es-AR" sz="2000" dirty="0"/>
          </a:p>
          <a:p>
            <a:pPr algn="just">
              <a:buNone/>
            </a:pPr>
            <a:endParaRPr lang="es-AR" sz="2000" dirty="0"/>
          </a:p>
          <a:p>
            <a:pPr algn="just">
              <a:buNone/>
            </a:pPr>
            <a:endParaRPr lang="es-AR" sz="2000" dirty="0"/>
          </a:p>
          <a:p>
            <a:pPr algn="just">
              <a:buNone/>
            </a:pPr>
            <a:endParaRPr lang="es-AR" sz="2000" dirty="0"/>
          </a:p>
          <a:p>
            <a:pPr marL="0" indent="0" algn="just">
              <a:buFont typeface="+mj-lt"/>
              <a:buAutoNum type="alphaLcParenR"/>
            </a:pPr>
            <a:r>
              <a:rPr lang="es-AR" sz="2000" dirty="0"/>
              <a:t> Si se escoge una persona al azar de esta población y se encuentra que es hombre (evento B), ¿cuál es la probabilidad de que el hombre sea daltónico (evento A)?</a:t>
            </a:r>
          </a:p>
          <a:p>
            <a:pPr marL="0" indent="0" algn="just">
              <a:buFont typeface="+mj-lt"/>
              <a:buAutoNum type="alphaLcParenR"/>
            </a:pPr>
            <a:r>
              <a:rPr lang="es-AR" sz="2000" dirty="0"/>
              <a:t> ¿Cuál es la probabilidad de ser daltónico dado que la persona es mujer?</a:t>
            </a:r>
          </a:p>
          <a:p>
            <a:pPr algn="just">
              <a:buNone/>
            </a:pP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31F8D8-0C07-4257-8769-7AD208332E44}" type="slidenum">
              <a:rPr lang="es-ES" smtClean="0"/>
              <a:t>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MX"/>
              <a:t>Docentes: Dra. Karina Torres, Lic. Regina Meyer y Cpn. Juan Pablo Scalenghe</a:t>
            </a:r>
            <a:endParaRPr lang="es-ES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00034" y="-214338"/>
            <a:ext cx="807249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dirty="0"/>
              <a:t>INDEPENDENCIA, PROBABILIDAD CONDICIONAL Y REGLA DE MULTIPLICACIÓN</a:t>
            </a:r>
            <a:endParaRPr lang="es-ES" b="1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1835926" y="2763210"/>
          <a:ext cx="5522156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4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9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6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05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7427"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/>
                        <a:t>Hombres</a:t>
                      </a:r>
                      <a:r>
                        <a:rPr lang="es-AR" baseline="0" dirty="0"/>
                        <a:t> (B)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/>
                        <a:t>Mujeres (B</a:t>
                      </a:r>
                      <a:r>
                        <a:rPr lang="es-AR" baseline="30000" dirty="0"/>
                        <a:t>C</a:t>
                      </a:r>
                      <a:r>
                        <a:rPr lang="es-AR" dirty="0"/>
                        <a:t>)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/>
                        <a:t>Total</a:t>
                      </a:r>
                      <a:endParaRPr lang="es-E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673">
                <a:tc>
                  <a:txBody>
                    <a:bodyPr/>
                    <a:lstStyle/>
                    <a:p>
                      <a:pPr algn="ctr"/>
                      <a:r>
                        <a:rPr lang="es-AR" dirty="0"/>
                        <a:t>Daltónico</a:t>
                      </a:r>
                      <a:r>
                        <a:rPr lang="es-AR" baseline="0" dirty="0"/>
                        <a:t> (A)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/>
                        <a:t>0,04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/>
                        <a:t>0,002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/>
                        <a:t>0,042</a:t>
                      </a:r>
                      <a:endParaRPr lang="es-E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673">
                <a:tc>
                  <a:txBody>
                    <a:bodyPr/>
                    <a:lstStyle/>
                    <a:p>
                      <a:pPr algn="ctr"/>
                      <a:r>
                        <a:rPr lang="es-AR" dirty="0"/>
                        <a:t>No daltónico (A</a:t>
                      </a:r>
                      <a:r>
                        <a:rPr lang="es-AR" baseline="30000" dirty="0"/>
                        <a:t>C</a:t>
                      </a:r>
                      <a:r>
                        <a:rPr lang="es-AR" dirty="0"/>
                        <a:t>)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/>
                        <a:t>0,47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/>
                        <a:t>0,488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/>
                        <a:t>0,958</a:t>
                      </a:r>
                      <a:endParaRPr lang="es-E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673">
                <a:tc>
                  <a:txBody>
                    <a:bodyPr/>
                    <a:lstStyle/>
                    <a:p>
                      <a:pPr algn="ctr"/>
                      <a:r>
                        <a:rPr lang="es-AR" b="1" dirty="0"/>
                        <a:t>Total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/>
                        <a:t>0,51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/>
                        <a:t>0,49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/>
                        <a:t>1</a:t>
                      </a:r>
                      <a:endParaRPr lang="es-E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819176" y="1600200"/>
            <a:ext cx="7467600" cy="487375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AR" sz="2000" b="1" dirty="0"/>
              <a:t>RESPUESTA:</a:t>
            </a:r>
          </a:p>
          <a:p>
            <a:pPr marL="0" indent="0" algn="just">
              <a:buFont typeface="+mj-lt"/>
              <a:buAutoNum type="alphaLcParenR"/>
            </a:pPr>
            <a:r>
              <a:rPr lang="es-AR" sz="2000" dirty="0"/>
              <a:t> Si se sabe que ha ocurrido el evento B, se debe restringir la atención al 51% de la población que es hombre.</a:t>
            </a:r>
          </a:p>
          <a:p>
            <a:pPr algn="just">
              <a:buNone/>
            </a:pPr>
            <a:r>
              <a:rPr lang="es-AR" sz="2000" dirty="0"/>
              <a:t>	La probabilidad de ser daltónico, dado que la persona es un hombre, es:</a:t>
            </a:r>
          </a:p>
          <a:p>
            <a:pPr algn="just">
              <a:buNone/>
            </a:pPr>
            <a:endParaRPr lang="es-AR" sz="2000" dirty="0"/>
          </a:p>
          <a:p>
            <a:pPr algn="just">
              <a:buNone/>
            </a:pPr>
            <a:endParaRPr lang="es-AR" sz="2000" dirty="0"/>
          </a:p>
          <a:p>
            <a:pPr marL="457200" indent="-457200" algn="just">
              <a:buFont typeface="+mj-lt"/>
              <a:buAutoNum type="alphaLcParenR" startAt="2"/>
            </a:pPr>
            <a:r>
              <a:rPr lang="es-AR" sz="2000" dirty="0"/>
              <a:t>Ahora se está restringiendo a que el 49% de la población es mujer, entonces:</a:t>
            </a:r>
          </a:p>
          <a:p>
            <a:pPr marL="457200" indent="-457200" algn="just">
              <a:buFont typeface="+mj-lt"/>
              <a:buAutoNum type="alphaLcParenR" startAt="2"/>
            </a:pPr>
            <a:endParaRPr lang="es-AR" sz="2000" dirty="0"/>
          </a:p>
          <a:p>
            <a:pPr marL="457200" indent="-457200" algn="just">
              <a:buFont typeface="+mj-lt"/>
              <a:buAutoNum type="alphaLcParenR" startAt="2"/>
            </a:pPr>
            <a:endParaRPr lang="es-AR" sz="2000" dirty="0"/>
          </a:p>
          <a:p>
            <a:pPr marL="457200" indent="-457200" algn="just">
              <a:buNone/>
            </a:pPr>
            <a:r>
              <a:rPr lang="es-AR" sz="2000" dirty="0"/>
              <a:t>	Observe que la probabilidad del evento A cambió, lo que depende de si ocurrió el evento B. Esto indica que son dos eventos dependientes.</a:t>
            </a:r>
            <a:endParaRPr lang="es-ES" sz="20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31F8D8-0C07-4257-8769-7AD208332E44}" type="slidenum">
              <a:rPr lang="es-ES" smtClean="0"/>
              <a:t>26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MX"/>
              <a:t>Docentes: Dra. Karina Torres, Lic. Regina Meyer y Cpn. Juan Pablo Scalenghe</a:t>
            </a:r>
            <a:endParaRPr lang="es-ES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71472" y="274638"/>
            <a:ext cx="807249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dirty="0"/>
              <a:t>INDEPENDENCIA, PROBABILIDAD CONDICIONAL Y REGLA DE MULTIPLICACIÓN</a:t>
            </a:r>
            <a:endParaRPr lang="es-ES" b="1" dirty="0"/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2020888" y="3071813"/>
          <a:ext cx="460375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2" imgW="1892160" imgH="380880" progId="Equation.3">
                  <p:embed/>
                </p:oleObj>
              </mc:Choice>
              <mc:Fallback>
                <p:oleObj name="Ecuación" r:id="rId2" imgW="1892160" imgH="3808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0888" y="3071813"/>
                        <a:ext cx="4603750" cy="927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2055831" y="4414838"/>
          <a:ext cx="5159375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4" imgW="2120760" imgH="393480" progId="Equation.3">
                  <p:embed/>
                </p:oleObj>
              </mc:Choice>
              <mc:Fallback>
                <p:oleObj name="Ecuación" r:id="rId4" imgW="212076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5831" y="4414838"/>
                        <a:ext cx="5159375" cy="958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819176" y="1600200"/>
            <a:ext cx="7467600" cy="4873752"/>
          </a:xfrm>
        </p:spPr>
        <p:txBody>
          <a:bodyPr/>
          <a:lstStyle/>
          <a:p>
            <a:pPr algn="just"/>
            <a:r>
              <a:rPr lang="es-AR" b="1" dirty="0">
                <a:solidFill>
                  <a:schemeClr val="tx2"/>
                </a:solidFill>
              </a:rPr>
              <a:t>REGLA DE LA MULTIPLICACIÓN PARA LA INTERSECCIÓN:</a:t>
            </a:r>
          </a:p>
          <a:p>
            <a:pPr algn="just">
              <a:buNone/>
            </a:pPr>
            <a:r>
              <a:rPr lang="es-AR" dirty="0"/>
              <a:t>	Para dos eventos, A y B, la probabilidad de que A y B ocurran juntos es:</a:t>
            </a:r>
          </a:p>
          <a:p>
            <a:pPr algn="just">
              <a:buNone/>
            </a:pPr>
            <a:endParaRPr lang="es-AR" dirty="0"/>
          </a:p>
          <a:p>
            <a:pPr algn="just">
              <a:buNone/>
            </a:pPr>
            <a:endParaRPr lang="es-AR" dirty="0"/>
          </a:p>
          <a:p>
            <a:pPr algn="just">
              <a:buNone/>
            </a:pPr>
            <a:r>
              <a:rPr lang="es-AR" dirty="0"/>
              <a:t>	O bien</a:t>
            </a:r>
          </a:p>
          <a:p>
            <a:pPr algn="just">
              <a:buNone/>
            </a:pPr>
            <a:endParaRPr lang="es-AR" dirty="0"/>
          </a:p>
          <a:p>
            <a:pPr algn="just">
              <a:buNone/>
            </a:pPr>
            <a:r>
              <a:rPr lang="es-AR" dirty="0"/>
              <a:t>	Dos eventos, A y B, son independientes si y sólo si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31F8D8-0C07-4257-8769-7AD208332E44}" type="slidenum">
              <a:rPr lang="es-ES" smtClean="0"/>
              <a:t>27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MX"/>
              <a:t>Docentes: Dra. Karina Torres, Lic. Regina Meyer y Cpn. Juan Pablo Scalenghe</a:t>
            </a:r>
            <a:endParaRPr lang="es-ES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71472" y="274638"/>
            <a:ext cx="800105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dirty="0"/>
              <a:t>INDEPENDENCIA, PROBABILIDAD CONDICIONAL Y REGLA DE MULTIPLICACIÓN</a:t>
            </a:r>
            <a:endParaRPr lang="es-ES" b="1" dirty="0"/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/>
        </p:nvGraphicFramePr>
        <p:xfrm>
          <a:off x="2357422" y="3333750"/>
          <a:ext cx="4286275" cy="595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2" imgW="1371600" imgH="190440" progId="Equation.3">
                  <p:embed/>
                </p:oleObj>
              </mc:Choice>
              <mc:Fallback>
                <p:oleObj name="Ecuación" r:id="rId2" imgW="1371600" imgH="1904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7422" y="3333750"/>
                        <a:ext cx="4286275" cy="5953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2357422" y="4500570"/>
          <a:ext cx="4286250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4" imgW="1371600" imgH="190440" progId="Equation.3">
                  <p:embed/>
                </p:oleObj>
              </mc:Choice>
              <mc:Fallback>
                <p:oleObj name="Ecuación" r:id="rId4" imgW="1371600" imgH="1904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7422" y="4500570"/>
                        <a:ext cx="4286250" cy="595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2614613" y="5572140"/>
          <a:ext cx="3770312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6" imgW="1206360" imgH="190440" progId="Equation.3">
                  <p:embed/>
                </p:oleObj>
              </mc:Choice>
              <mc:Fallback>
                <p:oleObj name="Ecuación" r:id="rId6" imgW="1206360" imgH="1904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4613" y="5572140"/>
                        <a:ext cx="3770312" cy="595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819176" y="1600200"/>
            <a:ext cx="7467600" cy="4873752"/>
          </a:xfrm>
        </p:spPr>
        <p:txBody>
          <a:bodyPr/>
          <a:lstStyle/>
          <a:p>
            <a:pPr algn="just">
              <a:buNone/>
            </a:pPr>
            <a:r>
              <a:rPr lang="es-AR" dirty="0"/>
              <a:t>	EJEMPLO: En una población, el 10% de las personas tienen un alto riesgo de sufrir un ataque al corazón. Si se seleccionan 3 personas al azar de esta población. ¿Cuál es la probabilidad de que exactamente una de ellas 3 tenga riesgo de sufrir un ataque?</a:t>
            </a:r>
          </a:p>
          <a:p>
            <a:pPr algn="just">
              <a:buNone/>
            </a:pPr>
            <a:r>
              <a:rPr lang="es-AR" dirty="0"/>
              <a:t>	A: Riesgo de ataque, P(A)=0,1.</a:t>
            </a:r>
          </a:p>
          <a:p>
            <a:pPr algn="just">
              <a:buNone/>
            </a:pPr>
            <a:r>
              <a:rPr lang="es-AR" dirty="0"/>
              <a:t>	N: No riesgo de ataque, P(N)=0,9.</a:t>
            </a:r>
          </a:p>
          <a:p>
            <a:pPr algn="just">
              <a:buNone/>
            </a:pPr>
            <a:r>
              <a:rPr lang="es-AR" dirty="0"/>
              <a:t>	Entonces,</a:t>
            </a:r>
          </a:p>
          <a:p>
            <a:pPr algn="just">
              <a:buNone/>
            </a:pP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31F8D8-0C07-4257-8769-7AD208332E44}" type="slidenum">
              <a:rPr lang="es-ES" smtClean="0"/>
              <a:t>28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MX"/>
              <a:t>Docentes: Dra. Karina Torres, Lic. Regina Meyer y Cpn. Juan Pablo Scalenghe</a:t>
            </a:r>
            <a:endParaRPr lang="es-ES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71472" y="274638"/>
            <a:ext cx="807249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dirty="0"/>
              <a:t>INDEPENDENCIA, PROBABILIDAD CONDICIONAL Y REGLA DE MULTIPLICACIÓN</a:t>
            </a:r>
            <a:endParaRPr lang="es-ES" b="1" dirty="0"/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/>
        </p:nvGraphicFramePr>
        <p:xfrm>
          <a:off x="928662" y="5286388"/>
          <a:ext cx="7590288" cy="1214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2" imgW="3492360" imgH="558720" progId="Equation.3">
                  <p:embed/>
                </p:oleObj>
              </mc:Choice>
              <mc:Fallback>
                <p:oleObj name="Ecuación" r:id="rId2" imgW="3492360" imgH="5587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5286388"/>
                        <a:ext cx="7590288" cy="12144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819176" y="1600200"/>
            <a:ext cx="7467600" cy="4873752"/>
          </a:xfrm>
        </p:spPr>
        <p:txBody>
          <a:bodyPr/>
          <a:lstStyle/>
          <a:p>
            <a:pPr algn="just">
              <a:buNone/>
            </a:pPr>
            <a:r>
              <a:rPr lang="es-AR" dirty="0"/>
              <a:t>	Cuando dos eventos son independientes, es decir, si la probabilidad del evento B es la misma, si el evento A ha ocurrido o no, entonces el evento A no afecta al evento B y 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31F8D8-0C07-4257-8769-7AD208332E44}" type="slidenum">
              <a:rPr lang="es-ES" smtClean="0"/>
              <a:t>29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MX"/>
              <a:t>Docentes: Dra. Karina Torres, Lic. Regina Meyer y Cpn. Juan Pablo Scalenghe</a:t>
            </a:r>
            <a:endParaRPr lang="es-ES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71472" y="274638"/>
            <a:ext cx="807249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dirty="0"/>
              <a:t>INDEPENDENCIA, PROBABILIDAD CONDICIONAL Y REGLA DE MULTIPLICACIÓN</a:t>
            </a:r>
            <a:endParaRPr lang="es-ES" b="1" dirty="0"/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/>
        </p:nvGraphicFramePr>
        <p:xfrm>
          <a:off x="1071538" y="3381376"/>
          <a:ext cx="6865978" cy="11906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2" imgW="2197080" imgH="380880" progId="Equation.3">
                  <p:embed/>
                </p:oleObj>
              </mc:Choice>
              <mc:Fallback>
                <p:oleObj name="Ecuación" r:id="rId2" imgW="2197080" imgH="3808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38" y="3381376"/>
                        <a:ext cx="6865978" cy="11906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38200" y="-165766"/>
            <a:ext cx="7467600" cy="1143000"/>
          </a:xfrm>
        </p:spPr>
        <p:txBody>
          <a:bodyPr/>
          <a:lstStyle/>
          <a:p>
            <a:pPr algn="ctr"/>
            <a:r>
              <a:rPr lang="es-AR" b="1" dirty="0"/>
              <a:t>DISTINTOS TIPOS DE PROBABILIDAD</a:t>
            </a:r>
            <a:endParaRPr lang="es-ES" b="1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31F8D8-0C07-4257-8769-7AD208332E44}" type="slidenum">
              <a:rPr lang="es-ES" smtClean="0"/>
              <a:t>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MX"/>
              <a:t>Docentes: Dra. Karina Torres, Lic. Regina Meyer y Cpn. Juan Pablo Scalenghe</a:t>
            </a:r>
            <a:endParaRPr lang="es-ES"/>
          </a:p>
        </p:txBody>
      </p:sp>
      <p:graphicFrame>
        <p:nvGraphicFramePr>
          <p:cNvPr id="6" name="5 Marcador de contenido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3286116" y="1428736"/>
          <a:ext cx="2428868" cy="7438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2" imgW="1244520" imgH="380880" progId="Equation.3">
                  <p:embed/>
                </p:oleObj>
              </mc:Choice>
              <mc:Fallback>
                <p:oleObj name="Ecuación" r:id="rId2" imgW="1244520" imgH="380880" progId="Equation.3">
                  <p:embed/>
                  <p:pic>
                    <p:nvPicPr>
                      <p:cNvPr id="0" name="5 Marcador de contenid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16" y="1428736"/>
                        <a:ext cx="2428868" cy="74384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714348" y="880244"/>
            <a:ext cx="645830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AR" sz="2500" b="1" dirty="0">
                <a:solidFill>
                  <a:schemeClr val="tx2"/>
                </a:solidFill>
              </a:rPr>
              <a:t> PROBABILIDAD CLÁSICA O A PRIORI:  </a:t>
            </a:r>
            <a:endParaRPr lang="es-ES" sz="2500" b="1" dirty="0">
              <a:solidFill>
                <a:schemeClr val="tx2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684068" y="2071678"/>
            <a:ext cx="795608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s-AR" dirty="0"/>
              <a:t>En el primer ejemplo anterior, conocemos de antemano qué probabilidad </a:t>
            </a:r>
          </a:p>
          <a:p>
            <a:pPr algn="just"/>
            <a:r>
              <a:rPr lang="es-AR" dirty="0"/>
              <a:t>hay de obtener un 6, </a:t>
            </a:r>
            <a:r>
              <a:rPr lang="es-AR" u="sng" dirty="0"/>
              <a:t>sin necesidad de hacer el experimento aleatorio</a:t>
            </a:r>
            <a:r>
              <a:rPr lang="es-AR" dirty="0"/>
              <a:t> y  </a:t>
            </a:r>
          </a:p>
          <a:p>
            <a:pPr algn="just"/>
            <a:r>
              <a:rPr lang="es-AR" dirty="0"/>
              <a:t>además todos los casos del dado tienen la misma probabilidad de aparecer.</a:t>
            </a:r>
          </a:p>
          <a:p>
            <a:pPr algn="just"/>
            <a:r>
              <a:rPr lang="es-AR" dirty="0"/>
              <a:t>En estos casos la probabilidad se obtiene haciendo:</a:t>
            </a:r>
          </a:p>
          <a:p>
            <a:pPr algn="just"/>
            <a:endParaRPr lang="es-ES" dirty="0"/>
          </a:p>
        </p:txBody>
      </p:sp>
      <p:graphicFrame>
        <p:nvGraphicFramePr>
          <p:cNvPr id="1027" name="5 Marcador de contenido"/>
          <p:cNvGraphicFramePr>
            <a:graphicFrameLocks noChangeAspect="1"/>
          </p:cNvGraphicFramePr>
          <p:nvPr/>
        </p:nvGraphicFramePr>
        <p:xfrm>
          <a:off x="3494089" y="3357562"/>
          <a:ext cx="2482661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4" imgW="1473120" imgH="380880" progId="Equation.3">
                  <p:embed/>
                </p:oleObj>
              </mc:Choice>
              <mc:Fallback>
                <p:oleObj name="Ecuación" r:id="rId4" imgW="1473120" imgH="3808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4089" y="3357562"/>
                        <a:ext cx="2482661" cy="6429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9 CuadroTexto"/>
          <p:cNvSpPr txBox="1"/>
          <p:nvPr/>
        </p:nvSpPr>
        <p:spPr>
          <a:xfrm>
            <a:off x="740728" y="4023516"/>
            <a:ext cx="747461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AR" sz="2500" b="1" dirty="0">
                <a:solidFill>
                  <a:schemeClr val="tx2"/>
                </a:solidFill>
              </a:rPr>
              <a:t> PROBABILIDAD EMPÍRICA O A POSTERIORI:  </a:t>
            </a:r>
            <a:endParaRPr lang="es-ES" sz="2500" b="1" dirty="0">
              <a:solidFill>
                <a:schemeClr val="tx2"/>
              </a:solidFill>
            </a:endParaRPr>
          </a:p>
        </p:txBody>
      </p:sp>
      <p:graphicFrame>
        <p:nvGraphicFramePr>
          <p:cNvPr id="1028" name="5 Marcador de contenido"/>
          <p:cNvGraphicFramePr>
            <a:graphicFrameLocks noChangeAspect="1"/>
          </p:cNvGraphicFramePr>
          <p:nvPr/>
        </p:nvGraphicFramePr>
        <p:xfrm>
          <a:off x="3440113" y="4572008"/>
          <a:ext cx="2552700" cy="67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6" imgW="1307880" imgH="342720" progId="Equation.3">
                  <p:embed/>
                </p:oleObj>
              </mc:Choice>
              <mc:Fallback>
                <p:oleObj name="Ecuación" r:id="rId6" imgW="1307880" imgH="34272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0113" y="4572008"/>
                        <a:ext cx="2552700" cy="671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11 CuadroTexto"/>
          <p:cNvSpPr txBox="1"/>
          <p:nvPr/>
        </p:nvSpPr>
        <p:spPr>
          <a:xfrm>
            <a:off x="752062" y="5357826"/>
            <a:ext cx="7891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s-AR" dirty="0"/>
              <a:t>En el segundo ejemplo, la probabilidad se obtendrá a partir de una muestra</a:t>
            </a:r>
          </a:p>
          <a:p>
            <a:pPr algn="just"/>
            <a:r>
              <a:rPr lang="es-AR" dirty="0"/>
              <a:t>de familias de Santa Fe a los que se les preguntará el número de hijos</a:t>
            </a:r>
          </a:p>
          <a:p>
            <a:pPr algn="just"/>
            <a:r>
              <a:rPr lang="es-AR" dirty="0"/>
              <a:t>que tienen.</a:t>
            </a:r>
            <a:endParaRPr lang="es-E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819176" y="1600200"/>
            <a:ext cx="7467600" cy="4873752"/>
          </a:xfrm>
        </p:spPr>
        <p:txBody>
          <a:bodyPr/>
          <a:lstStyle/>
          <a:p>
            <a:pPr algn="just">
              <a:buNone/>
            </a:pPr>
            <a:r>
              <a:rPr lang="es-AR" dirty="0"/>
              <a:t>COMPROBACIÓN DE INDEPENDENCIA</a:t>
            </a:r>
          </a:p>
          <a:p>
            <a:pPr algn="just">
              <a:buNone/>
            </a:pPr>
            <a:r>
              <a:rPr lang="es-AR" dirty="0"/>
              <a:t>Dos eventos A y B son independientes si y sólo si</a:t>
            </a:r>
          </a:p>
          <a:p>
            <a:pPr algn="just">
              <a:buNone/>
            </a:pPr>
            <a:endParaRPr lang="es-AR" dirty="0"/>
          </a:p>
          <a:p>
            <a:pPr algn="just">
              <a:buNone/>
            </a:pPr>
            <a:endParaRPr lang="es-AR" dirty="0"/>
          </a:p>
          <a:p>
            <a:pPr algn="just">
              <a:buNone/>
            </a:pPr>
            <a:r>
              <a:rPr lang="es-AR" dirty="0"/>
              <a:t>O </a:t>
            </a:r>
          </a:p>
          <a:p>
            <a:pPr algn="just">
              <a:buNone/>
            </a:pPr>
            <a:endParaRPr lang="es-AR" dirty="0"/>
          </a:p>
          <a:p>
            <a:pPr algn="just">
              <a:buNone/>
            </a:pPr>
            <a:endParaRPr lang="es-AR" dirty="0"/>
          </a:p>
          <a:p>
            <a:pPr algn="just">
              <a:buNone/>
            </a:pPr>
            <a:r>
              <a:rPr lang="es-AR" dirty="0"/>
              <a:t>De lo contrario, se dicen que son dependientes.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31F8D8-0C07-4257-8769-7AD208332E44}" type="slidenum">
              <a:rPr lang="es-ES" smtClean="0"/>
              <a:t>30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MX"/>
              <a:t>Docentes: Dra. Karina Torres, Lic. Regina Meyer y Cpn. Juan Pablo Scalenghe</a:t>
            </a:r>
            <a:endParaRPr lang="es-ES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71472" y="274638"/>
            <a:ext cx="807249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dirty="0"/>
              <a:t>INDEPENDENCIA, PROBABILIDAD CONDICIONAL Y REGLA DE MULTIPLICACIÓN</a:t>
            </a:r>
            <a:endParaRPr lang="es-ES" b="1" dirty="0"/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/>
        </p:nvGraphicFramePr>
        <p:xfrm>
          <a:off x="2254238" y="2714620"/>
          <a:ext cx="4675216" cy="738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2" imgW="1206360" imgH="190440" progId="Equation.3">
                  <p:embed/>
                </p:oleObj>
              </mc:Choice>
              <mc:Fallback>
                <p:oleObj name="Ecuación" r:id="rId2" imgW="1206360" imgH="1904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4238" y="2714620"/>
                        <a:ext cx="4675216" cy="7381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2806700" y="3833813"/>
          <a:ext cx="3346450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4" imgW="863280" imgH="190440" progId="Equation.3">
                  <p:embed/>
                </p:oleObj>
              </mc:Choice>
              <mc:Fallback>
                <p:oleObj name="Ecuación" r:id="rId4" imgW="863280" imgH="1904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6700" y="3833813"/>
                        <a:ext cx="3346450" cy="738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819176" y="1412768"/>
            <a:ext cx="7467600" cy="5088066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s-AR" b="1" dirty="0">
                <a:solidFill>
                  <a:schemeClr val="tx2"/>
                </a:solidFill>
              </a:rPr>
              <a:t>EJEMPLO:</a:t>
            </a:r>
            <a:r>
              <a:rPr lang="es-AR" dirty="0"/>
              <a:t> Se lanza dos monedas y se observa el resultado.</a:t>
            </a:r>
          </a:p>
          <a:p>
            <a:pPr algn="just">
              <a:buNone/>
            </a:pPr>
            <a:r>
              <a:rPr lang="es-AR" dirty="0"/>
              <a:t>	Se definen los eventos:</a:t>
            </a:r>
          </a:p>
          <a:p>
            <a:pPr algn="just">
              <a:buNone/>
            </a:pPr>
            <a:r>
              <a:rPr lang="es-AR" dirty="0"/>
              <a:t>	A: “Cara en la primera moneda.”</a:t>
            </a:r>
          </a:p>
          <a:p>
            <a:pPr algn="just">
              <a:buNone/>
            </a:pPr>
            <a:r>
              <a:rPr lang="es-AR" dirty="0"/>
              <a:t>	B: “Cruz en la segunda moneda.”</a:t>
            </a:r>
          </a:p>
          <a:p>
            <a:pPr algn="just">
              <a:buNone/>
            </a:pPr>
            <a:r>
              <a:rPr lang="es-AR" dirty="0"/>
              <a:t>	¿Son independientes los eventos A y B?</a:t>
            </a:r>
          </a:p>
          <a:p>
            <a:pPr algn="just">
              <a:buNone/>
            </a:pPr>
            <a:r>
              <a:rPr lang="es-AR" b="1" dirty="0"/>
              <a:t>SOLUCIÓN:</a:t>
            </a:r>
            <a:r>
              <a:rPr lang="es-AR" dirty="0"/>
              <a:t> S={CC,CX,XC,XX}</a:t>
            </a:r>
          </a:p>
          <a:p>
            <a:pPr algn="just">
              <a:buNone/>
            </a:pPr>
            <a:r>
              <a:rPr lang="es-AR" dirty="0"/>
              <a:t>              </a:t>
            </a:r>
            <a:r>
              <a:rPr lang="es-AR"/>
              <a:t>y                                  </a:t>
            </a:r>
            <a:endParaRPr lang="es-AR" dirty="0"/>
          </a:p>
          <a:p>
            <a:pPr algn="just">
              <a:buNone/>
            </a:pPr>
            <a:endParaRPr lang="es-AR" dirty="0"/>
          </a:p>
          <a:p>
            <a:pPr algn="just">
              <a:buNone/>
            </a:pPr>
            <a:r>
              <a:rPr lang="es-AR" dirty="0"/>
              <a:t>Puesto que                              y   </a:t>
            </a:r>
          </a:p>
          <a:p>
            <a:pPr algn="just">
              <a:buNone/>
            </a:pPr>
            <a:endParaRPr lang="es-AR" dirty="0"/>
          </a:p>
          <a:p>
            <a:pPr algn="just">
              <a:buNone/>
            </a:pPr>
            <a:r>
              <a:rPr lang="es-AR" dirty="0"/>
              <a:t>Entonces,                                      y los dos eventos </a:t>
            </a:r>
            <a:r>
              <a:rPr lang="es-AR" b="1" dirty="0"/>
              <a:t>son independientes.</a:t>
            </a:r>
            <a:endParaRPr lang="es-ES" b="1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31F8D8-0C07-4257-8769-7AD208332E44}" type="slidenum">
              <a:rPr lang="es-ES" smtClean="0"/>
              <a:t>31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MX"/>
              <a:t>Docentes: Dra. Karina Torres, Lic. Regina Meyer y Cpn. Juan Pablo Scalenghe</a:t>
            </a:r>
            <a:endParaRPr lang="es-ES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71472" y="274638"/>
            <a:ext cx="807249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dirty="0"/>
              <a:t>INDEPENDENCIA, PROBABILIDAD CONDICIONAL Y REGLA DE MULTIPLICACIÓN</a:t>
            </a:r>
            <a:endParaRPr lang="es-ES" b="1" dirty="0"/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/>
        </p:nvGraphicFramePr>
        <p:xfrm>
          <a:off x="857224" y="3786190"/>
          <a:ext cx="1111260" cy="7143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2" imgW="533160" imgH="342720" progId="Equation.3">
                  <p:embed/>
                </p:oleObj>
              </mc:Choice>
              <mc:Fallback>
                <p:oleObj name="Ecuación" r:id="rId2" imgW="533160" imgH="3427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24" y="3786190"/>
                        <a:ext cx="1111260" cy="7143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2214546" y="3786195"/>
          <a:ext cx="111125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4" imgW="533160" imgH="342720" progId="Equation.3">
                  <p:embed/>
                </p:oleObj>
              </mc:Choice>
              <mc:Fallback>
                <p:oleObj name="Ecuación" r:id="rId4" imgW="533160" imgH="3427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4546" y="3786195"/>
                        <a:ext cx="1111250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11 Objeto"/>
          <p:cNvGraphicFramePr>
            <a:graphicFrameLocks noChangeAspect="1"/>
          </p:cNvGraphicFramePr>
          <p:nvPr/>
        </p:nvGraphicFramePr>
        <p:xfrm>
          <a:off x="2428860" y="4572008"/>
          <a:ext cx="2142074" cy="628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6" imgW="1168200" imgH="342720" progId="Equation.3">
                  <p:embed/>
                </p:oleObj>
              </mc:Choice>
              <mc:Fallback>
                <p:oleObj name="Ecuación" r:id="rId6" imgW="1168200" imgH="34272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60" y="4572008"/>
                        <a:ext cx="2142074" cy="6286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6" name="Object 8"/>
          <p:cNvGraphicFramePr>
            <a:graphicFrameLocks noChangeAspect="1"/>
          </p:cNvGraphicFramePr>
          <p:nvPr/>
        </p:nvGraphicFramePr>
        <p:xfrm>
          <a:off x="4857752" y="4500570"/>
          <a:ext cx="1560512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8" imgW="749160" imgH="342720" progId="Equation.3">
                  <p:embed/>
                </p:oleObj>
              </mc:Choice>
              <mc:Fallback>
                <p:oleObj name="Ecuación" r:id="rId8" imgW="749160" imgH="34272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2" y="4500570"/>
                        <a:ext cx="1560512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13 Objeto"/>
          <p:cNvGraphicFramePr>
            <a:graphicFrameLocks noChangeAspect="1"/>
          </p:cNvGraphicFramePr>
          <p:nvPr/>
        </p:nvGraphicFramePr>
        <p:xfrm>
          <a:off x="2214546" y="5429264"/>
          <a:ext cx="3016263" cy="4762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10" imgW="1206360" imgH="190440" progId="Equation.3">
                  <p:embed/>
                </p:oleObj>
              </mc:Choice>
              <mc:Fallback>
                <p:oleObj name="Ecuación" r:id="rId10" imgW="1206360" imgH="1904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4546" y="5429264"/>
                        <a:ext cx="3016263" cy="4762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19176" y="274638"/>
            <a:ext cx="7467600" cy="1143000"/>
          </a:xfrm>
        </p:spPr>
        <p:txBody>
          <a:bodyPr/>
          <a:lstStyle/>
          <a:p>
            <a:pPr algn="ctr"/>
            <a:r>
              <a:rPr lang="es-AR" b="1" dirty="0"/>
              <a:t>DISTINTOS TIPOS DE PROBABILIDAD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04862" y="2500306"/>
            <a:ext cx="7467600" cy="4873752"/>
          </a:xfrm>
        </p:spPr>
        <p:txBody>
          <a:bodyPr/>
          <a:lstStyle/>
          <a:p>
            <a:pPr algn="just">
              <a:buNone/>
            </a:pPr>
            <a:r>
              <a:rPr lang="es-AR" dirty="0"/>
              <a:t>	En el tercer ejemplo, no se dispone de información previa. En este caso, la probabilidad es asignada por una persona y puede variar de un individuo a otro de acuerdo a la información relacionada que tenga sobre el fenómeno en estudio.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31F8D8-0C07-4257-8769-7AD208332E44}" type="slidenum">
              <a:rPr lang="es-ES" smtClean="0"/>
              <a:t>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MX"/>
              <a:t>Docentes: Dra. Karina Torres, Lic. Regina Meyer y Cpn. Juan Pablo Scalenghe</a:t>
            </a:r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857224" y="1666062"/>
            <a:ext cx="498912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AR" sz="2500" b="1" dirty="0">
                <a:solidFill>
                  <a:schemeClr val="tx2"/>
                </a:solidFill>
              </a:rPr>
              <a:t> PROBABILIDAD SUBJETIVA:  </a:t>
            </a:r>
            <a:endParaRPr lang="es-ES" sz="25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19176" y="274638"/>
            <a:ext cx="7467600" cy="1143000"/>
          </a:xfrm>
        </p:spPr>
        <p:txBody>
          <a:bodyPr/>
          <a:lstStyle/>
          <a:p>
            <a:pPr algn="ctr"/>
            <a:r>
              <a:rPr lang="es-AR" b="1" dirty="0"/>
              <a:t>Algunos conceptos probabilísticos básicos: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AR" b="1" dirty="0">
                <a:solidFill>
                  <a:schemeClr val="tx2"/>
                </a:solidFill>
              </a:rPr>
              <a:t>EXPERIMENTO ALEATORIO</a:t>
            </a:r>
            <a:r>
              <a:rPr lang="es-AR" dirty="0"/>
              <a:t>: Procedimiento por medio del cual se obtiene una observación o una medida y cuyo resultado depende del azar.</a:t>
            </a:r>
          </a:p>
          <a:p>
            <a:pPr algn="just">
              <a:buNone/>
            </a:pPr>
            <a:r>
              <a:rPr lang="es-AR" b="1" dirty="0"/>
              <a:t>	EJEMPLO</a:t>
            </a:r>
            <a:r>
              <a:rPr lang="es-AR" dirty="0"/>
              <a:t>: Lanzar un dado, lanzar una moneda, registrar la edad de los individuos, etc.</a:t>
            </a:r>
          </a:p>
          <a:p>
            <a:pPr algn="just"/>
            <a:r>
              <a:rPr lang="es-AR" b="1" dirty="0">
                <a:solidFill>
                  <a:schemeClr val="tx2"/>
                </a:solidFill>
              </a:rPr>
              <a:t>EVENTO SIMPLE</a:t>
            </a:r>
            <a:r>
              <a:rPr lang="es-AR" dirty="0"/>
              <a:t>: Es el resultado que se observa en una sola repetición de un experimento aleatorio. Uno y sólo un evento simple puede ocurrir cada vez que se realiza un experimento aleatorio. Denotamos a un evento simple con la letra </a:t>
            </a:r>
            <a:r>
              <a:rPr lang="es-AR" dirty="0" err="1"/>
              <a:t>E</a:t>
            </a:r>
            <a:r>
              <a:rPr lang="es-AR" baseline="-25000" dirty="0" err="1"/>
              <a:t>i</a:t>
            </a:r>
            <a:r>
              <a:rPr lang="es-AR" baseline="-25000" dirty="0"/>
              <a:t> </a:t>
            </a:r>
            <a:r>
              <a:rPr lang="es-AR" dirty="0"/>
              <a:t>o sencillamente con una letra mayúscula.</a:t>
            </a:r>
          </a:p>
          <a:p>
            <a:pPr algn="just">
              <a:buNone/>
            </a:pPr>
            <a:r>
              <a:rPr lang="es-AR" b="1" dirty="0"/>
              <a:t>	EJEMPLO</a:t>
            </a:r>
            <a:r>
              <a:rPr lang="es-AR" dirty="0"/>
              <a:t>: Sea el experimento aleatorio “Lanzar un dado”:</a:t>
            </a:r>
          </a:p>
          <a:p>
            <a:pPr algn="just">
              <a:buNone/>
            </a:pPr>
            <a:r>
              <a:rPr lang="es-AR" dirty="0"/>
              <a:t>	Eventos simples: 1 (E</a:t>
            </a:r>
            <a:r>
              <a:rPr lang="es-AR" baseline="-25000" dirty="0"/>
              <a:t>1</a:t>
            </a:r>
            <a:r>
              <a:rPr lang="es-AR" dirty="0"/>
              <a:t>), 2 (E</a:t>
            </a:r>
            <a:r>
              <a:rPr lang="es-AR" baseline="-25000" dirty="0"/>
              <a:t>2</a:t>
            </a:r>
            <a:r>
              <a:rPr lang="es-AR" dirty="0"/>
              <a:t>), 3 (E</a:t>
            </a:r>
            <a:r>
              <a:rPr lang="es-AR" baseline="-25000" dirty="0"/>
              <a:t>3</a:t>
            </a:r>
            <a:r>
              <a:rPr lang="es-AR" dirty="0"/>
              <a:t>), 4 (E</a:t>
            </a:r>
            <a:r>
              <a:rPr lang="es-AR" baseline="-25000" dirty="0"/>
              <a:t>4</a:t>
            </a:r>
            <a:r>
              <a:rPr lang="es-AR" dirty="0"/>
              <a:t>), 5 (E</a:t>
            </a:r>
            <a:r>
              <a:rPr lang="es-AR" baseline="-25000" dirty="0"/>
              <a:t>5</a:t>
            </a:r>
            <a:r>
              <a:rPr lang="es-AR" dirty="0"/>
              <a:t>) y 6 (E</a:t>
            </a:r>
            <a:r>
              <a:rPr lang="es-AR" baseline="-25000" dirty="0"/>
              <a:t>6</a:t>
            </a:r>
            <a:r>
              <a:rPr lang="es-AR" dirty="0"/>
              <a:t>).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31F8D8-0C07-4257-8769-7AD208332E44}" type="slidenum">
              <a:rPr lang="es-ES" smtClean="0"/>
              <a:t>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MX"/>
              <a:t>Docentes: Dra. Karina Torres, Lic. Regina Meyer y Cpn. Juan Pablo Scalenghe</a:t>
            </a:r>
            <a:endParaRPr lang="es-E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Algunos conceptos probabilísticos básicos: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819176" y="1600200"/>
            <a:ext cx="7467600" cy="4873752"/>
          </a:xfrm>
        </p:spPr>
        <p:txBody>
          <a:bodyPr/>
          <a:lstStyle/>
          <a:p>
            <a:pPr algn="just"/>
            <a:r>
              <a:rPr lang="es-AR" b="1" dirty="0">
                <a:solidFill>
                  <a:schemeClr val="tx2"/>
                </a:solidFill>
              </a:rPr>
              <a:t>ESPACIO MUESTRAL</a:t>
            </a:r>
            <a:r>
              <a:rPr lang="es-AR" dirty="0"/>
              <a:t>: Es el conjunto de todos los eventos simples de un experimento aleatorio.</a:t>
            </a:r>
          </a:p>
          <a:p>
            <a:pPr algn="just">
              <a:buNone/>
            </a:pPr>
            <a:r>
              <a:rPr lang="es-AR" dirty="0"/>
              <a:t>	</a:t>
            </a:r>
            <a:r>
              <a:rPr lang="es-AR" b="1" dirty="0"/>
              <a:t>EJEMPLO</a:t>
            </a:r>
            <a:r>
              <a:rPr lang="es-AR" dirty="0"/>
              <a:t>: Lanzamiento de un dado: </a:t>
            </a:r>
          </a:p>
          <a:p>
            <a:pPr algn="ctr">
              <a:buNone/>
            </a:pPr>
            <a:r>
              <a:rPr lang="es-AR" dirty="0"/>
              <a:t>S={1,2,3,4,5,6}</a:t>
            </a:r>
          </a:p>
          <a:p>
            <a:pPr algn="just">
              <a:buNone/>
            </a:pPr>
            <a:r>
              <a:rPr lang="es-AR" dirty="0"/>
              <a:t>	Lanzamiento de una moneda: S={C,X}.</a:t>
            </a:r>
          </a:p>
          <a:p>
            <a:pPr algn="just"/>
            <a:r>
              <a:rPr lang="es-AR" b="1" dirty="0">
                <a:solidFill>
                  <a:schemeClr val="tx2"/>
                </a:solidFill>
              </a:rPr>
              <a:t>EVENTO COMPUESTO</a:t>
            </a:r>
            <a:r>
              <a:rPr lang="es-AR" dirty="0"/>
              <a:t>: Es una colección de uno o más eventos simples.</a:t>
            </a:r>
          </a:p>
          <a:p>
            <a:pPr algn="just">
              <a:buNone/>
            </a:pPr>
            <a:r>
              <a:rPr lang="es-AR" b="1" dirty="0"/>
              <a:t>	EJEMPLO</a:t>
            </a:r>
            <a:r>
              <a:rPr lang="es-AR" dirty="0"/>
              <a:t>: Lanzamiento de un dado.</a:t>
            </a:r>
          </a:p>
          <a:p>
            <a:pPr algn="just">
              <a:buNone/>
            </a:pPr>
            <a:r>
              <a:rPr lang="es-AR" dirty="0"/>
              <a:t>	A: “Que salga un número impar”</a:t>
            </a:r>
          </a:p>
          <a:p>
            <a:pPr algn="just">
              <a:buNone/>
            </a:pPr>
            <a:r>
              <a:rPr lang="es-AR" dirty="0"/>
              <a:t>	B: “Que salga un número mayor a 2”</a:t>
            </a:r>
          </a:p>
          <a:p>
            <a:pPr algn="just">
              <a:buNone/>
            </a:pPr>
            <a:r>
              <a:rPr lang="es-AR" dirty="0"/>
              <a:t>	Entonces, A={E</a:t>
            </a:r>
            <a:r>
              <a:rPr lang="es-AR" baseline="-25000" dirty="0"/>
              <a:t>1</a:t>
            </a:r>
            <a:r>
              <a:rPr lang="es-AR" dirty="0"/>
              <a:t>, E</a:t>
            </a:r>
            <a:r>
              <a:rPr lang="es-AR" baseline="-25000" dirty="0"/>
              <a:t>3</a:t>
            </a:r>
            <a:r>
              <a:rPr lang="es-AR" dirty="0"/>
              <a:t>, E</a:t>
            </a:r>
            <a:r>
              <a:rPr lang="es-AR" baseline="-25000" dirty="0"/>
              <a:t>5</a:t>
            </a:r>
            <a:r>
              <a:rPr lang="es-AR" dirty="0"/>
              <a:t>}, B={E</a:t>
            </a:r>
            <a:r>
              <a:rPr lang="es-AR" baseline="-25000" dirty="0"/>
              <a:t>3</a:t>
            </a:r>
            <a:r>
              <a:rPr lang="es-AR" dirty="0"/>
              <a:t>, E</a:t>
            </a:r>
            <a:r>
              <a:rPr lang="es-AR" baseline="-25000" dirty="0"/>
              <a:t>4</a:t>
            </a:r>
            <a:r>
              <a:rPr lang="es-AR" dirty="0"/>
              <a:t>, E</a:t>
            </a:r>
            <a:r>
              <a:rPr lang="es-AR" baseline="-25000" dirty="0"/>
              <a:t>5</a:t>
            </a:r>
            <a:r>
              <a:rPr lang="es-AR" dirty="0"/>
              <a:t>, E</a:t>
            </a:r>
            <a:r>
              <a:rPr lang="es-AR" baseline="-25000" dirty="0"/>
              <a:t>6</a:t>
            </a:r>
            <a:r>
              <a:rPr lang="es-AR" dirty="0"/>
              <a:t>}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31F8D8-0C07-4257-8769-7AD208332E44}" type="slidenum">
              <a:rPr lang="es-ES" smtClean="0"/>
              <a:t>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MX"/>
              <a:t>Docentes: Dra. Karina Torres, Lic. Regina Meyer y Cpn. Juan Pablo Scalenghe</a:t>
            </a:r>
            <a:endParaRPr lang="es-E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19176" y="274638"/>
            <a:ext cx="7467600" cy="1143000"/>
          </a:xfrm>
        </p:spPr>
        <p:txBody>
          <a:bodyPr/>
          <a:lstStyle/>
          <a:p>
            <a:pPr algn="ctr"/>
            <a:r>
              <a:rPr lang="es-AR" b="1" dirty="0"/>
              <a:t>Algunos conceptos probabilísticos básicos: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s-AR" b="1" dirty="0">
                <a:solidFill>
                  <a:schemeClr val="tx2"/>
                </a:solidFill>
              </a:rPr>
              <a:t>EVENTO CONJUNTO</a:t>
            </a:r>
            <a:r>
              <a:rPr lang="es-AR" dirty="0"/>
              <a:t>: Es aquel que cumple con dos o más características.</a:t>
            </a:r>
          </a:p>
          <a:p>
            <a:pPr algn="just">
              <a:buNone/>
            </a:pPr>
            <a:r>
              <a:rPr lang="es-AR" dirty="0"/>
              <a:t>	</a:t>
            </a:r>
            <a:r>
              <a:rPr lang="es-AR" b="1" dirty="0"/>
              <a:t>EJEMPLO</a:t>
            </a:r>
            <a:r>
              <a:rPr lang="es-AR" dirty="0"/>
              <a:t>: Lanzamiento de un dado</a:t>
            </a:r>
          </a:p>
          <a:p>
            <a:pPr algn="just">
              <a:buNone/>
            </a:pPr>
            <a:r>
              <a:rPr lang="es-AR" dirty="0"/>
              <a:t>	A: “Que salga un número impar”</a:t>
            </a:r>
          </a:p>
          <a:p>
            <a:pPr algn="just">
              <a:buNone/>
            </a:pPr>
            <a:r>
              <a:rPr lang="es-AR" dirty="0"/>
              <a:t>	B: “Que salga un número mayor que 2”</a:t>
            </a:r>
          </a:p>
          <a:p>
            <a:pPr algn="just">
              <a:buNone/>
            </a:pPr>
            <a:r>
              <a:rPr lang="es-AR" dirty="0"/>
              <a:t>	C: “Que salga un número impar y mayor que 2”</a:t>
            </a:r>
          </a:p>
          <a:p>
            <a:pPr algn="just"/>
            <a:r>
              <a:rPr lang="es-AR" b="1" dirty="0">
                <a:solidFill>
                  <a:schemeClr val="tx2"/>
                </a:solidFill>
              </a:rPr>
              <a:t>EVENTOS MUTUAMENTE EXCLUYENTES</a:t>
            </a:r>
            <a:r>
              <a:rPr lang="es-AR" dirty="0"/>
              <a:t>: Dos eventos son </a:t>
            </a:r>
            <a:r>
              <a:rPr lang="es-AR" b="1" dirty="0"/>
              <a:t>mutuamente excluyentes</a:t>
            </a:r>
            <a:r>
              <a:rPr lang="es-AR" dirty="0"/>
              <a:t> si, cuando uno de ellos ocurre, el otro no puede ocurrir.</a:t>
            </a:r>
          </a:p>
          <a:p>
            <a:pPr algn="just">
              <a:buNone/>
            </a:pPr>
            <a:r>
              <a:rPr lang="es-AR" dirty="0"/>
              <a:t>	</a:t>
            </a:r>
            <a:r>
              <a:rPr lang="es-AR" b="1" dirty="0"/>
              <a:t>EJEMPLO</a:t>
            </a:r>
            <a:r>
              <a:rPr lang="es-AR" dirty="0"/>
              <a:t>: Experimento: “Lanzar un dado”.</a:t>
            </a:r>
          </a:p>
          <a:p>
            <a:pPr algn="just">
              <a:buNone/>
            </a:pPr>
            <a:r>
              <a:rPr lang="es-AR" dirty="0"/>
              <a:t>	A: “Que salga un número impar”</a:t>
            </a:r>
          </a:p>
          <a:p>
            <a:pPr algn="just">
              <a:buNone/>
            </a:pPr>
            <a:r>
              <a:rPr lang="es-AR" dirty="0"/>
              <a:t>	B: “Que salga un número mayor que 2”</a:t>
            </a:r>
          </a:p>
          <a:p>
            <a:pPr algn="just">
              <a:buNone/>
            </a:pPr>
            <a:r>
              <a:rPr lang="es-AR" dirty="0"/>
              <a:t>	Estos dos eventos o sucesos </a:t>
            </a:r>
            <a:r>
              <a:rPr lang="es-AR" b="1" dirty="0"/>
              <a:t>NO</a:t>
            </a:r>
            <a:r>
              <a:rPr lang="es-AR" dirty="0"/>
              <a:t> son mutuamente excluyentes.</a:t>
            </a:r>
          </a:p>
          <a:p>
            <a:pPr algn="just">
              <a:buNone/>
            </a:pPr>
            <a:r>
              <a:rPr lang="es-AR" dirty="0"/>
              <a:t>	C: “Observar un 6” y D: “Observar un 3”</a:t>
            </a:r>
          </a:p>
          <a:p>
            <a:pPr algn="just">
              <a:buNone/>
            </a:pPr>
            <a:r>
              <a:rPr lang="es-AR" dirty="0"/>
              <a:t>	Estos dos eventos son </a:t>
            </a:r>
            <a:r>
              <a:rPr lang="es-AR" b="1" dirty="0"/>
              <a:t>mutuamente excluyentes</a:t>
            </a:r>
            <a:r>
              <a:rPr lang="es-AR" dirty="0"/>
              <a:t>.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31F8D8-0C07-4257-8769-7AD208332E44}" type="slidenum">
              <a:rPr lang="es-ES" smtClean="0"/>
              <a:t>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MX"/>
              <a:t>Docentes: Dra. Karina Torres, Lic. Regina Meyer y Cpn. Juan Pablo Scalenghe</a:t>
            </a:r>
            <a:endParaRPr lang="es-E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19176" y="274638"/>
            <a:ext cx="7467600" cy="1143000"/>
          </a:xfrm>
        </p:spPr>
        <p:txBody>
          <a:bodyPr/>
          <a:lstStyle/>
          <a:p>
            <a:pPr algn="ctr"/>
            <a:r>
              <a:rPr lang="es-AR" b="1" dirty="0"/>
              <a:t>Algunos conceptos probabilísticos básicos: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s-AR" b="1" dirty="0">
                <a:solidFill>
                  <a:schemeClr val="tx2"/>
                </a:solidFill>
              </a:rPr>
              <a:t>EVENTO IMPOSIBLE</a:t>
            </a:r>
            <a:r>
              <a:rPr lang="es-AR" dirty="0"/>
              <a:t>: Si un evento A no puede ocurrir se denomina </a:t>
            </a:r>
            <a:r>
              <a:rPr lang="es-AR" b="1" dirty="0"/>
              <a:t>evento imposible</a:t>
            </a:r>
            <a:r>
              <a:rPr lang="es-AR" dirty="0"/>
              <a:t> y P(A)=0.</a:t>
            </a:r>
          </a:p>
          <a:p>
            <a:pPr algn="just"/>
            <a:r>
              <a:rPr lang="es-AR" b="1" dirty="0">
                <a:solidFill>
                  <a:schemeClr val="tx2"/>
                </a:solidFill>
              </a:rPr>
              <a:t>EVENTO SEGURO</a:t>
            </a:r>
            <a:r>
              <a:rPr lang="es-AR" dirty="0"/>
              <a:t>: Si el evento A ocurre cada vez que se realiza el experimento se denomina evento seguro y P(A)=1.</a:t>
            </a:r>
          </a:p>
          <a:p>
            <a:pPr algn="just">
              <a:buNone/>
            </a:pP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31F8D8-0C07-4257-8769-7AD208332E44}" type="slidenum">
              <a:rPr lang="es-ES" smtClean="0"/>
              <a:t>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MX"/>
              <a:t>Docentes: Dra. Karina Torres, Lic. Regina Meyer y Cpn. Juan Pablo Scalenghe</a:t>
            </a:r>
            <a:endParaRPr lang="es-E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/>
              <a:t>observaciones: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819176" y="1600200"/>
            <a:ext cx="7467600" cy="4873752"/>
          </a:xfrm>
        </p:spPr>
        <p:txBody>
          <a:bodyPr/>
          <a:lstStyle/>
          <a:p>
            <a:pPr algn="just"/>
            <a:r>
              <a:rPr lang="es-AR" dirty="0"/>
              <a:t>La probabilidad de un evento mide “con qué frecuencia” pensamos que el evento A puede ocurrir. Lo simbolizamos como P(A).</a:t>
            </a:r>
          </a:p>
          <a:p>
            <a:pPr algn="just"/>
            <a:r>
              <a:rPr lang="es-AR" dirty="0"/>
              <a:t>Supongamos que se repite un experimento n veces. La frecuencia relativa para un evento A es:</a:t>
            </a:r>
          </a:p>
          <a:p>
            <a:pPr algn="just">
              <a:buNone/>
            </a:pPr>
            <a:r>
              <a:rPr lang="es-AR" dirty="0"/>
              <a:t> </a:t>
            </a:r>
          </a:p>
          <a:p>
            <a:pPr algn="just">
              <a:buNone/>
            </a:pPr>
            <a:endParaRPr lang="es-AR" dirty="0"/>
          </a:p>
          <a:p>
            <a:pPr algn="just"/>
            <a:r>
              <a:rPr lang="es-AR" dirty="0"/>
              <a:t>A medida que n aumenta, la frecuencia relativa se acerca al valor teórico de probabilidad.</a:t>
            </a:r>
          </a:p>
          <a:p>
            <a:pPr algn="just"/>
            <a:r>
              <a:rPr lang="es-AR" dirty="0"/>
              <a:t>La suma de las probabilidades de todos los eventos simples de un espacio </a:t>
            </a:r>
            <a:r>
              <a:rPr lang="es-AR" dirty="0" err="1"/>
              <a:t>muestral</a:t>
            </a:r>
            <a:r>
              <a:rPr lang="es-AR" dirty="0"/>
              <a:t> S es igual a 1.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31F8D8-0C07-4257-8769-7AD208332E44}" type="slidenum">
              <a:rPr lang="es-ES" smtClean="0"/>
              <a:t>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MX"/>
              <a:t>Docentes: Dra. Karina Torres, Lic. Regina Meyer y Cpn. Juan Pablo Scalenghe</a:t>
            </a:r>
            <a:endParaRPr lang="es-ES"/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/>
        </p:nvGraphicFramePr>
        <p:xfrm>
          <a:off x="3143240" y="3716341"/>
          <a:ext cx="2884842" cy="7842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2" imgW="1307880" imgH="355320" progId="Equation.3">
                  <p:embed/>
                </p:oleObj>
              </mc:Choice>
              <mc:Fallback>
                <p:oleObj name="Ecuación" r:id="rId2" imgW="1307880" imgH="3553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40" y="3716341"/>
                        <a:ext cx="2884842" cy="7842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583</TotalTime>
  <Words>2874</Words>
  <Application>Microsoft Office PowerPoint</Application>
  <PresentationFormat>Presentación en pantalla (4:3)</PresentationFormat>
  <Paragraphs>333</Paragraphs>
  <Slides>31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31</vt:i4>
      </vt:variant>
    </vt:vector>
  </HeadingPairs>
  <TitlesOfParts>
    <vt:vector size="39" baseType="lpstr">
      <vt:lpstr>Arial</vt:lpstr>
      <vt:lpstr>Calibri</vt:lpstr>
      <vt:lpstr>Century Schoolbook</vt:lpstr>
      <vt:lpstr>Times New Roman</vt:lpstr>
      <vt:lpstr>Wingdings</vt:lpstr>
      <vt:lpstr>Wingdings 2</vt:lpstr>
      <vt:lpstr>Mirador</vt:lpstr>
      <vt:lpstr>Ecuación</vt:lpstr>
      <vt:lpstr>UNIDAD 4: distribuciones de probabilidad PARTE 1</vt:lpstr>
      <vt:lpstr>Probabilidad</vt:lpstr>
      <vt:lpstr>DISTINTOS TIPOS DE PROBABILIDAD</vt:lpstr>
      <vt:lpstr>DISTINTOS TIPOS DE PROBABILIDAD</vt:lpstr>
      <vt:lpstr>Algunos conceptos probabilísticos básicos:</vt:lpstr>
      <vt:lpstr>Algunos conceptos probabilísticos básicos:</vt:lpstr>
      <vt:lpstr>Algunos conceptos probabilísticos básicos:</vt:lpstr>
      <vt:lpstr>Algunos conceptos probabilísticos básicos:</vt:lpstr>
      <vt:lpstr>observaciones:</vt:lpstr>
      <vt:lpstr>CÁLCULO DE PROBABILIDADES</vt:lpstr>
      <vt:lpstr>CÁLCULO DE PROBABILIDADES</vt:lpstr>
      <vt:lpstr>RELACIONES ENTRE EVENTOS</vt:lpstr>
      <vt:lpstr>RELACIONES ENTRE EVENTOS</vt:lpstr>
      <vt:lpstr>RELACIONES ENTRE EVENTOS</vt:lpstr>
      <vt:lpstr>EJEMPLO</vt:lpstr>
      <vt:lpstr>REGLAS DE PROBABILIDAD</vt:lpstr>
      <vt:lpstr>REGLAS DE PROBABILIDAD</vt:lpstr>
      <vt:lpstr>REGLAS DE PROBABILIDAD</vt:lpstr>
      <vt:lpstr>REGLAS DE PROBABILIDAD</vt:lpstr>
      <vt:lpstr>REGLAS DE PROBABILIDAD</vt:lpstr>
      <vt:lpstr>REGLAS DE PROBABILIDAD</vt:lpstr>
      <vt:lpstr>INDEPENDENCIA, PROBABILIDAD CONDICIONAL Y REGLA DE MULTIPLICACIÓN</vt:lpstr>
      <vt:lpstr>INDEPENDENCIA, PROBABILIDAD CONDICIONAL Y REGLA DE MULTIPLICACIÓN</vt:lpstr>
      <vt:lpstr>INDEPENDENCIA, PROBABILIDAD CONDICIONAL Y REGLA DE MULTIPLICACIÓN</vt:lpstr>
      <vt:lpstr>INDEPENDENCIA, PROBABILIDAD CONDICIONAL Y REGLA DE MULTIPLICACIÓN</vt:lpstr>
      <vt:lpstr>INDEPENDENCIA, PROBABILIDAD CONDICIONAL Y REGLA DE MULTIPLICACIÓN</vt:lpstr>
      <vt:lpstr>INDEPENDENCIA, PROBABILIDAD CONDICIONAL Y REGLA DE MULTIPLICACIÓN</vt:lpstr>
      <vt:lpstr>INDEPENDENCIA, PROBABILIDAD CONDICIONAL Y REGLA DE MULTIPLICACIÓN</vt:lpstr>
      <vt:lpstr>INDEPENDENCIA, PROBABILIDAD CONDICIONAL Y REGLA DE MULTIPLICACIÓN</vt:lpstr>
      <vt:lpstr>INDEPENDENCIA, PROBABILIDAD CONDICIONAL Y REGLA DE MULTIPLICACIÓN</vt:lpstr>
      <vt:lpstr>INDEPENDENCIA, PROBABILIDAD CONDICIONAL Y REGLA DE MULTIPLICACIÓN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 4: distribuciones de probabilidad</dc:title>
  <dc:creator>HP</dc:creator>
  <cp:lastModifiedBy>Torres Karina Andrea</cp:lastModifiedBy>
  <cp:revision>191</cp:revision>
  <dcterms:created xsi:type="dcterms:W3CDTF">2020-05-22T11:42:50Z</dcterms:created>
  <dcterms:modified xsi:type="dcterms:W3CDTF">2023-06-13T09:40:30Z</dcterms:modified>
</cp:coreProperties>
</file>