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858000" cy="9144000"/>
  <p:embeddedFontLst>
    <p:embeddedFont>
      <p:font typeface="Constanti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gQebbKdSLP/EUtmFjtbDEUviwB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E9B159-6C27-448D-8286-B813D67517B2}">
  <a:tblStyle styleId="{70E9B159-6C27-448D-8286-B813D6751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Constantia-bold.fntdata"/><Relationship Id="rId27" Type="http://schemas.openxmlformats.org/officeDocument/2006/relationships/font" Target="fonts/Constanti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onstantia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font" Target="fonts/Constantia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e08e7efd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e08e7ef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833465f7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833465f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8213fca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48213fca9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833465f7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833465f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833465f7f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833465f7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34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34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91" name="Google Shape;91;p34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4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34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2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grpSp>
        <p:nvGrpSpPr>
          <p:cNvPr id="13" name="Google Shape;13;p2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2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2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2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grpSp>
        <p:nvGrpSpPr>
          <p:cNvPr id="30" name="Google Shape;30;p2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2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ctrTitle"/>
          </p:nvPr>
        </p:nvSpPr>
        <p:spPr>
          <a:xfrm>
            <a:off x="242770" y="645269"/>
            <a:ext cx="8748464" cy="62646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100000"/>
              <a:buFont typeface="Calibri"/>
              <a:buNone/>
            </a:pPr>
            <a:br>
              <a:rPr lang="es-CL"/>
            </a:br>
            <a:r>
              <a:rPr lang="es-CL"/>
              <a:t>LA EVALUACIÓN PSICOLÓGICA EN SELECCIÓN DE PERSONAL.</a:t>
            </a:r>
            <a:br>
              <a:rPr lang="es-CL"/>
            </a:br>
            <a:r>
              <a:rPr lang="es-CL" sz="3900"/>
              <a:t>PERFILES MÁS FRECUENTES Y TÉCNICAS MÁS UTILIZADAS.</a:t>
            </a:r>
            <a:br>
              <a:rPr lang="es-CL" sz="3900"/>
            </a:br>
            <a:br>
              <a:rPr lang="es-CL" sz="3900"/>
            </a:br>
            <a:r>
              <a:rPr lang="es-CL" sz="3900"/>
              <a:t>Verónica Laura Albajari </a:t>
            </a:r>
            <a:br>
              <a:rPr lang="es-CL" sz="3900"/>
            </a:br>
            <a:r>
              <a:rPr lang="es-CL" sz="3900"/>
              <a:t>Sergio Mames.</a:t>
            </a:r>
            <a:br>
              <a:rPr lang="es-CL"/>
            </a:br>
            <a:br>
              <a:rPr lang="es-CL"/>
            </a:b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ucsf.jpg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6376" y="116632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0e08e7efd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95925"/>
            <a:ext cx="8991601" cy="3391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type="title"/>
          </p:nvPr>
        </p:nvSpPr>
        <p:spPr>
          <a:xfrm>
            <a:off x="507887" y="692696"/>
            <a:ext cx="5112568" cy="21042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/>
              <a:t>¡La persona es un TODO!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323528" y="2996952"/>
            <a:ext cx="8229600" cy="23042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Cuando se examina el comportamiento laboral de un individuo, no hay que perder la visión de ese individuo como una entidad total.</a:t>
            </a:r>
            <a:endParaRPr/>
          </a:p>
        </p:txBody>
      </p:sp>
      <p:pic>
        <p:nvPicPr>
          <p:cNvPr descr="C:\Users\HP\Desktop\Imagen evaluacion psicolaboral\raquel diaz reguera.jpg" id="198" name="Google Shape;1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-315416"/>
            <a:ext cx="3882806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1979712" y="2348880"/>
            <a:ext cx="6048672" cy="2436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s-CL"/>
              <a:t>VENTAJAS Y DESVENTAJAS DE LAS TÉCNICAS DE EVALUACIÓN EN SELECCIÓN DE PERSONAL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43.jpg"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988840"/>
            <a:ext cx="2129895" cy="275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type="title"/>
          </p:nvPr>
        </p:nvSpPr>
        <p:spPr>
          <a:xfrm>
            <a:off x="590872" y="980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/>
              <a:t>Test gráficos proyectivos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0" y="2545547"/>
            <a:ext cx="3240360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endParaRPr b="0" sz="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4105908" y="2545547"/>
            <a:ext cx="4104429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endParaRPr b="0"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14" name="Google Shape;214;p15"/>
          <p:cNvPicPr preferRelativeResize="0"/>
          <p:nvPr/>
        </p:nvPicPr>
        <p:blipFill rotWithShape="1">
          <a:blip r:embed="rId3">
            <a:alphaModFix/>
          </a:blip>
          <a:srcRect b="7877" l="5703" r="50000" t="10717"/>
          <a:stretch/>
        </p:blipFill>
        <p:spPr>
          <a:xfrm>
            <a:off x="2915816" y="2365273"/>
            <a:ext cx="1080120" cy="1191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Imagen evaluacion psicolaboral\pulgar-arriba-y-abajo-de-iconos-ilustración-del-vector-104245814.jpg" id="215" name="Google Shape;215;p15"/>
          <p:cNvPicPr preferRelativeResize="0"/>
          <p:nvPr/>
        </p:nvPicPr>
        <p:blipFill rotWithShape="1">
          <a:blip r:embed="rId3">
            <a:alphaModFix/>
          </a:blip>
          <a:srcRect b="11191" l="49040" r="959" t="11190"/>
          <a:stretch/>
        </p:blipFill>
        <p:spPr>
          <a:xfrm>
            <a:off x="7924800" y="2392983"/>
            <a:ext cx="1219200" cy="11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/>
          <p:nvPr/>
        </p:nvSpPr>
        <p:spPr>
          <a:xfrm>
            <a:off x="467544" y="3556764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Sencillos de administrar.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Económicos.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Proveen amplia información.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 pueden combinar con otras técnicas (mucha variedad).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Algunos pueden administrarse grupalmente.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4716016" y="3529056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 les critica que son “opinables” y “subjetivos”.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Muchos fueron ampliamente difundidos.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“Deformación profesional” (ej. diseñadores y arquitectos)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/>
              <a:t>Test de láminas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0" y="2545547"/>
            <a:ext cx="3240360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endParaRPr b="0" sz="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25" name="Google Shape;225;p16"/>
          <p:cNvPicPr preferRelativeResize="0"/>
          <p:nvPr/>
        </p:nvPicPr>
        <p:blipFill rotWithShape="1">
          <a:blip r:embed="rId3">
            <a:alphaModFix/>
          </a:blip>
          <a:srcRect b="7877" l="5703" r="50000" t="10717"/>
          <a:stretch/>
        </p:blipFill>
        <p:spPr>
          <a:xfrm>
            <a:off x="2915816" y="2365273"/>
            <a:ext cx="1080120" cy="119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 txBox="1"/>
          <p:nvPr/>
        </p:nvSpPr>
        <p:spPr>
          <a:xfrm>
            <a:off x="4105908" y="2545547"/>
            <a:ext cx="4104429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endParaRPr b="0"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27" name="Google Shape;227;p16"/>
          <p:cNvPicPr preferRelativeResize="0"/>
          <p:nvPr/>
        </p:nvPicPr>
        <p:blipFill rotWithShape="1">
          <a:blip r:embed="rId3">
            <a:alphaModFix/>
          </a:blip>
          <a:srcRect b="11191" l="49040" r="959" t="11190"/>
          <a:stretch/>
        </p:blipFill>
        <p:spPr>
          <a:xfrm>
            <a:off x="7924800" y="2392983"/>
            <a:ext cx="1219200" cy="11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/>
          <p:nvPr/>
        </p:nvSpPr>
        <p:spPr>
          <a:xfrm>
            <a:off x="467544" y="3556764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Mayor complejidad: no son fácilmente “preparables” por el evaluador.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Brindan información de muchos aspectos de la dinámica de la personalidad, con una alta confiabilidad.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Algunos (como Rorschach) brindan muchos detalles y no se necesitan otras pruebas adicionales.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4716016" y="3529056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Algunos son muy extensos (para administrar y evaluar).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Pueden demandar altos esfuerzos, para puestos de baja calificación. Se los suele descartar para esos perfiles.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Requieren mayor estudio y preparación por parte del psicólogo. Su costo es mayor que otras evaluaciones psicolaborales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/>
              <a:t>Cuestionarios de personalidad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0" y="2545547"/>
            <a:ext cx="3240360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endParaRPr b="0" sz="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37" name="Google Shape;237;p17"/>
          <p:cNvPicPr preferRelativeResize="0"/>
          <p:nvPr/>
        </p:nvPicPr>
        <p:blipFill rotWithShape="1">
          <a:blip r:embed="rId3">
            <a:alphaModFix/>
          </a:blip>
          <a:srcRect b="7877" l="5703" r="50000" t="10717"/>
          <a:stretch/>
        </p:blipFill>
        <p:spPr>
          <a:xfrm>
            <a:off x="2915816" y="2365273"/>
            <a:ext cx="1080120" cy="119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4105908" y="2545547"/>
            <a:ext cx="4104429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endParaRPr b="0"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39" name="Google Shape;239;p17"/>
          <p:cNvPicPr preferRelativeResize="0"/>
          <p:nvPr/>
        </p:nvPicPr>
        <p:blipFill rotWithShape="1">
          <a:blip r:embed="rId3">
            <a:alphaModFix/>
          </a:blip>
          <a:srcRect b="11191" l="49040" r="959" t="11190"/>
          <a:stretch/>
        </p:blipFill>
        <p:spPr>
          <a:xfrm>
            <a:off x="7924800" y="2392983"/>
            <a:ext cx="1219200" cy="11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/>
          <p:nvPr/>
        </p:nvSpPr>
        <p:spPr>
          <a:xfrm>
            <a:off x="467544" y="3556764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Pocos requisitos para administrar.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Económicos.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Describen varios aspectos de personalidad.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Pueden administrarse grupalmente.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Basamento estadístico con mayor validez y confiabilidad: mayor objetividad que los gráficos proyectivos.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4716016" y="3529056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Generalmente son autodescripciones 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Pueden ser falseadas para mostrar una imagen favorable de sí mismo.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 puestos más bajos algunas consignas pueden requerir explicación adicional.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L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Pueden brindar resultados contradictorios o información inconsistente.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/>
              <a:t>Test de habilidades cognitivas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0" y="2545547"/>
            <a:ext cx="3240360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endParaRPr b="0" sz="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49" name="Google Shape;249;p18"/>
          <p:cNvPicPr preferRelativeResize="0"/>
          <p:nvPr/>
        </p:nvPicPr>
        <p:blipFill rotWithShape="1">
          <a:blip r:embed="rId3">
            <a:alphaModFix/>
          </a:blip>
          <a:srcRect b="7877" l="5703" r="50000" t="10717"/>
          <a:stretch/>
        </p:blipFill>
        <p:spPr>
          <a:xfrm>
            <a:off x="2915816" y="2365273"/>
            <a:ext cx="1080120" cy="119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4105908" y="2545547"/>
            <a:ext cx="4104429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endParaRPr b="0"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51" name="Google Shape;251;p18"/>
          <p:cNvPicPr preferRelativeResize="0"/>
          <p:nvPr/>
        </p:nvPicPr>
        <p:blipFill rotWithShape="1">
          <a:blip r:embed="rId3">
            <a:alphaModFix/>
          </a:blip>
          <a:srcRect b="11191" l="49040" r="959" t="11190"/>
          <a:stretch/>
        </p:blipFill>
        <p:spPr>
          <a:xfrm>
            <a:off x="7924800" y="2392983"/>
            <a:ext cx="1219200" cy="11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/>
          <p:nvPr/>
        </p:nvSpPr>
        <p:spPr>
          <a:xfrm>
            <a:off x="467544" y="3556764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Técnicas Objetivas: resultados confiables.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 comparación entre los evaluados es más sencilla que otras variables.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Miden variables que no se pueden evaluar objetivamente con entrevistas u otros métodos. 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4716016" y="3529056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Por su difusión algunas fueron estudiadas por los evaluados y  permite resultados memorizados.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 relación a la evaluación de la inteligencia: discusiones sobre qué es y cómo medirla (cuestionada su evaluación) .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/>
              <a:t>Cuestionario Desiderativo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0" y="2545547"/>
            <a:ext cx="3240360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endParaRPr b="0" sz="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61" name="Google Shape;261;p19"/>
          <p:cNvPicPr preferRelativeResize="0"/>
          <p:nvPr/>
        </p:nvPicPr>
        <p:blipFill rotWithShape="1">
          <a:blip r:embed="rId3">
            <a:alphaModFix/>
          </a:blip>
          <a:srcRect b="7877" l="5703" r="50000" t="10717"/>
          <a:stretch/>
        </p:blipFill>
        <p:spPr>
          <a:xfrm>
            <a:off x="2915816" y="2365273"/>
            <a:ext cx="1080120" cy="119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 txBox="1"/>
          <p:nvPr/>
        </p:nvSpPr>
        <p:spPr>
          <a:xfrm>
            <a:off x="4105908" y="2545547"/>
            <a:ext cx="4104429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endParaRPr b="0"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63" name="Google Shape;263;p19"/>
          <p:cNvPicPr preferRelativeResize="0"/>
          <p:nvPr/>
        </p:nvPicPr>
        <p:blipFill rotWithShape="1">
          <a:blip r:embed="rId3">
            <a:alphaModFix/>
          </a:blip>
          <a:srcRect b="11191" l="49040" r="959" t="11190"/>
          <a:stretch/>
        </p:blipFill>
        <p:spPr>
          <a:xfrm>
            <a:off x="7924800" y="2392983"/>
            <a:ext cx="1219200" cy="11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/>
          <p:nvPr/>
        </p:nvSpPr>
        <p:spPr>
          <a:xfrm>
            <a:off x="467544" y="3556764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 la técnica más económica de todas (es 100% verbal).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Información muy rica y apta para la evaluación laboral.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Duración breve (no demora en promedio más de 15 minutos).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 detecta con facilidad cuando el evaluado se “estudió” las respuestas.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4716016" y="3529056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Algunos critican que es “excesivamente invasiva” y que provoca altos montos de ansiedad.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Hay evaluados que no logran comprender la consigna.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Hay evaluados que viven la consigna como amenazadora y se bloquean no pudiendo procesar la información. 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>
            <p:ph type="title"/>
          </p:nvPr>
        </p:nvSpPr>
        <p:spPr>
          <a:xfrm>
            <a:off x="179513" y="704088"/>
            <a:ext cx="89333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s-CL"/>
              <a:t>Test guestáltico visomotor de Bender: </a:t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0" y="2545547"/>
            <a:ext cx="3240360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endParaRPr b="0" sz="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73" name="Google Shape;273;p20"/>
          <p:cNvPicPr preferRelativeResize="0"/>
          <p:nvPr/>
        </p:nvPicPr>
        <p:blipFill rotWithShape="1">
          <a:blip r:embed="rId3">
            <a:alphaModFix/>
          </a:blip>
          <a:srcRect b="7877" l="5703" r="50000" t="10717"/>
          <a:stretch/>
        </p:blipFill>
        <p:spPr>
          <a:xfrm>
            <a:off x="2915816" y="2365273"/>
            <a:ext cx="1080120" cy="119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 txBox="1"/>
          <p:nvPr/>
        </p:nvSpPr>
        <p:spPr>
          <a:xfrm>
            <a:off x="4105908" y="2545547"/>
            <a:ext cx="4104429" cy="854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b="0" lang="es-CL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endParaRPr b="0"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pulgar-arriba-y-abajo-de-iconos-ilustración-del-vector-104245814.jpg" id="275" name="Google Shape;275;p20"/>
          <p:cNvPicPr preferRelativeResize="0"/>
          <p:nvPr/>
        </p:nvPicPr>
        <p:blipFill rotWithShape="1">
          <a:blip r:embed="rId3">
            <a:alphaModFix/>
          </a:blip>
          <a:srcRect b="11191" l="49040" r="959" t="11190"/>
          <a:stretch/>
        </p:blipFill>
        <p:spPr>
          <a:xfrm>
            <a:off x="7924800" y="2392983"/>
            <a:ext cx="1219200" cy="11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/>
          <p:nvPr/>
        </p:nvSpPr>
        <p:spPr>
          <a:xfrm>
            <a:off x="467544" y="3556764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Brinda mucha información en poco tiempo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Económico.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 evaluado relaja las defensas al sentirla inocua (poco invasiva).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4716016" y="3529056"/>
            <a:ext cx="3638364" cy="27525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Aunque puede administrarse grupalmente, la mayor riqueza es cuando el evaluador está presente y puede observar.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Mayor riqueza en la interpretación proyectiva que de coordinación visomotora. 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/>
          <p:nvPr>
            <p:ph type="title"/>
          </p:nvPr>
        </p:nvSpPr>
        <p:spPr>
          <a:xfrm>
            <a:off x="2890302" y="1932908"/>
            <a:ext cx="3384376" cy="128475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Calibri"/>
              <a:buNone/>
            </a:pPr>
            <a:r>
              <a:rPr lang="es-CL" sz="7000"/>
              <a:t>¿Dudas?</a:t>
            </a:r>
            <a:endParaRPr sz="7000"/>
          </a:p>
        </p:txBody>
      </p:sp>
      <p:pic>
        <p:nvPicPr>
          <p:cNvPr descr="C:\Users\HP\Desktop\Imagen evaluacion psicolaboral\1478257373_614150_1478260040_noticia_normal.jpg" id="283" name="Google Shape;2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3232615"/>
            <a:ext cx="3955157" cy="269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833465f7f_0_0"/>
          <p:cNvSpPr txBox="1"/>
          <p:nvPr>
            <p:ph type="title"/>
          </p:nvPr>
        </p:nvSpPr>
        <p:spPr>
          <a:xfrm>
            <a:off x="457200" y="874576"/>
            <a:ext cx="8229600" cy="13038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DEMANDA O MOTIVO DE CONSULTA</a:t>
            </a:r>
            <a:endParaRPr/>
          </a:p>
        </p:txBody>
      </p:sp>
      <p:sp>
        <p:nvSpPr>
          <p:cNvPr id="118" name="Google Shape;118;g24833465f7f_0_0"/>
          <p:cNvSpPr/>
          <p:nvPr/>
        </p:nvSpPr>
        <p:spPr>
          <a:xfrm>
            <a:off x="0" y="2558525"/>
            <a:ext cx="4850700" cy="38025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4833465f7f_0_0"/>
          <p:cNvSpPr txBox="1"/>
          <p:nvPr>
            <p:ph idx="1" type="body"/>
          </p:nvPr>
        </p:nvSpPr>
        <p:spPr>
          <a:xfrm>
            <a:off x="-108650" y="2875575"/>
            <a:ext cx="3402300" cy="360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El/la psicólogo/a nunca evalúa a un empleado por su propia decisión, sino porque </a:t>
            </a:r>
            <a:r>
              <a:rPr lang="es-CL"/>
              <a:t>satisface</a:t>
            </a:r>
            <a:r>
              <a:rPr lang="es-CL"/>
              <a:t> el pedido que un tercero le formula</a:t>
            </a:r>
            <a:endParaRPr/>
          </a:p>
        </p:txBody>
      </p:sp>
      <p:graphicFrame>
        <p:nvGraphicFramePr>
          <p:cNvPr id="120" name="Google Shape;120;g24833465f7f_0_0"/>
          <p:cNvGraphicFramePr/>
          <p:nvPr/>
        </p:nvGraphicFramePr>
        <p:xfrm>
          <a:off x="4912600" y="34290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{70E9B159-6C27-448D-8286-B813D67517B2}</a:tableStyleId>
              </a:tblPr>
              <a:tblGrid>
                <a:gridCol w="1410300"/>
                <a:gridCol w="1410300"/>
                <a:gridCol w="1410800"/>
              </a:tblGrid>
              <a:tr h="462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Empleados actuales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Futuros empleados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62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Consultoría externa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9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Evaluación interna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400053" y="476672"/>
            <a:ext cx="5266928" cy="17888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/>
              <a:t>EVALUACIÓN PSICOLABORAL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192850" y="2708925"/>
            <a:ext cx="87969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85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i="1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mediante el cual el </a:t>
            </a:r>
            <a:r>
              <a:rPr b="1" i="1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psicólogo laboral</a:t>
            </a: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valora las capacidades laborales</a:t>
            </a: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un empleado actual o futuro, en relación </a:t>
            </a:r>
            <a:r>
              <a:rPr b="1" i="1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 un puesto de trabajo y con la cultura de la organización</a:t>
            </a: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busqueda-1.jpg"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188640"/>
            <a:ext cx="3549080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8213fca96_0_0"/>
          <p:cNvSpPr txBox="1"/>
          <p:nvPr>
            <p:ph type="title"/>
          </p:nvPr>
        </p:nvSpPr>
        <p:spPr>
          <a:xfrm>
            <a:off x="400050" y="476675"/>
            <a:ext cx="84573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CL" sz="3000"/>
              <a:t>La tríada de la Evaluación Psicolaboral</a:t>
            </a:r>
            <a:endParaRPr sz="3000"/>
          </a:p>
        </p:txBody>
      </p:sp>
      <p:sp>
        <p:nvSpPr>
          <p:cNvPr id="134" name="Google Shape;134;g248213fca96_0_0"/>
          <p:cNvSpPr txBox="1"/>
          <p:nvPr/>
        </p:nvSpPr>
        <p:spPr>
          <a:xfrm>
            <a:off x="3064171" y="6429627"/>
            <a:ext cx="60486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48213fca9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650" y="1536100"/>
            <a:ext cx="7352899" cy="48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833465f7f_0_8"/>
          <p:cNvSpPr txBox="1"/>
          <p:nvPr>
            <p:ph type="title"/>
          </p:nvPr>
        </p:nvSpPr>
        <p:spPr>
          <a:xfrm>
            <a:off x="457200" y="704103"/>
            <a:ext cx="8229600" cy="1406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DIFERENCIAS CONCEPTUALES DESDE LA OIT</a:t>
            </a:r>
            <a:endParaRPr/>
          </a:p>
        </p:txBody>
      </p:sp>
      <p:sp>
        <p:nvSpPr>
          <p:cNvPr id="141" name="Google Shape;141;g24833465f7f_0_8"/>
          <p:cNvSpPr txBox="1"/>
          <p:nvPr>
            <p:ph idx="1" type="body"/>
          </p:nvPr>
        </p:nvSpPr>
        <p:spPr>
          <a:xfrm>
            <a:off x="3590100" y="2342575"/>
            <a:ext cx="5096700" cy="9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Capacidad efectiva/real/demostrada de realizar una tarea o actividad laboral</a:t>
            </a:r>
            <a:endParaRPr/>
          </a:p>
        </p:txBody>
      </p:sp>
      <p:sp>
        <p:nvSpPr>
          <p:cNvPr id="142" name="Google Shape;142;g24833465f7f_0_8"/>
          <p:cNvSpPr txBox="1"/>
          <p:nvPr>
            <p:ph idx="1" type="body"/>
          </p:nvPr>
        </p:nvSpPr>
        <p:spPr>
          <a:xfrm>
            <a:off x="728800" y="4039975"/>
            <a:ext cx="5412300" cy="9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Habilidad cognitiva compleja que permite </a:t>
            </a:r>
            <a:r>
              <a:rPr lang="es-CL"/>
              <a:t>articulación</a:t>
            </a:r>
            <a:r>
              <a:rPr lang="es-CL"/>
              <a:t> de saberes para actuar en determinados contextos</a:t>
            </a:r>
            <a:endParaRPr/>
          </a:p>
        </p:txBody>
      </p:sp>
      <p:sp>
        <p:nvSpPr>
          <p:cNvPr id="143" name="Google Shape;143;g24833465f7f_0_8"/>
          <p:cNvSpPr txBox="1"/>
          <p:nvPr>
            <p:ph idx="1" type="body"/>
          </p:nvPr>
        </p:nvSpPr>
        <p:spPr>
          <a:xfrm>
            <a:off x="3402000" y="5873175"/>
            <a:ext cx="5472900" cy="73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rPr lang="es-CL" sz="2210"/>
              <a:t>Capacidad práctica que hace referencia a abreviar procesos mentales</a:t>
            </a:r>
            <a:endParaRPr sz="2210"/>
          </a:p>
        </p:txBody>
      </p:sp>
      <p:sp>
        <p:nvSpPr>
          <p:cNvPr id="144" name="Google Shape;144;g24833465f7f_0_8"/>
          <p:cNvSpPr/>
          <p:nvPr/>
        </p:nvSpPr>
        <p:spPr>
          <a:xfrm>
            <a:off x="3737200" y="3306763"/>
            <a:ext cx="1392600" cy="7332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4833465f7f_0_8"/>
          <p:cNvSpPr/>
          <p:nvPr/>
        </p:nvSpPr>
        <p:spPr>
          <a:xfrm>
            <a:off x="352125" y="1826513"/>
            <a:ext cx="2851848" cy="199632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4833465f7f_0_8"/>
          <p:cNvSpPr txBox="1"/>
          <p:nvPr>
            <p:ph idx="1" type="body"/>
          </p:nvPr>
        </p:nvSpPr>
        <p:spPr>
          <a:xfrm>
            <a:off x="728800" y="2458075"/>
            <a:ext cx="2288700" cy="73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Competencia</a:t>
            </a:r>
            <a:endParaRPr/>
          </a:p>
        </p:txBody>
      </p:sp>
      <p:sp>
        <p:nvSpPr>
          <p:cNvPr id="147" name="Google Shape;147;g24833465f7f_0_8"/>
          <p:cNvSpPr/>
          <p:nvPr/>
        </p:nvSpPr>
        <p:spPr>
          <a:xfrm>
            <a:off x="6141100" y="3400375"/>
            <a:ext cx="2851848" cy="199632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4833465f7f_0_8"/>
          <p:cNvSpPr txBox="1"/>
          <p:nvPr>
            <p:ph idx="1" type="body"/>
          </p:nvPr>
        </p:nvSpPr>
        <p:spPr>
          <a:xfrm>
            <a:off x="6707900" y="4031950"/>
            <a:ext cx="2098500" cy="73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Capacidad</a:t>
            </a:r>
            <a:endParaRPr/>
          </a:p>
        </p:txBody>
      </p:sp>
      <p:sp>
        <p:nvSpPr>
          <p:cNvPr id="149" name="Google Shape;149;g24833465f7f_0_8"/>
          <p:cNvSpPr/>
          <p:nvPr/>
        </p:nvSpPr>
        <p:spPr>
          <a:xfrm>
            <a:off x="352125" y="5004175"/>
            <a:ext cx="2851848" cy="199632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833465f7f_0_8"/>
          <p:cNvSpPr txBox="1"/>
          <p:nvPr>
            <p:ph idx="1" type="body"/>
          </p:nvPr>
        </p:nvSpPr>
        <p:spPr>
          <a:xfrm>
            <a:off x="891700" y="5638975"/>
            <a:ext cx="1772700" cy="66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Habilidad</a:t>
            </a:r>
            <a:endParaRPr/>
          </a:p>
        </p:txBody>
      </p:sp>
      <p:sp>
        <p:nvSpPr>
          <p:cNvPr id="151" name="Google Shape;151;g24833465f7f_0_8"/>
          <p:cNvSpPr/>
          <p:nvPr/>
        </p:nvSpPr>
        <p:spPr>
          <a:xfrm>
            <a:off x="3737200" y="5004163"/>
            <a:ext cx="1392600" cy="7332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539552" y="980728"/>
            <a:ext cx="8229600" cy="2796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s-CL"/>
              <a:t>Las habilidades más frecuentemente evaluadas en el ámbito laboral pueden agruparse en dos: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251520" y="3933056"/>
            <a:ext cx="8580187" cy="7863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2500"/>
          </a:bodyPr>
          <a:lstStyle/>
          <a:p>
            <a:pPr indent="-422433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0" lang="es-CL" sz="3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Variables cognitivas o de rendimiento intelectual. 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278097" y="4667446"/>
            <a:ext cx="8580187" cy="7863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7500"/>
          </a:bodyPr>
          <a:lstStyle/>
          <a:p>
            <a:pPr indent="-432911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 startAt="2"/>
            </a:pPr>
            <a:r>
              <a:rPr b="0" lang="es-CL" sz="3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Variables de personalidad laboral. </a:t>
            </a:r>
            <a:endParaRPr b="0" sz="3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Entrevista-psicolaboral-600x295.jpg" id="160" name="Google Shape;1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115070"/>
            <a:ext cx="3522658" cy="166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/>
          <p:nvPr>
            <p:ph type="title"/>
          </p:nvPr>
        </p:nvSpPr>
        <p:spPr>
          <a:xfrm>
            <a:off x="247175" y="1228350"/>
            <a:ext cx="57240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s-CL"/>
              <a:t>Variables cognitivas o de rendimiento intelectual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568300" y="3042625"/>
            <a:ext cx="6902100" cy="3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❖"/>
            </a:pPr>
            <a:r>
              <a:rPr b="0"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tención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Concentración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Capacidad de organización y planificación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Memoria a corto y largo plazo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Precisión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Tipo de pensamiento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Velocidad de ejecución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images.png"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27489" r="26623" t="0"/>
          <a:stretch/>
        </p:blipFill>
        <p:spPr>
          <a:xfrm>
            <a:off x="6228184" y="188639"/>
            <a:ext cx="2620709" cy="254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833465f7f_0_2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Variables de personalidad laboral</a:t>
            </a:r>
            <a:endParaRPr/>
          </a:p>
        </p:txBody>
      </p:sp>
      <p:sp>
        <p:nvSpPr>
          <p:cNvPr id="174" name="Google Shape;174;g24833465f7f_0_26"/>
          <p:cNvSpPr txBox="1"/>
          <p:nvPr>
            <p:ph idx="1" type="body"/>
          </p:nvPr>
        </p:nvSpPr>
        <p:spPr>
          <a:xfrm>
            <a:off x="457200" y="1935474"/>
            <a:ext cx="8229600" cy="394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Autonomía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Adaptación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Creatividad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Capacidad de liderazgo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Capacidad de trabajo en equipo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Control de impulsos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Tolerancia a la frustración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❖"/>
            </a:pPr>
            <a:r>
              <a:rPr lang="es-CL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Tolerancia a la presión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4833465f7f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400" y="3979775"/>
            <a:ext cx="4197850" cy="25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2272088" y="669830"/>
            <a:ext cx="68409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s-CL"/>
              <a:t>TÉCNICAS MÁS UTILIZADAS EN EVALUACIÓN PSICOLABORAL: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3064171" y="6429627"/>
            <a:ext cx="6048672" cy="3960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0" lang="es-CL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Técnicas de Selección y Orientación Profesional</a:t>
            </a:r>
            <a:endParaRPr b="0"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39545" y="2872507"/>
            <a:ext cx="8739600" cy="3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1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 proyectivos gráficos:</a:t>
            </a:r>
            <a:r>
              <a:rPr b="0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HTP, Persona bajo la lluvia, Test de las dos personas (y su adaptación a dos personas trabajando).</a:t>
            </a:r>
            <a:endParaRPr/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1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 de láminas: </a:t>
            </a:r>
            <a:r>
              <a:rPr b="0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más difundido es el Psicodiagnóstico de Rorschach, aunque en el ámbito laboral también se utiliza mucho el Z Test. Con menos frecuencia se utiliza el Test de Relaciones Objetales (TRO).</a:t>
            </a:r>
            <a:endParaRPr b="0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1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Cuestionarios de Personalidad:</a:t>
            </a:r>
            <a:r>
              <a:rPr b="0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los más difundidos son el MMPI-2, 16 PF (Cattel), MBTI, y últimamente el MIPS.</a:t>
            </a:r>
            <a:endParaRPr/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1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 de habilidades cognitivas: </a:t>
            </a:r>
            <a:r>
              <a:rPr b="0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 de Matrices Progresivas (Raven), el DAT 5, WAIS-III (Wechsler) aunque es muy poco utilizado en el ámbito laboral</a:t>
            </a:r>
            <a:endParaRPr/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1" lang="es-C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Cuestionario Desiderativo y Test gestáltico visomotor de Bender</a:t>
            </a:r>
            <a:endParaRPr b="1" i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Imagen evaluacion psicolaboral\test-persona-bajo-la-lluvia-D_NQ_NP_372301-MLA20288428314_042015-F.jpg" id="183" name="Google Shape;183;p5"/>
          <p:cNvPicPr preferRelativeResize="0"/>
          <p:nvPr/>
        </p:nvPicPr>
        <p:blipFill rotWithShape="1">
          <a:blip r:embed="rId3">
            <a:alphaModFix/>
          </a:blip>
          <a:srcRect b="4996" l="18020" r="17835" t="6260"/>
          <a:stretch/>
        </p:blipFill>
        <p:spPr>
          <a:xfrm rot="-1708630">
            <a:off x="425804" y="193185"/>
            <a:ext cx="1048977" cy="2052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Imagen evaluacion psicolaboral\2bender-iicnp-9-638.jpg" id="184" name="Google Shape;184;p5"/>
          <p:cNvPicPr preferRelativeResize="0"/>
          <p:nvPr/>
        </p:nvPicPr>
        <p:blipFill rotWithShape="1">
          <a:blip r:embed="rId4">
            <a:alphaModFix/>
          </a:blip>
          <a:srcRect b="7335" l="0" r="0" t="31021"/>
          <a:stretch/>
        </p:blipFill>
        <p:spPr>
          <a:xfrm rot="-1278442">
            <a:off x="21249" y="1252988"/>
            <a:ext cx="2540365" cy="1175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Imagen evaluacion psicolaboral\depositphotos_101307186-stock-illustration-collection-of-rorschach-test-inkblots.jpg" id="185" name="Google Shape;18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314459">
            <a:off x="1240320" y="1289006"/>
            <a:ext cx="1202385" cy="154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2018-05-01T13:05:25Z</dcterms:created>
  <dc:creator>HP</dc:creator>
</cp:coreProperties>
</file>