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71" r:id="rId6"/>
    <p:sldId id="264" r:id="rId7"/>
    <p:sldId id="272" r:id="rId8"/>
    <p:sldId id="291" r:id="rId9"/>
    <p:sldId id="259" r:id="rId10"/>
    <p:sldId id="267" r:id="rId11"/>
    <p:sldId id="266" r:id="rId12"/>
    <p:sldId id="268" r:id="rId13"/>
    <p:sldId id="273" r:id="rId14"/>
    <p:sldId id="276" r:id="rId15"/>
    <p:sldId id="260" r:id="rId16"/>
    <p:sldId id="261" r:id="rId17"/>
    <p:sldId id="274" r:id="rId18"/>
    <p:sldId id="275" r:id="rId19"/>
    <p:sldId id="277" r:id="rId20"/>
    <p:sldId id="279" r:id="rId21"/>
    <p:sldId id="262" r:id="rId22"/>
    <p:sldId id="280" r:id="rId23"/>
    <p:sldId id="281" r:id="rId24"/>
    <p:sldId id="284" r:id="rId25"/>
    <p:sldId id="286" r:id="rId26"/>
    <p:sldId id="287" r:id="rId27"/>
    <p:sldId id="285" r:id="rId28"/>
    <p:sldId id="283" r:id="rId29"/>
    <p:sldId id="289" r:id="rId30"/>
    <p:sldId id="288" r:id="rId31"/>
    <p:sldId id="290" r:id="rId3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96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93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285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05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002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50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99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247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13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31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0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20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81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3EA8F4C-A8D8-495A-89AC-74A5C6FE761F}" type="datetimeFigureOut">
              <a:rPr lang="es-AR" smtClean="0"/>
              <a:t>2/6/2025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50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2023/5GeoGebra%20Funci&#243;n%20Seno%20y%20Coseno%20trasladadas.ggb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../2023/6GeoGebra%20Funci&#243;n%20Tangente%20trasladadas.ggb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5.2 Funciones trigonométricas de números real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 Farmacia - UCSF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0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Identidades fundamentales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977" t="42536" r="14285" b="27820"/>
          <a:stretch/>
        </p:blipFill>
        <p:spPr>
          <a:xfrm>
            <a:off x="542941" y="2222287"/>
            <a:ext cx="10971570" cy="34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Signos de la función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544" t="11378" r="34044" b="25846"/>
          <a:stretch/>
        </p:blipFill>
        <p:spPr>
          <a:xfrm>
            <a:off x="0" y="1523040"/>
            <a:ext cx="4437530" cy="45513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2868" t="43134" r="14632" b="31167"/>
          <a:stretch/>
        </p:blipFill>
        <p:spPr>
          <a:xfrm>
            <a:off x="4049823" y="4497943"/>
            <a:ext cx="7989137" cy="2198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2024" t="42113" r="23810" b="37772"/>
          <a:stretch/>
        </p:blipFill>
        <p:spPr>
          <a:xfrm>
            <a:off x="7039428" y="1799771"/>
            <a:ext cx="5001616" cy="23406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7024" t="35125" r="72738" b="28032"/>
          <a:stretch/>
        </p:blipFill>
        <p:spPr>
          <a:xfrm>
            <a:off x="4240947" y="1586464"/>
            <a:ext cx="2798481" cy="28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38" t="60201" r="52202" b="29301"/>
          <a:stretch/>
        </p:blipFill>
        <p:spPr>
          <a:xfrm>
            <a:off x="0" y="32792"/>
            <a:ext cx="9305881" cy="21158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8567" t="60201" r="27978" b="34563"/>
          <a:stretch/>
        </p:blipFill>
        <p:spPr>
          <a:xfrm>
            <a:off x="172572" y="2056401"/>
            <a:ext cx="8070476" cy="10128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8508" t="77225" r="29595" b="19617"/>
          <a:stretch/>
        </p:blipFill>
        <p:spPr>
          <a:xfrm>
            <a:off x="172572" y="3044133"/>
            <a:ext cx="8063608" cy="653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824" t="43526" r="46176" b="44311"/>
          <a:stretch/>
        </p:blipFill>
        <p:spPr>
          <a:xfrm>
            <a:off x="0" y="3759719"/>
            <a:ext cx="8861612" cy="13466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47868" t="25479" r="5147" b="57062"/>
          <a:stretch/>
        </p:blipFill>
        <p:spPr>
          <a:xfrm>
            <a:off x="172572" y="5092819"/>
            <a:ext cx="8070476" cy="1686085"/>
          </a:xfrm>
          <a:prstGeom prst="rect">
            <a:avLst/>
          </a:prstGeom>
        </p:spPr>
      </p:pic>
      <p:pic>
        <p:nvPicPr>
          <p:cNvPr id="10" name="Picture 2" descr="Más de 30 ilustraciones de Anotar y Libreta gratis -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80" y="605102"/>
            <a:ext cx="4586607" cy="32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9742159" y="1052291"/>
            <a:ext cx="2225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Bradley Hand ITC" panose="03070402050302030203" pitchFamily="66" charset="0"/>
              </a:rPr>
              <a:t>Recuerda que en la cátedra trabajamos en </a:t>
            </a:r>
            <a:r>
              <a:rPr lang="es-AR" sz="2400" b="1" dirty="0" smtClean="0">
                <a:latin typeface="Bradley Hand ITC" panose="03070402050302030203" pitchFamily="66" charset="0"/>
              </a:rPr>
              <a:t>sistema sexagesimal</a:t>
            </a:r>
            <a:r>
              <a:rPr lang="es-AR" sz="2400" dirty="0" smtClean="0"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8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5.3 </a:t>
            </a:r>
            <a:r>
              <a:rPr lang="es-AR" dirty="0" smtClean="0"/>
              <a:t>Gráficas trigonométricas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6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presentación Gráfica del SENO y COSENO de un ángulo con la relación del círculo TRIGONOMÉTRICO. Animación Cortesía-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517" y="338044"/>
            <a:ext cx="3429000" cy="6094413"/>
          </a:xfrm>
        </p:spPr>
      </p:pic>
      <p:pic>
        <p:nvPicPr>
          <p:cNvPr id="6146" name="Picture 2" descr="Gráficas de Funciones Trigonométrica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46" y="2027030"/>
            <a:ext cx="7253752" cy="33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68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300723" y="2305463"/>
                <a:ext cx="10554574" cy="158323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23" y="2305463"/>
                <a:ext cx="10554574" cy="1583231"/>
              </a:xfrm>
              <a:prstGeom prst="rect">
                <a:avLst/>
              </a:prstGeom>
              <a:blipFill rotWithShape="0">
                <a:blip r:embed="rId2"/>
                <a:stretch>
                  <a:fillRect l="-404" t="-3462" b="-1000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</a:t>
            </a:r>
            <a:r>
              <a:rPr lang="es-AR" dirty="0" smtClean="0"/>
              <a:t>Seno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0723" y="2305463"/>
                <a:ext cx="10554574" cy="1822733"/>
              </a:xfr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sz="2000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723" y="2305463"/>
                <a:ext cx="10554574" cy="1822733"/>
              </a:xfrm>
              <a:blipFill rotWithShape="0">
                <a:blip r:embed="rId4"/>
                <a:stretch>
                  <a:fillRect l="-346" b="-1661"/>
                </a:stretch>
              </a:blipFill>
              <a:ln>
                <a:solidFill>
                  <a:schemeClr val="bg2"/>
                </a:solidFill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áfica del Seno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4" y="2183623"/>
            <a:ext cx="6529899" cy="37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810000" y="2222288"/>
                <a:ext cx="10554574" cy="1852172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222288"/>
                <a:ext cx="10554574" cy="1852172"/>
              </a:xfrm>
              <a:prstGeom prst="rect">
                <a:avLst/>
              </a:prstGeom>
              <a:blipFill rotWithShape="0">
                <a:blip r:embed="rId2"/>
                <a:stretch>
                  <a:fillRect l="-462" b="-132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</a:t>
            </a:r>
            <a:r>
              <a:rPr lang="es-AR" dirty="0" smtClean="0"/>
              <a:t>coseno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2222288"/>
                <a:ext cx="10554574" cy="2052697"/>
              </a:xfrm>
              <a:solidFill>
                <a:schemeClr val="bg2"/>
              </a:solidFill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sz="2000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222288"/>
                <a:ext cx="10554574" cy="2052697"/>
              </a:xfrm>
              <a:blipFill rotWithShape="0">
                <a:blip r:embed="rId4"/>
                <a:stretch>
                  <a:fillRect l="-462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áfica del Coseno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7" y="2342727"/>
            <a:ext cx="5771963" cy="32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Período de la función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956" t="19986" r="10662" b="60985"/>
          <a:stretch/>
        </p:blipFill>
        <p:spPr>
          <a:xfrm>
            <a:off x="366246" y="2222287"/>
            <a:ext cx="10852083" cy="2174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8929" t="28747" r="10859" b="41522"/>
          <a:stretch/>
        </p:blipFill>
        <p:spPr>
          <a:xfrm>
            <a:off x="934460" y="4397188"/>
            <a:ext cx="9715654" cy="22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Alteraciones a las funciones de seno y coseno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000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579328"/>
                  </p:ext>
                </p:extLst>
              </p:nvPr>
            </p:nvGraphicFramePr>
            <p:xfrm>
              <a:off x="809998" y="2373654"/>
              <a:ext cx="10351060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5530"/>
                    <a:gridCol w="5175530"/>
                  </a:tblGrid>
                  <a:tr h="66538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579328"/>
                  </p:ext>
                </p:extLst>
              </p:nvPr>
            </p:nvGraphicFramePr>
            <p:xfrm>
              <a:off x="809998" y="2373654"/>
              <a:ext cx="10351060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5530"/>
                    <a:gridCol w="5175530"/>
                  </a:tblGrid>
                  <a:tr h="66538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09" r="-100000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8" t="-909" r="-118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Marcador de contenido 2"/>
          <p:cNvSpPr txBox="1">
            <a:spLocks/>
          </p:cNvSpPr>
          <p:nvPr/>
        </p:nvSpPr>
        <p:spPr>
          <a:xfrm>
            <a:off x="295835" y="3234265"/>
            <a:ext cx="11551024" cy="313964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 smtClean="0"/>
              <a:t>El valor de “a” cambia la amplitud, es decir, </a:t>
            </a:r>
            <a:r>
              <a:rPr lang="es-AR" sz="2400" b="1" dirty="0" smtClean="0"/>
              <a:t>-a ≤ y ≤ a. </a:t>
            </a:r>
            <a:r>
              <a:rPr lang="es-AR" sz="2400" dirty="0" smtClean="0"/>
              <a:t>La amplitud es /a/</a:t>
            </a:r>
          </a:p>
          <a:p>
            <a:r>
              <a:rPr lang="es-AR" sz="2400" dirty="0" smtClean="0"/>
              <a:t>El valor de “k” modifica el periodo, en vez de ser periodo 2</a:t>
            </a:r>
            <a:r>
              <a:rPr lang="el-GR" sz="2400" dirty="0" smtClean="0"/>
              <a:t>π</a:t>
            </a:r>
            <a:r>
              <a:rPr lang="es-AR" sz="2400" dirty="0" smtClean="0"/>
              <a:t> , es de </a:t>
            </a:r>
            <a:r>
              <a:rPr lang="es-AR" sz="2400" b="1" dirty="0" smtClean="0"/>
              <a:t>2</a:t>
            </a:r>
            <a:r>
              <a:rPr lang="el-GR" sz="2400" b="1" dirty="0" smtClean="0"/>
              <a:t>π</a:t>
            </a:r>
            <a:r>
              <a:rPr lang="es-AR" sz="2400" b="1" dirty="0" smtClean="0"/>
              <a:t>/k</a:t>
            </a:r>
          </a:p>
          <a:p>
            <a:r>
              <a:rPr lang="es-AR" sz="2400" dirty="0" smtClean="0"/>
              <a:t>El valor “b” indica cuantas unidades se </a:t>
            </a:r>
            <a:r>
              <a:rPr lang="es-AR" sz="2400" b="1" dirty="0" smtClean="0"/>
              <a:t>desfasa a la derecha</a:t>
            </a:r>
            <a:r>
              <a:rPr lang="es-AR" sz="2400" dirty="0" smtClean="0"/>
              <a:t> </a:t>
            </a:r>
            <a:r>
              <a:rPr lang="es-AR" sz="2400" dirty="0" smtClean="0"/>
              <a:t>el ángulo (b&gt;0) o a la </a:t>
            </a:r>
            <a:r>
              <a:rPr lang="es-AR" sz="2400" b="1" dirty="0" smtClean="0"/>
              <a:t>izquierda</a:t>
            </a:r>
            <a:r>
              <a:rPr lang="es-AR" sz="2400" dirty="0" smtClean="0"/>
              <a:t> (b&lt;0)</a:t>
            </a:r>
          </a:p>
          <a:p>
            <a:r>
              <a:rPr lang="es-AR" sz="2400" dirty="0" smtClean="0"/>
              <a:t>El valor de “h” indica cuantas unidades se traslada hacia arriba (h&gt;0) o hacia abajo (h&lt;0)</a:t>
            </a:r>
          </a:p>
        </p:txBody>
      </p:sp>
      <p:pic>
        <p:nvPicPr>
          <p:cNvPr id="5122" name="Picture 2" descr="GeoGebra - Wikipedia, la enciclopedia libr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83" y="1150331"/>
            <a:ext cx="1707179" cy="1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90" t="30866" r="31548" b="44149"/>
          <a:stretch/>
        </p:blipFill>
        <p:spPr>
          <a:xfrm>
            <a:off x="609600" y="2316630"/>
            <a:ext cx="7233710" cy="2727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771" t="45289" r="13214" b="40948"/>
          <a:stretch/>
        </p:blipFill>
        <p:spPr>
          <a:xfrm>
            <a:off x="769257" y="362856"/>
            <a:ext cx="10504988" cy="14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720353" cy="970450"/>
          </a:xfrm>
        </p:spPr>
        <p:txBody>
          <a:bodyPr/>
          <a:lstStyle/>
          <a:p>
            <a:r>
              <a:rPr lang="es-AR" dirty="0" smtClean="0"/>
              <a:t>Sistema de medición de ángulos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AR" sz="3200" dirty="0" smtClean="0"/>
              <a:t>Sistema sexagesimal</a:t>
            </a:r>
          </a:p>
          <a:p>
            <a:r>
              <a:rPr lang="es-AR" sz="3200" dirty="0" smtClean="0"/>
              <a:t>Sistema radianes</a:t>
            </a:r>
          </a:p>
          <a:p>
            <a:r>
              <a:rPr lang="es-AR" sz="3200" dirty="0" smtClean="0"/>
              <a:t>Sistema </a:t>
            </a:r>
            <a:r>
              <a:rPr lang="es-AR" sz="3200" dirty="0"/>
              <a:t>centesimal</a:t>
            </a:r>
          </a:p>
        </p:txBody>
      </p:sp>
      <p:pic>
        <p:nvPicPr>
          <p:cNvPr id="5" name="Radianes...#matemática #man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1411" y="0"/>
            <a:ext cx="3778623" cy="67175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8224" y="2971800"/>
            <a:ext cx="5392270" cy="150607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730624" y="3124201"/>
            <a:ext cx="4903694" cy="56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4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0000" y="1449147"/>
            <a:ext cx="11225117" cy="2971051"/>
          </a:xfrm>
        </p:spPr>
        <p:txBody>
          <a:bodyPr/>
          <a:lstStyle/>
          <a:p>
            <a:r>
              <a:rPr lang="es-AR" dirty="0" smtClean="0"/>
              <a:t>5.4 Más </a:t>
            </a:r>
            <a:r>
              <a:rPr lang="es-AR" dirty="0"/>
              <a:t>g</a:t>
            </a:r>
            <a:r>
              <a:rPr lang="es-AR" dirty="0" smtClean="0"/>
              <a:t>ráficas trigonométricas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810000" y="2222287"/>
                <a:ext cx="10554574" cy="363651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222287"/>
                <a:ext cx="10554574" cy="3636511"/>
              </a:xfrm>
              <a:prstGeom prst="rect">
                <a:avLst/>
              </a:prstGeom>
              <a:blipFill rotWithShape="0">
                <a:blip r:embed="rId2"/>
                <a:stretch>
                  <a:fillRect l="-347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tangente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b="1" i="0" smtClean="0">
                            <a:latin typeface="Cambria Math" panose="02040503050406030204" pitchFamily="18" charset="0"/>
                          </a:rPr>
                          <m:t>𝐭𝐠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s-AR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A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2409962"/>
                <a:ext cx="10554574" cy="3636511"/>
              </a:xfrm>
              <a:solidFill>
                <a:schemeClr val="bg2"/>
              </a:solidFill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b="0" dirty="0" smtClean="0"/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b="0" dirty="0" smtClean="0"/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b="0" dirty="0" smtClean="0"/>
              </a:p>
              <a:p>
                <a:r>
                  <a:rPr lang="es-AR" dirty="0" smtClean="0"/>
                  <a:t>Asíntotas verticales: </a:t>
                </a:r>
                <a:endParaRPr lang="es-A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s-AR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409962"/>
                <a:ext cx="10554574" cy="3636511"/>
              </a:xfrm>
              <a:blipFill rotWithShape="0">
                <a:blip r:embed="rId4"/>
                <a:stretch>
                  <a:fillRect l="-347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ráfica de la Tangente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56" y="2222287"/>
            <a:ext cx="6801046" cy="37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tangente 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𝒕𝒈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6886451" cy="3636511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Las funciones tangente tiene periodo </a:t>
                </a:r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AR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2800" dirty="0" smtClean="0"/>
              </a:p>
              <a:p>
                <a:r>
                  <a:rPr lang="es-AR" sz="2800" dirty="0" smtClean="0"/>
                  <a:t>Asíntotas verticales</a:t>
                </a: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6886451" cy="3636511"/>
              </a:xfrm>
              <a:blipFill rotWithShape="0">
                <a:blip r:embed="rId3"/>
                <a:stretch>
                  <a:fillRect l="-1416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986" t="30211" r="38235" b="27415"/>
          <a:stretch/>
        </p:blipFill>
        <p:spPr>
          <a:xfrm>
            <a:off x="7485529" y="2093622"/>
            <a:ext cx="4706471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Alteraciones a la función tangente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000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85548"/>
                  </p:ext>
                </p:extLst>
              </p:nvPr>
            </p:nvGraphicFramePr>
            <p:xfrm>
              <a:off x="809998" y="2373654"/>
              <a:ext cx="5173943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3943"/>
                  </a:tblGrid>
                  <a:tr h="66538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tg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85548"/>
                  </p:ext>
                </p:extLst>
              </p:nvPr>
            </p:nvGraphicFramePr>
            <p:xfrm>
              <a:off x="809998" y="2373654"/>
              <a:ext cx="5173943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3943"/>
                  </a:tblGrid>
                  <a:tr h="66538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09" r="-118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295835" y="3234265"/>
                <a:ext cx="11551024" cy="313964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 smtClean="0"/>
                  <a:t>El valor de “k” modifica el periodo, en vez de ser periodo </a:t>
                </a:r>
                <a:r>
                  <a:rPr lang="el-GR" sz="2400" dirty="0" smtClean="0"/>
                  <a:t>π</a:t>
                </a:r>
                <a:r>
                  <a:rPr lang="es-AR" sz="2400" dirty="0" smtClean="0"/>
                  <a:t> , es de </a:t>
                </a:r>
                <a:r>
                  <a:rPr lang="el-GR" sz="2400" b="1" dirty="0" smtClean="0"/>
                  <a:t>π</a:t>
                </a:r>
                <a:r>
                  <a:rPr lang="es-AR" sz="2400" b="1" dirty="0" smtClean="0"/>
                  <a:t>/k</a:t>
                </a:r>
              </a:p>
              <a:p>
                <a:r>
                  <a:rPr lang="es-AR" sz="2400" dirty="0" smtClean="0"/>
                  <a:t>Las asíntotas verticales serán </a:t>
                </a:r>
                <a14:m>
                  <m:oMath xmlns:m="http://schemas.openxmlformats.org/officeDocument/2006/math">
                    <m:r>
                      <a:rPr lang="es-AR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s-AR" sz="2400" b="1" dirty="0" smtClean="0"/>
              </a:p>
              <a:p>
                <a:r>
                  <a:rPr lang="es-AR" sz="2400" dirty="0" smtClean="0"/>
                  <a:t>El valor “b” indica cuantas unidades se </a:t>
                </a:r>
                <a:r>
                  <a:rPr lang="es-AR" sz="2400" b="1" dirty="0" smtClean="0"/>
                  <a:t>desfasa</a:t>
                </a:r>
                <a:r>
                  <a:rPr lang="es-AR" sz="2400" dirty="0" smtClean="0"/>
                  <a:t> a la derecha (b&gt;0) o a la izquierda (b&lt;0)</a:t>
                </a:r>
              </a:p>
              <a:p>
                <a:r>
                  <a:rPr lang="es-AR" sz="2400" dirty="0" smtClean="0"/>
                  <a:t>El valor de “h” indica cuantas unidades se traslada hacia arriba (h&gt;0) o hacia abajo (h&lt;0)</a:t>
                </a:r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3234265"/>
                <a:ext cx="11551024" cy="3139641"/>
              </a:xfrm>
              <a:prstGeom prst="rect">
                <a:avLst/>
              </a:prstGeom>
              <a:blipFill rotWithShape="0">
                <a:blip r:embed="rId3"/>
                <a:stretch>
                  <a:fillRect l="-634" b="-971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GeoGebra - Wikipedia, la enciclopedia libr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83" y="1150331"/>
            <a:ext cx="1707179" cy="1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000" dirty="0" smtClean="0"/>
              <a:t>6.3 Funciones trigonométricas de ángulos</a:t>
            </a:r>
            <a:endParaRPr lang="es-AR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43531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dirty="0" smtClean="0">
                <a:solidFill>
                  <a:schemeClr val="accent1">
                    <a:lumMod val="75000"/>
                  </a:schemeClr>
                </a:solidFill>
              </a:rPr>
              <a:t>Ángulos en posición normal.</a:t>
            </a:r>
          </a:p>
          <a:p>
            <a:pPr marL="0" indent="0">
              <a:buNone/>
            </a:pPr>
            <a:r>
              <a:rPr lang="es-AR" sz="2400" dirty="0" smtClean="0"/>
              <a:t>Un </a:t>
            </a:r>
            <a:r>
              <a:rPr lang="es-AR" sz="2400" dirty="0"/>
              <a:t>ángulo está en posición normal si está trazado en el plano </a:t>
            </a:r>
            <a:r>
              <a:rPr lang="es-AR" sz="2400" dirty="0" err="1"/>
              <a:t>xy</a:t>
            </a:r>
            <a:r>
              <a:rPr lang="es-AR" sz="2400" dirty="0"/>
              <a:t> con su vértice en el origen y su lado inicial en el eje positivo x.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610" t="42349" r="9449" b="29794"/>
          <a:stretch/>
        </p:blipFill>
        <p:spPr>
          <a:xfrm>
            <a:off x="1035422" y="3657600"/>
            <a:ext cx="10448366" cy="24085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69894" y="3657600"/>
            <a:ext cx="2245659" cy="240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6472517" y="3657599"/>
            <a:ext cx="2245659" cy="240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035422" y="6227515"/>
            <a:ext cx="1064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Dos </a:t>
            </a:r>
            <a:r>
              <a:rPr lang="es-AR" sz="2000" dirty="0"/>
              <a:t>ángulos en posición normal son </a:t>
            </a:r>
            <a:r>
              <a:rPr lang="es-AR" sz="2000" b="1" dirty="0" err="1"/>
              <a:t>coterminales</a:t>
            </a:r>
            <a:r>
              <a:rPr lang="es-AR" sz="2000" dirty="0"/>
              <a:t> si sus lados </a:t>
            </a:r>
            <a:r>
              <a:rPr lang="es-AR" sz="2000" dirty="0" smtClean="0"/>
              <a:t>coinciden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8053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Representación grafica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10554574" cy="2080772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dirty="0"/>
                  <a:t>Sea POQ un triángulo rectángulo con ángulo agudo </a:t>
                </a:r>
                <a14:m>
                  <m:oMath xmlns:m="http://schemas.openxmlformats.org/officeDocument/2006/math">
                    <m:r>
                      <a:rPr lang="es-A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Ubicamos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 smtClean="0"/>
                  <a:t> en </a:t>
                </a:r>
                <a:r>
                  <a:rPr lang="es-AR" sz="2400" b="1" dirty="0" smtClean="0"/>
                  <a:t>posición normal</a:t>
                </a:r>
                <a:endParaRPr lang="es-AR" sz="24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10554574" cy="2080772"/>
              </a:xfrm>
              <a:blipFill rotWithShape="0">
                <a:blip r:embed="rId2"/>
                <a:stretch>
                  <a:fillRect l="-866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795" t="35090" r="39559" b="37249"/>
          <a:stretch/>
        </p:blipFill>
        <p:spPr>
          <a:xfrm>
            <a:off x="9251576" y="1963275"/>
            <a:ext cx="2746632" cy="24204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3419" t="33521" r="15625" b="37249"/>
          <a:stretch/>
        </p:blipFill>
        <p:spPr>
          <a:xfrm>
            <a:off x="2823881" y="3832412"/>
            <a:ext cx="3711389" cy="29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Ubicación grafica es trigonométrica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3237219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800" dirty="0"/>
                  <a:t>Sea </a:t>
                </a:r>
                <a14:m>
                  <m:oMath xmlns:m="http://schemas.openxmlformats.org/officeDocument/2006/math">
                    <m:r>
                      <a:rPr lang="es-A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800" dirty="0"/>
                  <a:t> un ángulo en posición normal y sea P(x, y) un punto en el lado terminal. Si </a:t>
                </a:r>
                <a:r>
                  <a:rPr lang="es-AR" sz="2800" b="1" dirty="0" smtClean="0"/>
                  <a:t>r</a:t>
                </a:r>
                <a:r>
                  <a:rPr lang="es-AR" sz="2800" dirty="0" smtClean="0"/>
                  <a:t> es </a:t>
                </a:r>
                <a:r>
                  <a:rPr lang="es-AR" sz="2800" dirty="0"/>
                  <a:t>la distancia del origen al punto P(x, y), entonces</a:t>
                </a:r>
              </a:p>
              <a:p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/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3237219"/>
              </a:xfrm>
              <a:blipFill rotWithShape="0">
                <a:blip r:embed="rId2"/>
                <a:stretch>
                  <a:fillRect l="-924" t="-565" r="-179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80049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80049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69853" r="-20089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69853" r="-100534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69853" r="-713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52403"/>
                  </p:ext>
                </p:extLst>
              </p:nvPr>
            </p:nvGraphicFramePr>
            <p:xfrm>
              <a:off x="700741" y="5162291"/>
              <a:ext cx="10623176" cy="141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5954"/>
                    <a:gridCol w="3078601"/>
                    <a:gridCol w="401862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52403"/>
                  </p:ext>
                </p:extLst>
              </p:nvPr>
            </p:nvGraphicFramePr>
            <p:xfrm>
              <a:off x="700741" y="5162291"/>
              <a:ext cx="10623176" cy="141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5954"/>
                    <a:gridCol w="3078601"/>
                    <a:gridCol w="4018621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</a:t>
                          </a:r>
                          <a:r>
                            <a:rPr lang="es-AR" sz="2800" baseline="0" dirty="0" smtClean="0"/>
                            <a:t>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</a:t>
                          </a:r>
                          <a:r>
                            <a:rPr lang="es-AR" sz="2800" dirty="0" smtClean="0"/>
                            <a:t>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</a:t>
                          </a:r>
                          <a:r>
                            <a:rPr lang="es-AR" sz="2800" dirty="0" smtClean="0"/>
                            <a:t>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951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3" t="-64189" r="-2019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851" t="-64189" r="-131485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394" t="-64189" r="-606" b="-13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7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Angulo de referencia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10554574" cy="1892512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b="1" dirty="0"/>
                  <a:t>ÁNGULO DE REFERENCIA </a:t>
                </a:r>
                <a:endParaRPr lang="es-AR" sz="2400" b="1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Sea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un ángulo en posición normal. El ángulo de referencia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s-AR" sz="2400" dirty="0"/>
                  <a:t> asociado con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es el ángulo agudo formado por el lado terminal de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y el eje x.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10554574" cy="1892512"/>
              </a:xfrm>
              <a:blipFill rotWithShape="0">
                <a:blip r:embed="rId2"/>
                <a:stretch>
                  <a:fillRect l="-866" b="-2581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000" t="54904" r="10331" b="19593"/>
          <a:stretch/>
        </p:blipFill>
        <p:spPr>
          <a:xfrm>
            <a:off x="1083019" y="4114800"/>
            <a:ext cx="10025960" cy="24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175" t="20181" r="10001" b="41368"/>
          <a:stretch/>
        </p:blipFill>
        <p:spPr>
          <a:xfrm>
            <a:off x="174811" y="0"/>
            <a:ext cx="11818588" cy="4746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48982" y="4808779"/>
                <a:ext cx="43971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800" dirty="0" smtClean="0"/>
                  <a:t>Ejemplo: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 240°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82" y="4808779"/>
                <a:ext cx="43971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770" t="-70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1801" t="45094" r="70662" b="30776"/>
          <a:stretch/>
        </p:blipFill>
        <p:spPr>
          <a:xfrm>
            <a:off x="3186953" y="4719281"/>
            <a:ext cx="2662518" cy="2059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445368" y="4867834"/>
                <a:ext cx="43971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240°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−180º=60º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68" y="4867834"/>
                <a:ext cx="439718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759504" y="5445761"/>
                <a:ext cx="5855875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 240°=−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  <m:t>60º</m:t>
                          </m:r>
                        </m:e>
                      </m:d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04" y="5445761"/>
                <a:ext cx="5855875" cy="9959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1354631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La </a:t>
                </a:r>
                <a:r>
                  <a:rPr lang="es-AR" sz="2400" b="1" u="sng" dirty="0" smtClean="0"/>
                  <a:t>circunferencia unitaria </a:t>
                </a:r>
                <a:r>
                  <a:rPr lang="es-AR" sz="2400" dirty="0" smtClean="0"/>
                  <a:t>es de radio 1 con centro en el origen en el plano </a:t>
                </a:r>
                <a:r>
                  <a:rPr lang="es-AR" sz="2400" dirty="0" err="1"/>
                  <a:t>xy</a:t>
                </a:r>
                <a:r>
                  <a:rPr lang="es-AR" sz="2400" dirty="0"/>
                  <a:t>. Su ecuación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AR" sz="2400" dirty="0" smtClean="0"/>
                  <a:t> </a:t>
                </a: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1354631"/>
              </a:xfrm>
              <a:blipFill rotWithShape="0">
                <a:blip r:embed="rId2"/>
                <a:stretch>
                  <a:fillRect l="-693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2169" t="49804" r="62169" b="27243"/>
          <a:stretch/>
        </p:blipFill>
        <p:spPr>
          <a:xfrm>
            <a:off x="3916271" y="3250511"/>
            <a:ext cx="4353670" cy="3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Identidades trigonométrica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547" t="42748" r="10596" b="17868"/>
          <a:stretch/>
        </p:blipFill>
        <p:spPr>
          <a:xfrm>
            <a:off x="810000" y="2222287"/>
            <a:ext cx="10528869" cy="44107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7886" y="5858798"/>
            <a:ext cx="2902857" cy="600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8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9021974" cy="1725599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3200" dirty="0" smtClean="0"/>
                  <a:t>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32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A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s-AR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r>
                      <a:rPr lang="es-A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3200" dirty="0"/>
                  <a:t> está en el cuarto cuadrante, encuentre las otras cinco funciones trigonométricas de </a:t>
                </a:r>
                <a14:m>
                  <m:oMath xmlns:m="http://schemas.openxmlformats.org/officeDocument/2006/math">
                    <m:r>
                      <a:rPr lang="es-A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3200" dirty="0" smtClean="0"/>
                  <a:t>.</a:t>
                </a:r>
                <a:endParaRPr lang="es-AR" sz="32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9021974" cy="1725599"/>
              </a:xfrm>
              <a:blipFill rotWithShape="0">
                <a:blip r:embed="rId2"/>
                <a:stretch>
                  <a:fillRect l="-1689" b="-6714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810000" y="3947886"/>
                <a:ext cx="2444259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32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A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s-A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s-A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s-AR" sz="3200" dirty="0"/>
                  <a:t> </a:t>
                </a: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3947886"/>
                <a:ext cx="2444259" cy="790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842504" y="3888133"/>
                <a:ext cx="2004331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3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s-AR" sz="36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AR" sz="3600" dirty="0" smtClean="0"/>
                  <a:t> </a:t>
                </a:r>
                <a:endParaRPr lang="es-AR" sz="3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504" y="3888133"/>
                <a:ext cx="2004331" cy="877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961940" y="3771786"/>
                <a:ext cx="216668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3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s-AR" sz="36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40" y="3771786"/>
                <a:ext cx="2166683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0452352" y="2011973"/>
                <a:ext cx="150599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352" y="2011973"/>
                <a:ext cx="1505990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45580" y="4171587"/>
                <a:ext cx="379905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800" dirty="0"/>
              </a:p>
              <a:p>
                <a:endParaRPr lang="es-AR" sz="28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0" y="4171587"/>
                <a:ext cx="3799053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00917" y="4738231"/>
                <a:ext cx="3282822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17" y="4738231"/>
                <a:ext cx="3282822" cy="10532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282186" y="4725162"/>
                <a:ext cx="2067874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86" y="4725162"/>
                <a:ext cx="2067874" cy="903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9840686" y="2756517"/>
                <a:ext cx="2051844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6" y="2756517"/>
                <a:ext cx="2051844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9659258" y="3614914"/>
                <a:ext cx="176067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s-A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258" y="3614914"/>
                <a:ext cx="1760675" cy="4128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976359" y="4233167"/>
                <a:ext cx="2111539" cy="813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59" y="4233167"/>
                <a:ext cx="2111539" cy="8131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4219319" y="4039789"/>
                <a:ext cx="2183483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19" y="4039789"/>
                <a:ext cx="2183483" cy="9035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3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2222287"/>
            <a:ext cx="11963400" cy="1542889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dirty="0"/>
              <a:t>Suponga que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2400" dirty="0" smtClean="0"/>
              <a:t> </a:t>
            </a:r>
            <a:r>
              <a:rPr lang="es-AR" sz="2400" dirty="0"/>
              <a:t>es un número real. Marquemos una distancia t a lo largo de la circunferencia unitaria, empezando en el punto </a:t>
            </a:r>
            <a:r>
              <a:rPr lang="es-AR" sz="2400" dirty="0" smtClean="0"/>
              <a:t>(1,0) </a:t>
            </a:r>
            <a:r>
              <a:rPr lang="es-AR" sz="2400" dirty="0"/>
              <a:t>y moviéndonos en dirección contraria al giro de las manecillas de un reloj si t es positiva y en el sentido de las manecillas si t es negativa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706" t="42088" r="23456" b="30578"/>
          <a:stretch/>
        </p:blipFill>
        <p:spPr>
          <a:xfrm>
            <a:off x="228600" y="3664633"/>
            <a:ext cx="7395883" cy="3085303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44553" y="3708496"/>
            <a:ext cx="4999380" cy="28536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/>
              <a:t>En esta forma llegamos al punto </a:t>
            </a:r>
            <a:r>
              <a:rPr lang="es-AR" sz="2400" dirty="0" smtClean="0"/>
              <a:t>P(x</a:t>
            </a:r>
            <a:r>
              <a:rPr lang="es-AR" sz="2400" dirty="0"/>
              <a:t>, </a:t>
            </a:r>
            <a:r>
              <a:rPr lang="es-AR" sz="2400" dirty="0" smtClean="0"/>
              <a:t>y) </a:t>
            </a:r>
            <a:r>
              <a:rPr lang="es-AR" sz="2400" dirty="0"/>
              <a:t>en la circunferencia. </a:t>
            </a:r>
            <a:endParaRPr lang="es-AR" sz="2400" dirty="0" smtClean="0"/>
          </a:p>
          <a:p>
            <a:r>
              <a:rPr lang="es-AR" sz="2400" dirty="0" smtClean="0"/>
              <a:t>El </a:t>
            </a:r>
            <a:r>
              <a:rPr lang="es-AR" sz="2400" dirty="0"/>
              <a:t>punto </a:t>
            </a:r>
            <a:r>
              <a:rPr lang="es-AR" sz="2400" dirty="0" smtClean="0"/>
              <a:t>P(x</a:t>
            </a:r>
            <a:r>
              <a:rPr lang="es-AR" sz="2400" dirty="0"/>
              <a:t>, </a:t>
            </a:r>
            <a:r>
              <a:rPr lang="es-AR" sz="2400" dirty="0" smtClean="0"/>
              <a:t>y) </a:t>
            </a:r>
            <a:r>
              <a:rPr lang="es-AR" sz="2400" dirty="0"/>
              <a:t>obtenido en esta forma se llama </a:t>
            </a:r>
            <a:r>
              <a:rPr lang="es-AR" sz="2400" b="1" u="sng" dirty="0"/>
              <a:t>punto terminal</a:t>
            </a:r>
            <a:r>
              <a:rPr lang="es-AR" sz="2400" dirty="0"/>
              <a:t> determinado por el número real t</a:t>
            </a:r>
          </a:p>
        </p:txBody>
      </p:sp>
    </p:spTree>
    <p:extLst>
      <p:ext uri="{BB962C8B-B14F-4D97-AF65-F5344CB8AC3E}">
        <p14:creationId xmlns:p14="http://schemas.microsoft.com/office/powerpoint/2010/main" val="34085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.2: Círculo unitario - Funciones de seno y coseno - LibreTexts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9069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Círculo Unidad en Trigonomet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58" y="2619241"/>
            <a:ext cx="4255060" cy="4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finición de las razones trigonométricas – Profesor Erwin Leonardo R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75" y="142221"/>
            <a:ext cx="50292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Definición de funciones trigonométrica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53325"/>
          </a:xfrm>
          <a:effectLst/>
        </p:spPr>
        <p:txBody>
          <a:bodyPr>
            <a:normAutofit lnSpcReduction="10000"/>
          </a:bodyPr>
          <a:lstStyle/>
          <a:p>
            <a:r>
              <a:rPr lang="es-AR" sz="2800" dirty="0" smtClean="0"/>
              <a:t>Sea </a:t>
            </a: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2800" dirty="0"/>
              <a:t> es un número </a:t>
            </a:r>
            <a:r>
              <a:rPr lang="es-AR" sz="2800" dirty="0" smtClean="0"/>
              <a:t>real y </a:t>
            </a:r>
            <a:r>
              <a:rPr lang="es-AR" sz="2800" dirty="0"/>
              <a:t>P(x, y) </a:t>
            </a:r>
            <a:r>
              <a:rPr lang="es-AR" sz="2800" dirty="0" smtClean="0"/>
              <a:t>el </a:t>
            </a:r>
            <a:r>
              <a:rPr lang="es-AR" sz="2800" dirty="0"/>
              <a:t>punto terminal determinado por el número real </a:t>
            </a:r>
            <a:r>
              <a:rPr lang="es-AR" sz="2800" dirty="0" smtClean="0"/>
              <a:t>t. Definimos como </a:t>
            </a:r>
            <a:r>
              <a:rPr lang="es-AR" sz="2800" b="1" dirty="0" smtClean="0"/>
              <a:t>función trigonométricas</a:t>
            </a:r>
          </a:p>
          <a:p>
            <a:endParaRPr lang="es-AR" sz="2800" dirty="0"/>
          </a:p>
          <a:p>
            <a:endParaRPr lang="es-AR" sz="2800" dirty="0" smtClean="0"/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/>
              <a:t>  Debido a que las funciones trigonométricas se pueden </a:t>
            </a:r>
            <a:r>
              <a:rPr lang="es-AR" sz="2800" dirty="0" smtClean="0"/>
              <a:t>definir </a:t>
            </a:r>
            <a:r>
              <a:rPr lang="es-AR" sz="2800" dirty="0"/>
              <a:t>en términos de la circunferencia unitaria, a veces reciben el nombre de </a:t>
            </a:r>
            <a:r>
              <a:rPr lang="es-AR" sz="2800" b="1" dirty="0"/>
              <a:t>funciones circulares</a:t>
            </a:r>
            <a:r>
              <a:rPr lang="es-AR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827703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827703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8" t="-69853" r="-20089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69853" r="-100534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357" t="-69853" r="-713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14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gonometría, algo más que la relación entre lados y ángulos de un triángulo  rectáng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68" y="1442358"/>
            <a:ext cx="5200650" cy="39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3713" y="151948"/>
              <a:ext cx="10258611" cy="1174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r>
                            <a:rPr lang="es-AR" sz="2400" baseline="0" dirty="0" smtClean="0"/>
                            <a:t> 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coseno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tangente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4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4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4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3713" y="151948"/>
              <a:ext cx="10258611" cy="1174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</a:t>
                          </a:r>
                          <a:r>
                            <a:rPr lang="es-AR" sz="2400" baseline="0" dirty="0" smtClean="0"/>
                            <a:t> 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coseno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Función tangente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71774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68908" r="-200891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68908" r="-100534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68908" r="-713" b="-16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9817" y="5584560"/>
              <a:ext cx="11144436" cy="1112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</a:t>
                          </a:r>
                          <a:r>
                            <a:rPr lang="es-AR" sz="2000" baseline="0" dirty="0" smtClean="0"/>
                            <a:t> cosecante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cotangente</a:t>
                          </a:r>
                          <a:endParaRPr lang="es-A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0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0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0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9817" y="5584560"/>
              <a:ext cx="11144436" cy="1112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</a:t>
                          </a:r>
                          <a:r>
                            <a:rPr lang="es-AR" sz="2000" baseline="0" dirty="0" smtClean="0"/>
                            <a:t> cosecante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secante</a:t>
                          </a:r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000" dirty="0" smtClean="0"/>
                            <a:t>Función cotangente</a:t>
                          </a:r>
                          <a:endParaRPr lang="es-AR" sz="2000" dirty="0"/>
                        </a:p>
                      </a:txBody>
                      <a:tcPr/>
                    </a:tc>
                  </a:tr>
                  <a:tr h="716153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" t="-59322" r="-20049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28" t="-59322" r="-10082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59322" r="-656" b="-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93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524" t="26444" r="7262" b="15539"/>
          <a:stretch/>
        </p:blipFill>
        <p:spPr>
          <a:xfrm>
            <a:off x="595085" y="304799"/>
            <a:ext cx="10769601" cy="60344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6686" y="1074057"/>
            <a:ext cx="5718628" cy="52652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80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funciones trigonométrica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059" t="31952" r="32831" b="60789"/>
          <a:stretch/>
        </p:blipFill>
        <p:spPr>
          <a:xfrm>
            <a:off x="917577" y="5309918"/>
            <a:ext cx="8656729" cy="1173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660672"/>
                  </p:ext>
                </p:extLst>
              </p:nvPr>
            </p:nvGraphicFramePr>
            <p:xfrm>
              <a:off x="810000" y="2316924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660672"/>
                  </p:ext>
                </p:extLst>
              </p:nvPr>
            </p:nvGraphicFramePr>
            <p:xfrm>
              <a:off x="810000" y="2316924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70370" r="-200891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70370" r="-100534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70370" r="-713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5077032"/>
                  </p:ext>
                </p:extLst>
              </p:nvPr>
            </p:nvGraphicFramePr>
            <p:xfrm>
              <a:off x="367087" y="3657092"/>
              <a:ext cx="11144436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5077032"/>
                  </p:ext>
                </p:extLst>
              </p:nvPr>
            </p:nvGraphicFramePr>
            <p:xfrm>
              <a:off x="367087" y="3657092"/>
              <a:ext cx="11144436" cy="1484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812"/>
                    <a:gridCol w="3714812"/>
                    <a:gridCol w="3714812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96596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" t="-60377" r="-200492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328" t="-60377" r="-100821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60377" r="-656" b="-12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51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9">
      <a:dk1>
        <a:sysClr val="windowText" lastClr="000000"/>
      </a:dk1>
      <a:lt1>
        <a:srgbClr val="000000"/>
      </a:lt1>
      <a:dk2>
        <a:srgbClr val="FFFFFF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508</TotalTime>
  <Words>632</Words>
  <Application>Microsoft Office PowerPoint</Application>
  <PresentationFormat>Panorámica</PresentationFormat>
  <Paragraphs>145</Paragraphs>
  <Slides>31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Bradley Hand ITC</vt:lpstr>
      <vt:lpstr>Cambria Math</vt:lpstr>
      <vt:lpstr>Century Gothic</vt:lpstr>
      <vt:lpstr>Wingdings 2</vt:lpstr>
      <vt:lpstr>Citable</vt:lpstr>
      <vt:lpstr>5.2 Funciones trigonométricas de números real</vt:lpstr>
      <vt:lpstr>Sistema de medición de ángulos</vt:lpstr>
      <vt:lpstr>Conceptos previo</vt:lpstr>
      <vt:lpstr>Conceptos previo</vt:lpstr>
      <vt:lpstr>Presentación de PowerPoint</vt:lpstr>
      <vt:lpstr>Definición de funciones trigonométrica</vt:lpstr>
      <vt:lpstr>Presentación de PowerPoint</vt:lpstr>
      <vt:lpstr>Presentación de PowerPoint</vt:lpstr>
      <vt:lpstr>Definición de funciones trigonométrica</vt:lpstr>
      <vt:lpstr>Identidades fundamentales</vt:lpstr>
      <vt:lpstr>Signos de la función</vt:lpstr>
      <vt:lpstr>Presentación de PowerPoint</vt:lpstr>
      <vt:lpstr>5.3 Gráficas trigonométricas</vt:lpstr>
      <vt:lpstr>Presentación de PowerPoint</vt:lpstr>
      <vt:lpstr>Función Seno</vt:lpstr>
      <vt:lpstr>Función coseno</vt:lpstr>
      <vt:lpstr>Período de la función </vt:lpstr>
      <vt:lpstr>Alteraciones a las funciones de seno y coseno</vt:lpstr>
      <vt:lpstr>Presentación de PowerPoint</vt:lpstr>
      <vt:lpstr>5.4 Más gráficas trigonométricas</vt:lpstr>
      <vt:lpstr>Función tangente tg⁡t=y/x, x≠0</vt:lpstr>
      <vt:lpstr>Función tangente y=tg(x)</vt:lpstr>
      <vt:lpstr>Alteraciones a la función tangente</vt:lpstr>
      <vt:lpstr>6.3 Funciones trigonométricas de ángulos</vt:lpstr>
      <vt:lpstr>Conceptos previos</vt:lpstr>
      <vt:lpstr>Representación grafica</vt:lpstr>
      <vt:lpstr>Ubicación grafica es trigonométrica</vt:lpstr>
      <vt:lpstr>Angulo de referencia</vt:lpstr>
      <vt:lpstr>Presentación de PowerPoint</vt:lpstr>
      <vt:lpstr>Identidades trigonométrica</vt:lpstr>
      <vt:lpstr>Ejemplo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trigonométrica</dc:title>
  <dc:creator>María Alejandra Saux</dc:creator>
  <cp:lastModifiedBy>María Alejandra Saux</cp:lastModifiedBy>
  <cp:revision>44</cp:revision>
  <dcterms:created xsi:type="dcterms:W3CDTF">2023-06-02T13:26:34Z</dcterms:created>
  <dcterms:modified xsi:type="dcterms:W3CDTF">2025-06-02T12:23:12Z</dcterms:modified>
</cp:coreProperties>
</file>