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302" r:id="rId2"/>
    <p:sldId id="303" r:id="rId3"/>
    <p:sldId id="304" r:id="rId4"/>
    <p:sldId id="305" r:id="rId5"/>
    <p:sldId id="306" r:id="rId6"/>
    <p:sldId id="293" r:id="rId7"/>
    <p:sldId id="294" r:id="rId8"/>
    <p:sldId id="295" r:id="rId9"/>
    <p:sldId id="291" r:id="rId10"/>
    <p:sldId id="297" r:id="rId11"/>
    <p:sldId id="298" r:id="rId12"/>
    <p:sldId id="299" r:id="rId13"/>
    <p:sldId id="300" r:id="rId14"/>
    <p:sldId id="307" r:id="rId15"/>
    <p:sldId id="308" r:id="rId16"/>
    <p:sldId id="309" r:id="rId17"/>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23EA8F4C-A8D8-495A-89AC-74A5C6FE761F}" type="datetimeFigureOut">
              <a:rPr lang="es-AR" smtClean="0"/>
              <a:t>9/6/2025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312432B-D918-4E51-9B70-62B8363760C3}" type="slidenum">
              <a:rPr lang="es-AR" smtClean="0"/>
              <a:t>‹Nº›</a:t>
            </a:fld>
            <a:endParaRPr lang="es-AR"/>
          </a:p>
        </p:txBody>
      </p:sp>
    </p:spTree>
    <p:extLst>
      <p:ext uri="{BB962C8B-B14F-4D97-AF65-F5344CB8AC3E}">
        <p14:creationId xmlns:p14="http://schemas.microsoft.com/office/powerpoint/2010/main" val="1779623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3EA8F4C-A8D8-495A-89AC-74A5C6FE761F}" type="datetimeFigureOut">
              <a:rPr lang="es-AR" smtClean="0"/>
              <a:t>9/6/2025</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2312432B-D918-4E51-9B70-62B8363760C3}" type="slidenum">
              <a:rPr lang="es-AR" smtClean="0"/>
              <a:t>‹Nº›</a:t>
            </a:fld>
            <a:endParaRPr lang="es-AR"/>
          </a:p>
        </p:txBody>
      </p:sp>
    </p:spTree>
    <p:extLst>
      <p:ext uri="{BB962C8B-B14F-4D97-AF65-F5344CB8AC3E}">
        <p14:creationId xmlns:p14="http://schemas.microsoft.com/office/powerpoint/2010/main" val="1789391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3EA8F4C-A8D8-495A-89AC-74A5C6FE761F}" type="datetimeFigureOut">
              <a:rPr lang="es-AR" smtClean="0"/>
              <a:t>9/6/2025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312432B-D918-4E51-9B70-62B8363760C3}" type="slidenum">
              <a:rPr lang="es-AR" smtClean="0"/>
              <a:t>‹Nº›</a:t>
            </a:fld>
            <a:endParaRPr lang="es-AR"/>
          </a:p>
        </p:txBody>
      </p:sp>
    </p:spTree>
    <p:extLst>
      <p:ext uri="{BB962C8B-B14F-4D97-AF65-F5344CB8AC3E}">
        <p14:creationId xmlns:p14="http://schemas.microsoft.com/office/powerpoint/2010/main" val="2122858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s-ES" smtClean="0"/>
              <a:t>Haga clic para modificar el estilo de título del patrón</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s-ES" smtClean="0"/>
              <a:t>Haga clic para modificar el estilo de texto del patrón</a:t>
            </a:r>
          </a:p>
        </p:txBody>
      </p:sp>
      <p:sp>
        <p:nvSpPr>
          <p:cNvPr id="2" name="Date Placeholder 1"/>
          <p:cNvSpPr>
            <a:spLocks noGrp="1"/>
          </p:cNvSpPr>
          <p:nvPr>
            <p:ph type="dt" sz="half" idx="10"/>
          </p:nvPr>
        </p:nvSpPr>
        <p:spPr/>
        <p:txBody>
          <a:bodyPr/>
          <a:lstStyle/>
          <a:p>
            <a:fld id="{23EA8F4C-A8D8-495A-89AC-74A5C6FE761F}" type="datetimeFigureOut">
              <a:rPr lang="es-AR" smtClean="0"/>
              <a:t>9/6/2025</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2312432B-D918-4E51-9B70-62B8363760C3}" type="slidenum">
              <a:rPr lang="es-AR" smtClean="0"/>
              <a:t>‹Nº›</a:t>
            </a:fld>
            <a:endParaRPr lang="es-AR"/>
          </a:p>
        </p:txBody>
      </p:sp>
    </p:spTree>
    <p:extLst>
      <p:ext uri="{BB962C8B-B14F-4D97-AF65-F5344CB8AC3E}">
        <p14:creationId xmlns:p14="http://schemas.microsoft.com/office/powerpoint/2010/main" val="3471058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3EA8F4C-A8D8-495A-89AC-74A5C6FE761F}" type="datetimeFigureOut">
              <a:rPr lang="es-AR" smtClean="0"/>
              <a:t>9/6/2025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312432B-D918-4E51-9B70-62B8363760C3}" type="slidenum">
              <a:rPr lang="es-AR" smtClean="0"/>
              <a:t>‹Nº›</a:t>
            </a:fld>
            <a:endParaRPr lang="es-AR"/>
          </a:p>
        </p:txBody>
      </p:sp>
    </p:spTree>
    <p:extLst>
      <p:ext uri="{BB962C8B-B14F-4D97-AF65-F5344CB8AC3E}">
        <p14:creationId xmlns:p14="http://schemas.microsoft.com/office/powerpoint/2010/main" val="2800020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3EA8F4C-A8D8-495A-89AC-74A5C6FE761F}" type="datetimeFigureOut">
              <a:rPr lang="es-AR" smtClean="0"/>
              <a:t>9/6/2025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312432B-D918-4E51-9B70-62B8363760C3}" type="slidenum">
              <a:rPr lang="es-AR" smtClean="0"/>
              <a:t>‹Nº›</a:t>
            </a:fld>
            <a:endParaRPr lang="es-AR"/>
          </a:p>
        </p:txBody>
      </p:sp>
    </p:spTree>
    <p:extLst>
      <p:ext uri="{BB962C8B-B14F-4D97-AF65-F5344CB8AC3E}">
        <p14:creationId xmlns:p14="http://schemas.microsoft.com/office/powerpoint/2010/main" val="3845065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3EA8F4C-A8D8-495A-89AC-74A5C6FE761F}" type="datetimeFigureOut">
              <a:rPr lang="es-AR" smtClean="0"/>
              <a:t>9/6/2025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312432B-D918-4E51-9B70-62B8363760C3}" type="slidenum">
              <a:rPr lang="es-AR" smtClean="0"/>
              <a:t>‹Nº›</a:t>
            </a:fld>
            <a:endParaRPr lang="es-AR"/>
          </a:p>
        </p:txBody>
      </p:sp>
    </p:spTree>
    <p:extLst>
      <p:ext uri="{BB962C8B-B14F-4D97-AF65-F5344CB8AC3E}">
        <p14:creationId xmlns:p14="http://schemas.microsoft.com/office/powerpoint/2010/main" val="1099935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3EA8F4C-A8D8-495A-89AC-74A5C6FE761F}" type="datetimeFigureOut">
              <a:rPr lang="es-AR" smtClean="0"/>
              <a:t>9/6/2025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312432B-D918-4E51-9B70-62B8363760C3}" type="slidenum">
              <a:rPr lang="es-AR" smtClean="0"/>
              <a:t>‹Nº›</a:t>
            </a:fld>
            <a:endParaRPr lang="es-AR"/>
          </a:p>
        </p:txBody>
      </p:sp>
    </p:spTree>
    <p:extLst>
      <p:ext uri="{BB962C8B-B14F-4D97-AF65-F5344CB8AC3E}">
        <p14:creationId xmlns:p14="http://schemas.microsoft.com/office/powerpoint/2010/main" val="1302477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3EA8F4C-A8D8-495A-89AC-74A5C6FE761F}" type="datetimeFigureOut">
              <a:rPr lang="es-AR" smtClean="0"/>
              <a:t>9/6/2025</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2312432B-D918-4E51-9B70-62B8363760C3}" type="slidenum">
              <a:rPr lang="es-AR" smtClean="0"/>
              <a:t>‹Nº›</a:t>
            </a:fld>
            <a:endParaRPr lang="es-AR"/>
          </a:p>
        </p:txBody>
      </p:sp>
    </p:spTree>
    <p:extLst>
      <p:ext uri="{BB962C8B-B14F-4D97-AF65-F5344CB8AC3E}">
        <p14:creationId xmlns:p14="http://schemas.microsoft.com/office/powerpoint/2010/main" val="3200134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3EA8F4C-A8D8-495A-89AC-74A5C6FE761F}" type="datetimeFigureOut">
              <a:rPr lang="es-AR" smtClean="0"/>
              <a:t>9/6/2025</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2312432B-D918-4E51-9B70-62B8363760C3}" type="slidenum">
              <a:rPr lang="es-AR" smtClean="0"/>
              <a:t>‹Nº›</a:t>
            </a:fld>
            <a:endParaRPr lang="es-AR"/>
          </a:p>
        </p:txBody>
      </p:sp>
    </p:spTree>
    <p:extLst>
      <p:ext uri="{BB962C8B-B14F-4D97-AF65-F5344CB8AC3E}">
        <p14:creationId xmlns:p14="http://schemas.microsoft.com/office/powerpoint/2010/main" val="2633154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3EA8F4C-A8D8-495A-89AC-74A5C6FE761F}" type="datetimeFigureOut">
              <a:rPr lang="es-AR" smtClean="0"/>
              <a:t>9/6/2025</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2312432B-D918-4E51-9B70-62B8363760C3}" type="slidenum">
              <a:rPr lang="es-AR" smtClean="0"/>
              <a:t>‹Nº›</a:t>
            </a:fld>
            <a:endParaRPr lang="es-AR"/>
          </a:p>
        </p:txBody>
      </p:sp>
    </p:spTree>
    <p:extLst>
      <p:ext uri="{BB962C8B-B14F-4D97-AF65-F5344CB8AC3E}">
        <p14:creationId xmlns:p14="http://schemas.microsoft.com/office/powerpoint/2010/main" val="1988054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EA8F4C-A8D8-495A-89AC-74A5C6FE761F}" type="datetimeFigureOut">
              <a:rPr lang="es-AR" smtClean="0"/>
              <a:t>9/6/2025</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2312432B-D918-4E51-9B70-62B8363760C3}" type="slidenum">
              <a:rPr lang="es-AR" smtClean="0"/>
              <a:t>‹Nº›</a:t>
            </a:fld>
            <a:endParaRPr lang="es-AR"/>
          </a:p>
        </p:txBody>
      </p:sp>
    </p:spTree>
    <p:extLst>
      <p:ext uri="{BB962C8B-B14F-4D97-AF65-F5344CB8AC3E}">
        <p14:creationId xmlns:p14="http://schemas.microsoft.com/office/powerpoint/2010/main" val="1814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3EA8F4C-A8D8-495A-89AC-74A5C6FE761F}" type="datetimeFigureOut">
              <a:rPr lang="es-AR" smtClean="0"/>
              <a:t>9/6/2025</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2312432B-D918-4E51-9B70-62B8363760C3}" type="slidenum">
              <a:rPr lang="es-AR" smtClean="0"/>
              <a:t>‹Nº›</a:t>
            </a:fld>
            <a:endParaRPr lang="es-AR"/>
          </a:p>
        </p:txBody>
      </p:sp>
    </p:spTree>
    <p:extLst>
      <p:ext uri="{BB962C8B-B14F-4D97-AF65-F5344CB8AC3E}">
        <p14:creationId xmlns:p14="http://schemas.microsoft.com/office/powerpoint/2010/main" val="752031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s-ES" smtClean="0"/>
              <a:t>Haga clic para modificar el estilo de título del patrón</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3885810" y="6041362"/>
            <a:ext cx="976879" cy="365125"/>
          </a:xfrm>
        </p:spPr>
        <p:txBody>
          <a:bodyPr/>
          <a:lstStyle/>
          <a:p>
            <a:fld id="{23EA8F4C-A8D8-495A-89AC-74A5C6FE761F}" type="datetimeFigureOut">
              <a:rPr lang="es-AR" smtClean="0"/>
              <a:t>9/6/2025</a:t>
            </a:fld>
            <a:endParaRPr lang="es-AR"/>
          </a:p>
        </p:txBody>
      </p:sp>
      <p:sp>
        <p:nvSpPr>
          <p:cNvPr id="6" name="Footer Placeholder 5"/>
          <p:cNvSpPr>
            <a:spLocks noGrp="1"/>
          </p:cNvSpPr>
          <p:nvPr>
            <p:ph type="ftr" sz="quarter" idx="11"/>
          </p:nvPr>
        </p:nvSpPr>
        <p:spPr>
          <a:xfrm>
            <a:off x="590396" y="6041362"/>
            <a:ext cx="3295413" cy="365125"/>
          </a:xfrm>
        </p:spPr>
        <p:txBody>
          <a:bodyPr/>
          <a:lstStyle/>
          <a:p>
            <a:endParaRPr lang="es-AR"/>
          </a:p>
        </p:txBody>
      </p:sp>
      <p:sp>
        <p:nvSpPr>
          <p:cNvPr id="7" name="Slide Number Placeholder 6"/>
          <p:cNvSpPr>
            <a:spLocks noGrp="1"/>
          </p:cNvSpPr>
          <p:nvPr>
            <p:ph type="sldNum" sz="quarter" idx="12"/>
          </p:nvPr>
        </p:nvSpPr>
        <p:spPr>
          <a:xfrm>
            <a:off x="4862689" y="5915888"/>
            <a:ext cx="1062155" cy="490599"/>
          </a:xfrm>
        </p:spPr>
        <p:txBody>
          <a:bodyPr/>
          <a:lstStyle/>
          <a:p>
            <a:fld id="{2312432B-D918-4E51-9B70-62B8363760C3}" type="slidenum">
              <a:rPr lang="es-AR" smtClean="0"/>
              <a:t>‹Nº›</a:t>
            </a:fld>
            <a:endParaRPr lang="es-AR"/>
          </a:p>
        </p:txBody>
      </p:sp>
    </p:spTree>
    <p:extLst>
      <p:ext uri="{BB962C8B-B14F-4D97-AF65-F5344CB8AC3E}">
        <p14:creationId xmlns:p14="http://schemas.microsoft.com/office/powerpoint/2010/main" val="4188109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s-A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23EA8F4C-A8D8-495A-89AC-74A5C6FE761F}" type="datetimeFigureOut">
              <a:rPr lang="es-AR" smtClean="0"/>
              <a:t>9/6/2025</a:t>
            </a:fld>
            <a:endParaRPr lang="es-A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2312432B-D918-4E51-9B70-62B8363760C3}" type="slidenum">
              <a:rPr lang="es-AR" smtClean="0"/>
              <a:t>‹Nº›</a:t>
            </a:fld>
            <a:endParaRPr lang="es-AR"/>
          </a:p>
        </p:txBody>
      </p:sp>
    </p:spTree>
    <p:extLst>
      <p:ext uri="{BB962C8B-B14F-4D97-AF65-F5344CB8AC3E}">
        <p14:creationId xmlns:p14="http://schemas.microsoft.com/office/powerpoint/2010/main" val="382250308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AR" dirty="0" smtClean="0"/>
              <a:t>Triángulo</a:t>
            </a:r>
            <a:r>
              <a:rPr lang="es-AR" dirty="0" smtClean="0"/>
              <a:t/>
            </a:r>
            <a:br>
              <a:rPr lang="es-AR" dirty="0" smtClean="0"/>
            </a:br>
            <a:r>
              <a:rPr lang="es-AR" dirty="0" smtClean="0"/>
              <a:t>Razones trigonométrica</a:t>
            </a:r>
            <a:br>
              <a:rPr lang="es-AR" dirty="0" smtClean="0"/>
            </a:br>
            <a:r>
              <a:rPr lang="es-AR" dirty="0" smtClean="0"/>
              <a:t>Teorema de Seno y Coseno</a:t>
            </a:r>
            <a:endParaRPr lang="es-AR" dirty="0"/>
          </a:p>
        </p:txBody>
      </p:sp>
      <p:sp>
        <p:nvSpPr>
          <p:cNvPr id="3" name="Subtítulo 2"/>
          <p:cNvSpPr>
            <a:spLocks noGrp="1"/>
          </p:cNvSpPr>
          <p:nvPr>
            <p:ph type="subTitle" idx="1"/>
          </p:nvPr>
        </p:nvSpPr>
        <p:spPr/>
        <p:txBody>
          <a:bodyPr/>
          <a:lstStyle/>
          <a:p>
            <a:endParaRPr lang="es-AR"/>
          </a:p>
        </p:txBody>
      </p:sp>
    </p:spTree>
    <p:extLst>
      <p:ext uri="{BB962C8B-B14F-4D97-AF65-F5344CB8AC3E}">
        <p14:creationId xmlns:p14="http://schemas.microsoft.com/office/powerpoint/2010/main" val="40709587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AR" dirty="0" smtClean="0"/>
              <a:t>6.6 Ley del coseno</a:t>
            </a:r>
            <a:endParaRPr lang="es-AR" dirty="0"/>
          </a:p>
        </p:txBody>
      </p:sp>
      <p:sp>
        <p:nvSpPr>
          <p:cNvPr id="5" name="Subtítulo 4"/>
          <p:cNvSpPr>
            <a:spLocks noGrp="1"/>
          </p:cNvSpPr>
          <p:nvPr>
            <p:ph type="subTitle" idx="1"/>
          </p:nvPr>
        </p:nvSpPr>
        <p:spPr/>
        <p:txBody>
          <a:bodyPr/>
          <a:lstStyle/>
          <a:p>
            <a:endParaRPr lang="es-AR"/>
          </a:p>
        </p:txBody>
      </p:sp>
    </p:spTree>
    <p:extLst>
      <p:ext uri="{BB962C8B-B14F-4D97-AF65-F5344CB8AC3E}">
        <p14:creationId xmlns:p14="http://schemas.microsoft.com/office/powerpoint/2010/main" val="1738281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2647" t="46469" r="14191" b="28225"/>
          <a:stretch/>
        </p:blipFill>
        <p:spPr>
          <a:xfrm>
            <a:off x="551328" y="205229"/>
            <a:ext cx="11241507" cy="3008619"/>
          </a:xfrm>
          <a:prstGeom prst="rect">
            <a:avLst/>
          </a:prstGeom>
        </p:spPr>
      </p:pic>
      <p:pic>
        <p:nvPicPr>
          <p:cNvPr id="5" name="Imagen 4"/>
          <p:cNvPicPr>
            <a:picLocks noChangeAspect="1"/>
          </p:cNvPicPr>
          <p:nvPr/>
        </p:nvPicPr>
        <p:blipFill rotWithShape="1">
          <a:blip r:embed="rId3"/>
          <a:srcRect l="8934" t="42153" r="70000" b="32148"/>
          <a:stretch/>
        </p:blipFill>
        <p:spPr>
          <a:xfrm>
            <a:off x="887505" y="3287806"/>
            <a:ext cx="5015753" cy="3440123"/>
          </a:xfrm>
          <a:prstGeom prst="rect">
            <a:avLst/>
          </a:prstGeom>
        </p:spPr>
      </p:pic>
    </p:spTree>
    <p:extLst>
      <p:ext uri="{BB962C8B-B14F-4D97-AF65-F5344CB8AC3E}">
        <p14:creationId xmlns:p14="http://schemas.microsoft.com/office/powerpoint/2010/main" val="3350335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Halla los ángulos del triangulo</a:t>
            </a:r>
            <a:endParaRPr lang="es-AR" dirty="0"/>
          </a:p>
        </p:txBody>
      </p:sp>
      <p:sp>
        <p:nvSpPr>
          <p:cNvPr id="3" name="Marcador de contenido 2"/>
          <p:cNvSpPr>
            <a:spLocks noGrp="1"/>
          </p:cNvSpPr>
          <p:nvPr>
            <p:ph idx="1"/>
          </p:nvPr>
        </p:nvSpPr>
        <p:spPr/>
        <p:txBody>
          <a:bodyPr/>
          <a:lstStyle/>
          <a:p>
            <a:endParaRPr lang="es-AR"/>
          </a:p>
        </p:txBody>
      </p:sp>
      <p:pic>
        <p:nvPicPr>
          <p:cNvPr id="4" name="Imagen 3"/>
          <p:cNvPicPr>
            <a:picLocks noChangeAspect="1"/>
          </p:cNvPicPr>
          <p:nvPr/>
        </p:nvPicPr>
        <p:blipFill rotWithShape="1">
          <a:blip r:embed="rId2"/>
          <a:srcRect l="51066" t="31559" r="24228" b="54708"/>
          <a:stretch/>
        </p:blipFill>
        <p:spPr>
          <a:xfrm>
            <a:off x="322729" y="2316416"/>
            <a:ext cx="6013005" cy="1879066"/>
          </a:xfrm>
          <a:prstGeom prst="rect">
            <a:avLst/>
          </a:prstGeom>
        </p:spPr>
      </p:pic>
    </p:spTree>
    <p:extLst>
      <p:ext uri="{BB962C8B-B14F-4D97-AF65-F5344CB8AC3E}">
        <p14:creationId xmlns:p14="http://schemas.microsoft.com/office/powerpoint/2010/main" val="2624641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Ejercicios</a:t>
            </a:r>
            <a:endParaRPr lang="es-AR" dirty="0"/>
          </a:p>
        </p:txBody>
      </p:sp>
      <p:sp>
        <p:nvSpPr>
          <p:cNvPr id="3" name="Marcador de contenido 2"/>
          <p:cNvSpPr>
            <a:spLocks noGrp="1"/>
          </p:cNvSpPr>
          <p:nvPr>
            <p:ph idx="1"/>
          </p:nvPr>
        </p:nvSpPr>
        <p:spPr/>
        <p:txBody>
          <a:bodyPr/>
          <a:lstStyle/>
          <a:p>
            <a:endParaRPr lang="es-AR"/>
          </a:p>
        </p:txBody>
      </p:sp>
      <p:pic>
        <p:nvPicPr>
          <p:cNvPr id="4" name="Imagen 3"/>
          <p:cNvPicPr>
            <a:picLocks noChangeAspect="1"/>
          </p:cNvPicPr>
          <p:nvPr/>
        </p:nvPicPr>
        <p:blipFill rotWithShape="1">
          <a:blip r:embed="rId2"/>
          <a:srcRect l="35294" t="30579" r="22353" b="63144"/>
          <a:stretch/>
        </p:blipFill>
        <p:spPr>
          <a:xfrm>
            <a:off x="604116" y="2222287"/>
            <a:ext cx="10769170" cy="897431"/>
          </a:xfrm>
          <a:prstGeom prst="rect">
            <a:avLst/>
          </a:prstGeom>
        </p:spPr>
      </p:pic>
    </p:spTree>
    <p:extLst>
      <p:ext uri="{BB962C8B-B14F-4D97-AF65-F5344CB8AC3E}">
        <p14:creationId xmlns:p14="http://schemas.microsoft.com/office/powerpoint/2010/main" val="2564818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8712" y="621359"/>
            <a:ext cx="10571998" cy="970450"/>
          </a:xfrm>
        </p:spPr>
        <p:txBody>
          <a:bodyPr/>
          <a:lstStyle/>
          <a:p>
            <a:r>
              <a:rPr lang="es-AR" dirty="0"/>
              <a:t>Calcula el perímetro y área de </a:t>
            </a:r>
            <a:r>
              <a:rPr lang="es-AR" dirty="0" smtClean="0"/>
              <a:t>la siguiente figura</a:t>
            </a:r>
            <a:endParaRPr lang="es-AR"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818712" y="2222287"/>
                <a:ext cx="5988488" cy="3636511"/>
              </a:xfrm>
              <a:effectLst/>
            </p:spPr>
            <p:txBody>
              <a:bodyPr/>
              <a:lstStyle/>
              <a:p>
                <a:pPr marL="0" indent="0">
                  <a:buNone/>
                </a:pPr>
                <a:r>
                  <a:rPr lang="es-AR" sz="3600" b="1" dirty="0"/>
                  <a:t>Triángulo rectángulo ABC </a:t>
                </a:r>
                <a:endParaRPr lang="es-AR" sz="3600" dirty="0"/>
              </a:p>
              <a:p>
                <a:pPr marL="0" indent="0">
                  <a:buNone/>
                </a:pPr>
                <a:r>
                  <a:rPr lang="es-AR" sz="3600" dirty="0"/>
                  <a:t>CD es bisectriz del ángulo interior </a:t>
                </a:r>
                <a14:m>
                  <m:oMath xmlns:m="http://schemas.openxmlformats.org/officeDocument/2006/math">
                    <m:acc>
                      <m:accPr>
                        <m:chr m:val="̂"/>
                        <m:ctrlPr>
                          <a:rPr lang="es-AR" sz="3600" i="1">
                            <a:latin typeface="Cambria Math" panose="02040503050406030204" pitchFamily="18" charset="0"/>
                          </a:rPr>
                        </m:ctrlPr>
                      </m:accPr>
                      <m:e>
                        <m:r>
                          <a:rPr lang="es-AR" sz="3600" i="1">
                            <a:latin typeface="Cambria Math" panose="02040503050406030204" pitchFamily="18" charset="0"/>
                          </a:rPr>
                          <m:t>𝐶</m:t>
                        </m:r>
                      </m:e>
                    </m:acc>
                  </m:oMath>
                </a14:m>
                <a:endParaRPr lang="es-AR" dirty="0" smtClean="0"/>
              </a:p>
              <a:p>
                <a:pPr marL="0" indent="0">
                  <a:buNone/>
                </a:pPr>
                <a:endParaRPr lang="es-AR" dirty="0"/>
              </a:p>
              <a:p>
                <a:endParaRPr lang="es-AR"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818712" y="2222287"/>
                <a:ext cx="5988488" cy="3636511"/>
              </a:xfrm>
              <a:blipFill rotWithShape="0">
                <a:blip r:embed="rId2"/>
                <a:stretch>
                  <a:fillRect l="-3052" r="-3764"/>
                </a:stretch>
              </a:blipFill>
              <a:effectLst/>
            </p:spPr>
            <p:txBody>
              <a:bodyPr/>
              <a:lstStyle/>
              <a:p>
                <a:r>
                  <a:rPr lang="es-AR">
                    <a:noFill/>
                  </a:rPr>
                  <a:t> </a:t>
                </a:r>
              </a:p>
            </p:txBody>
          </p:sp>
        </mc:Fallback>
      </mc:AlternateContent>
      <p:pic>
        <p:nvPicPr>
          <p:cNvPr id="6" name="Imagen 5"/>
          <p:cNvPicPr/>
          <p:nvPr/>
        </p:nvPicPr>
        <p:blipFill rotWithShape="1">
          <a:blip r:embed="rId3"/>
          <a:srcRect l="23164" t="29637" r="58006" b="11569"/>
          <a:stretch/>
        </p:blipFill>
        <p:spPr bwMode="auto">
          <a:xfrm>
            <a:off x="7844063" y="1992447"/>
            <a:ext cx="2881994" cy="43938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63658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Problema</a:t>
            </a:r>
            <a:endParaRPr lang="es-AR" dirty="0"/>
          </a:p>
        </p:txBody>
      </p:sp>
      <p:sp>
        <p:nvSpPr>
          <p:cNvPr id="3" name="Marcador de contenido 2"/>
          <p:cNvSpPr>
            <a:spLocks noGrp="1"/>
          </p:cNvSpPr>
          <p:nvPr>
            <p:ph idx="1"/>
          </p:nvPr>
        </p:nvSpPr>
        <p:spPr>
          <a:xfrm>
            <a:off x="275771" y="2177143"/>
            <a:ext cx="11742058" cy="4441372"/>
          </a:xfrm>
          <a:effectLst/>
        </p:spPr>
        <p:txBody>
          <a:bodyPr>
            <a:noAutofit/>
          </a:bodyPr>
          <a:lstStyle/>
          <a:p>
            <a:r>
              <a:rPr lang="es-AR" sz="3200" dirty="0"/>
              <a:t>Desde la terraza superior de un edificio de 150 metros de altura se observa el techo de otro edificio más alto con un ángulo de elevación de 45º. La distancia entre las bases de ambos edificios es de 21 metros. </a:t>
            </a:r>
          </a:p>
          <a:p>
            <a:pPr marL="0" indent="0">
              <a:buNone/>
            </a:pPr>
            <a:r>
              <a:rPr lang="es-AR" sz="3200" dirty="0" smtClean="0"/>
              <a:t>a) </a:t>
            </a:r>
            <a:r>
              <a:rPr lang="es-AR" sz="3200" dirty="0"/>
              <a:t>Representa la situación (dibujo de análisis)</a:t>
            </a:r>
          </a:p>
          <a:p>
            <a:pPr marL="0" indent="0">
              <a:buNone/>
            </a:pPr>
            <a:r>
              <a:rPr lang="es-AR" sz="3200" dirty="0"/>
              <a:t>b) Calcular la altura del otro edificio.</a:t>
            </a:r>
          </a:p>
          <a:p>
            <a:pPr marL="0" indent="0">
              <a:buNone/>
            </a:pPr>
            <a:endParaRPr lang="es-AR" sz="3200" dirty="0"/>
          </a:p>
        </p:txBody>
      </p:sp>
    </p:spTree>
    <p:extLst>
      <p:ext uri="{BB962C8B-B14F-4D97-AF65-F5344CB8AC3E}">
        <p14:creationId xmlns:p14="http://schemas.microsoft.com/office/powerpoint/2010/main" val="597902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Problema</a:t>
            </a:r>
            <a:endParaRPr lang="es-AR" dirty="0"/>
          </a:p>
        </p:txBody>
      </p:sp>
      <p:sp>
        <p:nvSpPr>
          <p:cNvPr id="3" name="Marcador de contenido 2"/>
          <p:cNvSpPr>
            <a:spLocks noGrp="1"/>
          </p:cNvSpPr>
          <p:nvPr>
            <p:ph idx="1"/>
          </p:nvPr>
        </p:nvSpPr>
        <p:spPr>
          <a:solidFill>
            <a:schemeClr val="bg2"/>
          </a:solidFill>
        </p:spPr>
        <p:txBody>
          <a:bodyPr>
            <a:normAutofit/>
          </a:bodyPr>
          <a:lstStyle/>
          <a:p>
            <a:pPr marL="0" indent="0">
              <a:buNone/>
            </a:pPr>
            <a:r>
              <a:rPr lang="es-AR" sz="3200" dirty="0" smtClean="0"/>
              <a:t>Desde </a:t>
            </a:r>
            <a:r>
              <a:rPr lang="es-AR" sz="3200" dirty="0"/>
              <a:t>un avión que se encuentra a 4500 metros de altura se observan dos autos ubicados hacia el mismo lado del avión, con un ángulo de depresión de 62º y 35º respectivamente. </a:t>
            </a:r>
          </a:p>
          <a:p>
            <a:pPr marL="0" indent="0">
              <a:buNone/>
            </a:pPr>
            <a:r>
              <a:rPr lang="es-AR" sz="3200" dirty="0"/>
              <a:t>a) Representa la situación (dibujo de análisis)</a:t>
            </a:r>
          </a:p>
          <a:p>
            <a:pPr marL="0" indent="0">
              <a:buNone/>
            </a:pPr>
            <a:r>
              <a:rPr lang="es-AR" sz="3200" dirty="0"/>
              <a:t>b) Determinar la distancia entre ambos autos</a:t>
            </a:r>
            <a:endParaRPr lang="es-AR" sz="3200" dirty="0"/>
          </a:p>
        </p:txBody>
      </p:sp>
    </p:spTree>
    <p:extLst>
      <p:ext uri="{BB962C8B-B14F-4D97-AF65-F5344CB8AC3E}">
        <p14:creationId xmlns:p14="http://schemas.microsoft.com/office/powerpoint/2010/main" val="450371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5486" y="672475"/>
            <a:ext cx="6263153" cy="970450"/>
          </a:xfrm>
        </p:spPr>
        <p:txBody>
          <a:bodyPr/>
          <a:lstStyle/>
          <a:p>
            <a:r>
              <a:rPr lang="es-AR" dirty="0" smtClean="0"/>
              <a:t>Propiedad de ángulos de un triángulo</a:t>
            </a:r>
            <a:endParaRPr lang="es-AR" dirty="0"/>
          </a:p>
        </p:txBody>
      </p:sp>
      <p:sp>
        <p:nvSpPr>
          <p:cNvPr id="4" name="Marcador de contenido 3"/>
          <p:cNvSpPr>
            <a:spLocks noGrp="1"/>
          </p:cNvSpPr>
          <p:nvPr>
            <p:ph idx="1"/>
          </p:nvPr>
        </p:nvSpPr>
        <p:spPr>
          <a:xfrm>
            <a:off x="442194" y="2584522"/>
            <a:ext cx="11323982" cy="3636511"/>
          </a:xfrm>
          <a:solidFill>
            <a:schemeClr val="bg2"/>
          </a:solidFill>
          <a:ln>
            <a:solidFill>
              <a:schemeClr val="bg2"/>
            </a:solidFill>
          </a:ln>
          <a:effectLst/>
        </p:spPr>
        <p:txBody>
          <a:bodyPr>
            <a:noAutofit/>
          </a:bodyPr>
          <a:lstStyle/>
          <a:p>
            <a:pPr marL="536575" indent="-536575">
              <a:buFont typeface="+mj-lt"/>
              <a:buAutoNum type="arabicPeriod"/>
            </a:pPr>
            <a:r>
              <a:rPr lang="es-AR" sz="3600" dirty="0"/>
              <a:t>La suma de los ángulos internos es de </a:t>
            </a:r>
            <a:r>
              <a:rPr lang="es-AR" sz="3600" dirty="0" smtClean="0"/>
              <a:t>180º</a:t>
            </a:r>
          </a:p>
          <a:p>
            <a:pPr marL="536575" indent="-536575">
              <a:buFont typeface="+mj-lt"/>
              <a:buAutoNum type="arabicPeriod"/>
            </a:pPr>
            <a:r>
              <a:rPr lang="es-AR" sz="3600" dirty="0"/>
              <a:t>La suma de los ángulos exteriores es de </a:t>
            </a:r>
            <a:r>
              <a:rPr lang="es-AR" sz="3600" dirty="0" smtClean="0"/>
              <a:t>360º</a:t>
            </a:r>
          </a:p>
          <a:p>
            <a:pPr marL="536575" indent="-536575">
              <a:buFont typeface="+mj-lt"/>
              <a:buAutoNum type="arabicPeriod"/>
            </a:pPr>
            <a:r>
              <a:rPr lang="es-AR" sz="3600" dirty="0"/>
              <a:t>La suma de dos ángulos interiores es igual al ángulo exterior no adyacente</a:t>
            </a:r>
          </a:p>
        </p:txBody>
      </p:sp>
      <p:sp>
        <p:nvSpPr>
          <p:cNvPr id="8" name="Rectangle 3"/>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pic>
        <p:nvPicPr>
          <p:cNvPr id="1029" name="Picture 5" descr="Resolución de triángulos - Wikipedia, la enciclopedia lib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9823" y="-99909"/>
            <a:ext cx="5883865" cy="3035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10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50"/>
                                        <p:tgtEl>
                                          <p:spTgt spid="4">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750"/>
                                        <p:tgtEl>
                                          <p:spTgt spid="4">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Propiedades de los lados de un triángulo</a:t>
            </a:r>
          </a:p>
        </p:txBody>
      </p:sp>
      <p:sp>
        <p:nvSpPr>
          <p:cNvPr id="3" name="Marcador de contenido 2"/>
          <p:cNvSpPr>
            <a:spLocks noGrp="1"/>
          </p:cNvSpPr>
          <p:nvPr>
            <p:ph idx="1"/>
          </p:nvPr>
        </p:nvSpPr>
        <p:spPr>
          <a:solidFill>
            <a:schemeClr val="bg2"/>
          </a:solidFill>
          <a:ln>
            <a:solidFill>
              <a:schemeClr val="bg2"/>
            </a:solidFill>
          </a:ln>
          <a:effectLst/>
        </p:spPr>
        <p:txBody>
          <a:bodyPr>
            <a:normAutofit/>
          </a:bodyPr>
          <a:lstStyle/>
          <a:p>
            <a:pPr marL="623888" indent="-623888">
              <a:buFont typeface="+mj-lt"/>
              <a:buAutoNum type="arabicPeriod" startAt="4"/>
            </a:pPr>
            <a:r>
              <a:rPr lang="es-AR" sz="3600" dirty="0"/>
              <a:t>La suma de dos lados de un triángulo siempre tiene que ser mayor al tercer </a:t>
            </a:r>
            <a:r>
              <a:rPr lang="es-AR" sz="3600" dirty="0" smtClean="0"/>
              <a:t>lado</a:t>
            </a:r>
          </a:p>
          <a:p>
            <a:pPr marL="623888" indent="-623888">
              <a:buFont typeface="+mj-lt"/>
              <a:buAutoNum type="arabicPeriod" startAt="4"/>
            </a:pPr>
            <a:r>
              <a:rPr lang="es-AR" sz="3600" dirty="0" smtClean="0"/>
              <a:t> Al </a:t>
            </a:r>
            <a:r>
              <a:rPr lang="es-AR" sz="3600" dirty="0"/>
              <a:t>lado mayor se le opone el ángulo mayor, y al lado menor se le opone el </a:t>
            </a:r>
            <a:r>
              <a:rPr lang="es-AR" sz="3600" dirty="0" smtClean="0"/>
              <a:t>ángulo menor</a:t>
            </a:r>
            <a:r>
              <a:rPr lang="es-AR" sz="3600" dirty="0"/>
              <a:t>. </a:t>
            </a:r>
          </a:p>
        </p:txBody>
      </p:sp>
    </p:spTree>
    <p:extLst>
      <p:ext uri="{BB962C8B-B14F-4D97-AF65-F5344CB8AC3E}">
        <p14:creationId xmlns:p14="http://schemas.microsoft.com/office/powerpoint/2010/main" val="359840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Triángulo rectángulo</a:t>
            </a:r>
            <a:endParaRPr lang="es-AR" dirty="0"/>
          </a:p>
        </p:txBody>
      </p:sp>
      <p:sp>
        <p:nvSpPr>
          <p:cNvPr id="3" name="Marcador de contenido 2"/>
          <p:cNvSpPr>
            <a:spLocks noGrp="1"/>
          </p:cNvSpPr>
          <p:nvPr>
            <p:ph idx="1"/>
          </p:nvPr>
        </p:nvSpPr>
        <p:spPr>
          <a:xfrm>
            <a:off x="818712" y="2222287"/>
            <a:ext cx="7889859" cy="1028913"/>
          </a:xfrm>
          <a:solidFill>
            <a:schemeClr val="bg2"/>
          </a:solidFill>
          <a:ln>
            <a:solidFill>
              <a:schemeClr val="bg2"/>
            </a:solidFill>
          </a:ln>
          <a:effectLst/>
        </p:spPr>
        <p:txBody>
          <a:bodyPr>
            <a:noAutofit/>
          </a:bodyPr>
          <a:lstStyle/>
          <a:p>
            <a:pPr marL="0" indent="0">
              <a:buNone/>
            </a:pPr>
            <a:r>
              <a:rPr lang="es-AR" sz="3500" u="sng" dirty="0" smtClean="0"/>
              <a:t>Definición: </a:t>
            </a:r>
            <a:r>
              <a:rPr lang="es-AR" sz="3500" dirty="0" smtClean="0"/>
              <a:t>Es un triángulo con un ángulo recto (90ª)</a:t>
            </a:r>
          </a:p>
        </p:txBody>
      </p:sp>
      <mc:AlternateContent xmlns:mc="http://schemas.openxmlformats.org/markup-compatibility/2006" xmlns:a14="http://schemas.microsoft.com/office/drawing/2010/main">
        <mc:Choice Requires="a14">
          <p:sp>
            <p:nvSpPr>
              <p:cNvPr id="5" name="Marcador de contenido 2"/>
              <p:cNvSpPr txBox="1">
                <a:spLocks/>
              </p:cNvSpPr>
              <p:nvPr/>
            </p:nvSpPr>
            <p:spPr>
              <a:xfrm>
                <a:off x="810000" y="3378766"/>
                <a:ext cx="11106133" cy="3312319"/>
              </a:xfrm>
              <a:prstGeom prst="rect">
                <a:avLst/>
              </a:prstGeom>
              <a:solidFill>
                <a:schemeClr val="bg2"/>
              </a:solidFill>
              <a:ln>
                <a:solidFill>
                  <a:schemeClr val="bg2"/>
                </a:solidFill>
              </a:ln>
              <a:effectLst/>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Font typeface="Wingdings 2" charset="2"/>
                  <a:buNone/>
                </a:pPr>
                <a:r>
                  <a:rPr lang="es-AR" sz="3500" u="sng" dirty="0" smtClean="0"/>
                  <a:t>Propiedades:</a:t>
                </a:r>
              </a:p>
              <a:p>
                <a:pPr marL="742950" indent="-742950">
                  <a:buFont typeface="+mj-lt"/>
                  <a:buAutoNum type="arabicPeriod"/>
                </a:pPr>
                <a:r>
                  <a:rPr lang="es-AR" sz="3500" dirty="0" smtClean="0"/>
                  <a:t>Tiene dos ángulos agudos complementarios </a:t>
                </a:r>
                <a14:m>
                  <m:oMath xmlns:m="http://schemas.openxmlformats.org/officeDocument/2006/math">
                    <m:r>
                      <a:rPr lang="es-AR" sz="3500" b="0" i="1" smtClean="0">
                        <a:latin typeface="Cambria Math" panose="02040503050406030204" pitchFamily="18" charset="0"/>
                      </a:rPr>
                      <m:t>(</m:t>
                    </m:r>
                    <m:r>
                      <a:rPr lang="es-AR" sz="3500" b="0" i="1" smtClean="0">
                        <a:latin typeface="Cambria Math" panose="02040503050406030204" pitchFamily="18" charset="0"/>
                        <a:ea typeface="Cambria Math" panose="02040503050406030204" pitchFamily="18" charset="0"/>
                      </a:rPr>
                      <m:t>𝛽</m:t>
                    </m:r>
                    <m:r>
                      <a:rPr lang="es-AR" sz="3500" b="0" i="1" smtClean="0">
                        <a:latin typeface="Cambria Math" panose="02040503050406030204" pitchFamily="18" charset="0"/>
                        <a:ea typeface="Cambria Math" panose="02040503050406030204" pitchFamily="18" charset="0"/>
                      </a:rPr>
                      <m:t>+</m:t>
                    </m:r>
                    <m:r>
                      <a:rPr lang="es-AR" sz="3500" b="0" i="1" smtClean="0">
                        <a:latin typeface="Cambria Math" panose="02040503050406030204" pitchFamily="18" charset="0"/>
                        <a:ea typeface="Cambria Math" panose="02040503050406030204" pitchFamily="18" charset="0"/>
                      </a:rPr>
                      <m:t>𝛼</m:t>
                    </m:r>
                    <m:r>
                      <a:rPr lang="es-AR" sz="3500" b="0" i="1" smtClean="0">
                        <a:latin typeface="Cambria Math" panose="02040503050406030204" pitchFamily="18" charset="0"/>
                        <a:ea typeface="Cambria Math" panose="02040503050406030204" pitchFamily="18" charset="0"/>
                      </a:rPr>
                      <m:t>=90º)</m:t>
                    </m:r>
                  </m:oMath>
                </a14:m>
                <a:endParaRPr lang="es-AR" sz="3500" dirty="0" smtClean="0"/>
              </a:p>
              <a:p>
                <a:pPr marL="742950" indent="-742950">
                  <a:buFont typeface="+mj-lt"/>
                  <a:buAutoNum type="arabicPeriod"/>
                </a:pPr>
                <a:r>
                  <a:rPr lang="es-AR" sz="3500" dirty="0" smtClean="0"/>
                  <a:t>El lado mayor (opuesto al ángulo recto) se llama </a:t>
                </a:r>
                <a:r>
                  <a:rPr lang="es-AR" sz="3500" b="1" dirty="0" smtClean="0"/>
                  <a:t>hipotenusa</a:t>
                </a:r>
                <a:r>
                  <a:rPr lang="es-AR" sz="3500" dirty="0" smtClean="0"/>
                  <a:t>, y los otros dos lados (adyacentes al ángulo recto) </a:t>
                </a:r>
                <a:r>
                  <a:rPr lang="es-AR" sz="3500" b="1" dirty="0" smtClean="0"/>
                  <a:t>catetos</a:t>
                </a:r>
                <a:endParaRPr lang="es-AR" sz="3500" b="1" dirty="0"/>
              </a:p>
            </p:txBody>
          </p:sp>
        </mc:Choice>
        <mc:Fallback xmlns="">
          <p:sp>
            <p:nvSpPr>
              <p:cNvPr id="5" name="Marcador de contenido 2"/>
              <p:cNvSpPr txBox="1">
                <a:spLocks noRot="1" noChangeAspect="1" noMove="1" noResize="1" noEditPoints="1" noAdjustHandles="1" noChangeArrowheads="1" noChangeShapeType="1" noTextEdit="1"/>
              </p:cNvSpPr>
              <p:nvPr/>
            </p:nvSpPr>
            <p:spPr>
              <a:xfrm>
                <a:off x="810000" y="3378766"/>
                <a:ext cx="11106133" cy="3312319"/>
              </a:xfrm>
              <a:prstGeom prst="rect">
                <a:avLst/>
              </a:prstGeom>
              <a:blipFill rotWithShape="0">
                <a:blip r:embed="rId2"/>
                <a:stretch>
                  <a:fillRect l="-1590" t="-7875" b="-11722"/>
                </a:stretch>
              </a:blipFill>
              <a:ln>
                <a:solidFill>
                  <a:schemeClr val="bg2"/>
                </a:solidFill>
              </a:ln>
              <a:effectLst/>
            </p:spPr>
            <p:txBody>
              <a:bodyPr/>
              <a:lstStyle/>
              <a:p>
                <a:r>
                  <a:rPr lang="es-AR">
                    <a:noFill/>
                  </a:rPr>
                  <a:t> </a:t>
                </a:r>
              </a:p>
            </p:txBody>
          </p:sp>
        </mc:Fallback>
      </mc:AlternateContent>
      <p:pic>
        <p:nvPicPr>
          <p:cNvPr id="2050" name="Picture 2" descr="Calculadora de lados y ángulos del triángulo rectángu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4128" y="1417638"/>
            <a:ext cx="3272670" cy="2574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86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Triángulo rectángulo</a:t>
            </a:r>
            <a:endParaRPr lang="es-AR" dirty="0"/>
          </a:p>
        </p:txBody>
      </p:sp>
      <mc:AlternateContent xmlns:mc="http://schemas.openxmlformats.org/markup-compatibility/2006" xmlns:a14="http://schemas.microsoft.com/office/drawing/2010/main">
        <mc:Choice Requires="a14">
          <p:sp>
            <p:nvSpPr>
              <p:cNvPr id="5" name="Marcador de contenido 2"/>
              <p:cNvSpPr txBox="1">
                <a:spLocks/>
              </p:cNvSpPr>
              <p:nvPr/>
            </p:nvSpPr>
            <p:spPr>
              <a:xfrm>
                <a:off x="810000" y="2388088"/>
                <a:ext cx="11106133" cy="4302997"/>
              </a:xfrm>
              <a:prstGeom prst="rect">
                <a:avLst/>
              </a:prstGeom>
              <a:solidFill>
                <a:schemeClr val="bg2"/>
              </a:solidFill>
              <a:ln>
                <a:solidFill>
                  <a:schemeClr val="bg2"/>
                </a:solidFill>
              </a:ln>
              <a:effectLst/>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Font typeface="Wingdings 2" charset="2"/>
                  <a:buNone/>
                </a:pPr>
                <a:r>
                  <a:rPr lang="es-AR" sz="3500" u="sng" dirty="0" smtClean="0"/>
                  <a:t>Propiedades:</a:t>
                </a:r>
              </a:p>
              <a:p>
                <a:pPr marL="742950" indent="-742950">
                  <a:buFont typeface="+mj-lt"/>
                  <a:buAutoNum type="arabicPeriod" startAt="3"/>
                </a:pPr>
                <a:r>
                  <a:rPr lang="es-AR" sz="3600" dirty="0"/>
                  <a:t>Las alturas respecto a los lados adyacente al ángulo de 90º (catetos) coinciden con esos lados</a:t>
                </a:r>
                <a:r>
                  <a:rPr lang="es-AR" sz="3600" dirty="0" smtClean="0"/>
                  <a:t>.</a:t>
                </a:r>
              </a:p>
              <a:p>
                <a:pPr marL="742950" indent="-742950">
                  <a:buFont typeface="+mj-lt"/>
                  <a:buAutoNum type="arabicPeriod" startAt="3"/>
                </a:pPr>
                <a:r>
                  <a:rPr lang="es-AR" sz="3500" dirty="0" smtClean="0"/>
                  <a:t>Se verifica el teorema de Pitágoras:</a:t>
                </a:r>
              </a:p>
              <a:p>
                <a:pPr marL="0" indent="0">
                  <a:buNone/>
                </a:pPr>
                <a14:m>
                  <m:oMathPara xmlns:m="http://schemas.openxmlformats.org/officeDocument/2006/math">
                    <m:oMathParaPr>
                      <m:jc m:val="centerGroup"/>
                    </m:oMathParaPr>
                    <m:oMath xmlns:m="http://schemas.openxmlformats.org/officeDocument/2006/math">
                      <m:sSup>
                        <m:sSupPr>
                          <m:ctrlPr>
                            <a:rPr lang="es-AR" sz="3500" b="1" i="1" smtClean="0">
                              <a:latin typeface="Cambria Math" panose="02040503050406030204" pitchFamily="18" charset="0"/>
                            </a:rPr>
                          </m:ctrlPr>
                        </m:sSupPr>
                        <m:e>
                          <m:d>
                            <m:dPr>
                              <m:ctrlPr>
                                <a:rPr lang="es-AR" sz="3500" b="1" i="1" smtClean="0">
                                  <a:latin typeface="Cambria Math" panose="02040503050406030204" pitchFamily="18" charset="0"/>
                                </a:rPr>
                              </m:ctrlPr>
                            </m:dPr>
                            <m:e>
                              <m:r>
                                <a:rPr lang="es-AR" sz="3500" b="1" i="1" smtClean="0">
                                  <a:latin typeface="Cambria Math" panose="02040503050406030204" pitchFamily="18" charset="0"/>
                                </a:rPr>
                                <m:t>𝑯𝒊𝒑𝒐𝒕𝒆𝒏𝒖𝒔𝒂</m:t>
                              </m:r>
                            </m:e>
                          </m:d>
                        </m:e>
                        <m:sup>
                          <m:r>
                            <a:rPr lang="es-AR" sz="3500" b="1" i="1" smtClean="0">
                              <a:latin typeface="Cambria Math" panose="02040503050406030204" pitchFamily="18" charset="0"/>
                            </a:rPr>
                            <m:t>𝟐</m:t>
                          </m:r>
                        </m:sup>
                      </m:sSup>
                      <m:r>
                        <a:rPr lang="es-AR" sz="3500" b="1" i="1" smtClean="0">
                          <a:latin typeface="Cambria Math" panose="02040503050406030204" pitchFamily="18" charset="0"/>
                        </a:rPr>
                        <m:t>=</m:t>
                      </m:r>
                      <m:sSup>
                        <m:sSupPr>
                          <m:ctrlPr>
                            <a:rPr lang="es-AR" sz="3500" b="1" i="1" smtClean="0">
                              <a:latin typeface="Cambria Math" panose="02040503050406030204" pitchFamily="18" charset="0"/>
                            </a:rPr>
                          </m:ctrlPr>
                        </m:sSupPr>
                        <m:e>
                          <m:d>
                            <m:dPr>
                              <m:ctrlPr>
                                <a:rPr lang="es-AR" sz="3500" b="1" i="1" smtClean="0">
                                  <a:latin typeface="Cambria Math" panose="02040503050406030204" pitchFamily="18" charset="0"/>
                                </a:rPr>
                              </m:ctrlPr>
                            </m:dPr>
                            <m:e>
                              <m:r>
                                <a:rPr lang="es-AR" sz="3500" b="1" i="1" smtClean="0">
                                  <a:latin typeface="Cambria Math" panose="02040503050406030204" pitchFamily="18" charset="0"/>
                                </a:rPr>
                                <m:t>𝑪𝒂𝒕𝒆𝒕</m:t>
                              </m:r>
                              <m:sSub>
                                <m:sSubPr>
                                  <m:ctrlPr>
                                    <a:rPr lang="es-AR" sz="3500" b="1" i="1" smtClean="0">
                                      <a:latin typeface="Cambria Math" panose="02040503050406030204" pitchFamily="18" charset="0"/>
                                    </a:rPr>
                                  </m:ctrlPr>
                                </m:sSubPr>
                                <m:e>
                                  <m:r>
                                    <a:rPr lang="es-AR" sz="3500" b="1" i="1" smtClean="0">
                                      <a:latin typeface="Cambria Math" panose="02040503050406030204" pitchFamily="18" charset="0"/>
                                    </a:rPr>
                                    <m:t>𝒐</m:t>
                                  </m:r>
                                </m:e>
                                <m:sub>
                                  <m:r>
                                    <a:rPr lang="es-AR" sz="3500" b="1" i="1" smtClean="0">
                                      <a:latin typeface="Cambria Math" panose="02040503050406030204" pitchFamily="18" charset="0"/>
                                    </a:rPr>
                                    <m:t>𝟏</m:t>
                                  </m:r>
                                </m:sub>
                              </m:sSub>
                            </m:e>
                          </m:d>
                        </m:e>
                        <m:sup>
                          <m:r>
                            <a:rPr lang="es-AR" sz="3500" b="1" i="1" smtClean="0">
                              <a:latin typeface="Cambria Math" panose="02040503050406030204" pitchFamily="18" charset="0"/>
                            </a:rPr>
                            <m:t>𝟐</m:t>
                          </m:r>
                        </m:sup>
                      </m:sSup>
                      <m:r>
                        <a:rPr lang="es-AR" sz="3500" b="1" i="1" smtClean="0">
                          <a:latin typeface="Cambria Math" panose="02040503050406030204" pitchFamily="18" charset="0"/>
                        </a:rPr>
                        <m:t>+</m:t>
                      </m:r>
                      <m:sSup>
                        <m:sSupPr>
                          <m:ctrlPr>
                            <a:rPr lang="es-AR" sz="3500" b="1" i="1" smtClean="0">
                              <a:latin typeface="Cambria Math" panose="02040503050406030204" pitchFamily="18" charset="0"/>
                            </a:rPr>
                          </m:ctrlPr>
                        </m:sSupPr>
                        <m:e>
                          <m:d>
                            <m:dPr>
                              <m:ctrlPr>
                                <a:rPr lang="es-AR" sz="3500" b="1" i="1" smtClean="0">
                                  <a:latin typeface="Cambria Math" panose="02040503050406030204" pitchFamily="18" charset="0"/>
                                </a:rPr>
                              </m:ctrlPr>
                            </m:dPr>
                            <m:e>
                              <m:r>
                                <a:rPr lang="es-AR" sz="3500" b="1" i="1" smtClean="0">
                                  <a:latin typeface="Cambria Math" panose="02040503050406030204" pitchFamily="18" charset="0"/>
                                </a:rPr>
                                <m:t>𝑪𝒂𝒕𝒆𝒕</m:t>
                              </m:r>
                              <m:sSub>
                                <m:sSubPr>
                                  <m:ctrlPr>
                                    <a:rPr lang="es-AR" sz="3500" b="1" i="1" smtClean="0">
                                      <a:latin typeface="Cambria Math" panose="02040503050406030204" pitchFamily="18" charset="0"/>
                                    </a:rPr>
                                  </m:ctrlPr>
                                </m:sSubPr>
                                <m:e>
                                  <m:r>
                                    <a:rPr lang="es-AR" sz="3500" b="1" i="1" smtClean="0">
                                      <a:latin typeface="Cambria Math" panose="02040503050406030204" pitchFamily="18" charset="0"/>
                                    </a:rPr>
                                    <m:t>𝒐</m:t>
                                  </m:r>
                                </m:e>
                                <m:sub>
                                  <m:r>
                                    <a:rPr lang="es-AR" sz="3500" b="1" i="1" smtClean="0">
                                      <a:latin typeface="Cambria Math" panose="02040503050406030204" pitchFamily="18" charset="0"/>
                                    </a:rPr>
                                    <m:t>𝟐</m:t>
                                  </m:r>
                                </m:sub>
                              </m:sSub>
                            </m:e>
                          </m:d>
                        </m:e>
                        <m:sup>
                          <m:r>
                            <a:rPr lang="es-AR" sz="3500" b="1" i="1" smtClean="0">
                              <a:latin typeface="Cambria Math" panose="02040503050406030204" pitchFamily="18" charset="0"/>
                            </a:rPr>
                            <m:t>𝟐</m:t>
                          </m:r>
                        </m:sup>
                      </m:sSup>
                    </m:oMath>
                  </m:oMathPara>
                </a14:m>
                <a:endParaRPr lang="es-AR" sz="3500" b="1" dirty="0"/>
              </a:p>
            </p:txBody>
          </p:sp>
        </mc:Choice>
        <mc:Fallback xmlns="">
          <p:sp>
            <p:nvSpPr>
              <p:cNvPr id="5" name="Marcador de contenido 2"/>
              <p:cNvSpPr txBox="1">
                <a:spLocks noRot="1" noChangeAspect="1" noMove="1" noResize="1" noEditPoints="1" noAdjustHandles="1" noChangeArrowheads="1" noChangeShapeType="1" noTextEdit="1"/>
              </p:cNvSpPr>
              <p:nvPr/>
            </p:nvSpPr>
            <p:spPr>
              <a:xfrm>
                <a:off x="810000" y="2388088"/>
                <a:ext cx="11106133" cy="4302997"/>
              </a:xfrm>
              <a:prstGeom prst="rect">
                <a:avLst/>
              </a:prstGeom>
              <a:blipFill rotWithShape="0">
                <a:blip r:embed="rId2"/>
                <a:stretch>
                  <a:fillRect l="-1645" r="-1261"/>
                </a:stretch>
              </a:blipFill>
              <a:ln>
                <a:solidFill>
                  <a:schemeClr val="bg2"/>
                </a:solidFill>
              </a:ln>
              <a:effectLst/>
            </p:spPr>
            <p:txBody>
              <a:bodyPr/>
              <a:lstStyle/>
              <a:p>
                <a:r>
                  <a:rPr lang="es-AR">
                    <a:noFill/>
                  </a:rPr>
                  <a:t> </a:t>
                </a:r>
              </a:p>
            </p:txBody>
          </p:sp>
        </mc:Fallback>
      </mc:AlternateContent>
      <p:pic>
        <p:nvPicPr>
          <p:cNvPr id="2050" name="Picture 2" descr="Calculadora de lados y ángulos del triángulo rectángu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6071" y="808038"/>
            <a:ext cx="3272670" cy="2574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07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AR" dirty="0"/>
              <a:t>6.5 </a:t>
            </a:r>
            <a:r>
              <a:rPr lang="es-AR" dirty="0" smtClean="0"/>
              <a:t>La ley de senos</a:t>
            </a:r>
            <a:endParaRPr lang="es-AR" dirty="0"/>
          </a:p>
        </p:txBody>
      </p:sp>
      <p:sp>
        <p:nvSpPr>
          <p:cNvPr id="5" name="Subtítulo 4"/>
          <p:cNvSpPr>
            <a:spLocks noGrp="1"/>
          </p:cNvSpPr>
          <p:nvPr>
            <p:ph type="subTitle" idx="1"/>
          </p:nvPr>
        </p:nvSpPr>
        <p:spPr/>
        <p:txBody>
          <a:bodyPr/>
          <a:lstStyle/>
          <a:p>
            <a:endParaRPr lang="es-AR"/>
          </a:p>
        </p:txBody>
      </p:sp>
    </p:spTree>
    <p:extLst>
      <p:ext uri="{BB962C8B-B14F-4D97-AF65-F5344CB8AC3E}">
        <p14:creationId xmlns:p14="http://schemas.microsoft.com/office/powerpoint/2010/main" val="1577021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Ley del seno</a:t>
            </a:r>
            <a:endParaRPr lang="es-AR" dirty="0"/>
          </a:p>
        </p:txBody>
      </p:sp>
      <p:pic>
        <p:nvPicPr>
          <p:cNvPr id="1026" name="Picture 2" descr="Teorema del seno - Wikipedia, la enciclopedia libre"/>
          <p:cNvPicPr>
            <a:picLocks noChangeAspect="1" noChangeArrowheads="1"/>
          </p:cNvPicPr>
          <p:nvPr/>
        </p:nvPicPr>
        <p:blipFill rotWithShape="1">
          <a:blip r:embed="rId2">
            <a:extLst>
              <a:ext uri="{28A0092B-C50C-407E-A947-70E740481C1C}">
                <a14:useLocalDpi xmlns:a14="http://schemas.microsoft.com/office/drawing/2010/main" val="0"/>
              </a:ext>
            </a:extLst>
          </a:blip>
          <a:srcRect b="27099"/>
          <a:stretch/>
        </p:blipFill>
        <p:spPr bwMode="auto">
          <a:xfrm>
            <a:off x="90825" y="1855074"/>
            <a:ext cx="6480403" cy="48069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eorema del seno - Wikipedia, la enciclopedia libre"/>
          <p:cNvPicPr>
            <a:picLocks noChangeAspect="1" noChangeArrowheads="1"/>
          </p:cNvPicPr>
          <p:nvPr/>
        </p:nvPicPr>
        <p:blipFill rotWithShape="1">
          <a:blip r:embed="rId2">
            <a:extLst>
              <a:ext uri="{28A0092B-C50C-407E-A947-70E740481C1C}">
                <a14:useLocalDpi xmlns:a14="http://schemas.microsoft.com/office/drawing/2010/main" val="0"/>
              </a:ext>
            </a:extLst>
          </a:blip>
          <a:srcRect t="76777"/>
          <a:stretch/>
        </p:blipFill>
        <p:spPr bwMode="auto">
          <a:xfrm>
            <a:off x="5083741" y="2727308"/>
            <a:ext cx="6480403" cy="1531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01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Ejemplos de aplicación</a:t>
            </a:r>
            <a:endParaRPr lang="es-AR" dirty="0"/>
          </a:p>
        </p:txBody>
      </p:sp>
      <p:sp>
        <p:nvSpPr>
          <p:cNvPr id="3" name="Marcador de contenido 2"/>
          <p:cNvSpPr>
            <a:spLocks noGrp="1"/>
          </p:cNvSpPr>
          <p:nvPr>
            <p:ph idx="1"/>
          </p:nvPr>
        </p:nvSpPr>
        <p:spPr>
          <a:xfrm>
            <a:off x="818712" y="2222288"/>
            <a:ext cx="10554574" cy="999884"/>
          </a:xfrm>
          <a:effectLst/>
        </p:spPr>
        <p:txBody>
          <a:bodyPr>
            <a:normAutofit/>
          </a:bodyPr>
          <a:lstStyle/>
          <a:p>
            <a:pPr marL="0" indent="0">
              <a:buNone/>
            </a:pPr>
            <a:r>
              <a:rPr lang="es-AR" sz="3200" dirty="0" smtClean="0"/>
              <a:t>Resolver el siguiente triángulo</a:t>
            </a:r>
            <a:endParaRPr lang="es-AR" sz="3200" dirty="0"/>
          </a:p>
        </p:txBody>
      </p:sp>
      <p:pic>
        <p:nvPicPr>
          <p:cNvPr id="4" name="Imagen 3"/>
          <p:cNvPicPr>
            <a:picLocks noChangeAspect="1"/>
          </p:cNvPicPr>
          <p:nvPr/>
        </p:nvPicPr>
        <p:blipFill rotWithShape="1">
          <a:blip r:embed="rId2"/>
          <a:srcRect l="7381" t="31526" r="69642" b="34807"/>
          <a:stretch/>
        </p:blipFill>
        <p:spPr>
          <a:xfrm>
            <a:off x="7192213" y="2402916"/>
            <a:ext cx="4413302" cy="3635828"/>
          </a:xfrm>
          <a:prstGeom prst="rect">
            <a:avLst/>
          </a:prstGeom>
        </p:spPr>
      </p:pic>
    </p:spTree>
    <p:extLst>
      <p:ext uri="{BB962C8B-B14F-4D97-AF65-F5344CB8AC3E}">
        <p14:creationId xmlns:p14="http://schemas.microsoft.com/office/powerpoint/2010/main" val="1953247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Actividades</a:t>
            </a:r>
            <a:endParaRPr lang="es-AR" dirty="0"/>
          </a:p>
        </p:txBody>
      </p:sp>
      <p:sp>
        <p:nvSpPr>
          <p:cNvPr id="3" name="Marcador de contenido 2"/>
          <p:cNvSpPr>
            <a:spLocks noGrp="1"/>
          </p:cNvSpPr>
          <p:nvPr>
            <p:ph idx="1"/>
          </p:nvPr>
        </p:nvSpPr>
        <p:spPr/>
        <p:txBody>
          <a:bodyPr/>
          <a:lstStyle/>
          <a:p>
            <a:endParaRPr lang="es-AR"/>
          </a:p>
        </p:txBody>
      </p:sp>
      <p:pic>
        <p:nvPicPr>
          <p:cNvPr id="4" name="Imagen 3"/>
          <p:cNvPicPr>
            <a:picLocks noChangeAspect="1"/>
          </p:cNvPicPr>
          <p:nvPr/>
        </p:nvPicPr>
        <p:blipFill rotWithShape="1">
          <a:blip r:embed="rId2"/>
          <a:srcRect l="35736" t="43134" r="22904" b="51962"/>
          <a:stretch/>
        </p:blipFill>
        <p:spPr>
          <a:xfrm>
            <a:off x="376516" y="2222286"/>
            <a:ext cx="11242713" cy="749513"/>
          </a:xfrm>
          <a:prstGeom prst="rect">
            <a:avLst/>
          </a:prstGeom>
        </p:spPr>
      </p:pic>
      <p:pic>
        <p:nvPicPr>
          <p:cNvPr id="5" name="Imagen 4"/>
          <p:cNvPicPr>
            <a:picLocks noChangeAspect="1"/>
          </p:cNvPicPr>
          <p:nvPr/>
        </p:nvPicPr>
        <p:blipFill rotWithShape="1">
          <a:blip r:embed="rId3"/>
          <a:srcRect l="35515" t="30579" r="23456" b="64321"/>
          <a:stretch/>
        </p:blipFill>
        <p:spPr>
          <a:xfrm>
            <a:off x="241550" y="3100078"/>
            <a:ext cx="11512643" cy="804648"/>
          </a:xfrm>
          <a:prstGeom prst="rect">
            <a:avLst/>
          </a:prstGeom>
        </p:spPr>
      </p:pic>
      <p:pic>
        <p:nvPicPr>
          <p:cNvPr id="6" name="Imagen 5"/>
          <p:cNvPicPr>
            <a:picLocks noChangeAspect="1"/>
          </p:cNvPicPr>
          <p:nvPr/>
        </p:nvPicPr>
        <p:blipFill rotWithShape="1">
          <a:blip r:embed="rId4"/>
          <a:srcRect l="35956" t="43330" r="24118" b="50392"/>
          <a:stretch/>
        </p:blipFill>
        <p:spPr>
          <a:xfrm>
            <a:off x="376516" y="3895854"/>
            <a:ext cx="11153066" cy="985907"/>
          </a:xfrm>
          <a:prstGeom prst="rect">
            <a:avLst/>
          </a:prstGeom>
        </p:spPr>
      </p:pic>
    </p:spTree>
    <p:extLst>
      <p:ext uri="{BB962C8B-B14F-4D97-AF65-F5344CB8AC3E}">
        <p14:creationId xmlns:p14="http://schemas.microsoft.com/office/powerpoint/2010/main" val="31874456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able">
  <a:themeElements>
    <a:clrScheme name="Personalizado 39">
      <a:dk1>
        <a:sysClr val="windowText" lastClr="000000"/>
      </a:dk1>
      <a:lt1>
        <a:srgbClr val="000000"/>
      </a:lt1>
      <a:dk2>
        <a:srgbClr val="FFFFFF"/>
      </a:dk2>
      <a:lt2>
        <a:srgbClr val="636363"/>
      </a:lt2>
      <a:accent1>
        <a:srgbClr val="9ECD33"/>
      </a:accent1>
      <a:accent2>
        <a:srgbClr val="E19933"/>
      </a:accent2>
      <a:accent3>
        <a:srgbClr val="DC5D3D"/>
      </a:accent3>
      <a:accent4>
        <a:srgbClr val="A967CB"/>
      </a:accent4>
      <a:accent5>
        <a:srgbClr val="5EA5DD"/>
      </a:accent5>
      <a:accent6>
        <a:srgbClr val="44BEA9"/>
      </a:accent6>
      <a:hlink>
        <a:srgbClr val="8F8F8F"/>
      </a:hlink>
      <a:folHlink>
        <a:srgbClr val="A5A5A5"/>
      </a:folHlink>
    </a:clrScheme>
    <a:fontScheme name="Ci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i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docProps/app.xml><?xml version="1.0" encoding="utf-8"?>
<Properties xmlns="http://schemas.openxmlformats.org/officeDocument/2006/extended-properties" xmlns:vt="http://schemas.openxmlformats.org/officeDocument/2006/docPropsVTypes">
  <Template>TM03457503[[fn=Citable]]</Template>
  <TotalTime>436</TotalTime>
  <Words>325</Words>
  <Application>Microsoft Office PowerPoint</Application>
  <PresentationFormat>Panorámica</PresentationFormat>
  <Paragraphs>37</Paragraphs>
  <Slides>16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16</vt:i4>
      </vt:variant>
    </vt:vector>
  </HeadingPairs>
  <TitlesOfParts>
    <vt:vector size="20" baseType="lpstr">
      <vt:lpstr>Cambria Math</vt:lpstr>
      <vt:lpstr>Century Gothic</vt:lpstr>
      <vt:lpstr>Wingdings 2</vt:lpstr>
      <vt:lpstr>Citable</vt:lpstr>
      <vt:lpstr>Triángulo Razones trigonométrica Teorema de Seno y Coseno</vt:lpstr>
      <vt:lpstr>Propiedad de ángulos de un triángulo</vt:lpstr>
      <vt:lpstr>Propiedades de los lados de un triángulo</vt:lpstr>
      <vt:lpstr>Triángulo rectángulo</vt:lpstr>
      <vt:lpstr>Triángulo rectángulo</vt:lpstr>
      <vt:lpstr>6.5 La ley de senos</vt:lpstr>
      <vt:lpstr>Ley del seno</vt:lpstr>
      <vt:lpstr>Ejemplos de aplicación</vt:lpstr>
      <vt:lpstr>Actividades</vt:lpstr>
      <vt:lpstr>6.6 Ley del coseno</vt:lpstr>
      <vt:lpstr>Presentación de PowerPoint</vt:lpstr>
      <vt:lpstr>Halla los ángulos del triangulo</vt:lpstr>
      <vt:lpstr>Ejercicios</vt:lpstr>
      <vt:lpstr>Calcula el perímetro y área de la siguiente figura</vt:lpstr>
      <vt:lpstr>Problema</vt:lpstr>
      <vt:lpstr>Problema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Funciones trigonométrica</dc:title>
  <dc:creator>María Alejandra Saux</dc:creator>
  <cp:lastModifiedBy>María Alejandra Saux</cp:lastModifiedBy>
  <cp:revision>43</cp:revision>
  <dcterms:created xsi:type="dcterms:W3CDTF">2023-06-02T13:26:34Z</dcterms:created>
  <dcterms:modified xsi:type="dcterms:W3CDTF">2025-06-09T13:08:50Z</dcterms:modified>
</cp:coreProperties>
</file>