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80" r:id="rId18"/>
    <p:sldId id="273" r:id="rId19"/>
    <p:sldId id="274" r:id="rId20"/>
    <p:sldId id="275" r:id="rId21"/>
    <p:sldId id="276" r:id="rId22"/>
    <p:sldId id="271" r:id="rId23"/>
    <p:sldId id="277" r:id="rId24"/>
    <p:sldId id="278" r:id="rId25"/>
    <p:sldId id="279" r:id="rId26"/>
    <p:sldId id="288" r:id="rId27"/>
    <p:sldId id="281" r:id="rId28"/>
    <p:sldId id="282" r:id="rId29"/>
    <p:sldId id="291" r:id="rId30"/>
    <p:sldId id="283" r:id="rId31"/>
    <p:sldId id="284" r:id="rId32"/>
    <p:sldId id="292" r:id="rId33"/>
    <p:sldId id="285" r:id="rId34"/>
    <p:sldId id="289" r:id="rId35"/>
    <p:sldId id="290" r:id="rId36"/>
    <p:sldId id="287" r:id="rId3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CB708C-1479-432A-89FC-90049B9BDCC3}" type="datetimeFigureOut">
              <a:rPr lang="es-AR" smtClean="0"/>
              <a:pPr/>
              <a:t>18/05/2025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B7566E-CBCE-4614-8137-4440C2C4C3C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4429133"/>
            <a:ext cx="8458200" cy="1646654"/>
          </a:xfrm>
        </p:spPr>
        <p:txBody>
          <a:bodyPr/>
          <a:lstStyle/>
          <a:p>
            <a:r>
              <a:rPr lang="es-AR" dirty="0" smtClean="0"/>
              <a:t>sensibilidad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1" y="1285860"/>
            <a:ext cx="7786741" cy="410380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s-AR" dirty="0" smtClean="0"/>
              <a:t>Las </a:t>
            </a:r>
            <a:r>
              <a:rPr lang="es-AR" b="1" dirty="0" smtClean="0"/>
              <a:t>áreas de </a:t>
            </a:r>
            <a:r>
              <a:rPr lang="es-AR" b="1" dirty="0" err="1" smtClean="0"/>
              <a:t>Brodmann</a:t>
            </a:r>
            <a:r>
              <a:rPr lang="es-AR" dirty="0" smtClean="0"/>
              <a:t> son una </a:t>
            </a:r>
            <a:r>
              <a:rPr lang="es-AR" b="1" dirty="0" smtClean="0"/>
              <a:t>clasificación de la corteza cerebral</a:t>
            </a:r>
            <a:r>
              <a:rPr lang="es-AR" dirty="0" smtClean="0"/>
              <a:t> humana y de otras especies, realizada por el neurólogo alemán </a:t>
            </a:r>
            <a:r>
              <a:rPr lang="es-AR" dirty="0" err="1" smtClean="0"/>
              <a:t>Korbinian</a:t>
            </a:r>
            <a:r>
              <a:rPr lang="es-AR" dirty="0" smtClean="0"/>
              <a:t> </a:t>
            </a:r>
            <a:r>
              <a:rPr lang="es-AR" dirty="0" err="1" smtClean="0"/>
              <a:t>Brodmann</a:t>
            </a:r>
            <a:r>
              <a:rPr lang="es-AR" dirty="0" smtClean="0"/>
              <a:t> a principios del siglo </a:t>
            </a:r>
            <a:r>
              <a:rPr lang="es-AR" dirty="0" err="1" smtClean="0"/>
              <a:t>XX.En</a:t>
            </a:r>
            <a:r>
              <a:rPr lang="es-AR" dirty="0" smtClean="0"/>
              <a:t> esencia, </a:t>
            </a:r>
            <a:r>
              <a:rPr lang="es-AR" dirty="0" err="1" smtClean="0"/>
              <a:t>Brodmann</a:t>
            </a:r>
            <a:r>
              <a:rPr lang="es-AR" dirty="0" smtClean="0"/>
              <a:t> </a:t>
            </a:r>
            <a:r>
              <a:rPr lang="es-AR" b="1" dirty="0" smtClean="0"/>
              <a:t>dividió la corteza en 52 regiones distintas</a:t>
            </a:r>
            <a:r>
              <a:rPr lang="es-AR" dirty="0" smtClean="0"/>
              <a:t> basándose en la </a:t>
            </a:r>
            <a:r>
              <a:rPr lang="es-AR" b="1" dirty="0" err="1" smtClean="0"/>
              <a:t>citoarquitectura</a:t>
            </a:r>
            <a:r>
              <a:rPr lang="es-AR" dirty="0" smtClean="0"/>
              <a:t>, es decir, en la organización microscópica de las células nerviosas que componen cada área. Cada una de estas áreas se numeró y se asoció posteriormente con </a:t>
            </a:r>
            <a:r>
              <a:rPr lang="es-AR" b="1" dirty="0" smtClean="0"/>
              <a:t>funciones cerebrales </a:t>
            </a:r>
            <a:r>
              <a:rPr lang="es-AR" b="1" dirty="0" err="1" smtClean="0"/>
              <a:t>específicas</a:t>
            </a:r>
            <a:r>
              <a:rPr lang="es-AR" dirty="0" err="1" smtClean="0"/>
              <a:t>.En</a:t>
            </a:r>
            <a:r>
              <a:rPr lang="es-AR" dirty="0" smtClean="0"/>
              <a:t> resumen, las áreas de </a:t>
            </a:r>
            <a:r>
              <a:rPr lang="es-AR" dirty="0" err="1" smtClean="0"/>
              <a:t>Brodmann</a:t>
            </a:r>
            <a:r>
              <a:rPr lang="es-AR" dirty="0" smtClean="0"/>
              <a:t> son un </a:t>
            </a:r>
            <a:r>
              <a:rPr lang="es-AR" b="1" dirty="0" smtClean="0"/>
              <a:t>mapa de la corteza cerebral definido por la estructura celular y asociado a diferentes funciones</a:t>
            </a:r>
            <a:r>
              <a:rPr lang="es-AR" dirty="0" smtClean="0"/>
              <a:t>. Este mapa sigue siendo una herramienta fundamental en neurociencia para entender la organización funcional del cerebro.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42000"/>
            <a:ext cx="6286543" cy="52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LVD: lateral ventral del tálamo</a:t>
            </a:r>
          </a:p>
          <a:p>
            <a:r>
              <a:rPr lang="es-AR" dirty="0" smtClean="0"/>
              <a:t>ETA: espino </a:t>
            </a:r>
            <a:r>
              <a:rPr lang="es-AR" dirty="0" err="1" smtClean="0"/>
              <a:t>talámico</a:t>
            </a:r>
            <a:r>
              <a:rPr lang="es-AR" dirty="0" smtClean="0"/>
              <a:t> anterior</a:t>
            </a:r>
          </a:p>
          <a:p>
            <a:r>
              <a:rPr lang="es-AR" dirty="0" smtClean="0"/>
              <a:t>ETL: espino </a:t>
            </a:r>
            <a:r>
              <a:rPr lang="es-AR" dirty="0" err="1" smtClean="0"/>
              <a:t>talámico</a:t>
            </a:r>
            <a:r>
              <a:rPr lang="es-AR" dirty="0" smtClean="0"/>
              <a:t> lateral</a:t>
            </a:r>
          </a:p>
          <a:p>
            <a:r>
              <a:rPr lang="es-AR" dirty="0" smtClean="0"/>
              <a:t>LVM: Lóbulo ventral medial del tálamo</a:t>
            </a:r>
          </a:p>
          <a:p>
            <a:r>
              <a:rPr lang="es-AR" dirty="0" smtClean="0"/>
              <a:t>Las primeras neuronas de estas vías siempre esta en el núcleo del ganglio raquídeo. 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08359"/>
            <a:ext cx="6590046" cy="50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71440"/>
            <a:ext cx="6715172" cy="517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62228"/>
            <a:ext cx="6786609" cy="522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158" y="1554163"/>
            <a:ext cx="80500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357982" cy="476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158" y="1554163"/>
            <a:ext cx="80500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FontTx/>
              <a:buNone/>
              <a:defRPr/>
            </a:pPr>
            <a:r>
              <a:rPr lang="es-ES" dirty="0" smtClean="0"/>
              <a:t>La </a:t>
            </a:r>
            <a:r>
              <a:rPr lang="es-ES" dirty="0" smtClean="0">
                <a:solidFill>
                  <a:srgbClr val="FF0000"/>
                </a:solidFill>
              </a:rPr>
              <a:t>sensibilidad</a:t>
            </a:r>
            <a:r>
              <a:rPr lang="es-ES" dirty="0" smtClean="0"/>
              <a:t> constituye una de las </a:t>
            </a:r>
            <a:r>
              <a:rPr lang="es-ES" dirty="0" smtClean="0">
                <a:solidFill>
                  <a:srgbClr val="FF0066"/>
                </a:solidFill>
              </a:rPr>
              <a:t>funciones del sistema nervioso</a:t>
            </a:r>
            <a:r>
              <a:rPr lang="es-ES" dirty="0" smtClean="0"/>
              <a:t>, por medio de la cual el organismo adquiere conocimiento de las modificaciones del medio que lo rodea, de su propia actividad y de sus efectos, permitiéndole a la vez protegerse de factores nocivos.</a:t>
            </a:r>
            <a:endParaRPr lang="es-AR" dirty="0" smtClean="0"/>
          </a:p>
          <a:p>
            <a:pPr marL="0" indent="0" algn="just">
              <a:buFontTx/>
              <a:buNone/>
              <a:defRPr/>
            </a:pPr>
            <a:r>
              <a:rPr lang="es-ES" dirty="0" smtClean="0"/>
              <a:t> </a:t>
            </a:r>
            <a:endParaRPr lang="es-AR" dirty="0" smtClean="0"/>
          </a:p>
          <a:p>
            <a:pPr marL="0" indent="0" algn="just">
              <a:buFontTx/>
              <a:buNone/>
              <a:defRPr/>
            </a:pPr>
            <a:r>
              <a:rPr lang="es-ES" dirty="0" smtClean="0">
                <a:solidFill>
                  <a:srgbClr val="FF0000"/>
                </a:solidFill>
              </a:rPr>
              <a:t>Los cambios del organismo o del medio ambiente son fuente de muy variados </a:t>
            </a:r>
            <a:r>
              <a:rPr lang="es-ES" b="1" dirty="0" smtClean="0">
                <a:solidFill>
                  <a:srgbClr val="FF0000"/>
                </a:solidFill>
              </a:rPr>
              <a:t>estímulos</a:t>
            </a:r>
            <a:r>
              <a:rPr lang="es-ES" dirty="0" smtClean="0">
                <a:solidFill>
                  <a:srgbClr val="FF0000"/>
                </a:solidFill>
              </a:rPr>
              <a:t> que, actuando sobre distintos receptores, llegan a centros que permiten su </a:t>
            </a:r>
            <a:r>
              <a:rPr lang="es-ES" b="1" dirty="0" smtClean="0">
                <a:solidFill>
                  <a:srgbClr val="FF0000"/>
                </a:solidFill>
              </a:rPr>
              <a:t>conocimiento e integración</a:t>
            </a:r>
            <a:r>
              <a:rPr lang="es-ES" dirty="0" smtClean="0">
                <a:solidFill>
                  <a:srgbClr val="FF0000"/>
                </a:solidFill>
              </a:rPr>
              <a:t>, dando lugar al fenómeno que conocemos como </a:t>
            </a:r>
            <a:r>
              <a:rPr lang="es-ES" b="1" dirty="0" smtClean="0">
                <a:solidFill>
                  <a:srgbClr val="FF0000"/>
                </a:solidFill>
              </a:rPr>
              <a:t>sensación</a:t>
            </a:r>
            <a:r>
              <a:rPr lang="es-ES" b="1" dirty="0" smtClean="0"/>
              <a:t>.</a:t>
            </a:r>
            <a:r>
              <a:rPr lang="es-ES" dirty="0" smtClean="0"/>
              <a:t> Pero no siempre el organismo conoce o tiene conciencia de los estímulos que actúan sobre él, ya que gran cantidad de estímulos determinan reacciones orgánicas sin llegar plenamente a la conciencia, esto constituye la sensibilidad no consciente.</a:t>
            </a:r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4" descr="026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66828"/>
            <a:ext cx="6429420" cy="50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Volvemos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s-AR" dirty="0" smtClean="0"/>
              <a:t>Desde periferia hacia centros corticales: </a:t>
            </a:r>
            <a:r>
              <a:rPr lang="es-AR" u="sng" dirty="0" smtClean="0"/>
              <a:t>Aferentes</a:t>
            </a:r>
            <a:r>
              <a:rPr lang="es-AR" dirty="0" smtClean="0"/>
              <a:t>: </a:t>
            </a:r>
            <a:r>
              <a:rPr lang="es-AR" dirty="0" smtClean="0">
                <a:solidFill>
                  <a:srgbClr val="00B050"/>
                </a:solidFill>
              </a:rPr>
              <a:t>Sensitivas - Sensoriales</a:t>
            </a:r>
          </a:p>
          <a:p>
            <a:pPr>
              <a:buNone/>
              <a:defRPr/>
            </a:pPr>
            <a:r>
              <a:rPr lang="es-AR" dirty="0" smtClean="0"/>
              <a:t>Corteza hacia la periferia :</a:t>
            </a:r>
          </a:p>
          <a:p>
            <a:pPr>
              <a:buNone/>
              <a:defRPr/>
            </a:pPr>
            <a:r>
              <a:rPr lang="es-AR" dirty="0" smtClean="0"/>
              <a:t> </a:t>
            </a:r>
            <a:r>
              <a:rPr lang="es-AR" u="sng" dirty="0" smtClean="0"/>
              <a:t>Eferentes</a:t>
            </a:r>
            <a:r>
              <a:rPr lang="es-AR" dirty="0" smtClean="0"/>
              <a:t>: Asociación y  </a:t>
            </a:r>
            <a:r>
              <a:rPr lang="es-AR" dirty="0" smtClean="0">
                <a:solidFill>
                  <a:srgbClr val="00B050"/>
                </a:solidFill>
              </a:rPr>
              <a:t>Motoras</a:t>
            </a:r>
            <a:r>
              <a:rPr lang="es-AR" dirty="0" smtClean="0"/>
              <a:t>: piramidal- extra piramidal.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66479"/>
            <a:ext cx="6548462" cy="46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Vías eferentes o motoras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275998"/>
            <a:ext cx="6384461" cy="472476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AR" dirty="0" smtClean="0"/>
              <a:t>Importante, si la lesión es superior a la decusación los síntomas se manifiestan de manera contra lateral, pero si la lesión es a nivel de la moto neurona inferior la lesión se va a manifestar con síntomas del mismo lado. Esto se da porque la decusación de la vía motora se da a nivel del bulbo raquídeo. </a:t>
            </a:r>
          </a:p>
          <a:p>
            <a:pPr algn="just"/>
            <a:r>
              <a:rPr lang="es-AR" dirty="0" smtClean="0"/>
              <a:t>La lesión de la </a:t>
            </a:r>
            <a:r>
              <a:rPr lang="es-AR" dirty="0" err="1" smtClean="0"/>
              <a:t>MNSuperior</a:t>
            </a:r>
            <a:r>
              <a:rPr lang="es-AR" dirty="0" smtClean="0"/>
              <a:t> se caracteriza por signos de </a:t>
            </a:r>
            <a:r>
              <a:rPr lang="es-AR" b="1" dirty="0" smtClean="0"/>
              <a:t>excitación</a:t>
            </a:r>
            <a:r>
              <a:rPr lang="es-AR" dirty="0" smtClean="0"/>
              <a:t> (aumento del tono y los reflejos) y patrones de debilidad más amplios, mientras que la lesión de la moto neurona inferior se caracteriza por signos de </a:t>
            </a:r>
            <a:r>
              <a:rPr lang="es-AR" b="1" dirty="0" smtClean="0"/>
              <a:t>depresión</a:t>
            </a:r>
            <a:r>
              <a:rPr lang="es-AR" dirty="0" smtClean="0"/>
              <a:t> (disminución del tono y los reflejos, atrofia y </a:t>
            </a:r>
            <a:r>
              <a:rPr lang="es-AR" dirty="0" err="1" smtClean="0"/>
              <a:t>fasciculaciones</a:t>
            </a:r>
            <a:r>
              <a:rPr lang="es-AR" dirty="0" smtClean="0"/>
              <a:t>) con una debilidad más focalizada. Es importante destacar que algunas enfermedades, como la Esclerosis Lateral </a:t>
            </a:r>
            <a:r>
              <a:rPr lang="es-AR" dirty="0" err="1" smtClean="0"/>
              <a:t>Amiotrófica</a:t>
            </a:r>
            <a:r>
              <a:rPr lang="es-AR" dirty="0" smtClean="0"/>
              <a:t> (ELA), pueden afectar tanto a las MNS como a las MNS.</a:t>
            </a:r>
          </a:p>
          <a:p>
            <a:pPr algn="just"/>
            <a:r>
              <a:rPr lang="es-AR" dirty="0" smtClean="0"/>
              <a:t>Moto neurona inferior manejo inconsciente.</a:t>
            </a:r>
            <a:endParaRPr lang="es-A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Via</a:t>
            </a:r>
            <a:r>
              <a:rPr lang="es-AR" dirty="0" smtClean="0"/>
              <a:t> Piramidal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 vía motora voluntaria. Nace en el área motora primaria.</a:t>
            </a:r>
          </a:p>
          <a:p>
            <a:pPr>
              <a:buFontTx/>
              <a:buNone/>
            </a:pPr>
            <a:endParaRPr lang="es-AR" dirty="0" smtClean="0"/>
          </a:p>
          <a:p>
            <a:r>
              <a:rPr lang="es-AR" dirty="0" smtClean="0"/>
              <a:t>Contiene dos tractos: </a:t>
            </a:r>
          </a:p>
          <a:p>
            <a:pPr>
              <a:buFontTx/>
              <a:buAutoNum type="arabicPeriod"/>
            </a:pPr>
            <a:r>
              <a:rPr lang="es-AR" dirty="0" smtClean="0"/>
              <a:t>Tracto Cortico – espinal.</a:t>
            </a:r>
          </a:p>
          <a:p>
            <a:pPr>
              <a:buFontTx/>
              <a:buAutoNum type="arabicPeriod"/>
            </a:pPr>
            <a:r>
              <a:rPr lang="es-AR" dirty="0" smtClean="0"/>
              <a:t>Tracto Cortico – nuclear / Bulbar.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43811"/>
            <a:ext cx="7072362" cy="537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Tracto Cortico – Espinal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Es la vía de los movimientos voluntarios.</a:t>
            </a:r>
          </a:p>
          <a:p>
            <a:r>
              <a:rPr lang="es-AR" dirty="0" smtClean="0"/>
              <a:t>Sus axones, a nivel de bulbo Raquídeo, van a tomar dos caminos:</a:t>
            </a:r>
          </a:p>
          <a:p>
            <a:pPr>
              <a:buFontTx/>
              <a:buChar char="-"/>
            </a:pPr>
            <a:r>
              <a:rPr lang="es-AR" dirty="0" smtClean="0"/>
              <a:t>El 80% de las fibras van a cruzar la línea media en la decusación, Formando el </a:t>
            </a:r>
            <a:r>
              <a:rPr lang="es-AR" b="1" dirty="0" smtClean="0"/>
              <a:t>Tracto Cortico – Espinal Lateral.</a:t>
            </a:r>
          </a:p>
          <a:p>
            <a:pPr>
              <a:buFontTx/>
              <a:buChar char="-"/>
            </a:pPr>
            <a:r>
              <a:rPr lang="es-AR" dirty="0" smtClean="0"/>
              <a:t>El 20% restante desciende por el lado </a:t>
            </a:r>
            <a:r>
              <a:rPr lang="es-AR" dirty="0" err="1" smtClean="0"/>
              <a:t>ipsilateral</a:t>
            </a:r>
            <a:r>
              <a:rPr lang="es-AR" dirty="0" smtClean="0"/>
              <a:t> de la médula formando el </a:t>
            </a:r>
            <a:r>
              <a:rPr lang="es-AR" b="1" dirty="0" smtClean="0"/>
              <a:t>Tracto Cortico – Espinal Ventral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C:\Users\Carlos\Downloads\11_clip_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917320"/>
            <a:ext cx="7072362" cy="586397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D:\CELESTE\UCSF\MIS CLASES\Piramid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304447"/>
            <a:ext cx="4353894" cy="4775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Sensibilidad consiente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dirty="0" smtClean="0"/>
              <a:t>VÍA EXTRAPIRAMIDAL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altLang="es-AR" dirty="0" smtClean="0"/>
              <a:t>Vía motora de los movimientos asociados y semiautomáticos. </a:t>
            </a:r>
          </a:p>
          <a:p>
            <a:r>
              <a:rPr lang="es-AR" altLang="es-AR" dirty="0" smtClean="0"/>
              <a:t>Involucra múltiples estructuras </a:t>
            </a:r>
            <a:r>
              <a:rPr lang="es-AR" altLang="es-AR" dirty="0" err="1" smtClean="0"/>
              <a:t>ipsilaterales</a:t>
            </a:r>
            <a:r>
              <a:rPr lang="es-AR" altLang="es-AR" dirty="0" smtClean="0"/>
              <a:t> del encéfalo. (N. de la base; N. Rojo; Sistema Reticular; Sustancia Negra).</a:t>
            </a:r>
          </a:p>
          <a:p>
            <a:r>
              <a:rPr lang="es-AR" altLang="es-AR" dirty="0" smtClean="0"/>
              <a:t>Función:</a:t>
            </a:r>
          </a:p>
          <a:p>
            <a:pPr>
              <a:buFontTx/>
              <a:buChar char="-"/>
            </a:pPr>
            <a:r>
              <a:rPr lang="es-AR" altLang="es-AR" dirty="0" smtClean="0"/>
              <a:t>Mantener la postura, balance y equilibrio mientras se realizan los movimientos voluntarios.</a:t>
            </a:r>
          </a:p>
          <a:p>
            <a:pPr>
              <a:buFontTx/>
              <a:buChar char="-"/>
            </a:pPr>
            <a:r>
              <a:rPr lang="es-AR" altLang="es-AR" dirty="0" smtClean="0"/>
              <a:t>Controlar automáticamente el tono muscular y los movimientos asociados.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Tracto Rubro – espinal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 origina en el N. Rojo del Tronco encefálico.</a:t>
            </a:r>
          </a:p>
          <a:p>
            <a:r>
              <a:rPr lang="es-AR" dirty="0" smtClean="0"/>
              <a:t>Cruzan hacia el lado </a:t>
            </a:r>
            <a:r>
              <a:rPr lang="es-AR" dirty="0" err="1" smtClean="0"/>
              <a:t>contralateral</a:t>
            </a:r>
            <a:r>
              <a:rPr lang="es-AR" dirty="0" smtClean="0"/>
              <a:t> en mesencéfalo.</a:t>
            </a:r>
          </a:p>
          <a:p>
            <a:r>
              <a:rPr lang="es-AR" dirty="0" smtClean="0"/>
              <a:t>Relacionado con los movimientos precisos de los músculos (facilita </a:t>
            </a:r>
            <a:r>
              <a:rPr lang="es-AR" dirty="0" err="1" smtClean="0"/>
              <a:t>motoneuronas</a:t>
            </a:r>
            <a:r>
              <a:rPr lang="es-AR" dirty="0" smtClean="0"/>
              <a:t> </a:t>
            </a:r>
            <a:r>
              <a:rPr lang="es-AR" dirty="0" err="1" smtClean="0"/>
              <a:t>flexoras</a:t>
            </a:r>
            <a:r>
              <a:rPr lang="es-AR" dirty="0" smtClean="0"/>
              <a:t> e inhibe las extensoras).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Tracto Retículo – Espinal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 origina en los núcleos del Sistema Reticular.</a:t>
            </a:r>
          </a:p>
          <a:p>
            <a:r>
              <a:rPr lang="es-AR" dirty="0" smtClean="0"/>
              <a:t>Sus fibras descienden de forma </a:t>
            </a:r>
            <a:r>
              <a:rPr lang="es-AR" dirty="0" err="1" smtClean="0"/>
              <a:t>ipsilateral</a:t>
            </a:r>
            <a:r>
              <a:rPr lang="es-AR" dirty="0" smtClean="0"/>
              <a:t>.</a:t>
            </a:r>
          </a:p>
          <a:p>
            <a:r>
              <a:rPr lang="es-AR" dirty="0" smtClean="0"/>
              <a:t>Está involucrado en los reflejos Extensores y Flexores.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resumen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AR" b="1" dirty="0" smtClean="0"/>
              <a:t>Vía Piramidal (rápido y directo):</a:t>
            </a:r>
            <a:endParaRPr lang="es-AR" dirty="0" smtClean="0"/>
          </a:p>
          <a:p>
            <a:r>
              <a:rPr lang="es-AR" b="1" dirty="0" smtClean="0"/>
              <a:t>Origen:</a:t>
            </a:r>
            <a:r>
              <a:rPr lang="es-AR" dirty="0" smtClean="0"/>
              <a:t> Corteza motora (principalmente).</a:t>
            </a:r>
          </a:p>
          <a:p>
            <a:r>
              <a:rPr lang="es-AR" b="1" dirty="0" smtClean="0"/>
              <a:t>Recorrido:</a:t>
            </a:r>
            <a:r>
              <a:rPr lang="es-AR" dirty="0" smtClean="0"/>
              <a:t> Desciende por cápsula interna, tronco encefálico (formando pirámides bulbares), se decusa mayormente en el bulbo.</a:t>
            </a:r>
          </a:p>
          <a:p>
            <a:r>
              <a:rPr lang="es-AR" b="1" dirty="0" smtClean="0"/>
              <a:t>Destino:</a:t>
            </a:r>
            <a:r>
              <a:rPr lang="es-AR" dirty="0" smtClean="0"/>
              <a:t> Médula espinal (tracto </a:t>
            </a:r>
            <a:r>
              <a:rPr lang="es-AR" dirty="0" err="1" smtClean="0"/>
              <a:t>corticoespinal</a:t>
            </a:r>
            <a:r>
              <a:rPr lang="es-AR" dirty="0" smtClean="0"/>
              <a:t>) o núcleos de nervios craneales (tracto </a:t>
            </a:r>
            <a:r>
              <a:rPr lang="es-AR" dirty="0" err="1" smtClean="0"/>
              <a:t>corticobulbar</a:t>
            </a:r>
            <a:r>
              <a:rPr lang="es-AR" dirty="0" smtClean="0"/>
              <a:t>), sinapsis directa con </a:t>
            </a:r>
            <a:r>
              <a:rPr lang="es-AR" dirty="0" err="1" smtClean="0"/>
              <a:t>motoneuronas</a:t>
            </a:r>
            <a:r>
              <a:rPr lang="es-AR" dirty="0" smtClean="0"/>
              <a:t> inferiores o </a:t>
            </a:r>
            <a:r>
              <a:rPr lang="es-AR" dirty="0" err="1" smtClean="0"/>
              <a:t>interneuronas</a:t>
            </a:r>
            <a:r>
              <a:rPr lang="es-AR" dirty="0" smtClean="0"/>
              <a:t> cercanas.</a:t>
            </a:r>
          </a:p>
          <a:p>
            <a:pPr>
              <a:buNone/>
            </a:pPr>
            <a:r>
              <a:rPr lang="es-AR" b="1" dirty="0" smtClean="0"/>
              <a:t>Vía </a:t>
            </a:r>
            <a:r>
              <a:rPr lang="es-AR" b="1" dirty="0" err="1" smtClean="0"/>
              <a:t>Extrapiramidal</a:t>
            </a:r>
            <a:r>
              <a:rPr lang="es-AR" b="1" dirty="0" smtClean="0"/>
              <a:t> (complejo y modulador):</a:t>
            </a:r>
            <a:endParaRPr lang="es-AR" dirty="0" smtClean="0"/>
          </a:p>
          <a:p>
            <a:r>
              <a:rPr lang="es-AR" b="1" dirty="0" smtClean="0"/>
              <a:t>Origen:</a:t>
            </a:r>
            <a:r>
              <a:rPr lang="es-AR" dirty="0" smtClean="0"/>
              <a:t> Varios núcleos del tronco encefálico (ganglios basales, núcleo rojo, formación reticular, etc.).</a:t>
            </a:r>
          </a:p>
          <a:p>
            <a:r>
              <a:rPr lang="es-AR" b="1" dirty="0" smtClean="0"/>
              <a:t>Recorrido:</a:t>
            </a:r>
            <a:r>
              <a:rPr lang="es-AR" dirty="0" smtClean="0"/>
              <a:t> Desciende por varios tractos (</a:t>
            </a:r>
            <a:r>
              <a:rPr lang="es-AR" dirty="0" err="1" smtClean="0"/>
              <a:t>rubroespinal</a:t>
            </a:r>
            <a:r>
              <a:rPr lang="es-AR" dirty="0" smtClean="0"/>
              <a:t>, </a:t>
            </a:r>
            <a:r>
              <a:rPr lang="es-AR" dirty="0" err="1" smtClean="0"/>
              <a:t>reticuloespinal</a:t>
            </a:r>
            <a:r>
              <a:rPr lang="es-AR" dirty="0" smtClean="0"/>
              <a:t>, </a:t>
            </a:r>
            <a:r>
              <a:rPr lang="es-AR" dirty="0" err="1" smtClean="0"/>
              <a:t>vestibuloespinal</a:t>
            </a:r>
            <a:r>
              <a:rPr lang="es-AR" dirty="0" smtClean="0"/>
              <a:t>, </a:t>
            </a:r>
            <a:r>
              <a:rPr lang="es-AR" dirty="0" err="1" smtClean="0"/>
              <a:t>tectoespinal</a:t>
            </a:r>
            <a:r>
              <a:rPr lang="es-AR" dirty="0" smtClean="0"/>
              <a:t>) sin pasar por las pirámides bulbares, con múltiples sinapsis.</a:t>
            </a:r>
          </a:p>
          <a:p>
            <a:r>
              <a:rPr lang="es-AR" b="1" dirty="0" smtClean="0"/>
              <a:t>Destino:</a:t>
            </a:r>
            <a:r>
              <a:rPr lang="es-AR" dirty="0" smtClean="0"/>
              <a:t> </a:t>
            </a:r>
            <a:r>
              <a:rPr lang="es-AR" dirty="0" err="1" smtClean="0"/>
              <a:t>Interneuronas</a:t>
            </a:r>
            <a:r>
              <a:rPr lang="es-AR" dirty="0" smtClean="0"/>
              <a:t> en la médula espinal, que a su vez influyen en las </a:t>
            </a:r>
            <a:r>
              <a:rPr lang="es-AR" dirty="0" err="1" smtClean="0"/>
              <a:t>motoneuronas</a:t>
            </a:r>
            <a:r>
              <a:rPr lang="es-AR" dirty="0" smtClean="0"/>
              <a:t> inferiores.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8648" y="1928802"/>
            <a:ext cx="7040440" cy="35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 smtClean="0"/>
              <a:t>Ambos sistemas trabajan de manera coordinada para producir movimientos fluidos y adaptados a las necesidades del organismo. La vía piramidal inicia y dirige los movimientos voluntarios, mientras que la vía </a:t>
            </a:r>
            <a:r>
              <a:rPr lang="es-AR" dirty="0" err="1" smtClean="0"/>
              <a:t>extrapiramidal</a:t>
            </a:r>
            <a:r>
              <a:rPr lang="es-AR" dirty="0" smtClean="0"/>
              <a:t> modula y ajusta estos movimientos, además de controlar la base postural y los movimientos automáticos necesarios para la actividad motora.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altLang="es-AR" smtClean="0"/>
              <a:t>https://www.youtube.com/playlist?list=PLXmkTyBdlt0gaGuurS-p-zldhrXAyy9Lb</a:t>
            </a:r>
          </a:p>
          <a:p>
            <a:pPr>
              <a:buNone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Vías de conducción nerviosa</a:t>
            </a:r>
          </a:p>
          <a:p>
            <a:pPr marL="0" indent="0">
              <a:buFontTx/>
              <a:buNone/>
              <a:defRPr/>
            </a:pPr>
            <a:r>
              <a:rPr lang="es-AR" dirty="0" smtClean="0">
                <a:solidFill>
                  <a:srgbClr val="FF0000"/>
                </a:solidFill>
              </a:rPr>
              <a:t>“Unión de dos o mas neuronas que llevan una información especifica”</a:t>
            </a:r>
          </a:p>
          <a:p>
            <a:pPr>
              <a:buNone/>
              <a:defRPr/>
            </a:pPr>
            <a:r>
              <a:rPr lang="es-AR" dirty="0" smtClean="0"/>
              <a:t>Desde periferia hacia centros corticales: </a:t>
            </a:r>
            <a:r>
              <a:rPr lang="es-AR" u="sng" dirty="0" smtClean="0"/>
              <a:t>Aferentes</a:t>
            </a:r>
            <a:r>
              <a:rPr lang="es-AR" dirty="0" smtClean="0"/>
              <a:t>: </a:t>
            </a:r>
            <a:r>
              <a:rPr lang="es-AR" dirty="0" smtClean="0">
                <a:solidFill>
                  <a:srgbClr val="00B050"/>
                </a:solidFill>
              </a:rPr>
              <a:t>Sensitivas - Sensoriales</a:t>
            </a:r>
          </a:p>
          <a:p>
            <a:pPr>
              <a:buNone/>
              <a:defRPr/>
            </a:pPr>
            <a:r>
              <a:rPr lang="es-AR" dirty="0" smtClean="0"/>
              <a:t>Corteza hacia la periferia :</a:t>
            </a:r>
          </a:p>
          <a:p>
            <a:pPr>
              <a:buNone/>
              <a:defRPr/>
            </a:pPr>
            <a:r>
              <a:rPr lang="es-AR" dirty="0" smtClean="0"/>
              <a:t> </a:t>
            </a:r>
            <a:r>
              <a:rPr lang="es-AR" u="sng" dirty="0" smtClean="0"/>
              <a:t>Eferentes</a:t>
            </a:r>
            <a:r>
              <a:rPr lang="es-AR" dirty="0" smtClean="0"/>
              <a:t>: Asociación y  </a:t>
            </a:r>
            <a:r>
              <a:rPr lang="es-AR" dirty="0" smtClean="0">
                <a:solidFill>
                  <a:srgbClr val="00B050"/>
                </a:solidFill>
              </a:rPr>
              <a:t>Motoras</a:t>
            </a:r>
            <a:r>
              <a:rPr lang="es-AR" dirty="0" smtClean="0"/>
              <a:t>: piramidal- extra piramidal.</a:t>
            </a:r>
          </a:p>
          <a:p>
            <a:pPr>
              <a:buNone/>
              <a:defRPr/>
            </a:pPr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Arco reflejo</a:t>
            </a:r>
            <a:endParaRPr lang="es-A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3" y="1431215"/>
            <a:ext cx="7374019" cy="464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¿Pero que pasa cuando la sensibilidad es consciente? Ya no es un arco reflejo. </a:t>
            </a:r>
          </a:p>
          <a:p>
            <a:pPr>
              <a:buNone/>
            </a:pPr>
            <a:r>
              <a:rPr lang="es-AR" dirty="0" smtClean="0"/>
              <a:t>Debemos pensar en la sensibilidad consciente, se distinguen algunas como:</a:t>
            </a:r>
          </a:p>
          <a:p>
            <a:pPr algn="ctr">
              <a:defRPr/>
            </a:pP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Sensibilidad de la piel</a:t>
            </a:r>
            <a:endParaRPr lang="es-A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Sensibilidad muscular u ósea</a:t>
            </a:r>
            <a:endParaRPr lang="es-A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Sentidos de la visión, audición, gusto y olfato</a:t>
            </a:r>
            <a:endParaRPr lang="es-A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r>
              <a:rPr lang="es-ES" altLang="es-AR" sz="2400" b="1" dirty="0" smtClean="0">
                <a:solidFill>
                  <a:schemeClr val="tx1"/>
                </a:solidFill>
              </a:rPr>
              <a:t>Sensibilidad de la piel o Sensibilidad superficial consciente</a:t>
            </a:r>
            <a:endParaRPr lang="es-AR" sz="2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s-ES" altLang="es-AR" dirty="0" smtClean="0"/>
              <a:t>Comprende las sensibilidades </a:t>
            </a:r>
            <a:r>
              <a:rPr lang="es-ES" altLang="es-A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táctil, térmica y dolorosa </a:t>
            </a:r>
            <a:r>
              <a:rPr lang="es-ES" altLang="es-AR" dirty="0" smtClean="0"/>
              <a:t>que integran la llamada </a:t>
            </a:r>
            <a:r>
              <a:rPr lang="es-ES" altLang="es-A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sensibilidad superficial</a:t>
            </a:r>
            <a:r>
              <a:rPr lang="es-ES" altLang="es-AR" dirty="0" smtClean="0"/>
              <a:t>.</a:t>
            </a:r>
            <a:endParaRPr lang="es-AR" altLang="es-AR" dirty="0" smtClean="0"/>
          </a:p>
          <a:p>
            <a:pPr marL="0" indent="0">
              <a:buFontTx/>
              <a:buNone/>
              <a:defRPr/>
            </a:pPr>
            <a:r>
              <a:rPr lang="es-ES" altLang="es-AR" dirty="0" smtClean="0"/>
              <a:t>Dentro de la sensibilidad táctil podemos diferenciar la sensibilidad </a:t>
            </a:r>
            <a:r>
              <a:rPr lang="es-ES" altLang="es-AR" dirty="0" err="1" smtClean="0"/>
              <a:t>protopática</a:t>
            </a:r>
            <a:r>
              <a:rPr lang="es-ES" altLang="es-AR" dirty="0" smtClean="0"/>
              <a:t> y </a:t>
            </a:r>
            <a:r>
              <a:rPr lang="es-ES" altLang="es-AR" dirty="0" err="1" smtClean="0"/>
              <a:t>epicrítica</a:t>
            </a:r>
            <a:r>
              <a:rPr lang="es-ES" altLang="es-AR" dirty="0" smtClean="0"/>
              <a:t>.</a:t>
            </a:r>
            <a:endParaRPr lang="es-AR" altLang="es-AR" dirty="0" smtClean="0"/>
          </a:p>
          <a:p>
            <a:pPr marL="0" indent="0">
              <a:buFontTx/>
              <a:buNone/>
              <a:defRPr/>
            </a:pPr>
            <a:r>
              <a:rPr lang="es-ES" altLang="es-AR" dirty="0" smtClean="0"/>
              <a:t> </a:t>
            </a:r>
            <a:r>
              <a:rPr lang="es-ES" altLang="es-AR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Sensibilidad </a:t>
            </a:r>
            <a:r>
              <a:rPr lang="es-ES" altLang="es-AR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protopática</a:t>
            </a:r>
            <a:r>
              <a:rPr lang="es-ES" altLang="es-AR" u="sng" dirty="0" smtClean="0"/>
              <a:t>: </a:t>
            </a:r>
            <a:r>
              <a:rPr lang="es-ES" altLang="es-AR" dirty="0" smtClean="0"/>
              <a:t>Responde a todos los excitantes cutáneos dolorosos, calor y frío extremo y tacto grosero, no puede localizar la zona del estimulo.</a:t>
            </a:r>
            <a:endParaRPr lang="es-AR" altLang="es-AR" dirty="0" smtClean="0"/>
          </a:p>
          <a:p>
            <a:pPr marL="0" indent="0">
              <a:buFontTx/>
              <a:buNone/>
              <a:defRPr/>
            </a:pPr>
            <a:r>
              <a:rPr lang="es-ES" altLang="es-AR" dirty="0" smtClean="0"/>
              <a:t> </a:t>
            </a:r>
            <a:r>
              <a:rPr lang="es-ES" altLang="es-AR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Sensibilidad </a:t>
            </a:r>
            <a:r>
              <a:rPr lang="es-ES" altLang="es-AR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epicrítica</a:t>
            </a:r>
            <a:r>
              <a:rPr lang="es-ES" altLang="es-AR" dirty="0" smtClean="0"/>
              <a:t>: Permite localizar estímulos de poca magnitud, asegura la localización precisa. Distinguir una moneda en l bolsillo del pantalón.</a:t>
            </a:r>
          </a:p>
          <a:p>
            <a:pPr marL="0" indent="0">
              <a:buFontTx/>
              <a:buNone/>
              <a:defRPr/>
            </a:pPr>
            <a:endParaRPr lang="es-ES" altLang="es-AR" dirty="0" smtClean="0"/>
          </a:p>
          <a:p>
            <a:pPr marL="0" indent="0">
              <a:buFontTx/>
              <a:buNone/>
              <a:defRPr/>
            </a:pPr>
            <a:r>
              <a:rPr lang="es-AR" dirty="0" smtClean="0"/>
              <a:t>La </a:t>
            </a:r>
            <a:r>
              <a:rPr lang="es-AR" b="1" dirty="0" smtClean="0"/>
              <a:t>sensibilidad </a:t>
            </a:r>
            <a:r>
              <a:rPr lang="es-AR" b="1" dirty="0" err="1" smtClean="0"/>
              <a:t>protopática</a:t>
            </a:r>
            <a:r>
              <a:rPr lang="es-AR" dirty="0" smtClean="0"/>
              <a:t> es como un sistema de alerta temprana que nos informa de manera general sobre el contacto, la temperatura o el dolor, mientras que la </a:t>
            </a:r>
            <a:r>
              <a:rPr lang="es-AR" b="1" dirty="0" smtClean="0"/>
              <a:t>sensibilidad </a:t>
            </a:r>
            <a:r>
              <a:rPr lang="es-AR" b="1" dirty="0" err="1" smtClean="0"/>
              <a:t>epicrítica</a:t>
            </a:r>
            <a:r>
              <a:rPr lang="es-AR" dirty="0" smtClean="0"/>
              <a:t> es un sistema más sofisticado que nos permite analizar y comprender los detalles finos de lo que tocamos. Ambas son importantes y trabajan en conjunto para nuestra interacción completa con el entorno.</a:t>
            </a:r>
            <a:endParaRPr lang="es-ES" altLang="es-AR" dirty="0" smtClean="0"/>
          </a:p>
          <a:p>
            <a:pPr marL="0" indent="0">
              <a:buFontTx/>
              <a:buNone/>
              <a:defRPr/>
            </a:pPr>
            <a:endParaRPr lang="es-AR" altLang="es-AR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AR" sz="2400" b="1" dirty="0" smtClean="0">
                <a:solidFill>
                  <a:schemeClr val="tx1"/>
                </a:solidFill>
              </a:rPr>
              <a:t>Sensibilidad muscular y ósea o Sensibilidad profunda consciente</a:t>
            </a:r>
            <a:endParaRPr lang="es-AR" sz="2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r>
              <a:rPr lang="es-ES" dirty="0" smtClean="0"/>
              <a:t>Tiene su origen en los músculos, en los tendones, en los huesos y en las articulaciones. Informa sobre el sentido de las actitudes segmentarías por medio de la cual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la persona toma conocimiento de cual es la posición exacta en la que se encuentran las diversas partes del cuerpo en relación unas con otras</a:t>
            </a:r>
            <a:r>
              <a:rPr lang="es-ES" dirty="0" smtClean="0"/>
              <a:t>, sin auxilio de la visión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Sensibilidad </a:t>
            </a:r>
            <a:r>
              <a:rPr lang="es-ES" b="1" dirty="0" err="1" smtClean="0">
                <a:solidFill>
                  <a:schemeClr val="accent1">
                    <a:lumMod val="50000"/>
                  </a:schemeClr>
                </a:solidFill>
              </a:rPr>
              <a:t>propioceptiva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), transmite información sobre la posición articular del cuerpo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. También transmite información para la regulación del tono muscular. </a:t>
            </a:r>
            <a:endParaRPr lang="es-A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ES" dirty="0" smtClean="0"/>
              <a:t>También integran este tipo de sensibilidad la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sensibilidad vibratoria</a:t>
            </a:r>
            <a:r>
              <a:rPr lang="es-ES" dirty="0" smtClean="0"/>
              <a:t>, el sentido de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la presión </a:t>
            </a:r>
            <a:r>
              <a:rPr lang="es-ES" dirty="0" smtClean="0"/>
              <a:t>(apreciación de pesos)</a:t>
            </a:r>
            <a:endParaRPr lang="es-A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AR" sz="2400" b="1" dirty="0" smtClean="0">
                <a:solidFill>
                  <a:schemeClr val="accent5">
                    <a:lumMod val="50000"/>
                  </a:schemeClr>
                </a:solidFill>
              </a:rPr>
              <a:t>Sensibilidad superficial y profunda combinada</a:t>
            </a: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altLang="es-AR" b="1" dirty="0" smtClean="0">
                <a:solidFill>
                  <a:schemeClr val="accent5">
                    <a:lumMod val="50000"/>
                  </a:schemeClr>
                </a:solidFill>
              </a:rPr>
              <a:t>Sensibilidad </a:t>
            </a:r>
            <a:r>
              <a:rPr lang="es-ES" altLang="es-AR" b="1" dirty="0" err="1" smtClean="0">
                <a:solidFill>
                  <a:schemeClr val="accent5">
                    <a:lumMod val="50000"/>
                  </a:schemeClr>
                </a:solidFill>
              </a:rPr>
              <a:t>esteroagnósica</a:t>
            </a:r>
            <a:r>
              <a:rPr lang="es-ES" altLang="es-AR" b="1" dirty="0" smtClean="0">
                <a:solidFill>
                  <a:schemeClr val="accent5">
                    <a:lumMod val="50000"/>
                  </a:schemeClr>
                </a:solidFill>
              </a:rPr>
              <a:t> o </a:t>
            </a:r>
            <a:r>
              <a:rPr lang="es-ES" altLang="es-AR" b="1" dirty="0" err="1" smtClean="0">
                <a:solidFill>
                  <a:schemeClr val="accent5">
                    <a:lumMod val="50000"/>
                  </a:schemeClr>
                </a:solidFill>
              </a:rPr>
              <a:t>esteroagnosia</a:t>
            </a:r>
            <a:r>
              <a:rPr lang="es-ES" altLang="es-AR" b="1" dirty="0" smtClean="0"/>
              <a:t>: </a:t>
            </a:r>
            <a:r>
              <a:rPr lang="es-ES" altLang="es-AR" dirty="0" smtClean="0"/>
              <a:t>Permite el reconocimiento de un objeto combinando las distintas sensibilidades (táctil, dolorosa, sensibilidad profunda). Mediante esta sensibilidad se establece la </a:t>
            </a:r>
            <a:r>
              <a:rPr lang="es-ES" altLang="es-AR" dirty="0" smtClean="0">
                <a:solidFill>
                  <a:schemeClr val="accent5">
                    <a:lumMod val="50000"/>
                  </a:schemeClr>
                </a:solidFill>
              </a:rPr>
              <a:t>forma</a:t>
            </a:r>
            <a:r>
              <a:rPr lang="es-ES" altLang="es-AR" dirty="0" smtClean="0"/>
              <a:t>, </a:t>
            </a:r>
            <a:r>
              <a:rPr lang="es-ES" altLang="es-AR" dirty="0" smtClean="0">
                <a:solidFill>
                  <a:schemeClr val="accent5">
                    <a:lumMod val="50000"/>
                  </a:schemeClr>
                </a:solidFill>
              </a:rPr>
              <a:t>contorno</a:t>
            </a:r>
            <a:r>
              <a:rPr lang="es-ES" altLang="es-AR" dirty="0" smtClean="0"/>
              <a:t> y </a:t>
            </a:r>
            <a:r>
              <a:rPr lang="es-ES" altLang="es-AR" dirty="0" smtClean="0">
                <a:solidFill>
                  <a:schemeClr val="accent5">
                    <a:lumMod val="50000"/>
                  </a:schemeClr>
                </a:solidFill>
              </a:rPr>
              <a:t>otras cualidades  </a:t>
            </a:r>
            <a:r>
              <a:rPr lang="es-ES" altLang="es-AR" dirty="0" smtClean="0"/>
              <a:t>de los objetos y gracias a ello se reconocen sin el auxilio de los otros sentidos. </a:t>
            </a:r>
            <a:r>
              <a:rPr lang="es-ES" altLang="es-AR" dirty="0" smtClean="0">
                <a:solidFill>
                  <a:schemeClr val="accent5">
                    <a:lumMod val="50000"/>
                  </a:schemeClr>
                </a:solidFill>
              </a:rPr>
              <a:t>Constituye una forma sofisticada de integración cortical y como su nombre lo indica, expresión de la </a:t>
            </a:r>
            <a:r>
              <a:rPr lang="es-ES" altLang="es-AR" b="1" dirty="0" smtClean="0">
                <a:solidFill>
                  <a:schemeClr val="accent5">
                    <a:lumMod val="50000"/>
                  </a:schemeClr>
                </a:solidFill>
              </a:rPr>
              <a:t>función de reconocimiento o gnosis</a:t>
            </a:r>
            <a:endParaRPr lang="es-A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</TotalTime>
  <Words>1130</Words>
  <Application>Microsoft Office PowerPoint</Application>
  <PresentationFormat>Presentación en pantalla (4:3)</PresentationFormat>
  <Paragraphs>79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Viajes</vt:lpstr>
      <vt:lpstr>sensibilidad</vt:lpstr>
      <vt:lpstr>Diapositiva 2</vt:lpstr>
      <vt:lpstr>Sensibilidad consiente </vt:lpstr>
      <vt:lpstr>Diapositiva 4</vt:lpstr>
      <vt:lpstr>Arco reflejo</vt:lpstr>
      <vt:lpstr>Diapositiva 6</vt:lpstr>
      <vt:lpstr>Sensibilidad de la piel o Sensibilidad superficial consciente</vt:lpstr>
      <vt:lpstr>Sensibilidad muscular y ósea o Sensibilidad profunda consciente</vt:lpstr>
      <vt:lpstr>Sensibilidad superficial y profunda combinada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Volvemos </vt:lpstr>
      <vt:lpstr>Diapositiva 22</vt:lpstr>
      <vt:lpstr>Vías eferentes o motoras</vt:lpstr>
      <vt:lpstr>Diapositiva 24</vt:lpstr>
      <vt:lpstr>Via Piramidal</vt:lpstr>
      <vt:lpstr>Diapositiva 26</vt:lpstr>
      <vt:lpstr>Tracto Cortico – Espinal</vt:lpstr>
      <vt:lpstr>Diapositiva 28</vt:lpstr>
      <vt:lpstr>Diapositiva 29</vt:lpstr>
      <vt:lpstr>VÍA EXTRAPIRAMIDAL</vt:lpstr>
      <vt:lpstr>Tracto Rubro – espinal</vt:lpstr>
      <vt:lpstr>Tracto Retículo – Espinal</vt:lpstr>
      <vt:lpstr>resumen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sensibilidad</dc:title>
  <dc:creator>Exequiel</dc:creator>
  <cp:lastModifiedBy>Exequiel</cp:lastModifiedBy>
  <cp:revision>5</cp:revision>
  <dcterms:created xsi:type="dcterms:W3CDTF">2025-05-04T22:30:04Z</dcterms:created>
  <dcterms:modified xsi:type="dcterms:W3CDTF">2025-05-19T02:35:43Z</dcterms:modified>
</cp:coreProperties>
</file>