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8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0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5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6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EC154-C392-4B58-9BEC-1E6CAC1BEE9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00485-362E-4370-A5E2-CE21C1250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86891" y="2255091"/>
            <a:ext cx="5235344" cy="175432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MÉTODO DE </a:t>
            </a:r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Gauss-</a:t>
            </a:r>
            <a:r>
              <a:rPr lang="es-E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Jordan</a:t>
            </a:r>
            <a:endParaRPr lang="es-ES" sz="3600" b="1" dirty="0" smtClean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endParaRPr lang="es-ES" sz="36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(método de reducción)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936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521" t="39732" r="38722" b="17411"/>
          <a:stretch/>
        </p:blipFill>
        <p:spPr>
          <a:xfrm>
            <a:off x="0" y="143692"/>
            <a:ext cx="11078610" cy="67143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3809" t="66161" r="46553" b="16875"/>
          <a:stretch/>
        </p:blipFill>
        <p:spPr>
          <a:xfrm>
            <a:off x="875210" y="1489167"/>
            <a:ext cx="2217659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5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219" t="45268" r="38421" b="12232"/>
          <a:stretch/>
        </p:blipFill>
        <p:spPr>
          <a:xfrm>
            <a:off x="143691" y="209005"/>
            <a:ext cx="10987952" cy="65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745179" y="320301"/>
            <a:ext cx="578979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es-AR" sz="2000" b="1" dirty="0" smtClean="0">
                <a:latin typeface="Cambria Math" pitchFamily="18" charset="0"/>
                <a:ea typeface="Cambria Math" pitchFamily="18" charset="0"/>
              </a:rPr>
              <a:t>Método del espejo para calcular una matriz inversa</a:t>
            </a:r>
            <a:endParaRPr lang="es-AR" sz="20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76" y="1025252"/>
            <a:ext cx="1856049" cy="87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CuadroTexto"/>
              <p:cNvSpPr txBox="1"/>
              <p:nvPr/>
            </p:nvSpPr>
            <p:spPr>
              <a:xfrm>
                <a:off x="477671" y="781951"/>
                <a:ext cx="35280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b="1" dirty="0" smtClean="0">
                    <a:latin typeface="Cambria Math" pitchFamily="18" charset="0"/>
                    <a:ea typeface="Cambria Math" pitchFamily="18" charset="0"/>
                  </a:rPr>
                  <a:t>Ejemplo:</a:t>
                </a:r>
              </a:p>
              <a:p>
                <a:endParaRPr lang="es-AR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s-AR" dirty="0" smtClean="0">
                    <a:latin typeface="Cambria Math" pitchFamily="18" charset="0"/>
                    <a:ea typeface="Cambria Math" pitchFamily="18" charset="0"/>
                  </a:rPr>
                  <a:t>Determinar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itchFamily="18" charset="0"/>
                            <a:ea typeface="Cambria Math" pitchFamily="18" charset="0"/>
                          </a:rPr>
                          <m:t>𝐴</m:t>
                        </m:r>
                      </m:e>
                      <m:sup>
                        <m:r>
                          <a:rPr lang="es-AR" b="0" i="1" smtClean="0">
                            <a:latin typeface="Cambria Math" pitchFamily="18" charset="0"/>
                            <a:ea typeface="Cambria Math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s-AR" dirty="0" smtClean="0">
                    <a:latin typeface="Cambria Math" pitchFamily="18" charset="0"/>
                    <a:ea typeface="Cambria Math" pitchFamily="18" charset="0"/>
                  </a:rPr>
                  <a:t> si  </a:t>
                </a:r>
                <a:r>
                  <a:rPr lang="es-AR" i="1" dirty="0" smtClean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s-AR" dirty="0" smtClean="0">
                    <a:latin typeface="Cambria Math" pitchFamily="18" charset="0"/>
                    <a:ea typeface="Cambria Math" pitchFamily="18" charset="0"/>
                  </a:rPr>
                  <a:t> es </a:t>
                </a:r>
                <a:r>
                  <a:rPr lang="es-AR" dirty="0">
                    <a:latin typeface="Cambria Math" pitchFamily="18" charset="0"/>
                    <a:ea typeface="Cambria Math" pitchFamily="18" charset="0"/>
                  </a:rPr>
                  <a:t>invertible.</a:t>
                </a:r>
              </a:p>
            </p:txBody>
          </p:sp>
        </mc:Choice>
        <mc:Fallback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1" y="781951"/>
                <a:ext cx="3528017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382" t="-3947" r="-1209" b="-855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477672" y="1962001"/>
            <a:ext cx="310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>
                <a:latin typeface="Cambria Math" pitchFamily="18" charset="0"/>
                <a:ea typeface="Cambria Math" pitchFamily="18" charset="0"/>
              </a:rPr>
              <a:t>Primero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escribimos la 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matriz:</a:t>
            </a:r>
            <a:endParaRPr lang="es-AR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71" y="1748839"/>
            <a:ext cx="3689129" cy="116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1314" y="2848591"/>
            <a:ext cx="1134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mbria Math" pitchFamily="18" charset="0"/>
                <a:ea typeface="Cambria Math" pitchFamily="18" charset="0"/>
              </a:rPr>
              <a:t>Después aplicamos las </a:t>
            </a:r>
            <a:r>
              <a:rPr lang="es-AR" i="1" dirty="0">
                <a:latin typeface="Cambria Math" pitchFamily="18" charset="0"/>
                <a:ea typeface="Cambria Math" pitchFamily="18" charset="0"/>
              </a:rPr>
              <a:t>operaciones elementales sobre renglones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hasta que sea equivalente a una matriz que tenga a </a:t>
            </a:r>
            <a:r>
              <a:rPr lang="es-AR" b="1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 en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sus primeras dos 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columnas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4" y="3567162"/>
            <a:ext cx="5418543" cy="106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26051"/>
          <a:stretch/>
        </p:blipFill>
        <p:spPr bwMode="auto">
          <a:xfrm>
            <a:off x="5896215" y="3687058"/>
            <a:ext cx="4159598" cy="91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939879" y="4443065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R2</a:t>
            </a:r>
            <a:r>
              <a:rPr lang="es-AR" dirty="0" smtClean="0">
                <a:latin typeface="Cambria Math"/>
                <a:ea typeface="Cambria Math"/>
              </a:rPr>
              <a:t>⟶R2 – 2.R1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422572" y="4443065"/>
            <a:ext cx="146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R2</a:t>
            </a:r>
            <a:r>
              <a:rPr lang="es-AR" dirty="0" smtClean="0">
                <a:latin typeface="Cambria Math"/>
                <a:ea typeface="Cambria Math"/>
              </a:rPr>
              <a:t>⟶(½).R2 </a:t>
            </a:r>
            <a:endParaRPr lang="es-A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809" y="4092183"/>
            <a:ext cx="2364997" cy="105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897081" y="4445844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AR" dirty="0" smtClean="0">
                <a:latin typeface="Cambria Math" pitchFamily="18" charset="0"/>
                <a:ea typeface="Cambria Math" pitchFamily="18" charset="0"/>
              </a:rPr>
              <a:t>Luego,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96034" y="4963319"/>
            <a:ext cx="119936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AR" b="1" dirty="0" smtClean="0">
                <a:latin typeface="Cambria Math" pitchFamily="18" charset="0"/>
                <a:ea typeface="Cambria Math" pitchFamily="18" charset="0"/>
              </a:rPr>
              <a:t>Actividad: </a:t>
            </a:r>
            <a:endParaRPr lang="es-AR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24" y="5238233"/>
            <a:ext cx="2408222" cy="116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8 Rectángulo"/>
              <p:cNvSpPr/>
              <p:nvPr/>
            </p:nvSpPr>
            <p:spPr>
              <a:xfrm>
                <a:off x="668383" y="5637915"/>
                <a:ext cx="3540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AR" dirty="0">
                    <a:latin typeface="Cambria Math" pitchFamily="18" charset="0"/>
                    <a:ea typeface="Cambria Math" pitchFamily="18" charset="0"/>
                  </a:rPr>
                  <a:t>Determinar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 pitchFamily="18" charset="0"/>
                            <a:ea typeface="Cambria Math" pitchFamily="18" charset="0"/>
                          </a:rPr>
                          <m:t>𝐴</m:t>
                        </m:r>
                      </m:e>
                      <m:sup>
                        <m:r>
                          <a:rPr lang="es-AR" i="1">
                            <a:latin typeface="Cambria Math" pitchFamily="18" charset="0"/>
                            <a:ea typeface="Cambria Math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s-AR" dirty="0">
                    <a:latin typeface="Cambria Math" pitchFamily="18" charset="0"/>
                    <a:ea typeface="Cambria Math" pitchFamily="18" charset="0"/>
                  </a:rPr>
                  <a:t> si  </a:t>
                </a:r>
                <a:r>
                  <a:rPr lang="es-AR" i="1" dirty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s-AR" dirty="0">
                    <a:latin typeface="Cambria Math" pitchFamily="18" charset="0"/>
                    <a:ea typeface="Cambria Math" pitchFamily="18" charset="0"/>
                  </a:rPr>
                  <a:t> es </a:t>
                </a:r>
                <a:r>
                  <a:rPr lang="es-AR" dirty="0" smtClean="0">
                    <a:latin typeface="Cambria Math" pitchFamily="18" charset="0"/>
                    <a:ea typeface="Cambria Math" pitchFamily="18" charset="0"/>
                  </a:rPr>
                  <a:t>invertible:</a:t>
                </a:r>
                <a:endParaRPr lang="es-AR" dirty="0"/>
              </a:p>
            </p:txBody>
          </p:sp>
        </mc:Choice>
        <mc:Fallback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83" y="5637915"/>
                <a:ext cx="3540841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552" t="-11667" r="-1207" b="-23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2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8" grpId="0"/>
      <p:bldP spid="15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5618" y="900119"/>
            <a:ext cx="11336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latin typeface="Cambria Math" pitchFamily="18" charset="0"/>
                <a:ea typeface="Cambria Math" pitchFamily="18" charset="0"/>
              </a:rPr>
              <a:t>Una compañía de inversiones 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ofrece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tres portafolios de acciones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: A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, B y C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. El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número de bloques de 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cada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tipo de acciones en cada uno de estos portafolios se resume en la tabla siguiente: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4841" y="530787"/>
            <a:ext cx="119936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AR" b="1" dirty="0" smtClean="0">
                <a:latin typeface="Cambria Math" pitchFamily="18" charset="0"/>
                <a:ea typeface="Cambria Math" pitchFamily="18" charset="0"/>
              </a:rPr>
              <a:t>Actividad: </a:t>
            </a:r>
            <a:endParaRPr lang="es-AR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4840" y="3893024"/>
            <a:ext cx="11177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mbria Math" pitchFamily="18" charset="0"/>
                <a:ea typeface="Cambria Math" pitchFamily="18" charset="0"/>
              </a:rPr>
              <a:t>Un cliente quiere 35 bloques de 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acciones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de alto riesgo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, 22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bloques de acciones de riesgo moderado y 18 bloques de acciones de bajo riesgo. ¿Cuántos bloques de acciones de cada portafolio deben sugerirse?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5"/>
          <a:stretch/>
        </p:blipFill>
        <p:spPr bwMode="auto">
          <a:xfrm>
            <a:off x="3412176" y="1951628"/>
            <a:ext cx="3471376" cy="159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7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1026" y="820593"/>
            <a:ext cx="1177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latin typeface="Cambria Math" pitchFamily="18" charset="0"/>
                <a:ea typeface="Cambria Math" pitchFamily="18" charset="0"/>
              </a:rPr>
              <a:t>Una veterinaria zootecnista puede comprar alimento para animales de cuatro diferentes tipos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: A, B, C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y D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. Cada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alimento viene en el mismo tamaño de bolsa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, y la cantidad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de gramos de cada uno de tres nutrimentos en cada bolsa se resume en la tabla siguiente: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4840" y="451261"/>
            <a:ext cx="119936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AR" b="1" dirty="0" smtClean="0">
                <a:latin typeface="Cambria Math" pitchFamily="18" charset="0"/>
                <a:ea typeface="Cambria Math" pitchFamily="18" charset="0"/>
              </a:rPr>
              <a:t>Actividad: </a:t>
            </a:r>
            <a:endParaRPr lang="es-AR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4840" y="4289146"/>
            <a:ext cx="11559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Par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a un animal, la veterinaria </a:t>
            </a:r>
            <a:r>
              <a:rPr lang="es-AR" dirty="0" smtClean="0">
                <a:latin typeface="Cambria Math" pitchFamily="18" charset="0"/>
                <a:ea typeface="Cambria Math" pitchFamily="18" charset="0"/>
              </a:rPr>
              <a:t>determina </a:t>
            </a:r>
            <a:r>
              <a:rPr lang="es-AR" dirty="0">
                <a:latin typeface="Cambria Math" pitchFamily="18" charset="0"/>
                <a:ea typeface="Cambria Math" pitchFamily="18" charset="0"/>
              </a:rPr>
              <a:t>que necesita combinar las bolsas para obtener 10,000 g de N1, 20,000 g de N2 y 20,000 g de N3. ¿Cuántas bolsas de cada tipo de alimento debe ordenar ella?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6439" r="6791" b="7310"/>
          <a:stretch/>
        </p:blipFill>
        <p:spPr bwMode="auto">
          <a:xfrm>
            <a:off x="3766782" y="1856095"/>
            <a:ext cx="4058472" cy="197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6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113" t="43466" r="39511" b="13921"/>
          <a:stretch/>
        </p:blipFill>
        <p:spPr>
          <a:xfrm>
            <a:off x="1302500" y="0"/>
            <a:ext cx="10439124" cy="6691746"/>
          </a:xfrm>
          <a:prstGeom prst="rect">
            <a:avLst/>
          </a:prstGeom>
        </p:spPr>
      </p:pic>
      <p:pic>
        <p:nvPicPr>
          <p:cNvPr id="1032" name="Picture 8" descr="Signo De Interrogación Pregunta - Imagen gratis e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6" y="1454710"/>
            <a:ext cx="2417808" cy="24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65437" y="1454710"/>
            <a:ext cx="222408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000" dirty="0" smtClean="0"/>
              <a:t>Supongamos que a partir del texto de un problema surge el siguiente sistema: </a:t>
            </a:r>
          </a:p>
          <a:p>
            <a:pPr algn="just"/>
            <a:endParaRPr lang="es-AR" sz="2000" dirty="0"/>
          </a:p>
          <a:p>
            <a:pPr algn="just"/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42548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919" t="35625" r="38220" b="20982"/>
          <a:stretch/>
        </p:blipFill>
        <p:spPr>
          <a:xfrm>
            <a:off x="0" y="287382"/>
            <a:ext cx="11005109" cy="6570617"/>
          </a:xfrm>
          <a:prstGeom prst="rect">
            <a:avLst/>
          </a:prstGeom>
        </p:spPr>
      </p:pic>
      <p:pic>
        <p:nvPicPr>
          <p:cNvPr id="2052" name="Picture 4" descr="Imágenes de Atencion Png - Descarga gratuita en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" y="4134484"/>
            <a:ext cx="2723515" cy="27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664131" y="4763668"/>
                <a:ext cx="1247503" cy="732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131" y="4763668"/>
                <a:ext cx="1247503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/>
          <p:cNvCxnSpPr/>
          <p:nvPr/>
        </p:nvCxnSpPr>
        <p:spPr>
          <a:xfrm>
            <a:off x="4767943" y="4703273"/>
            <a:ext cx="0" cy="8533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911634" y="4809643"/>
                <a:ext cx="186781" cy="686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mr>
                        <m:m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  <m:m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4" y="4809643"/>
                <a:ext cx="186781" cy="686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3917419" y="5807788"/>
            <a:ext cx="110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propósito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9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818" t="42054" r="37618" b="23303"/>
          <a:stretch/>
        </p:blipFill>
        <p:spPr>
          <a:xfrm>
            <a:off x="0" y="300445"/>
            <a:ext cx="12181990" cy="5708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3809" t="66161" r="46553" b="16875"/>
          <a:stretch/>
        </p:blipFill>
        <p:spPr>
          <a:xfrm>
            <a:off x="169816" y="3814355"/>
            <a:ext cx="2217659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3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019" t="39732" r="38019" b="17590"/>
          <a:stretch/>
        </p:blipFill>
        <p:spPr>
          <a:xfrm>
            <a:off x="0" y="156755"/>
            <a:ext cx="11439780" cy="67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219" t="32053" r="38220" b="25446"/>
          <a:stretch/>
        </p:blipFill>
        <p:spPr>
          <a:xfrm>
            <a:off x="-1" y="209005"/>
            <a:ext cx="11286529" cy="66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018" t="37054" r="38320" b="20268"/>
          <a:stretch/>
        </p:blipFill>
        <p:spPr>
          <a:xfrm>
            <a:off x="0" y="274320"/>
            <a:ext cx="11156441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521" t="41160" r="38220" b="16697"/>
          <a:stretch/>
        </p:blipFill>
        <p:spPr>
          <a:xfrm>
            <a:off x="-1" y="261256"/>
            <a:ext cx="11208867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019" t="34911" r="38120" b="23304"/>
          <a:stretch/>
        </p:blipFill>
        <p:spPr>
          <a:xfrm>
            <a:off x="0" y="248194"/>
            <a:ext cx="11269334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39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298</Words>
  <Application>Microsoft Office PowerPoint</Application>
  <PresentationFormat>Personalizado</PresentationFormat>
  <Paragraphs>24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ACER</cp:lastModifiedBy>
  <cp:revision>27</cp:revision>
  <dcterms:created xsi:type="dcterms:W3CDTF">2025-05-29T14:51:44Z</dcterms:created>
  <dcterms:modified xsi:type="dcterms:W3CDTF">2025-05-30T14:12:56Z</dcterms:modified>
</cp:coreProperties>
</file>