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regular.fntdata"/><Relationship Id="rId14" Type="http://schemas.openxmlformats.org/officeDocument/2006/relationships/slide" Target="slides/slide9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dd4cb36008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dd4cb36008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dd95f0f990_0_8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dd95f0f990_0_8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15f8c7606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15f8c7606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15f8c7606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15f8c7606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15f8c7606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15f8c7606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15f8c76066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15f8c76066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f7d96d02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f7d96d02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15f8c76066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15f8c76066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446450" y="1680250"/>
            <a:ext cx="62511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“</a:t>
            </a:r>
            <a:r>
              <a:rPr lang="es"/>
              <a:t>Competencias Laborales”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25800" y="2996401"/>
            <a:ext cx="5992800" cy="105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850"/>
              <a:t>Fuente: Tesis Doctoral de Castriota F., Doctorado de Psicología</a:t>
            </a:r>
            <a:endParaRPr sz="18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850"/>
              <a:t>de la Universidad del Salvador, Buenos Aires, 2010)</a:t>
            </a:r>
            <a:endParaRPr sz="18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0" name="Google Shape;130;p13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3"/>
          <p:cNvSpPr txBox="1"/>
          <p:nvPr/>
        </p:nvSpPr>
        <p:spPr>
          <a:xfrm>
            <a:off x="-353950" y="1084000"/>
            <a:ext cx="6371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/>
              <a:t>Reseña histórica del concepto de competencia y su inclusión en el ámbito lingüístico, social y educativo</a:t>
            </a:r>
            <a:endParaRPr b="1" sz="2500"/>
          </a:p>
        </p:txBody>
      </p:sp>
      <p:sp>
        <p:nvSpPr>
          <p:cNvPr id="137" name="Google Shape;137;p14"/>
          <p:cNvSpPr txBox="1"/>
          <p:nvPr>
            <p:ph idx="4294967295" type="body"/>
          </p:nvPr>
        </p:nvSpPr>
        <p:spPr>
          <a:xfrm>
            <a:off x="819150" y="24258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s" sz="2000">
                <a:solidFill>
                  <a:srgbClr val="000000"/>
                </a:solidFill>
              </a:rPr>
              <a:t>Noam   Chomsky   (1965)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s" sz="2000">
                <a:solidFill>
                  <a:srgbClr val="000000"/>
                </a:solidFill>
              </a:rPr>
              <a:t>Habermas- Teoría de la Acción  Comunicativa  (1987)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s" sz="2000">
                <a:solidFill>
                  <a:srgbClr val="000000"/>
                </a:solidFill>
              </a:rPr>
              <a:t>Bloom - Modos de enseñanza (2000)</a:t>
            </a:r>
            <a:endParaRPr sz="2000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pic>
        <p:nvPicPr>
          <p:cNvPr id="138" name="Google Shape;138;p14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/>
              <a:t>Introducción del concepto de competencia en el ámbito laboral</a:t>
            </a:r>
            <a:endParaRPr b="1" sz="2500"/>
          </a:p>
        </p:txBody>
      </p:sp>
      <p:sp>
        <p:nvSpPr>
          <p:cNvPr id="144" name="Google Shape;144;p15"/>
          <p:cNvSpPr txBox="1"/>
          <p:nvPr>
            <p:ph idx="4294967295" type="body"/>
          </p:nvPr>
        </p:nvSpPr>
        <p:spPr>
          <a:xfrm>
            <a:off x="819150" y="1971575"/>
            <a:ext cx="7505700" cy="29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000000"/>
                </a:solidFill>
              </a:rPr>
              <a:t>McClelland  (1973)  propuso seis factores predictores de éxito profesional: el  espíritu  de  logro,  de  servicio, la  capacidad  de  influir,  de gestionar,  de  solucionar  problemas  y  la  eficacia personal.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000000"/>
                </a:solidFill>
              </a:rPr>
              <a:t> Boyatzis   (1982)   introdujo   el   término   de   c</a:t>
            </a:r>
            <a:r>
              <a:rPr b="1" i="1" lang="es" sz="2000">
                <a:solidFill>
                  <a:srgbClr val="000000"/>
                </a:solidFill>
              </a:rPr>
              <a:t>ompetencia   laboral como   las características de fondo de un individuo que guardan una relación causal con el desempeño  efectivo  o  superior  en  un  puesto</a:t>
            </a:r>
            <a:r>
              <a:rPr lang="es" sz="2000">
                <a:solidFill>
                  <a:srgbClr val="000000"/>
                </a:solidFill>
              </a:rPr>
              <a:t>.</a:t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pic>
        <p:nvPicPr>
          <p:cNvPr id="145" name="Google Shape;145;p15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5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/>
          <p:nvPr>
            <p:ph type="title"/>
          </p:nvPr>
        </p:nvSpPr>
        <p:spPr>
          <a:xfrm>
            <a:off x="819150" y="385800"/>
            <a:ext cx="7505700" cy="5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800">
                <a:latin typeface="Calibri"/>
                <a:ea typeface="Calibri"/>
                <a:cs typeface="Calibri"/>
                <a:sym typeface="Calibri"/>
              </a:rPr>
              <a:t>Fundamentación  del  concepto  de  competencia  adoptado  por la materia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6"/>
          <p:cNvSpPr txBox="1"/>
          <p:nvPr>
            <p:ph idx="4294967295" type="body"/>
          </p:nvPr>
        </p:nvSpPr>
        <p:spPr>
          <a:xfrm>
            <a:off x="520475" y="997475"/>
            <a:ext cx="8284200" cy="35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es" sz="1600">
                <a:solidFill>
                  <a:srgbClr val="000000"/>
                </a:solidFill>
              </a:rPr>
              <a:t>Spencer y Spencer (1993)</a:t>
            </a:r>
            <a:r>
              <a:rPr lang="es" sz="1600">
                <a:solidFill>
                  <a:srgbClr val="000000"/>
                </a:solidFill>
              </a:rPr>
              <a:t> que consideran a la competencia como: </a:t>
            </a:r>
            <a:r>
              <a:rPr i="1" lang="es" sz="1600">
                <a:solidFill>
                  <a:srgbClr val="000000"/>
                </a:solidFill>
              </a:rPr>
              <a:t>"</a:t>
            </a:r>
            <a:r>
              <a:rPr b="1" i="1" lang="es" sz="1600">
                <a:solidFill>
                  <a:srgbClr val="000000"/>
                </a:solidFill>
              </a:rPr>
              <a:t>Una   característica   subyacente   de   un individuo,   que   está causalmente  relacionada  con  un  rendimiento  efectivo  o  superior  en  una situación  o  trabajo,  definido  en  términos  de  un  criterio</a:t>
            </a:r>
            <a:r>
              <a:rPr i="1" lang="es" sz="1600">
                <a:solidFill>
                  <a:srgbClr val="000000"/>
                </a:solidFill>
              </a:rPr>
              <a:t>"</a:t>
            </a:r>
            <a:endParaRPr i="1"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es" sz="1600">
                <a:solidFill>
                  <a:srgbClr val="000000"/>
                </a:solidFill>
              </a:rPr>
              <a:t>de Ansorena Cao</a:t>
            </a:r>
            <a:r>
              <a:rPr lang="es" sz="1600">
                <a:solidFill>
                  <a:srgbClr val="000000"/>
                </a:solidFill>
              </a:rPr>
              <a:t> (1996) habla de </a:t>
            </a:r>
            <a:r>
              <a:rPr i="1" lang="es" sz="1600">
                <a:solidFill>
                  <a:srgbClr val="000000"/>
                </a:solidFill>
              </a:rPr>
              <a:t>"Una  habilidad  o  atributo personal  de  la  conducta  de  un  sujeto, que puede definirse como característica de su comportamiento, y, bajo la cual, el comportamiento orientado a la tarea puede clasificarse de forma lógica  y  fiable."</a:t>
            </a:r>
            <a:endParaRPr i="1"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i="1"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i="1" lang="es" sz="1600">
                <a:solidFill>
                  <a:srgbClr val="000000"/>
                </a:solidFill>
              </a:rPr>
              <a:t>Levy-Leboyer</a:t>
            </a:r>
            <a:r>
              <a:rPr i="1" lang="es" sz="1600">
                <a:solidFill>
                  <a:srgbClr val="000000"/>
                </a:solidFill>
              </a:rPr>
              <a:t>  (1997)  plantea  que el  individuo  se  va  formando a  través  de  las experiencias  laborales  y  éstas  constituyen  una  vía  para  el  desarrollo  de  las competencias  que  un  individuo  adquiere  durante  el  desarrollo  de  su  carrera profesional.</a:t>
            </a:r>
            <a:endParaRPr sz="104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i="1"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77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</p:txBody>
      </p:sp>
      <p:pic>
        <p:nvPicPr>
          <p:cNvPr id="153" name="Google Shape;153;p16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6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/>
          <p:nvPr>
            <p:ph type="title"/>
          </p:nvPr>
        </p:nvSpPr>
        <p:spPr>
          <a:xfrm>
            <a:off x="773875" y="7784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>
                <a:latin typeface="Calibri"/>
                <a:ea typeface="Calibri"/>
                <a:cs typeface="Calibri"/>
                <a:sym typeface="Calibri"/>
              </a:rPr>
              <a:t>Análisis de las competencias</a:t>
            </a:r>
            <a:endParaRPr b="1" sz="2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7"/>
          <p:cNvSpPr txBox="1"/>
          <p:nvPr>
            <p:ph idx="4294967295" type="body"/>
          </p:nvPr>
        </p:nvSpPr>
        <p:spPr>
          <a:xfrm>
            <a:off x="819150" y="1639050"/>
            <a:ext cx="7505700" cy="35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330">
                <a:solidFill>
                  <a:srgbClr val="000000"/>
                </a:solidFill>
              </a:rPr>
              <a:t>Componentes de una competencia:</a:t>
            </a:r>
            <a:endParaRPr sz="4330">
              <a:solidFill>
                <a:srgbClr val="000000"/>
              </a:solidFill>
            </a:endParaRPr>
          </a:p>
          <a:p>
            <a:pPr indent="-379825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330">
                <a:solidFill>
                  <a:srgbClr val="000000"/>
                </a:solidFill>
              </a:rPr>
              <a:t>Motivos</a:t>
            </a:r>
            <a:endParaRPr sz="4330">
              <a:solidFill>
                <a:srgbClr val="000000"/>
              </a:solidFill>
            </a:endParaRPr>
          </a:p>
          <a:p>
            <a:pPr indent="-3798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330">
                <a:solidFill>
                  <a:srgbClr val="000000"/>
                </a:solidFill>
              </a:rPr>
              <a:t>Rasgos</a:t>
            </a:r>
            <a:endParaRPr sz="4330">
              <a:solidFill>
                <a:srgbClr val="000000"/>
              </a:solidFill>
            </a:endParaRPr>
          </a:p>
          <a:p>
            <a:pPr indent="-3798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330">
                <a:solidFill>
                  <a:srgbClr val="000000"/>
                </a:solidFill>
              </a:rPr>
              <a:t>Autoconcepto</a:t>
            </a:r>
            <a:endParaRPr sz="4330">
              <a:solidFill>
                <a:srgbClr val="000000"/>
              </a:solidFill>
            </a:endParaRPr>
          </a:p>
          <a:p>
            <a:pPr indent="-3798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330">
                <a:solidFill>
                  <a:srgbClr val="000000"/>
                </a:solidFill>
              </a:rPr>
              <a:t>Conocimiento</a:t>
            </a:r>
            <a:endParaRPr sz="4330">
              <a:solidFill>
                <a:srgbClr val="000000"/>
              </a:solidFill>
            </a:endParaRPr>
          </a:p>
          <a:p>
            <a:pPr indent="-3798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330">
                <a:solidFill>
                  <a:srgbClr val="000000"/>
                </a:solidFill>
              </a:rPr>
              <a:t>Habilidad</a:t>
            </a:r>
            <a:endParaRPr sz="433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pic>
        <p:nvPicPr>
          <p:cNvPr id="161" name="Google Shape;161;p17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7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18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425" y="210500"/>
            <a:ext cx="8917201" cy="484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>
            <p:ph type="title"/>
          </p:nvPr>
        </p:nvSpPr>
        <p:spPr>
          <a:xfrm>
            <a:off x="773875" y="7784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>
                <a:latin typeface="Calibri"/>
                <a:ea typeface="Calibri"/>
                <a:cs typeface="Calibri"/>
                <a:sym typeface="Calibri"/>
              </a:rPr>
              <a:t>Clasificación</a:t>
            </a:r>
            <a:r>
              <a:rPr b="1" lang="es" sz="2500">
                <a:latin typeface="Calibri"/>
                <a:ea typeface="Calibri"/>
                <a:cs typeface="Calibri"/>
                <a:sym typeface="Calibri"/>
              </a:rPr>
              <a:t> de las competencias</a:t>
            </a:r>
            <a:endParaRPr b="1" sz="2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9"/>
          <p:cNvSpPr txBox="1"/>
          <p:nvPr>
            <p:ph idx="4294967295" type="body"/>
          </p:nvPr>
        </p:nvSpPr>
        <p:spPr>
          <a:xfrm>
            <a:off x="819150" y="1639050"/>
            <a:ext cx="7505700" cy="27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-397271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250">
                <a:solidFill>
                  <a:srgbClr val="000000"/>
                </a:solidFill>
              </a:rPr>
              <a:t>Competencias genéricas</a:t>
            </a:r>
            <a:endParaRPr sz="4250">
              <a:solidFill>
                <a:srgbClr val="000000"/>
              </a:solidFill>
            </a:endParaRPr>
          </a:p>
          <a:p>
            <a:pPr indent="-397271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250">
                <a:solidFill>
                  <a:srgbClr val="000000"/>
                </a:solidFill>
              </a:rPr>
              <a:t>Competencias específicas por nivel</a:t>
            </a:r>
            <a:endParaRPr sz="4250">
              <a:solidFill>
                <a:srgbClr val="000000"/>
              </a:solidFill>
            </a:endParaRPr>
          </a:p>
          <a:p>
            <a:pPr indent="-397271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250">
                <a:solidFill>
                  <a:srgbClr val="000000"/>
                </a:solidFill>
              </a:rPr>
              <a:t>Competencias particulares por área</a:t>
            </a:r>
            <a:endParaRPr sz="4250">
              <a:solidFill>
                <a:srgbClr val="000000"/>
              </a:solidFill>
            </a:endParaRPr>
          </a:p>
          <a:p>
            <a:pPr indent="-397271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s" sz="4250">
                <a:solidFill>
                  <a:srgbClr val="000000"/>
                </a:solidFill>
              </a:rPr>
              <a:t>Competencias distintivas de un puesto</a:t>
            </a:r>
            <a:endParaRPr sz="42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pic>
        <p:nvPicPr>
          <p:cNvPr id="175" name="Google Shape;175;p19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9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/>
          <p:nvPr>
            <p:ph type="title"/>
          </p:nvPr>
        </p:nvSpPr>
        <p:spPr>
          <a:xfrm>
            <a:off x="1735050" y="303600"/>
            <a:ext cx="56739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latin typeface="Calibri"/>
                <a:ea typeface="Calibri"/>
                <a:cs typeface="Calibri"/>
                <a:sym typeface="Calibri"/>
              </a:rPr>
              <a:t>Ejemplo Competencias por Nivel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2" name="Google Shape;182;p20"/>
          <p:cNvPicPr preferRelativeResize="0"/>
          <p:nvPr/>
        </p:nvPicPr>
        <p:blipFill rotWithShape="1">
          <a:blip r:embed="rId3">
            <a:alphaModFix/>
          </a:blip>
          <a:srcRect b="8567" l="0" r="0" t="0"/>
          <a:stretch/>
        </p:blipFill>
        <p:spPr>
          <a:xfrm>
            <a:off x="2191350" y="976300"/>
            <a:ext cx="4648225" cy="38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/>
          <p:nvPr>
            <p:ph type="title"/>
          </p:nvPr>
        </p:nvSpPr>
        <p:spPr>
          <a:xfrm>
            <a:off x="4250575" y="4330813"/>
            <a:ext cx="4029000" cy="6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"/>
              <a:t>Muchas gracias</a:t>
            </a:r>
            <a:endParaRPr sz="2500"/>
          </a:p>
        </p:txBody>
      </p:sp>
      <p:pic>
        <p:nvPicPr>
          <p:cNvPr id="188" name="Google Shape;188;p21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1"/>
          <p:cNvPicPr preferRelativeResize="0"/>
          <p:nvPr/>
        </p:nvPicPr>
        <p:blipFill rotWithShape="1">
          <a:blip r:embed="rId3">
            <a:alphaModFix/>
          </a:blip>
          <a:srcRect b="11940" l="0" r="0" t="-11940"/>
          <a:stretch/>
        </p:blipFill>
        <p:spPr>
          <a:xfrm>
            <a:off x="8279575" y="4260500"/>
            <a:ext cx="6381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