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3" r:id="rId4"/>
    <p:sldId id="266" r:id="rId5"/>
    <p:sldId id="267" r:id="rId6"/>
    <p:sldId id="265" r:id="rId7"/>
    <p:sldId id="268" r:id="rId8"/>
    <p:sldId id="274" r:id="rId9"/>
    <p:sldId id="269" r:id="rId10"/>
    <p:sldId id="261" r:id="rId11"/>
    <p:sldId id="272" r:id="rId12"/>
    <p:sldId id="275" r:id="rId1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60DB9-3A54-455B-A7A9-D41712399354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B004E-D4BC-49EA-ACC5-7ADADD46DD5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437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s-AR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F5E10A-1CC3-4BF8-921E-6821A149356C}" type="slidenum">
              <a:rPr lang="es-AR" altLang="es-AR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s-AR" altLang="es-A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3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729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869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551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54B7-128E-4743-A62E-69EECA05C4BC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FB00-9127-4DDF-8D61-58F5D875C815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95018"/>
      </p:ext>
    </p:extLst>
  </p:cSld>
  <p:clrMapOvr>
    <a:masterClrMapping/>
  </p:clrMapOvr>
  <p:transition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3FBE-DB8D-41A1-915F-15F7B55EA6E0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46FB7-763F-497A-8462-2D74C47846DD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7380"/>
      </p:ext>
    </p:extLst>
  </p:cSld>
  <p:clrMapOvr>
    <a:masterClrMapping/>
  </p:clrMapOvr>
  <p:transition>
    <p:pull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13DA-B748-49BA-8FA9-D6EC3526093C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1E1D2-A4B1-426E-9D9E-824CC1FFF87E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75707"/>
      </p:ext>
    </p:extLst>
  </p:cSld>
  <p:clrMapOvr>
    <a:masterClrMapping/>
  </p:clrMapOvr>
  <p:transition>
    <p:pull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0259-93D2-480F-85D0-416F52559F6E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4510-FD5D-4FB3-BA87-9ABF42B43098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92261"/>
      </p:ext>
    </p:extLst>
  </p:cSld>
  <p:clrMapOvr>
    <a:masterClrMapping/>
  </p:clrMapOvr>
  <p:transition>
    <p:pull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F97D-DEF1-497B-A29D-F2BE74DA8BD8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619C4-D7E3-42FF-8813-17F8FFD1908B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32179"/>
      </p:ext>
    </p:extLst>
  </p:cSld>
  <p:clrMapOvr>
    <a:masterClrMapping/>
  </p:clrMapOvr>
  <p:transition>
    <p:pull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5242-E569-44AA-B552-DDE1239E045B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00EE-88C6-4B41-88BC-65ED6893697E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6204E-31F4-4090-9308-A67A88C9628A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68EF-91A2-444E-BE16-D39C3F1AC15F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32308"/>
      </p:ext>
    </p:extLst>
  </p:cSld>
  <p:clrMapOvr>
    <a:masterClrMapping/>
  </p:clrMapOvr>
  <p:transition>
    <p:pull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4872-3828-4C5F-8A48-2211A0DBA200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4651-60AC-40C3-ACD2-ECB6CC7A737F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08966"/>
      </p:ext>
    </p:extLst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7320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AR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6B48-2DD6-40E2-AAE4-246E4BAB5986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4F78-A23E-425B-88BC-91BB8A278E4D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13728"/>
      </p:ext>
    </p:extLst>
  </p:cSld>
  <p:clrMapOvr>
    <a:masterClrMapping/>
  </p:clrMapOvr>
  <p:transition>
    <p:pull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1B7BB-6140-434A-8A3E-078A29E56E5D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98DF6-9F72-443B-88EB-D48E8A6BFBD4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1306"/>
      </p:ext>
    </p:extLst>
  </p:cSld>
  <p:clrMapOvr>
    <a:masterClrMapping/>
  </p:clrMapOvr>
  <p:transition>
    <p:pull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4C37-9D3E-4936-B743-7FFD8DED7BC8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25/4/2025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A48B-69D6-4329-B089-118BAC2A1FD2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96804"/>
      </p:ext>
    </p:extLst>
  </p:cSld>
  <p:clrMapOvr>
    <a:masterClrMapping/>
  </p:clrMapOvr>
  <p:transition>
    <p:pull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9235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737390"/>
      </p:ext>
    </p:extLst>
  </p:cSld>
  <p:clrMapOvr>
    <a:masterClrMapping/>
  </p:clrMapOvr>
  <p:transition>
    <p:pull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53376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8915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224452"/>
      </p:ext>
    </p:extLst>
  </p:cSld>
  <p:clrMapOvr>
    <a:masterClrMapping/>
  </p:clrMapOvr>
  <p:transition>
    <p:pull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90983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204455"/>
      </p:ext>
    </p:extLst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5088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98524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90017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732255"/>
      </p:ext>
    </p:extLst>
  </p:cSld>
  <p:clrMapOvr>
    <a:masterClrMapping/>
  </p:clrMapOvr>
  <p:transition>
    <p:pull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73065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39003"/>
      </p:ext>
    </p:extLst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088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092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195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792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99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195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1414-A3DA-45F8-8D4C-6AB8EAF615D4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810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  <a:endParaRPr lang="es-AR" altLang="es-AR"/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  <a:endParaRPr lang="es-AR" alt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923555E-2751-468E-A025-227BBE412612}" type="datetime1">
              <a:rPr lang="es-AR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25/4/2025</a:t>
            </a:fld>
            <a:endParaRPr 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CC18FBD-C2BE-4FC0-8C5A-B43647FB5BB6}" type="slidenum">
              <a:rPr lang="es-AR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7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>
    <p:pull dir="ld"/>
  </p:transition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75763" y="1122362"/>
            <a:ext cx="9792237" cy="2676905"/>
          </a:xfrm>
        </p:spPr>
        <p:txBody>
          <a:bodyPr>
            <a:normAutofit/>
          </a:bodyPr>
          <a:lstStyle/>
          <a:p>
            <a:r>
              <a:rPr lang="es-AR" dirty="0"/>
              <a:t>VASCULARIZACION DEL SISTEMA NERVIOSO CENTRAL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913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CIRCUITO ARTERIAL CEREBRAL O POLIGONO DE WILLIS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00EE-88C6-4B41-88BC-65ED6893697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0" y="1594096"/>
            <a:ext cx="5519671" cy="37119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28" y="1413740"/>
            <a:ext cx="4069724" cy="505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1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40E5838-B301-444C-8CBA-BF83D32E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00EE-88C6-4B41-88BC-65ED6893697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C7DCAA-152B-4CAE-AE4E-F70256133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0" y="-2989"/>
            <a:ext cx="10012680" cy="68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5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Vascularización del encéfalo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Está irrigado por las dos arterias carótidas internas y dos vertebrales. (es decir, depende de dos sistemas: el carotideo y el vertebral)</a:t>
            </a:r>
          </a:p>
          <a:p>
            <a:r>
              <a:rPr lang="es-AR" dirty="0"/>
              <a:t>Las arterias que irrigan el cerebro se localizan en el espacio subaracnoideo y sus ramas se anastomosan para formar sobre la superficie inferior del cerebro un circulo arterial cerebral llamado Polígono de Willis.</a:t>
            </a:r>
          </a:p>
          <a:p>
            <a:r>
              <a:rPr lang="es-AR" dirty="0"/>
              <a:t>Las carótidas proporcionan sangre a la parte anterior del cerebro y las vertebrales irrigan las posteriores.</a:t>
            </a:r>
          </a:p>
        </p:txBody>
      </p:sp>
    </p:spTree>
    <p:extLst>
      <p:ext uri="{BB962C8B-B14F-4D97-AF65-F5344CB8AC3E}">
        <p14:creationId xmlns:p14="http://schemas.microsoft.com/office/powerpoint/2010/main" val="47555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3791" y="1960562"/>
            <a:ext cx="9344696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Tres gruesos troncos arteriales nacen del arco aórtico de derecha a izquierda en el siguiente orden: 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pPr lvl="0"/>
            <a:r>
              <a:rPr lang="es-ES" b="1" dirty="0"/>
              <a:t>Tronco arterial braquiocefálico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pPr lvl="0"/>
            <a:r>
              <a:rPr lang="es-ES" b="1" dirty="0"/>
              <a:t>Arteria carótida primitiva izquierda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pPr lvl="0"/>
            <a:r>
              <a:rPr lang="es-ES" b="1" dirty="0"/>
              <a:t>Arteria subclavia izquierda</a:t>
            </a:r>
            <a:endParaRPr lang="es-AR" dirty="0"/>
          </a:p>
        </p:txBody>
      </p:sp>
      <p:pic>
        <p:nvPicPr>
          <p:cNvPr id="4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18" y="2730321"/>
            <a:ext cx="4699984" cy="3581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30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El tronco braquiocefálico se divide en 2 ramas: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pPr lvl="0"/>
            <a:r>
              <a:rPr lang="es-ES" b="1" dirty="0"/>
              <a:t>Arteria subclavia derecha</a:t>
            </a:r>
            <a:endParaRPr lang="es-AR" dirty="0"/>
          </a:p>
          <a:p>
            <a:pPr marL="0" indent="0">
              <a:buNone/>
            </a:pPr>
            <a:r>
              <a:rPr lang="es-ES" b="1" dirty="0"/>
              <a:t> </a:t>
            </a:r>
            <a:endParaRPr lang="es-AR" dirty="0"/>
          </a:p>
          <a:p>
            <a:pPr lvl="0"/>
            <a:r>
              <a:rPr lang="es-ES" b="1" dirty="0"/>
              <a:t>Arteria carótida primitiva derecha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ES" dirty="0"/>
              <a:t>Las arterias subclavias dan origen a las arterias vertebrales</a:t>
            </a:r>
            <a:endParaRPr lang="es-AR" dirty="0"/>
          </a:p>
          <a:p>
            <a:endParaRPr lang="es-AR" dirty="0"/>
          </a:p>
        </p:txBody>
      </p:sp>
      <p:pic>
        <p:nvPicPr>
          <p:cNvPr id="4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5" y="1210614"/>
            <a:ext cx="4159070" cy="318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4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Arteria Carótida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La arteria carótida primitiva se divide en 2 arterias: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lvl="0" indent="0">
              <a:buNone/>
            </a:pPr>
            <a:r>
              <a:rPr lang="es-ES" b="1" dirty="0"/>
              <a:t>Arteria carótida interna</a:t>
            </a:r>
            <a:endParaRPr lang="es-AR" dirty="0"/>
          </a:p>
          <a:p>
            <a:pPr marL="0" indent="0">
              <a:buNone/>
            </a:pPr>
            <a:r>
              <a:rPr lang="es-ES" b="1" dirty="0"/>
              <a:t> </a:t>
            </a:r>
            <a:endParaRPr lang="es-AR" dirty="0"/>
          </a:p>
          <a:p>
            <a:pPr marL="0" lvl="0" indent="0">
              <a:buNone/>
            </a:pPr>
            <a:r>
              <a:rPr lang="es-ES" b="1" dirty="0"/>
              <a:t>Arteria carótida externa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2677799"/>
            <a:ext cx="4371975" cy="37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3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La arteria carótida interna da 3 ramas TERMINALES:</a:t>
            </a:r>
            <a:endParaRPr lang="es-AR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AR" dirty="0"/>
          </a:p>
          <a:p>
            <a:pPr marL="0" lvl="0" indent="0">
              <a:buNone/>
            </a:pPr>
            <a:r>
              <a:rPr lang="es-ES" dirty="0"/>
              <a:t>La arteria comunicante posterior</a:t>
            </a:r>
            <a:endParaRPr lang="es-AR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AR" dirty="0"/>
          </a:p>
          <a:p>
            <a:pPr marL="0" lvl="0" indent="0">
              <a:buNone/>
            </a:pPr>
            <a:r>
              <a:rPr lang="es-ES" b="1" dirty="0"/>
              <a:t>La arteria cerebral anterior</a:t>
            </a:r>
            <a:endParaRPr lang="es-AR" b="1" dirty="0"/>
          </a:p>
          <a:p>
            <a:pPr marL="0" indent="0">
              <a:buNone/>
            </a:pPr>
            <a:r>
              <a:rPr lang="es-ES" b="1" dirty="0"/>
              <a:t> </a:t>
            </a:r>
            <a:endParaRPr lang="es-AR" b="1" dirty="0"/>
          </a:p>
          <a:p>
            <a:pPr marL="0" lvl="0" indent="0">
              <a:buNone/>
            </a:pPr>
            <a:r>
              <a:rPr lang="es-ES" b="1" dirty="0"/>
              <a:t>La arteria cerebral media</a:t>
            </a:r>
            <a:endParaRPr lang="es-AR" b="1" dirty="0"/>
          </a:p>
          <a:p>
            <a:endParaRPr lang="es-AR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00EE-88C6-4B41-88BC-65ED6893697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3" r="15111"/>
          <a:stretch>
            <a:fillRect/>
          </a:stretch>
        </p:blipFill>
        <p:spPr bwMode="auto">
          <a:xfrm>
            <a:off x="5499279" y="2157412"/>
            <a:ext cx="6024763" cy="45640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redondeado 6"/>
          <p:cNvSpPr/>
          <p:nvPr/>
        </p:nvSpPr>
        <p:spPr>
          <a:xfrm>
            <a:off x="257577" y="5313163"/>
            <a:ext cx="6284891" cy="1043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COLATERALES: oftálmica, comunicante anterior, coroidea anterior.</a:t>
            </a:r>
          </a:p>
        </p:txBody>
      </p:sp>
    </p:spTree>
    <p:extLst>
      <p:ext uri="{BB962C8B-B14F-4D97-AF65-F5344CB8AC3E}">
        <p14:creationId xmlns:p14="http://schemas.microsoft.com/office/powerpoint/2010/main" val="2829404210"/>
      </p:ext>
    </p:extLst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CC377DE-3C05-465C-994D-81E5AAFFE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949" y="0"/>
            <a:ext cx="10193764" cy="685800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C89A16-FFE9-4425-8E0B-60979982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46FB7-763F-497A-8462-2D74C47846DD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10245"/>
      </p:ext>
    </p:extLst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59538" y="987427"/>
            <a:ext cx="4895850" cy="4873625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La arteria vertebral penetra al cráneo, se dirige hacia la línea media por delante del bulbo hasta unirse con la del lado opuesto a nivel del surco </a:t>
            </a:r>
            <a:r>
              <a:rPr lang="es-ES" dirty="0" err="1"/>
              <a:t>bulboprotuberancial</a:t>
            </a:r>
            <a:r>
              <a:rPr lang="es-ES" dirty="0"/>
              <a:t> para formar un vaso único denominado tronco basilar (arteria basilar) que da origen a las arterias cerebrales posteriores.</a:t>
            </a:r>
            <a:endParaRPr lang="es-AR" dirty="0"/>
          </a:p>
          <a:p>
            <a:endParaRPr lang="es-AR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1" descr="ning_cpc1302431_f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3" y="647701"/>
            <a:ext cx="5619750" cy="555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redondeado 6"/>
          <p:cNvSpPr/>
          <p:nvPr/>
        </p:nvSpPr>
        <p:spPr>
          <a:xfrm>
            <a:off x="7193634" y="5666704"/>
            <a:ext cx="4642051" cy="811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COLATERALES: ramos meníngeos, espinal anterior, </a:t>
            </a:r>
            <a:r>
              <a:rPr lang="es-AR" dirty="0" err="1"/>
              <a:t>cerebelosa</a:t>
            </a:r>
            <a:r>
              <a:rPr lang="es-AR" dirty="0"/>
              <a:t> </a:t>
            </a:r>
            <a:r>
              <a:rPr lang="es-AR" dirty="0" err="1"/>
              <a:t>posteroinferior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864917"/>
      </p:ext>
    </p:extLst>
  </p:cSld>
  <p:clrMapOvr>
    <a:masterClrMapping/>
  </p:clrMapOvr>
  <p:transition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7175" y="44625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1800000" rIns="1800000">
            <a:spAutoFit/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Anatomía</a:t>
            </a:r>
            <a:r>
              <a:rPr lang="en-US" sz="2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 Vascular</a:t>
            </a:r>
            <a:endParaRPr lang="en-US" sz="24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923189"/>
            <a:ext cx="43783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34 Grupo"/>
          <p:cNvGrpSpPr>
            <a:grpSpLocks/>
          </p:cNvGrpSpPr>
          <p:nvPr/>
        </p:nvGrpSpPr>
        <p:grpSpPr bwMode="auto">
          <a:xfrm>
            <a:off x="6701978" y="1039099"/>
            <a:ext cx="5000625" cy="4981575"/>
            <a:chOff x="4143372" y="1090805"/>
            <a:chExt cx="5000660" cy="4981401"/>
          </a:xfrm>
        </p:grpSpPr>
        <p:pic>
          <p:nvPicPr>
            <p:cNvPr id="40965" name="Picture 4" descr="Circle of Willis: anatomy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2" y="1090805"/>
              <a:ext cx="5000660" cy="492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33 Rectángulo"/>
            <p:cNvSpPr/>
            <p:nvPr/>
          </p:nvSpPr>
          <p:spPr>
            <a:xfrm>
              <a:off x="8143900" y="5786466"/>
              <a:ext cx="1000132" cy="285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A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556867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526E-6 L -0.26771 0.0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00" y="1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267</Words>
  <Application>Microsoft Office PowerPoint</Application>
  <PresentationFormat>Panorámica</PresentationFormat>
  <Paragraphs>42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1_Tema de Office</vt:lpstr>
      <vt:lpstr>VASCULARIZACION DEL SISTEMA NERVIOSO CENTRAL</vt:lpstr>
      <vt:lpstr>Vascularización del encéfalo</vt:lpstr>
      <vt:lpstr>Presentación de PowerPoint</vt:lpstr>
      <vt:lpstr>Presentación de PowerPoint</vt:lpstr>
      <vt:lpstr>Arteria Carótida</vt:lpstr>
      <vt:lpstr>Presentación de PowerPoint</vt:lpstr>
      <vt:lpstr>Presentación de PowerPoint</vt:lpstr>
      <vt:lpstr>Presentación de PowerPoint</vt:lpstr>
      <vt:lpstr>Presentación de PowerPoint</vt:lpstr>
      <vt:lpstr>CIRCUITO ARTERIAL CEREBRAL O POLIGONO DE WILLIS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Martinez</dc:creator>
  <cp:lastModifiedBy>MAHOMED TOMÁS FRANCISCO</cp:lastModifiedBy>
  <cp:revision>15</cp:revision>
  <dcterms:created xsi:type="dcterms:W3CDTF">2015-05-20T00:25:17Z</dcterms:created>
  <dcterms:modified xsi:type="dcterms:W3CDTF">2025-04-25T17:56:24Z</dcterms:modified>
</cp:coreProperties>
</file>