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56" r:id="rId2"/>
    <p:sldId id="257" r:id="rId3"/>
    <p:sldId id="261" r:id="rId4"/>
    <p:sldId id="282" r:id="rId5"/>
    <p:sldId id="273" r:id="rId6"/>
    <p:sldId id="274" r:id="rId7"/>
    <p:sldId id="275" r:id="rId8"/>
    <p:sldId id="276" r:id="rId9"/>
    <p:sldId id="280" r:id="rId10"/>
    <p:sldId id="281" r:id="rId11"/>
    <p:sldId id="283" r:id="rId12"/>
    <p:sldId id="259" r:id="rId13"/>
    <p:sldId id="260" r:id="rId14"/>
    <p:sldId id="258" r:id="rId15"/>
    <p:sldId id="284" r:id="rId16"/>
    <p:sldId id="266" r:id="rId17"/>
    <p:sldId id="267" r:id="rId18"/>
    <p:sldId id="268" r:id="rId19"/>
    <p:sldId id="269" r:id="rId20"/>
    <p:sldId id="285" r:id="rId21"/>
    <p:sldId id="286" r:id="rId22"/>
    <p:sldId id="287" r:id="rId23"/>
    <p:sldId id="270" r:id="rId24"/>
    <p:sldId id="272" r:id="rId25"/>
    <p:sldId id="264" r:id="rId26"/>
    <p:sldId id="265" r:id="rId27"/>
    <p:sldId id="27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361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388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51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15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31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3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5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66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03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12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6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3753" y="1326280"/>
            <a:ext cx="11533093" cy="2616199"/>
          </a:xfrm>
        </p:spPr>
        <p:txBody>
          <a:bodyPr>
            <a:noAutofit/>
          </a:bodyPr>
          <a:lstStyle/>
          <a:p>
            <a:pPr algn="ctr"/>
            <a:r>
              <a:rPr lang="es-A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MODELADO CON FUNCIONES EXPONENCIALES Y LOGARÍTMICAS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35424" y="4399678"/>
            <a:ext cx="10434917" cy="2124635"/>
          </a:xfrm>
        </p:spPr>
        <p:txBody>
          <a:bodyPr>
            <a:normAutofit/>
          </a:bodyPr>
          <a:lstStyle/>
          <a:p>
            <a:pPr algn="l"/>
            <a:r>
              <a:rPr lang="es-AR" sz="2000" b="1" dirty="0">
                <a:solidFill>
                  <a:schemeClr val="tx1"/>
                </a:solidFill>
              </a:rPr>
              <a:t>Crecimiento </a:t>
            </a:r>
            <a:r>
              <a:rPr lang="es-AR" sz="2000" b="1" dirty="0" smtClean="0">
                <a:solidFill>
                  <a:schemeClr val="tx1"/>
                </a:solidFill>
              </a:rPr>
              <a:t>exponencial</a:t>
            </a:r>
          </a:p>
          <a:p>
            <a:pPr algn="l"/>
            <a:r>
              <a:rPr lang="es-AR" sz="2000" b="1" dirty="0" smtClean="0">
                <a:solidFill>
                  <a:schemeClr val="tx1"/>
                </a:solidFill>
              </a:rPr>
              <a:t>Crecimiento </a:t>
            </a:r>
            <a:r>
              <a:rPr lang="es-AR" sz="2000" b="1" dirty="0">
                <a:solidFill>
                  <a:schemeClr val="tx1"/>
                </a:solidFill>
              </a:rPr>
              <a:t>exponencial (tasa de crecimiento relativa</a:t>
            </a:r>
            <a:r>
              <a:rPr lang="es-AR" sz="2000" b="1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s-AR" sz="2000" b="1" dirty="0" smtClean="0">
                <a:solidFill>
                  <a:schemeClr val="tx1"/>
                </a:solidFill>
              </a:rPr>
              <a:t>Desintegración </a:t>
            </a:r>
            <a:r>
              <a:rPr lang="es-AR" sz="2000" b="1" dirty="0">
                <a:solidFill>
                  <a:schemeClr val="tx1"/>
                </a:solidFill>
              </a:rPr>
              <a:t>radiactiva </a:t>
            </a:r>
            <a:endParaRPr lang="es-AR" sz="2000" b="1" dirty="0" smtClean="0">
              <a:solidFill>
                <a:schemeClr val="tx1"/>
              </a:solidFill>
            </a:endParaRPr>
          </a:p>
          <a:p>
            <a:pPr algn="l"/>
            <a:r>
              <a:rPr lang="es-AR" sz="2000" b="1" dirty="0" smtClean="0">
                <a:solidFill>
                  <a:schemeClr val="tx1"/>
                </a:solidFill>
              </a:rPr>
              <a:t>Ley </a:t>
            </a:r>
            <a:r>
              <a:rPr lang="es-AR" sz="2000" b="1" dirty="0">
                <a:solidFill>
                  <a:schemeClr val="tx1"/>
                </a:solidFill>
              </a:rPr>
              <a:t>de Newton de Enfriamiento</a:t>
            </a:r>
          </a:p>
        </p:txBody>
      </p:sp>
    </p:spTree>
    <p:extLst>
      <p:ext uri="{BB962C8B-B14F-4D97-AF65-F5344CB8AC3E}">
        <p14:creationId xmlns:p14="http://schemas.microsoft.com/office/powerpoint/2010/main" val="30680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Sección 4.3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515" t="37249" r="52463" b="42349"/>
          <a:stretch/>
        </p:blipFill>
        <p:spPr>
          <a:xfrm>
            <a:off x="1097280" y="1845733"/>
            <a:ext cx="9902414" cy="420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8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Sección 4.5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081" t="62470" r="48493" b="13692"/>
          <a:stretch/>
        </p:blipFill>
        <p:spPr>
          <a:xfrm>
            <a:off x="1097280" y="1845734"/>
            <a:ext cx="9727602" cy="402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6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5780" y="1869141"/>
            <a:ext cx="10846644" cy="4231341"/>
          </a:xfrm>
        </p:spPr>
        <p:txBody>
          <a:bodyPr>
            <a:normAutofit/>
          </a:bodyPr>
          <a:lstStyle/>
          <a:p>
            <a:pPr marL="712788" indent="-712788" fontAlgn="base">
              <a:buFont typeface="Wingdings" panose="05000000000000000000" pitchFamily="2" charset="2"/>
              <a:buChar char="Ø"/>
            </a:pPr>
            <a:r>
              <a:rPr lang="es-AR" sz="2800" dirty="0" smtClean="0"/>
              <a:t>En el </a:t>
            </a:r>
            <a:r>
              <a:rPr lang="es-AR" sz="2800" b="1" dirty="0"/>
              <a:t>crecimiento exponencial</a:t>
            </a:r>
            <a:r>
              <a:rPr lang="es-AR" sz="2800" dirty="0"/>
              <a:t>, la tasa de crecimiento </a:t>
            </a:r>
            <a:r>
              <a:rPr lang="es-AR" sz="2800" i="1" dirty="0"/>
              <a:t>per cápita</a:t>
            </a:r>
            <a:r>
              <a:rPr lang="es-AR" sz="2800" dirty="0"/>
              <a:t> (por individuo) de una población es la misma sin importar el tamaño de la población, lo que hace que crezca cada vez más rápido conforme se hace más grande</a:t>
            </a:r>
            <a:r>
              <a:rPr lang="es-AR" sz="2800" dirty="0" smtClean="0"/>
              <a:t>.</a:t>
            </a:r>
          </a:p>
          <a:p>
            <a:pPr marL="712788" indent="-712788" fontAlgn="base">
              <a:buFont typeface="Wingdings" panose="05000000000000000000" pitchFamily="2" charset="2"/>
              <a:buChar char="Ø"/>
            </a:pPr>
            <a:endParaRPr lang="es-AR" sz="2800" dirty="0" smtClean="0"/>
          </a:p>
          <a:p>
            <a:pPr marL="712788" indent="-712788" fontAlgn="base">
              <a:buFont typeface="Wingdings" panose="05000000000000000000" pitchFamily="2" charset="2"/>
              <a:buChar char="Ø"/>
            </a:pPr>
            <a:r>
              <a:rPr lang="es-AR" sz="2800" dirty="0" smtClean="0"/>
              <a:t>En </a:t>
            </a:r>
            <a:r>
              <a:rPr lang="es-AR" sz="2800" dirty="0"/>
              <a:t>la naturaleza, las poblaciones pueden crecer de manera exponencial por un tiempo, pero finalmente se ven limitadas por la disponibilidad de recursos</a:t>
            </a:r>
            <a:r>
              <a:rPr lang="es-AR" sz="2800" dirty="0" smtClean="0"/>
              <a:t>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AR" b="1" dirty="0"/>
              <a:t>Crecimiento </a:t>
            </a:r>
            <a:r>
              <a:rPr lang="es-AR" b="1" dirty="0" smtClean="0"/>
              <a:t>exponencial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273540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2800" dirty="0" smtClean="0"/>
              <a:t>Algunas veces nos aparece la expresión: “Una </a:t>
            </a:r>
            <a:r>
              <a:rPr lang="es-AR" sz="2800" dirty="0"/>
              <a:t>población de 32.000 con una </a:t>
            </a:r>
            <a:r>
              <a:rPr lang="es-AR" sz="2800" b="1" dirty="0"/>
              <a:t>tasa de crecimiento anual del 5</a:t>
            </a:r>
            <a:r>
              <a:rPr lang="es-AR" sz="2800" b="1" dirty="0" smtClean="0"/>
              <a:t>%</a:t>
            </a:r>
            <a:r>
              <a:rPr lang="es-AR" sz="2800" dirty="0" smtClean="0"/>
              <a:t>”</a:t>
            </a:r>
          </a:p>
          <a:p>
            <a:r>
              <a:rPr lang="es-AR" sz="2800" dirty="0" smtClean="0"/>
              <a:t>Podemos </a:t>
            </a:r>
            <a:r>
              <a:rPr lang="es-AR" sz="2800" dirty="0"/>
              <a:t>hallar un modelo exponencial con cualquier </a:t>
            </a:r>
            <a:r>
              <a:rPr lang="es-AR" sz="2800" dirty="0" smtClean="0"/>
              <a:t>base, en ese caso si </a:t>
            </a:r>
            <a:r>
              <a:rPr lang="es-AR" sz="2800" dirty="0"/>
              <a:t>usamos la base e, obtenemos el siguiente modelo de una población en términos de la </a:t>
            </a:r>
            <a:r>
              <a:rPr lang="es-AR" sz="2800" b="1" dirty="0"/>
              <a:t>tasa de crecimiento relativa r</a:t>
            </a:r>
            <a:r>
              <a:rPr lang="es-AR" sz="2800" dirty="0"/>
              <a:t>: la tasa de crecimiento poblacional expresada como una proporción de la población en cualquier momento. 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Crecimiento </a:t>
            </a:r>
            <a:r>
              <a:rPr lang="es-AR" b="1" dirty="0" smtClean="0"/>
              <a:t>exponencial RELATIVO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18941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Crecimiento exponencial RELATIVO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5433410"/>
            <a:ext cx="10058400" cy="786106"/>
          </a:xfrm>
        </p:spPr>
        <p:txBody>
          <a:bodyPr/>
          <a:lstStyle/>
          <a:p>
            <a:r>
              <a:rPr lang="es-AR" dirty="0"/>
              <a:t>El crecimiento de una población por período es proporcional al tamaño de la población (o la cantidad de la inversión</a:t>
            </a:r>
            <a:r>
              <a:rPr lang="es-AR" dirty="0" smtClean="0"/>
              <a:t>)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912" t="26655" r="11322" b="25478"/>
          <a:stretch/>
        </p:blipFill>
        <p:spPr>
          <a:xfrm>
            <a:off x="1863762" y="1845734"/>
            <a:ext cx="7985285" cy="347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9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Sección 4.2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s-AR" sz="3200" dirty="0" smtClean="0"/>
                  <a:t>20. Drogas médicas Cuando cierta droga médica se administra a un paciente, el número de miligramos restante en el torrente </a:t>
                </a:r>
                <a:r>
                  <a:rPr lang="es-AR" sz="3200" dirty="0"/>
                  <a:t>sanguíneo del paciente después de t horas se modela </a:t>
                </a:r>
                <a:r>
                  <a:rPr lang="es-AR" sz="3200" dirty="0" smtClean="0"/>
                  <a:t>con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s-AR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=50</m:t>
                      </m:r>
                      <m:sSup>
                        <m:sSupPr>
                          <m:ctrlPr>
                            <a:rPr lang="es-A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−0,2</m:t>
                          </m:r>
                          <m:r>
                            <a:rPr lang="es-AR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AR" sz="3200" dirty="0" smtClean="0"/>
              </a:p>
              <a:p>
                <a:r>
                  <a:rPr lang="es-AR" sz="3200" dirty="0"/>
                  <a:t>¿Cuántos miligramos de la droga quedan en el torrente sanguíneo del paciente después de 3 horas?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5" t="-3182" r="-212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771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Modelo de desintegración radiactiva 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2800" dirty="0"/>
              <a:t>Las </a:t>
            </a:r>
            <a:r>
              <a:rPr lang="es-AR" sz="2800" b="1" dirty="0"/>
              <a:t>sustancias radiactivas se desintegran </a:t>
            </a:r>
            <a:r>
              <a:rPr lang="es-AR" sz="2800" dirty="0"/>
              <a:t>al emitir radiación espontáneamente. </a:t>
            </a:r>
            <a:endParaRPr lang="es-AR" sz="2800" dirty="0" smtClean="0"/>
          </a:p>
          <a:p>
            <a:r>
              <a:rPr lang="es-AR" sz="2800" dirty="0" smtClean="0"/>
              <a:t>La </a:t>
            </a:r>
            <a:r>
              <a:rPr lang="es-AR" sz="2800" dirty="0"/>
              <a:t>rapidez de desintegración es proporcional a la masa de la sustancia. </a:t>
            </a:r>
            <a:r>
              <a:rPr lang="es-AR" sz="2800" dirty="0" smtClean="0"/>
              <a:t>Esto </a:t>
            </a:r>
            <a:r>
              <a:rPr lang="es-AR" sz="2800" dirty="0"/>
              <a:t>es análogo al crecimiento poblacional excepto que la masa decrece. </a:t>
            </a:r>
            <a:endParaRPr lang="es-AR" sz="2800" dirty="0" smtClean="0"/>
          </a:p>
          <a:p>
            <a:r>
              <a:rPr lang="es-AR" sz="2800" dirty="0" smtClean="0"/>
              <a:t>Los </a:t>
            </a:r>
            <a:r>
              <a:rPr lang="es-AR" sz="2800" dirty="0"/>
              <a:t>físicos expresan la rapidez de desintegración en términos de </a:t>
            </a:r>
            <a:r>
              <a:rPr lang="es-AR" sz="2800" b="1" dirty="0"/>
              <a:t>vida media</a:t>
            </a:r>
            <a:r>
              <a:rPr lang="es-A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793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Modelo de desintegración radiactiva 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AR" dirty="0" smtClean="0"/>
                  <a:t>En </a:t>
                </a:r>
                <a:r>
                  <a:rPr lang="es-AR" sz="2800" dirty="0"/>
                  <a:t>general, para una sustancia radiactiva con masa </a:t>
                </a:r>
                <a:r>
                  <a:rPr lang="es-AR" sz="2800" dirty="0" smtClean="0"/>
                  <a:t>m</a:t>
                </a:r>
                <a:r>
                  <a:rPr lang="es-AR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₀</a:t>
                </a:r>
                <a:r>
                  <a:rPr lang="es-AR" sz="2800" dirty="0" smtClean="0"/>
                  <a:t> </a:t>
                </a:r>
                <a:r>
                  <a:rPr lang="es-AR" sz="2800" dirty="0"/>
                  <a:t>y vida media h, la cantidad restante en el tiempo t está modelada </a:t>
                </a:r>
                <a:r>
                  <a:rPr lang="es-AR" sz="2800" dirty="0" smtClean="0"/>
                  <a:t>por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s-A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s-A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s-AR" sz="2800" b="0" dirty="0" smtClean="0"/>
              </a:p>
              <a:p>
                <a:r>
                  <a:rPr lang="es-AR" sz="2800" dirty="0"/>
                  <a:t>donde h y t se miden en las mismas unidades de tiempo (minutos, horas, días, años, etcétera). 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2" t="-2576" r="-260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1213" t="37837" r="7133" b="30383"/>
          <a:stretch/>
        </p:blipFill>
        <p:spPr>
          <a:xfrm>
            <a:off x="1097280" y="1845734"/>
            <a:ext cx="10394576" cy="301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7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21024" y="246226"/>
                <a:ext cx="11846859" cy="1395429"/>
              </a:xfrm>
            </p:spPr>
            <p:txBody>
              <a:bodyPr>
                <a:noAutofit/>
              </a:bodyPr>
              <a:lstStyle/>
              <a:p>
                <a:r>
                  <a:rPr lang="es-AR" sz="2800" dirty="0" smtClean="0"/>
                  <a:t>En una muestra de un fósil se detectó que el 0.003% del Carbono contenido es Carbono 14 (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s-AR" sz="2800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s-AR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  <m:e>
                        <m:r>
                          <a:rPr lang="es-AR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es-AR" sz="2800" dirty="0" smtClean="0"/>
                  <a:t>). </a:t>
                </a:r>
                <a:r>
                  <a:rPr lang="es-AR" sz="2800" dirty="0"/>
                  <a:t>Si se sabe que el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s-AR" sz="2800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s-AR" sz="2800" i="1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  <m:e>
                        <m:r>
                          <a:rPr lang="es-AR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es-AR" sz="2800" dirty="0" smtClean="0"/>
                  <a:t> representa </a:t>
                </a:r>
                <a:r>
                  <a:rPr lang="es-AR" sz="2800" dirty="0"/>
                  <a:t>el 1% del Carbono presente en un ser vivo y que la vida media </a:t>
                </a:r>
                <a:r>
                  <a:rPr lang="es-AR" sz="2800" dirty="0" smtClean="0"/>
                  <a:t>del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s-AR" sz="2800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s-AR" sz="2800" i="1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  <m:e>
                        <m:r>
                          <a:rPr lang="es-AR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es-AR" sz="2800" dirty="0" smtClean="0"/>
                  <a:t> es </a:t>
                </a:r>
                <a:r>
                  <a:rPr lang="es-AR" sz="2800" dirty="0"/>
                  <a:t>de 5730 años, ¿Qué tan antiguo es el fósil?</a:t>
                </a:r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1024" y="246226"/>
                <a:ext cx="11846859" cy="1395429"/>
              </a:xfrm>
              <a:blipFill rotWithShape="0">
                <a:blip r:embed="rId2"/>
                <a:stretch>
                  <a:fillRect l="-1081" r="-103" b="-1222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398495" y="1836764"/>
                <a:ext cx="10569388" cy="4617824"/>
              </a:xfrm>
            </p:spPr>
            <p:txBody>
              <a:bodyPr>
                <a:normAutofit/>
              </a:bodyPr>
              <a:lstStyle/>
              <a:p>
                <a:r>
                  <a:rPr lang="es-AR" sz="2400" dirty="0" smtClean="0"/>
                  <a:t>Estamos el caso de un decaimiento radiactivo, en donde </a:t>
                </a:r>
                <a:r>
                  <a:rPr lang="es-AR" sz="2400" dirty="0"/>
                  <a:t>se cumple la siguiente función exponencial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𝑟𝑡</m:t>
                          </m:r>
                        </m:sup>
                      </m:sSup>
                    </m:oMath>
                  </m:oMathPara>
                </a14:m>
                <a:endParaRPr lang="es-AR" sz="2400" dirty="0" smtClean="0"/>
              </a:p>
              <a:p>
                <a:pPr marL="0" indent="0">
                  <a:buNone/>
                </a:pPr>
                <a:r>
                  <a:rPr lang="es-AR" sz="2400" dirty="0"/>
                  <a:t/>
                </a:r>
                <a:br>
                  <a:rPr lang="es-AR" sz="2400" dirty="0"/>
                </a:br>
                <a:endParaRPr lang="es-AR" sz="2400" dirty="0" smtClean="0"/>
              </a:p>
              <a:p>
                <a:r>
                  <a:rPr lang="es-AR" sz="2400" dirty="0" smtClean="0"/>
                  <a:t>Datos:</a:t>
                </a:r>
              </a:p>
              <a:p>
                <a:pPr marL="1169988">
                  <a:buFont typeface="Wingdings" panose="05000000000000000000" pitchFamily="2" charset="2"/>
                  <a:buChar char="Ø"/>
                </a:pPr>
                <a:r>
                  <a:rPr lang="es-AR" sz="2400" dirty="0"/>
                  <a:t>1% del Carbono presente en un ser </a:t>
                </a:r>
                <a:r>
                  <a:rPr lang="es-AR" sz="2400" dirty="0" smtClean="0"/>
                  <a:t>vivo (Masa inicial: m)</a:t>
                </a:r>
              </a:p>
              <a:p>
                <a:pPr marL="1169988">
                  <a:buFont typeface="Wingdings" panose="05000000000000000000" pitchFamily="2" charset="2"/>
                  <a:buChar char="Ø"/>
                </a:pPr>
                <a:r>
                  <a:rPr lang="es-AR" sz="2400" dirty="0"/>
                  <a:t>la vida media del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s-AR" sz="2400" i="1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  <m:e>
                        <m:r>
                          <a:rPr lang="es-AR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es-AR" sz="2400" dirty="0"/>
                  <a:t> es de 5730 </a:t>
                </a:r>
                <a:r>
                  <a:rPr lang="es-AR" sz="2400" dirty="0" smtClean="0"/>
                  <a:t>años (Vida media: h)</a:t>
                </a:r>
              </a:p>
              <a:p>
                <a:pPr marL="1169988">
                  <a:buFont typeface="Wingdings" panose="05000000000000000000" pitchFamily="2" charset="2"/>
                  <a:buChar char="Ø"/>
                </a:pPr>
                <a:r>
                  <a:rPr lang="es-AR" sz="2400" dirty="0"/>
                  <a:t>En una muestra de un fósil se detectó que el 0.003% del Carbono contenido es Carbono 14 (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s-AR" sz="2400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s-AR" sz="2400" i="1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  <m:e>
                        <m:r>
                          <a:rPr lang="es-AR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es-AR" sz="2400" dirty="0" smtClean="0"/>
                  <a:t>) (Masa restante: m(t))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98495" y="1836764"/>
                <a:ext cx="10569388" cy="4617824"/>
              </a:xfrm>
              <a:blipFill rotWithShape="0">
                <a:blip r:embed="rId3"/>
                <a:stretch>
                  <a:fillRect l="-807" t="-1055" r="-34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recto de flecha 5"/>
          <p:cNvCxnSpPr/>
          <p:nvPr/>
        </p:nvCxnSpPr>
        <p:spPr>
          <a:xfrm flipH="1">
            <a:off x="6696752" y="2975655"/>
            <a:ext cx="174812" cy="4303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4989653" y="3520388"/>
            <a:ext cx="22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Situación inicial</a:t>
            </a:r>
            <a:endParaRPr lang="es-AR" dirty="0"/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7463118" y="2951630"/>
            <a:ext cx="621927" cy="7273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7218503" y="3679011"/>
                <a:ext cx="3501488" cy="61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s-A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s-A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AR" b="0" i="0" dirty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s-AR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r>
                            <a:rPr lang="es-AR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s-AR" b="0" i="0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s-AR" b="0" i="0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s-AR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AR" b="0" i="0" dirty="0" smtClean="0">
                          <a:latin typeface="Cambria Math" panose="02040503050406030204" pitchFamily="18" charset="0"/>
                        </a:rPr>
                        <m:t>es</m:t>
                      </m:r>
                      <m:r>
                        <a:rPr lang="es-AR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AR" b="0" i="0" dirty="0" smtClean="0">
                          <a:latin typeface="Cambria Math" panose="02040503050406030204" pitchFamily="18" charset="0"/>
                        </a:rPr>
                        <m:t>vida</m:t>
                      </m:r>
                      <m:r>
                        <a:rPr lang="es-AR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AR" b="0" i="0" dirty="0" smtClean="0">
                          <a:latin typeface="Cambria Math" panose="02040503050406030204" pitchFamily="18" charset="0"/>
                        </a:rPr>
                        <m:t>media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503" y="3679011"/>
                <a:ext cx="3501488" cy="61831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099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169988">
                  <a:buFont typeface="Wingdings" panose="05000000000000000000" pitchFamily="2" charset="2"/>
                  <a:buChar char="Ø"/>
                </a:pPr>
                <a:r>
                  <a:rPr lang="es-AR" sz="2400" dirty="0" smtClean="0"/>
                  <a:t>m=0,01</a:t>
                </a:r>
                <a:endParaRPr lang="es-AR" sz="2400" dirty="0"/>
              </a:p>
              <a:p>
                <a:pPr marL="1169988">
                  <a:buFont typeface="Wingdings" panose="05000000000000000000" pitchFamily="2" charset="2"/>
                  <a:buChar char="Ø"/>
                </a:pPr>
                <a:r>
                  <a:rPr lang="es-AR" sz="2400" dirty="0" smtClean="0"/>
                  <a:t>h=5730</a:t>
                </a:r>
              </a:p>
              <a:p>
                <a:pPr marL="1169988">
                  <a:buFont typeface="Wingdings" panose="05000000000000000000" pitchFamily="2" charset="2"/>
                  <a:buChar char="Ø"/>
                </a:pPr>
                <a:r>
                  <a:rPr lang="es-AR" sz="2400" dirty="0" smtClean="0"/>
                  <a:t>m(t)=0,00003</a:t>
                </a:r>
                <a:endParaRPr lang="es-A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0,00003</m:t>
                      </m:r>
                      <m:r>
                        <a:rPr lang="es-AR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0,01</m:t>
                      </m:r>
                      <m:sSup>
                        <m:sSupPr>
                          <m:ctrlPr>
                            <a:rPr lang="es-AR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A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s-AR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AR" sz="320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s-AR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s-AR" sz="3200" b="0" i="1" smtClean="0">
                                  <a:latin typeface="Cambria Math" panose="02040503050406030204" pitchFamily="18" charset="0"/>
                                </a:rPr>
                                <m:t>5730</m:t>
                              </m:r>
                            </m:den>
                          </m:f>
                          <m:r>
                            <a:rPr lang="es-AR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s-AR" sz="3200" dirty="0" smtClean="0"/>
              </a:p>
              <a:p>
                <a:pPr marL="0" indent="0">
                  <a:buNone/>
                </a:pPr>
                <a:endParaRPr lang="es-AR" sz="3200" dirty="0" smtClean="0"/>
              </a:p>
              <a:p>
                <a:pPr marL="0" indent="0">
                  <a:buNone/>
                </a:pPr>
                <a:r>
                  <a:rPr lang="es-AR" sz="3200" u="sng" dirty="0" err="1" smtClean="0"/>
                  <a:t>Rta</a:t>
                </a:r>
                <a:r>
                  <a:rPr lang="es-AR" sz="3200" u="sng" dirty="0" smtClean="0"/>
                  <a:t>.</a:t>
                </a:r>
                <a:r>
                  <a:rPr lang="es-AR" sz="3200" dirty="0" smtClean="0"/>
                  <a:t>: </a:t>
                </a:r>
                <a:r>
                  <a:rPr lang="es-AR" sz="3200" dirty="0"/>
                  <a:t>El fósil tiene 48022 años de antigüedad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424" t="-212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ítulo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𝑟𝑡</m:t>
                          </m:r>
                        </m:sup>
                      </m:sSup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5" name="Títul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404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Crecimiento </a:t>
            </a:r>
            <a:r>
              <a:rPr lang="es-AR" b="1" dirty="0" smtClean="0"/>
              <a:t>exponencial</a:t>
            </a:r>
            <a:endParaRPr lang="es-A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11956" y="1828801"/>
                <a:ext cx="10018713" cy="217842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AR" dirty="0" smtClean="0">
                    <a:solidFill>
                      <a:schemeClr val="tx1"/>
                    </a:solidFill>
                  </a:rPr>
                  <a:t>Modelo de crecimiento/decrecimiento poblacional (tradicional):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s-AR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AR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s-AR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s-AR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s-AR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s-AR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s-AR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es-AR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s-AR" dirty="0" smtClean="0">
                    <a:solidFill>
                      <a:schemeClr val="tx1"/>
                    </a:solidFill>
                  </a:rPr>
                  <a:t>Donde “m” representa la población inicial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A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s-A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s-A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s-A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s-A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A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s-A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A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s-AR" dirty="0" smtClean="0">
                    <a:solidFill>
                      <a:schemeClr val="tx1"/>
                    </a:solidFill>
                  </a:rPr>
                  <a:t>) y “a” representa la tasa de crecimiento </a:t>
                </a:r>
                <a:r>
                  <a:rPr lang="es-AR" i="1" dirty="0" smtClean="0">
                    <a:solidFill>
                      <a:schemeClr val="tx1"/>
                    </a:solidFill>
                  </a:rPr>
                  <a:t>per cápita</a:t>
                </a:r>
                <a:r>
                  <a:rPr lang="es-AR" dirty="0" smtClean="0">
                    <a:solidFill>
                      <a:schemeClr val="tx1"/>
                    </a:solidFill>
                  </a:rPr>
                  <a:t>.</a:t>
                </a:r>
                <a:endParaRPr lang="es-A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1956" y="1828801"/>
                <a:ext cx="10018713" cy="2178422"/>
              </a:xfrm>
              <a:blipFill rotWithShape="0">
                <a:blip r:embed="rId2"/>
                <a:stretch>
                  <a:fillRect l="-1521" t="-280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ángulo 3"/>
          <p:cNvSpPr/>
          <p:nvPr/>
        </p:nvSpPr>
        <p:spPr>
          <a:xfrm>
            <a:off x="1951129" y="3724835"/>
            <a:ext cx="8745070" cy="1938992"/>
          </a:xfrm>
          <a:prstGeom prst="rect">
            <a:avLst/>
          </a:prstGeom>
          <a:solidFill>
            <a:srgbClr val="E3E5E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s-AR" sz="2400" dirty="0"/>
              <a:t>Una población de aves cuenta inicialmente con 50 individuos y se triplica cada dos años.</a:t>
            </a:r>
          </a:p>
          <a:p>
            <a:pPr marL="457200" indent="-457200">
              <a:buAutoNum type="alphaLcParenR"/>
            </a:pPr>
            <a:r>
              <a:rPr lang="es-AR" sz="2400" dirty="0"/>
              <a:t>Averigua la función que modela la situación.</a:t>
            </a:r>
          </a:p>
          <a:p>
            <a:pPr marL="457200" indent="-457200">
              <a:buAutoNum type="alphaLcParenR"/>
            </a:pPr>
            <a:r>
              <a:rPr lang="es-AR" sz="2400" dirty="0"/>
              <a:t>¿Cuántas aves hay después de 4 años?</a:t>
            </a:r>
          </a:p>
          <a:p>
            <a:pPr marL="457200" indent="-457200">
              <a:buAutoNum type="alphaLcParenR"/>
            </a:pPr>
            <a:r>
              <a:rPr lang="es-AR" sz="2400" dirty="0"/>
              <a:t>¿Después de cuánto tiempo habrá 1000 aves?</a:t>
            </a:r>
          </a:p>
        </p:txBody>
      </p:sp>
    </p:spTree>
    <p:extLst>
      <p:ext uri="{BB962C8B-B14F-4D97-AF65-F5344CB8AC3E}">
        <p14:creationId xmlns:p14="http://schemas.microsoft.com/office/powerpoint/2010/main" val="400053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Sección </a:t>
            </a:r>
            <a:r>
              <a:rPr lang="es-AR" dirty="0" smtClean="0"/>
              <a:t>4.2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1177" t="27244" r="21470" b="53923"/>
          <a:stretch/>
        </p:blipFill>
        <p:spPr>
          <a:xfrm>
            <a:off x="1097280" y="1845733"/>
            <a:ext cx="9418320" cy="364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0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Sección </a:t>
            </a:r>
            <a:r>
              <a:rPr lang="es-AR" dirty="0" smtClean="0"/>
              <a:t>4.2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1463" t="45847" r="21163" b="35056"/>
          <a:stretch/>
        </p:blipFill>
        <p:spPr>
          <a:xfrm>
            <a:off x="1097280" y="1845733"/>
            <a:ext cx="9425354" cy="369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6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Sección </a:t>
            </a:r>
            <a:r>
              <a:rPr lang="es-AR" dirty="0" smtClean="0"/>
              <a:t>4.5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141" t="44401" r="48433" b="45085"/>
          <a:stretch/>
        </p:blipFill>
        <p:spPr>
          <a:xfrm>
            <a:off x="936811" y="1737360"/>
            <a:ext cx="10164692" cy="185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Ley de Newton de Enfriamiento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3200" dirty="0"/>
              <a:t>La Ley de Newton de Enfriamiento dice que la rapidez a la que un cuerpo se enfría es proporcional a la diferencia de temperatura entre el cuerpo y su entorno, siempre que la diferencia de temperatura no sea demasiado grande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7143" t="33667" r="11428" b="32666"/>
          <a:stretch/>
        </p:blipFill>
        <p:spPr>
          <a:xfrm>
            <a:off x="1097280" y="1845734"/>
            <a:ext cx="10470606" cy="322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2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Ley de Newton de Enfriamiento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37352"/>
          </a:xfrm>
        </p:spPr>
        <p:txBody>
          <a:bodyPr>
            <a:normAutofit/>
          </a:bodyPr>
          <a:lstStyle/>
          <a:p>
            <a:r>
              <a:rPr lang="es-AR" sz="3200" dirty="0"/>
              <a:t>Una taza de café tiene una temperatura de 200ºF y se coloca en un cuarto que tiene una temperatura de 70ºF. Después de </a:t>
            </a:r>
            <a:r>
              <a:rPr lang="es-AR" sz="3200" dirty="0" smtClean="0"/>
              <a:t>10 </a:t>
            </a:r>
            <a:r>
              <a:rPr lang="es-AR" sz="3200" dirty="0"/>
              <a:t>minutos, la temperatura del café es 150ºF</a:t>
            </a:r>
            <a:r>
              <a:rPr lang="es-AR" sz="3200" dirty="0" smtClean="0"/>
              <a:t>.</a:t>
            </a:r>
          </a:p>
          <a:p>
            <a:r>
              <a:rPr lang="es-AR" sz="3200" dirty="0"/>
              <a:t>(a) Encuentre una función que modele la temperatura del café en el tiempo t. </a:t>
            </a:r>
            <a:endParaRPr lang="es-AR" sz="3200" dirty="0" smtClean="0"/>
          </a:p>
          <a:p>
            <a:r>
              <a:rPr lang="es-AR" sz="3200" dirty="0" smtClean="0"/>
              <a:t>(</a:t>
            </a:r>
            <a:r>
              <a:rPr lang="es-AR" sz="3200" dirty="0"/>
              <a:t>b) Encuentre la temperatura del café después de 15 minutos</a:t>
            </a:r>
            <a:r>
              <a:rPr lang="es-AR" sz="3200" dirty="0" smtClean="0"/>
              <a:t>.</a:t>
            </a:r>
          </a:p>
          <a:p>
            <a:r>
              <a:rPr lang="es-AR" sz="3200" dirty="0"/>
              <a:t>(c) ¿Cuándo se habrá enfriado el café a 100ºF?</a:t>
            </a:r>
          </a:p>
        </p:txBody>
      </p:sp>
    </p:spTree>
    <p:extLst>
      <p:ext uri="{BB962C8B-B14F-4D97-AF65-F5344CB8AC3E}">
        <p14:creationId xmlns:p14="http://schemas.microsoft.com/office/powerpoint/2010/main" val="114704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502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2200" dirty="0" smtClean="0"/>
              <a:t>1) Cierto </a:t>
            </a:r>
            <a:r>
              <a:rPr lang="es-AR" sz="2200" dirty="0"/>
              <a:t>cultivo de la bacteria </a:t>
            </a:r>
            <a:r>
              <a:rPr lang="es-AR" sz="2200" i="1" dirty="0" err="1"/>
              <a:t>Rhodobacter</a:t>
            </a:r>
            <a:r>
              <a:rPr lang="es-AR" sz="2200" i="1" dirty="0"/>
              <a:t> </a:t>
            </a:r>
            <a:r>
              <a:rPr lang="es-AR" sz="2200" i="1" dirty="0" err="1"/>
              <a:t>sphaeroides</a:t>
            </a:r>
            <a:r>
              <a:rPr lang="es-AR" sz="2200" i="1" dirty="0"/>
              <a:t> </a:t>
            </a:r>
            <a:r>
              <a:rPr lang="es-AR" sz="2200" dirty="0"/>
              <a:t>inicialmente tiene 25 bacterias y se observa que </a:t>
            </a:r>
            <a:r>
              <a:rPr lang="es-AR" sz="2200"/>
              <a:t>se </a:t>
            </a:r>
            <a:r>
              <a:rPr lang="es-AR" sz="2200" smtClean="0"/>
              <a:t>cuadriplica </a:t>
            </a:r>
            <a:r>
              <a:rPr lang="es-AR" sz="2200" dirty="0" smtClean="0"/>
              <a:t>cada </a:t>
            </a:r>
            <a:r>
              <a:rPr lang="es-AR" sz="2200" dirty="0"/>
              <a:t>5 horas.</a:t>
            </a:r>
          </a:p>
          <a:p>
            <a:pPr marL="1169988" indent="-457200">
              <a:buFont typeface="+mj-lt"/>
              <a:buAutoNum type="alphaLcParenR"/>
            </a:pPr>
            <a:r>
              <a:rPr lang="es-AR" sz="2200" dirty="0" smtClean="0"/>
              <a:t>Encuentre </a:t>
            </a:r>
            <a:r>
              <a:rPr lang="es-AR" sz="2200" dirty="0"/>
              <a:t>un modelo exponencial para el número de bacterias del cultivo después de t horas. </a:t>
            </a:r>
          </a:p>
          <a:p>
            <a:pPr marL="1169988" indent="-457200">
              <a:buFont typeface="+mj-lt"/>
              <a:buAutoNum type="alphaLcParenR"/>
            </a:pPr>
            <a:r>
              <a:rPr lang="es-AR" sz="2200" dirty="0" smtClean="0"/>
              <a:t>Estime </a:t>
            </a:r>
            <a:r>
              <a:rPr lang="es-AR" sz="2200" dirty="0"/>
              <a:t>el número de bacterias después de 18 horas</a:t>
            </a:r>
            <a:r>
              <a:rPr lang="es-AR" sz="2200" dirty="0" smtClean="0"/>
              <a:t>.</a:t>
            </a:r>
          </a:p>
          <a:p>
            <a:pPr marL="0" indent="0">
              <a:buNone/>
            </a:pPr>
            <a:r>
              <a:rPr lang="es-AR" sz="2200" dirty="0" smtClean="0">
                <a:solidFill>
                  <a:schemeClr val="tx1"/>
                </a:solidFill>
              </a:rPr>
              <a:t>2) </a:t>
            </a:r>
            <a:r>
              <a:rPr lang="es-AR" sz="2200" dirty="0"/>
              <a:t>Un pavo rostizado se saca de un horno cuando su temperatura ha alcanzado 185ºF y se coloca en una mesa en un cuarto donde la temperatura es de 75ºF</a:t>
            </a:r>
          </a:p>
          <a:p>
            <a:pPr marL="1160463" indent="-514350">
              <a:buAutoNum type="alphaLcParenR"/>
            </a:pPr>
            <a:r>
              <a:rPr lang="es-AR" sz="2200" dirty="0"/>
              <a:t>Si la temperatura del pavo es 150ºF después de media hora, ¿cuál es su temperatura después de 45 minutos? </a:t>
            </a:r>
          </a:p>
          <a:p>
            <a:pPr marL="1160463" indent="-514350">
              <a:buAutoNum type="alphaLcParenR"/>
            </a:pPr>
            <a:r>
              <a:rPr lang="es-AR" sz="2200" dirty="0" smtClean="0"/>
              <a:t>¿Cuándo </a:t>
            </a:r>
            <a:r>
              <a:rPr lang="es-AR" sz="2200" dirty="0"/>
              <a:t>se enfriará el pavo a 100ºF</a:t>
            </a:r>
            <a:r>
              <a:rPr lang="es-AR" sz="2200" dirty="0" smtClean="0"/>
              <a:t>?</a:t>
            </a:r>
            <a:endParaRPr lang="es-AR" sz="22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AR" dirty="0" smtClean="0"/>
              <a:t>Problemas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3600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Problemas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AR" sz="2800" dirty="0" smtClean="0"/>
              <a:t>3) La </a:t>
            </a:r>
            <a:r>
              <a:rPr lang="es-AR" sz="2800" dirty="0"/>
              <a:t>población de zorros en cierta región tiene una tasa de crecimiento relativa de 8% por año. Se estima que la población en 2005 era de 18,000. </a:t>
            </a:r>
          </a:p>
          <a:p>
            <a:pPr marL="1344613" indent="-631825">
              <a:buAutoNum type="alphaLcParenBoth"/>
            </a:pPr>
            <a:r>
              <a:rPr lang="es-AR" sz="2800" dirty="0"/>
              <a:t>Encuentre una función que modele la población en t años después de 2005. </a:t>
            </a:r>
          </a:p>
          <a:p>
            <a:pPr marL="1344613" indent="-631825">
              <a:buAutoNum type="alphaLcParenBoth"/>
            </a:pPr>
            <a:r>
              <a:rPr lang="es-AR" sz="2800" dirty="0"/>
              <a:t>Use la función de la parte (a) para estimar la población de zorros en el año 2013</a:t>
            </a:r>
            <a:r>
              <a:rPr lang="es-AR" sz="2800" dirty="0" smtClean="0"/>
              <a:t>.</a:t>
            </a:r>
          </a:p>
          <a:p>
            <a:pPr marL="0" indent="0">
              <a:buNone/>
            </a:pPr>
            <a:r>
              <a:rPr lang="es-AR" sz="2800" dirty="0" smtClean="0"/>
              <a:t>4) El </a:t>
            </a:r>
            <a:r>
              <a:rPr lang="es-AR" sz="2800" dirty="0"/>
              <a:t>radio 221 tiene una vida media de 30 s. ¿Cuánto tiempo tomará que el 95% de la muestra se desintegre</a:t>
            </a:r>
            <a:r>
              <a:rPr lang="es-AR" sz="2800" dirty="0" smtClean="0"/>
              <a:t>?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86575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77108" y="1845734"/>
            <a:ext cx="9920515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2400" dirty="0"/>
              <a:t>5) Un artefacto de madera de una tumba antigua contiene 65% del carbono 14 que está presente en árboles vivos. ¿Cuánto tiempo hace que se construyó el artefacto? (La vida media del carbono 14 es de 5370 años</a:t>
            </a:r>
            <a:r>
              <a:rPr lang="es-AR" sz="2400" dirty="0" smtClean="0"/>
              <a:t>.)</a:t>
            </a:r>
            <a:endParaRPr lang="es-AR" sz="2400" dirty="0" smtClean="0"/>
          </a:p>
          <a:p>
            <a:pPr marL="0" indent="0">
              <a:buNone/>
            </a:pPr>
            <a:r>
              <a:rPr lang="es-AR" sz="2400" dirty="0" smtClean="0"/>
              <a:t>6) </a:t>
            </a:r>
            <a:r>
              <a:rPr lang="es-AR" sz="2400" dirty="0" smtClean="0">
                <a:solidFill>
                  <a:schemeClr val="tx1"/>
                </a:solidFill>
              </a:rPr>
              <a:t>Se </a:t>
            </a:r>
            <a:r>
              <a:rPr lang="es-AR" sz="2400" dirty="0">
                <a:solidFill>
                  <a:schemeClr val="tx1"/>
                </a:solidFill>
              </a:rPr>
              <a:t>administran 50mg de cierto medicamento. La cantidad de mg en sangre disminuye a la tercera parte cada 5hs.</a:t>
            </a:r>
          </a:p>
          <a:p>
            <a:pPr marL="1169988" indent="-457200">
              <a:buAutoNum type="alphaLcParenR"/>
            </a:pPr>
            <a:r>
              <a:rPr lang="es-AR" sz="2400" dirty="0">
                <a:solidFill>
                  <a:schemeClr val="tx1"/>
                </a:solidFill>
              </a:rPr>
              <a:t>Averigua la función que modela la situación.</a:t>
            </a:r>
          </a:p>
          <a:p>
            <a:pPr marL="1169988" indent="-457200">
              <a:buAutoNum type="alphaLcParenR"/>
            </a:pPr>
            <a:r>
              <a:rPr lang="es-AR" sz="2400" dirty="0">
                <a:solidFill>
                  <a:schemeClr val="tx1"/>
                </a:solidFill>
              </a:rPr>
              <a:t>¿Cuántos mg del medicamento quedará después de 3hs?</a:t>
            </a:r>
          </a:p>
          <a:p>
            <a:pPr marL="1169988" indent="-457200">
              <a:buAutoNum type="alphaLcParenR"/>
            </a:pPr>
            <a:r>
              <a:rPr lang="es-AR" sz="2400" dirty="0">
                <a:solidFill>
                  <a:schemeClr val="tx1"/>
                </a:solidFill>
              </a:rPr>
              <a:t>¿Después de cuanto tiempo quedará 1mg?</a:t>
            </a:r>
          </a:p>
          <a:p>
            <a:pPr marL="646113" indent="0">
              <a:buNone/>
            </a:pPr>
            <a:endParaRPr lang="es-AR" sz="24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177109" y="293376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 smtClean="0"/>
              <a:t>Problemas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0780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9686" y="912054"/>
            <a:ext cx="10772775" cy="724149"/>
          </a:xfrm>
        </p:spPr>
        <p:txBody>
          <a:bodyPr>
            <a:normAutofit/>
          </a:bodyPr>
          <a:lstStyle/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Comparaciones con el libro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079686" y="4375779"/>
                <a:ext cx="10753725" cy="187710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AR" sz="1800" dirty="0">
                    <a:solidFill>
                      <a:schemeClr val="tx1"/>
                    </a:solidFill>
                  </a:rPr>
                  <a:t>Modelo de crecimiento/decrecimiento poblacional (tradicional):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s-AR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AR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s-AR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s-AR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s-AR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s-AR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s-AR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es-AR" sz="18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s-AR" sz="1800" dirty="0">
                    <a:solidFill>
                      <a:schemeClr val="tx1"/>
                    </a:solidFill>
                  </a:rPr>
                  <a:t>Donde “m” representa la población inicial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AR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s-A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s-AR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s-AR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s-A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A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s-AR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AR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s-AR" sz="1800" dirty="0">
                    <a:solidFill>
                      <a:schemeClr val="tx1"/>
                    </a:solidFill>
                  </a:rPr>
                  <a:t>) y “a” representa la tasa de crecimiento </a:t>
                </a:r>
                <a:r>
                  <a:rPr lang="es-AR" sz="1800" i="1" dirty="0">
                    <a:solidFill>
                      <a:schemeClr val="tx1"/>
                    </a:solidFill>
                  </a:rPr>
                  <a:t>per </a:t>
                </a:r>
                <a:r>
                  <a:rPr lang="es-AR" sz="1800" i="1" dirty="0" err="1">
                    <a:solidFill>
                      <a:schemeClr val="tx1"/>
                    </a:solidFill>
                  </a:rPr>
                  <a:t>capita</a:t>
                </a:r>
                <a:r>
                  <a:rPr lang="es-AR" sz="18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s-AR" sz="18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9686" y="4375779"/>
                <a:ext cx="10753725" cy="1877103"/>
              </a:xfrm>
              <a:blipFill rotWithShape="0">
                <a:blip r:embed="rId2"/>
                <a:stretch>
                  <a:fillRect l="-1304" t="-3247" r="-5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7169" t="40387" r="1287" b="25674"/>
          <a:stretch/>
        </p:blipFill>
        <p:spPr>
          <a:xfrm>
            <a:off x="2085412" y="1797134"/>
            <a:ext cx="7798175" cy="241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3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0882" t="51962" r="6581" b="20378"/>
          <a:stretch/>
        </p:blipFill>
        <p:spPr>
          <a:xfrm>
            <a:off x="497541" y="753035"/>
            <a:ext cx="11139317" cy="277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6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Ejemplos de problemas de secciones anteriores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183344" y="1856974"/>
                <a:ext cx="9972336" cy="341427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AR" sz="2400" dirty="0" smtClean="0"/>
                  <a:t>El número de bacterias presentes en un cultivo después de t minutos esta dado por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=300</m:t>
                      </m:r>
                      <m:sSup>
                        <m:sSup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A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s-AR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s-AR" sz="2400" dirty="0" smtClean="0"/>
              </a:p>
              <a:p>
                <a:pPr>
                  <a:buFont typeface="+mj-lt"/>
                  <a:buAutoNum type="arabicPeriod"/>
                </a:pPr>
                <a:r>
                  <a:rPr lang="es-AR" sz="2400" dirty="0" smtClean="0"/>
                  <a:t>¿</a:t>
                </a:r>
                <a:r>
                  <a:rPr lang="es-AR" sz="2400" dirty="0"/>
                  <a:t>Cuántas bacterias están presentes inicialmente</a:t>
                </a:r>
                <a:r>
                  <a:rPr lang="es-AR" sz="2400" dirty="0" smtClean="0"/>
                  <a:t>?</a:t>
                </a:r>
              </a:p>
              <a:p>
                <a:pPr>
                  <a:buFont typeface="+mj-lt"/>
                  <a:buAutoNum type="arabicPeriod"/>
                </a:pPr>
                <a:r>
                  <a:rPr lang="es-AR" sz="2400" dirty="0"/>
                  <a:t>Aproximadamente, ¿cuántas bacterias están presentes después de 3 minutos</a:t>
                </a:r>
                <a:r>
                  <a:rPr lang="es-AR" sz="2400" dirty="0" smtClean="0"/>
                  <a:t>?</a:t>
                </a:r>
              </a:p>
              <a:p>
                <a:pPr>
                  <a:buFont typeface="+mj-lt"/>
                  <a:buAutoNum type="arabicPeriod"/>
                </a:pPr>
                <a:r>
                  <a:rPr lang="es-AR" sz="2400" dirty="0"/>
                  <a:t>Aproximadamente, ¿cuántas bacterias están presentes después de </a:t>
                </a:r>
                <a:r>
                  <a:rPr lang="es-AR" sz="2400" dirty="0" smtClean="0"/>
                  <a:t>media hora?</a:t>
                </a:r>
                <a:endParaRPr lang="es-AR" sz="24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3344" y="1856974"/>
                <a:ext cx="9972336" cy="3414274"/>
              </a:xfrm>
              <a:blipFill rotWithShape="0">
                <a:blip r:embed="rId2"/>
                <a:stretch>
                  <a:fillRect l="-1895" t="-2500" r="-1161" b="-107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53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Sección 4.1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183343" y="1905000"/>
                <a:ext cx="10717304" cy="3777622"/>
              </a:xfrm>
            </p:spPr>
            <p:txBody>
              <a:bodyPr>
                <a:normAutofit/>
              </a:bodyPr>
              <a:lstStyle/>
              <a:p>
                <a:pPr>
                  <a:buAutoNum type="arabicPeriod"/>
                </a:pPr>
                <a:r>
                  <a:rPr lang="es-AR" sz="2400" dirty="0" smtClean="0"/>
                  <a:t>Datos: </a:t>
                </a:r>
              </a:p>
              <a:p>
                <a:pPr marL="1344613"/>
                <a:r>
                  <a:rPr lang="es-AR" sz="2400" dirty="0" smtClean="0"/>
                  <a:t>Población inicial: 1500 bacterias</a:t>
                </a:r>
              </a:p>
              <a:p>
                <a:pPr marL="1344613"/>
                <a:r>
                  <a:rPr lang="es-AR" sz="2400" dirty="0" smtClean="0"/>
                  <a:t>Población después de una hora: (se duplica) </a:t>
                </a:r>
                <a:r>
                  <a:rPr lang="es-AR" sz="2400" b="1" dirty="0" smtClean="0"/>
                  <a:t>3000</a:t>
                </a:r>
                <a:endParaRPr lang="es-AR" sz="2400" dirty="0"/>
              </a:p>
              <a:p>
                <a:pPr marL="0" indent="0">
                  <a:buNone/>
                </a:pPr>
                <a:r>
                  <a:rPr lang="es-AR" sz="2400" dirty="0" smtClean="0"/>
                  <a:t>2. Modelo de crecimiento/decrecimiento poblacional (tradicional):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s-AR" sz="2400" dirty="0" smtClean="0"/>
              </a:p>
              <a:p>
                <a:pPr marL="0" indent="0">
                  <a:buNone/>
                </a:pPr>
                <a:r>
                  <a:rPr lang="es-AR" sz="2400" dirty="0" smtClean="0"/>
                  <a:t>Donde y es “número de bacterias” y x es “tiempo en horas” (en este modelo vamos a usar la letra “t” en vez de “x” y la expresión “P(t)” en vez de “y”)</a:t>
                </a:r>
                <a:endParaRPr lang="es-AR" sz="24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3343" y="1905000"/>
                <a:ext cx="10717304" cy="3777622"/>
              </a:xfrm>
              <a:blipFill rotWithShape="0">
                <a:blip r:embed="rId2"/>
                <a:stretch>
                  <a:fillRect l="-1763" t="-2585" r="-34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2353" t="42741" r="50037" b="41565"/>
          <a:stretch/>
        </p:blipFill>
        <p:spPr>
          <a:xfrm>
            <a:off x="5261928" y="286603"/>
            <a:ext cx="6801747" cy="159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0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115041" y="1286969"/>
                <a:ext cx="10388506" cy="4953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s-AR" sz="2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A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s-AR" sz="2400" dirty="0" smtClean="0"/>
              </a:p>
              <a:p>
                <a:pPr marL="0" indent="0">
                  <a:buNone/>
                </a:pPr>
                <a:r>
                  <a:rPr lang="es-AR" sz="2400" dirty="0"/>
                  <a:t>Población inicial: 1500 </a:t>
                </a:r>
                <a:r>
                  <a:rPr lang="es-AR" sz="2400" dirty="0" smtClean="0"/>
                  <a:t>bacterias  </a:t>
                </a:r>
                <a:r>
                  <a:rPr lang="es-AR" sz="2400" dirty="0" smtClean="0">
                    <a:sym typeface="Wingdings" panose="05000000000000000000" pitchFamily="2" charset="2"/>
                  </a:rPr>
                  <a:t>  </a:t>
                </a:r>
                <a14:m>
                  <m:oMath xmlns:m="http://schemas.openxmlformats.org/officeDocument/2006/math">
                    <m:r>
                      <a:rPr lang="es-AR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  <m:d>
                      <m:dPr>
                        <m:ctrlPr>
                          <a:rPr lang="es-AR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s-AR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e>
                    </m:d>
                    <m:r>
                      <a:rPr lang="es-AR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=1500</m:t>
                    </m:r>
                  </m:oMath>
                </a14:m>
                <a:endParaRPr lang="es-AR" sz="2400" b="0" dirty="0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s-AR" sz="2400" dirty="0"/>
                  <a:t>Población después de una hora: (se duplica) </a:t>
                </a:r>
                <a:r>
                  <a:rPr lang="es-AR" sz="2400" b="1" dirty="0" smtClean="0"/>
                  <a:t>3000</a:t>
                </a:r>
                <a:r>
                  <a:rPr lang="es-AR" sz="2400" dirty="0" smtClean="0"/>
                  <a:t> </a:t>
                </a:r>
                <a:r>
                  <a:rPr lang="es-AR" sz="24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s-AR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  <m:d>
                      <m:dPr>
                        <m:ctrlPr>
                          <a:rPr lang="es-AR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s-AR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e>
                    </m:d>
                    <m:r>
                      <a:rPr lang="es-AR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=3000</m:t>
                    </m:r>
                  </m:oMath>
                </a14:m>
                <a:endParaRPr lang="es-AR" sz="2400" b="0" dirty="0" smtClean="0"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s-AR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A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AR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AR" sz="24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s-AR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s-A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s-A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A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s-AR" sz="2400" dirty="0" smtClean="0"/>
                  <a:t> </a:t>
                </a:r>
                <a:r>
                  <a:rPr lang="es-AR" sz="24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s-AR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  <m:d>
                      <m:dPr>
                        <m:ctrlPr>
                          <a:rPr lang="es-AR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s-AR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e>
                    </m:d>
                    <m:r>
                      <a:rPr lang="es-AR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s-AR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  <m:r>
                      <a:rPr lang="es-A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∙</m:t>
                    </m:r>
                    <m:sSup>
                      <m:sSupPr>
                        <m:ctrlPr>
                          <a:rPr lang="es-A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s-A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  <m:sup>
                        <m:r>
                          <a:rPr lang="es-A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s-AR" sz="2400" dirty="0" smtClean="0"/>
                  <a:t> </a:t>
                </a:r>
                <a:r>
                  <a:rPr lang="es-AR" sz="24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s-AR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  <m:d>
                      <m:dPr>
                        <m:ctrlPr>
                          <a:rPr lang="es-AR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s-AR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e>
                    </m:d>
                    <m:r>
                      <a:rPr lang="es-AR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s-AR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</m:oMath>
                </a14:m>
                <a:r>
                  <a:rPr lang="es-AR" sz="2400" dirty="0" smtClean="0"/>
                  <a:t> </a:t>
                </a:r>
                <a:r>
                  <a:rPr lang="es-AR" sz="24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s-AR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  <m:r>
                      <a:rPr lang="es-AR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=1500</m:t>
                    </m:r>
                  </m:oMath>
                </a14:m>
                <a:endParaRPr lang="es-AR" sz="24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s-AR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A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AR" sz="24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1500</m:t>
                    </m:r>
                    <m:r>
                      <a:rPr lang="es-A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s-A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A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s-AR" sz="2400" dirty="0"/>
                  <a:t> </a:t>
                </a:r>
                <a:r>
                  <a:rPr lang="es-AR" sz="24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s-AR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  <m:d>
                      <m:dPr>
                        <m:ctrlPr>
                          <a:rPr lang="es-AR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s-AR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e>
                    </m:d>
                    <m:r>
                      <a:rPr lang="es-AR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s-AR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1500</m:t>
                    </m:r>
                    <m:r>
                      <a:rPr lang="es-A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∙</m:t>
                    </m:r>
                    <m:sSup>
                      <m:sSupPr>
                        <m:ctrlPr>
                          <a:rPr lang="es-A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s-A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  <m:sup>
                        <m:r>
                          <a:rPr lang="es-A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p>
                    </m:sSup>
                  </m:oMath>
                </a14:m>
                <a:r>
                  <a:rPr lang="es-AR" sz="2400" dirty="0"/>
                  <a:t>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3000</m:t>
                      </m:r>
                      <m:r>
                        <a:rPr lang="es-AR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=1500</m:t>
                      </m:r>
                      <m:r>
                        <a:rPr lang="es-A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∙</m:t>
                      </m:r>
                      <m:sSup>
                        <m:sSupPr>
                          <m:ctrlPr>
                            <a:rPr lang="es-A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</m:e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s-AR" sz="24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  <m:r>
                        <a:rPr lang="es-AR" sz="2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</m:oMath>
                  </m:oMathPara>
                </a14:m>
                <a:endParaRPr lang="es-AR" sz="2400" dirty="0" smtClean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r>
                      <a:rPr lang="es-AR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A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AR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AR" sz="2400" i="1">
                        <a:latin typeface="Cambria Math" panose="02040503050406030204" pitchFamily="18" charset="0"/>
                      </a:rPr>
                      <m:t>)=1500∙</m:t>
                    </m:r>
                    <m:sSup>
                      <m:sSupPr>
                        <m:ctrlPr>
                          <a:rPr lang="es-A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A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A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s-A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s-AR" sz="2400" dirty="0" smtClean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r>
                      <a:rPr lang="es-AR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s-A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</m:d>
                    <m:r>
                      <a:rPr lang="es-AR" sz="2400" i="1">
                        <a:latin typeface="Cambria Math" panose="02040503050406030204" pitchFamily="18" charset="0"/>
                      </a:rPr>
                      <m:t>=1500∙</m:t>
                    </m:r>
                    <m:sSup>
                      <m:sSupPr>
                        <m:ctrlPr>
                          <a:rPr lang="es-A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A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A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s-A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</m:sup>
                    </m:sSup>
                    <m:r>
                      <a:rPr lang="es-A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=1500∙16777216=25.165.824.000</m:t>
                    </m:r>
                  </m:oMath>
                </a14:m>
                <a:endParaRPr lang="es-AR" sz="2400" dirty="0"/>
              </a:p>
              <a:p>
                <a:pPr marL="0" indent="0">
                  <a:buNone/>
                </a:pPr>
                <a:endParaRPr lang="es-AR" sz="2400" dirty="0" smtClean="0"/>
              </a:p>
              <a:p>
                <a:pPr marL="0" indent="0">
                  <a:buNone/>
                </a:pPr>
                <a:endParaRPr lang="es-AR" sz="24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041" y="1286969"/>
                <a:ext cx="10388506" cy="4953000"/>
              </a:xfrm>
              <a:blipFill rotWithShape="0">
                <a:blip r:embed="rId2"/>
                <a:stretch>
                  <a:fillRect l="-181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/>
          <p:cNvSpPr txBox="1"/>
          <p:nvPr/>
        </p:nvSpPr>
        <p:spPr>
          <a:xfrm>
            <a:off x="2148114" y="2425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dirty="0"/>
          </a:p>
        </p:txBody>
      </p:sp>
      <p:sp>
        <p:nvSpPr>
          <p:cNvPr id="6" name="CuadroTexto 5"/>
          <p:cNvSpPr txBox="1"/>
          <p:nvPr/>
        </p:nvSpPr>
        <p:spPr>
          <a:xfrm>
            <a:off x="1637125" y="5493245"/>
            <a:ext cx="9093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Después de 24 horas, la población será de 25 mil millones bacterias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172610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Sección 4.1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0615" t="47999" r="46544" b="26876"/>
          <a:stretch/>
        </p:blipFill>
        <p:spPr>
          <a:xfrm>
            <a:off x="1097280" y="1845734"/>
            <a:ext cx="10225585" cy="3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5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Sección </a:t>
            </a:r>
            <a:r>
              <a:rPr lang="es-AR" dirty="0" smtClean="0"/>
              <a:t>4.2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309" t="41172" r="52132" b="33129"/>
          <a:stretch/>
        </p:blipFill>
        <p:spPr>
          <a:xfrm>
            <a:off x="1097279" y="1845734"/>
            <a:ext cx="8665285" cy="423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5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313</TotalTime>
  <Words>885</Words>
  <Application>Microsoft Office PowerPoint</Application>
  <PresentationFormat>Panorámica</PresentationFormat>
  <Paragraphs>110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2" baseType="lpstr">
      <vt:lpstr>Calibri</vt:lpstr>
      <vt:lpstr>Calibri Light</vt:lpstr>
      <vt:lpstr>Cambria Math</vt:lpstr>
      <vt:lpstr>Wingdings</vt:lpstr>
      <vt:lpstr>Retrospección</vt:lpstr>
      <vt:lpstr>MODELADO CON FUNCIONES EXPONENCIALES Y LOGARÍTMICAS</vt:lpstr>
      <vt:lpstr>Crecimiento exponencial</vt:lpstr>
      <vt:lpstr>Comparaciones con el libro</vt:lpstr>
      <vt:lpstr>Presentación de PowerPoint</vt:lpstr>
      <vt:lpstr>Ejemplos de problemas de secciones anteriores</vt:lpstr>
      <vt:lpstr>Sección 4.1</vt:lpstr>
      <vt:lpstr>Presentación de PowerPoint</vt:lpstr>
      <vt:lpstr>Sección 4.1</vt:lpstr>
      <vt:lpstr>Sección 4.2</vt:lpstr>
      <vt:lpstr>Sección 4.3</vt:lpstr>
      <vt:lpstr>Sección 4.5</vt:lpstr>
      <vt:lpstr>Crecimiento exponencial</vt:lpstr>
      <vt:lpstr>Crecimiento exponencial RELATIVO</vt:lpstr>
      <vt:lpstr>Crecimiento exponencial RELATIVO</vt:lpstr>
      <vt:lpstr>Sección 4.2</vt:lpstr>
      <vt:lpstr>Modelo de desintegración radiactiva </vt:lpstr>
      <vt:lpstr>Modelo de desintegración radiactiva </vt:lpstr>
      <vt:lpstr>En una muestra de un fósil se detectó que el 0.003% del Carbono contenido es Carbono 14 ((_^14)C). Si se sabe que el  (_^14)C representa el 1% del Carbono presente en un ser vivo y que la vida media del (_^14)C es de 5730 años, ¿Qué tan antiguo es el fósil?</vt:lpstr>
      <vt:lpstr>m(t)=me^(-rt)</vt:lpstr>
      <vt:lpstr>Sección 4.2</vt:lpstr>
      <vt:lpstr>Sección 4.2</vt:lpstr>
      <vt:lpstr>Sección 4.5</vt:lpstr>
      <vt:lpstr>Ley de Newton de Enfriamiento</vt:lpstr>
      <vt:lpstr>Ley de Newton de Enfriamiento</vt:lpstr>
      <vt:lpstr>Problemas</vt:lpstr>
      <vt:lpstr>Problemas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MODELADO CON FUNCIONES EXPONENCIALES Y LOGARÍTMICAS</dc:title>
  <dc:creator>María Alejandra Saux</dc:creator>
  <cp:lastModifiedBy>María Alejandra Saux</cp:lastModifiedBy>
  <cp:revision>17</cp:revision>
  <dcterms:created xsi:type="dcterms:W3CDTF">2024-05-30T01:49:35Z</dcterms:created>
  <dcterms:modified xsi:type="dcterms:W3CDTF">2025-05-29T12:05:13Z</dcterms:modified>
</cp:coreProperties>
</file>