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C103-3983-4053-94B7-ED447A730947}" type="datetimeFigureOut">
              <a:rPr lang="es-AR" smtClean="0"/>
              <a:t>22/5/2025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4A1C-BF1E-4BEE-8CE2-BCE2F03203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5592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C103-3983-4053-94B7-ED447A730947}" type="datetimeFigureOut">
              <a:rPr lang="es-AR" smtClean="0"/>
              <a:t>22/5/2025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4A1C-BF1E-4BEE-8CE2-BCE2F03203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4921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C103-3983-4053-94B7-ED447A730947}" type="datetimeFigureOut">
              <a:rPr lang="es-AR" smtClean="0"/>
              <a:t>22/5/2025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4A1C-BF1E-4BEE-8CE2-BCE2F03203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7978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C103-3983-4053-94B7-ED447A730947}" type="datetimeFigureOut">
              <a:rPr lang="es-AR" smtClean="0"/>
              <a:t>22/5/2025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4A1C-BF1E-4BEE-8CE2-BCE2F03203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6796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C103-3983-4053-94B7-ED447A730947}" type="datetimeFigureOut">
              <a:rPr lang="es-AR" smtClean="0"/>
              <a:t>22/5/2025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4A1C-BF1E-4BEE-8CE2-BCE2F03203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54627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C103-3983-4053-94B7-ED447A730947}" type="datetimeFigureOut">
              <a:rPr lang="es-AR" smtClean="0"/>
              <a:t>22/5/2025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4A1C-BF1E-4BEE-8CE2-BCE2F03203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5613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C103-3983-4053-94B7-ED447A730947}" type="datetimeFigureOut">
              <a:rPr lang="es-AR" smtClean="0"/>
              <a:t>22/5/2025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4A1C-BF1E-4BEE-8CE2-BCE2F03203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5180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C103-3983-4053-94B7-ED447A730947}" type="datetimeFigureOut">
              <a:rPr lang="es-AR" smtClean="0"/>
              <a:t>22/5/2025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4A1C-BF1E-4BEE-8CE2-BCE2F03203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7851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C103-3983-4053-94B7-ED447A730947}" type="datetimeFigureOut">
              <a:rPr lang="es-AR" smtClean="0"/>
              <a:t>22/5/2025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4A1C-BF1E-4BEE-8CE2-BCE2F03203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34249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C103-3983-4053-94B7-ED447A730947}" type="datetimeFigureOut">
              <a:rPr lang="es-AR" smtClean="0"/>
              <a:t>22/5/2025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4A1C-BF1E-4BEE-8CE2-BCE2F03203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3629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C103-3983-4053-94B7-ED447A730947}" type="datetimeFigureOut">
              <a:rPr lang="es-AR" smtClean="0"/>
              <a:t>22/5/2025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4A1C-BF1E-4BEE-8CE2-BCE2F03203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8566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2C103-3983-4053-94B7-ED447A730947}" type="datetimeFigureOut">
              <a:rPr lang="es-AR" smtClean="0"/>
              <a:t>22/5/2025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64A1C-BF1E-4BEE-8CE2-BCE2F03203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8365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 CuadroTexto"/>
          <p:cNvSpPr txBox="1">
            <a:spLocks noChangeArrowheads="1"/>
          </p:cNvSpPr>
          <p:nvPr/>
        </p:nvSpPr>
        <p:spPr bwMode="auto">
          <a:xfrm rot="-407774">
            <a:off x="3285958" y="2978219"/>
            <a:ext cx="2587953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s-ES" sz="4000" b="1" dirty="0">
                <a:solidFill>
                  <a:srgbClr val="00B050"/>
                </a:solidFill>
                <a:latin typeface="Cambria Math" pitchFamily="18" charset="0"/>
              </a:rPr>
              <a:t>MATRICES </a:t>
            </a:r>
          </a:p>
        </p:txBody>
      </p:sp>
    </p:spTree>
    <p:extLst>
      <p:ext uri="{BB962C8B-B14F-4D97-AF65-F5344CB8AC3E}">
        <p14:creationId xmlns:p14="http://schemas.microsoft.com/office/powerpoint/2010/main" val="164222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0" y="549275"/>
            <a:ext cx="5643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ES_tradnl" sz="2000" b="1" u="sng">
                <a:solidFill>
                  <a:srgbClr val="FF0000"/>
                </a:solidFill>
                <a:latin typeface="Cambria Math" pitchFamily="18" charset="0"/>
              </a:rPr>
              <a:t>OPERACIONES CON MATRICES (III)</a:t>
            </a:r>
            <a:r>
              <a:rPr lang="es-ES_tradnl" sz="2000" b="1">
                <a:solidFill>
                  <a:srgbClr val="FF0000"/>
                </a:solidFill>
                <a:latin typeface="Cambria Math" pitchFamily="18" charset="0"/>
              </a:rPr>
              <a:t>.-</a:t>
            </a:r>
            <a:endParaRPr lang="es-ES" sz="2000" b="1">
              <a:latin typeface="Cambria Math" pitchFamily="18" charset="0"/>
            </a:endParaRPr>
          </a:p>
        </p:txBody>
      </p:sp>
      <p:sp>
        <p:nvSpPr>
          <p:cNvPr id="11267" name="18 Rectángulo"/>
          <p:cNvSpPr>
            <a:spLocks noChangeArrowheads="1"/>
          </p:cNvSpPr>
          <p:nvPr/>
        </p:nvSpPr>
        <p:spPr bwMode="auto">
          <a:xfrm>
            <a:off x="214313" y="2357438"/>
            <a:ext cx="2571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>
                <a:latin typeface="Arial Black" pitchFamily="34" charset="0"/>
              </a:rPr>
              <a:t>         </a:t>
            </a:r>
          </a:p>
        </p:txBody>
      </p:sp>
      <p:sp>
        <p:nvSpPr>
          <p:cNvPr id="11268" name="Rectangle 10"/>
          <p:cNvSpPr>
            <a:spLocks noChangeArrowheads="1"/>
          </p:cNvSpPr>
          <p:nvPr/>
        </p:nvSpPr>
        <p:spPr bwMode="auto">
          <a:xfrm>
            <a:off x="1349375" y="1323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AR"/>
          </a:p>
        </p:txBody>
      </p:sp>
      <p:sp>
        <p:nvSpPr>
          <p:cNvPr id="16" name="15 Rectángulo"/>
          <p:cNvSpPr/>
          <p:nvPr/>
        </p:nvSpPr>
        <p:spPr>
          <a:xfrm>
            <a:off x="0" y="1052736"/>
            <a:ext cx="89297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 algn="just">
              <a:buFont typeface="Wingdings" pitchFamily="2" charset="2"/>
              <a:buChar char="v"/>
              <a:defRPr/>
            </a:pPr>
            <a:r>
              <a:rPr lang="es-ES_tradnl" sz="20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Verdana" pitchFamily="34" charset="0"/>
              </a:rPr>
              <a:t>Potencia</a:t>
            </a:r>
            <a:r>
              <a:rPr lang="es-ES_tradnl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Verdana" pitchFamily="34" charset="0"/>
              </a:rPr>
              <a:t>.</a:t>
            </a:r>
            <a:r>
              <a:rPr lang="es-ES_tradnl" sz="2000" b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 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Se llama potencia de orden </a:t>
            </a:r>
            <a:r>
              <a:rPr lang="es-ES_tradnl" sz="2000" b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n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 </a:t>
            </a:r>
            <a:r>
              <a:rPr lang="es-ES_tradnl" sz="2000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 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y de base la </a:t>
            </a:r>
            <a:r>
              <a:rPr lang="es-ES_tradnl" sz="2000" b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matriz cuadrada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 </a:t>
            </a:r>
            <a:r>
              <a:rPr lang="es-ES_tradnl" sz="2000" b="1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A</a:t>
            </a:r>
            <a:r>
              <a:rPr lang="es-ES_tradnl" sz="2000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, 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a la matriz que se obtiene de </a:t>
            </a:r>
            <a:endParaRPr lang="es-ES" sz="2000" dirty="0">
              <a:solidFill>
                <a:schemeClr val="accent2"/>
              </a:solidFill>
              <a:latin typeface="Cambria Math" pitchFamily="18" charset="0"/>
              <a:ea typeface="Cambria Math" pitchFamily="18" charset="0"/>
              <a:cs typeface="Verdana" pitchFamily="34" charset="0"/>
            </a:endParaRP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127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12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127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127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1278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127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128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12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128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128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12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12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128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128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2987675" y="1557338"/>
          <a:ext cx="292893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cuación" r:id="rId3" imgW="1282700" imgH="203200" progId="Equation.3">
                  <p:embed/>
                </p:oleObj>
              </mc:Choice>
              <mc:Fallback>
                <p:oleObj name="Ecuación" r:id="rId3" imgW="1282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557338"/>
                        <a:ext cx="2928938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1258888" y="2492375"/>
          <a:ext cx="6445250" cy="156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cuación" r:id="rId5" imgW="3822700" imgH="596900" progId="Equation.3">
                  <p:embed/>
                </p:oleObj>
              </mc:Choice>
              <mc:Fallback>
                <p:oleObj name="Ecuación" r:id="rId5" imgW="38227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492375"/>
                        <a:ext cx="6445250" cy="156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67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743743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1 CuadroTexto"/>
          <p:cNvSpPr txBox="1">
            <a:spLocks noChangeArrowheads="1"/>
          </p:cNvSpPr>
          <p:nvPr/>
        </p:nvSpPr>
        <p:spPr bwMode="auto">
          <a:xfrm>
            <a:off x="630238" y="625475"/>
            <a:ext cx="1329210" cy="461665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s-ES" sz="2000" b="1" dirty="0"/>
              <a:t>Actividad</a:t>
            </a:r>
            <a:r>
              <a:rPr lang="es-E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074814" y="5045114"/>
            <a:ext cx="4495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>
                <a:latin typeface="Arial" pitchFamily="34" charset="0"/>
                <a:cs typeface="Arial" pitchFamily="34" charset="0"/>
              </a:rPr>
              <a:t>e</a:t>
            </a:r>
            <a:r>
              <a:rPr lang="es-AR" sz="20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s-AR" sz="2000" dirty="0" smtClean="0">
                <a:latin typeface="Arial" pitchFamily="34" charset="0"/>
                <a:cs typeface="Arial" pitchFamily="34" charset="0"/>
              </a:rPr>
              <a:t>La matriz traspuesta de A es …….</a:t>
            </a:r>
            <a:endParaRPr lang="es-A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25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CuadroTexto"/>
          <p:cNvSpPr txBox="1">
            <a:spLocks noChangeArrowheads="1"/>
          </p:cNvSpPr>
          <p:nvPr/>
        </p:nvSpPr>
        <p:spPr bwMode="auto">
          <a:xfrm>
            <a:off x="630238" y="265113"/>
            <a:ext cx="1329210" cy="461665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s-ES" sz="2000" b="1" dirty="0"/>
              <a:t>Actividad</a:t>
            </a:r>
            <a:r>
              <a:rPr lang="es-ES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8" t="35063" r="20033" b="11781"/>
          <a:stretch>
            <a:fillRect/>
          </a:stretch>
        </p:blipFill>
        <p:spPr bwMode="auto">
          <a:xfrm>
            <a:off x="0" y="836613"/>
            <a:ext cx="83534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4" t="48032" r="17348" b="26375"/>
          <a:stretch>
            <a:fillRect/>
          </a:stretch>
        </p:blipFill>
        <p:spPr bwMode="auto">
          <a:xfrm>
            <a:off x="395288" y="4941888"/>
            <a:ext cx="64087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03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2" t="33093" r="16159" b="32452"/>
          <a:stretch>
            <a:fillRect/>
          </a:stretch>
        </p:blipFill>
        <p:spPr bwMode="auto">
          <a:xfrm>
            <a:off x="0" y="836613"/>
            <a:ext cx="87852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2" t="68530" r="16159" b="15720"/>
          <a:stretch>
            <a:fillRect/>
          </a:stretch>
        </p:blipFill>
        <p:spPr bwMode="auto">
          <a:xfrm>
            <a:off x="0" y="4508500"/>
            <a:ext cx="8027988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1 CuadroTexto"/>
          <p:cNvSpPr txBox="1">
            <a:spLocks noChangeArrowheads="1"/>
          </p:cNvSpPr>
          <p:nvPr/>
        </p:nvSpPr>
        <p:spPr bwMode="auto">
          <a:xfrm>
            <a:off x="630238" y="265113"/>
            <a:ext cx="1316386" cy="40011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s-ES" sz="2000" b="1" dirty="0"/>
              <a:t>Actividad </a:t>
            </a:r>
          </a:p>
        </p:txBody>
      </p:sp>
    </p:spTree>
    <p:extLst>
      <p:ext uri="{BB962C8B-B14F-4D97-AF65-F5344CB8AC3E}">
        <p14:creationId xmlns:p14="http://schemas.microsoft.com/office/powerpoint/2010/main" val="280011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980728"/>
            <a:ext cx="1396536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s-AR" dirty="0" smtClean="0"/>
              <a:t>Actividad</a:t>
            </a:r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827584" y="1916832"/>
            <a:ext cx="7495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Resolver (pág. 229 )problemas: 1 a 11</a:t>
            </a:r>
            <a:r>
              <a:rPr lang="es-AR" dirty="0"/>
              <a:t> </a:t>
            </a:r>
            <a:r>
              <a:rPr lang="es-AR" dirty="0" smtClean="0"/>
              <a:t>– 21, 26, 29, 30 y 31</a:t>
            </a:r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827584" y="2649941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Resolver (pág. </a:t>
            </a:r>
            <a:r>
              <a:rPr lang="es-AR" dirty="0" smtClean="0"/>
              <a:t>237 </a:t>
            </a:r>
            <a:r>
              <a:rPr lang="es-AR" dirty="0"/>
              <a:t>)problemas: </a:t>
            </a:r>
            <a:r>
              <a:rPr lang="es-AR" dirty="0" smtClean="0"/>
              <a:t>17, 24, 32, 34, 38 y 41.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49650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Rectángulo"/>
          <p:cNvSpPr>
            <a:spLocks noChangeArrowheads="1"/>
          </p:cNvSpPr>
          <p:nvPr/>
        </p:nvSpPr>
        <p:spPr bwMode="auto">
          <a:xfrm>
            <a:off x="0" y="765175"/>
            <a:ext cx="8964613" cy="2308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AR"/>
              <a:t>Una cafetería se especializa en mezclas de café. Con base en café de tipo A, tipo B y tipo C, el dueño quiere preparar una mezcla que venderá en $8.50 por una bolsa de una libra. El costo por libra de estos cafés es de $12, $9 y $7, respectivamente. La cantidad del tipo B debe ser el doble de la cantidad del tipo A. ¿Cuánto café de cada tipo estará en la mezcla final?</a:t>
            </a:r>
          </a:p>
        </p:txBody>
      </p:sp>
      <p:sp>
        <p:nvSpPr>
          <p:cNvPr id="3075" name="4 CuadroTexto"/>
          <p:cNvSpPr txBox="1">
            <a:spLocks noChangeArrowheads="1"/>
          </p:cNvSpPr>
          <p:nvPr/>
        </p:nvSpPr>
        <p:spPr bwMode="auto">
          <a:xfrm>
            <a:off x="250825" y="231775"/>
            <a:ext cx="1570038" cy="460375"/>
          </a:xfrm>
          <a:prstGeom prst="rect">
            <a:avLst/>
          </a:prstGeom>
          <a:solidFill>
            <a:srgbClr val="92D05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s-AR" b="1"/>
              <a:t>Actividad: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7" t="42009" r="32239" b="43420"/>
          <a:stretch>
            <a:fillRect/>
          </a:stretch>
        </p:blipFill>
        <p:spPr bwMode="auto">
          <a:xfrm>
            <a:off x="20638" y="3073400"/>
            <a:ext cx="350361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4" t="41745" r="31644" b="44635"/>
          <a:stretch>
            <a:fillRect/>
          </a:stretch>
        </p:blipFill>
        <p:spPr bwMode="auto">
          <a:xfrm>
            <a:off x="5145088" y="3071813"/>
            <a:ext cx="3811587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4" t="46782" r="35840" b="42561"/>
          <a:stretch>
            <a:fillRect/>
          </a:stretch>
        </p:blipFill>
        <p:spPr bwMode="auto">
          <a:xfrm>
            <a:off x="3311525" y="4729163"/>
            <a:ext cx="2066925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296863" y="5192713"/>
            <a:ext cx="2998787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AR"/>
              <a:t>Matriz de coeficientes:</a:t>
            </a:r>
          </a:p>
        </p:txBody>
      </p:sp>
    </p:spTree>
    <p:extLst>
      <p:ext uri="{BB962C8B-B14F-4D97-AF65-F5344CB8AC3E}">
        <p14:creationId xmlns:p14="http://schemas.microsoft.com/office/powerpoint/2010/main" val="38558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500438" y="142875"/>
            <a:ext cx="2000250" cy="642938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sz="1600" kern="0" dirty="0">
                <a:solidFill>
                  <a:srgbClr val="000000"/>
                </a:solidFill>
                <a:latin typeface="+mj-lt"/>
                <a:ea typeface="WenQuanYi Micro Hei"/>
                <a:cs typeface="Lohit Hindi"/>
              </a:rPr>
              <a:t/>
            </a:r>
            <a:br>
              <a:rPr lang="es-ES" sz="1600" kern="0" dirty="0">
                <a:solidFill>
                  <a:srgbClr val="000000"/>
                </a:solidFill>
                <a:latin typeface="+mj-lt"/>
                <a:ea typeface="WenQuanYi Micro Hei"/>
                <a:cs typeface="Lohit Hindi"/>
              </a:rPr>
            </a:br>
            <a:r>
              <a:rPr lang="es-ES" sz="1800" b="1" kern="0" dirty="0">
                <a:solidFill>
                  <a:srgbClr val="000000"/>
                </a:solidFill>
                <a:latin typeface="Arial Black" pitchFamily="34" charset="0"/>
                <a:ea typeface="WenQuanYi Micro Hei"/>
                <a:cs typeface="Lohit Hindi"/>
              </a:rPr>
              <a:t>MATRICES </a:t>
            </a:r>
            <a:r>
              <a:rPr lang="es-ES" sz="1800" b="1" kern="0" dirty="0">
                <a:solidFill>
                  <a:srgbClr val="000000"/>
                </a:solidFill>
                <a:latin typeface="Arial" pitchFamily="34" charset="0"/>
                <a:ea typeface="WenQuanYi Micro Hei"/>
              </a:rPr>
              <a:t/>
            </a:r>
            <a:br>
              <a:rPr lang="es-ES" sz="1800" b="1" kern="0" dirty="0">
                <a:solidFill>
                  <a:srgbClr val="000000"/>
                </a:solidFill>
                <a:latin typeface="Arial" pitchFamily="34" charset="0"/>
                <a:ea typeface="WenQuanYi Micro Hei"/>
              </a:rPr>
            </a:br>
            <a:r>
              <a:rPr lang="es-ES_tradnl" sz="1600" b="1" kern="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42875" y="942975"/>
            <a:ext cx="885825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s-ES_tradnl" b="1" u="sng" dirty="0">
                <a:solidFill>
                  <a:srgbClr val="FF0000"/>
                </a:solidFill>
                <a:latin typeface="Cambria Math" pitchFamily="18" charset="0"/>
              </a:rPr>
              <a:t>Definición de matriz</a:t>
            </a:r>
            <a:r>
              <a:rPr lang="es-ES_tradnl" b="1" dirty="0">
                <a:solidFill>
                  <a:srgbClr val="FF0000"/>
                </a:solidFill>
                <a:latin typeface="Cambria Math" pitchFamily="18" charset="0"/>
              </a:rPr>
              <a:t>.- </a:t>
            </a:r>
            <a:r>
              <a:rPr lang="es-ES_tradnl" dirty="0">
                <a:latin typeface="Cambria Math" pitchFamily="18" charset="0"/>
              </a:rPr>
              <a:t>Una matriz </a:t>
            </a:r>
            <a:r>
              <a:rPr lang="es-ES_tradnl" b="1" i="1" dirty="0">
                <a:latin typeface="Cambria Math" pitchFamily="18" charset="0"/>
              </a:rPr>
              <a:t>A</a:t>
            </a:r>
            <a:r>
              <a:rPr lang="es-ES_tradnl" i="1" dirty="0">
                <a:latin typeface="Cambria Math" pitchFamily="18" charset="0"/>
              </a:rPr>
              <a:t> </a:t>
            </a:r>
            <a:r>
              <a:rPr lang="es-ES_tradnl" dirty="0">
                <a:latin typeface="Cambria Math" pitchFamily="18" charset="0"/>
              </a:rPr>
              <a:t>de orden </a:t>
            </a:r>
            <a:r>
              <a:rPr lang="es-ES_tradnl" b="1" i="1" dirty="0">
                <a:latin typeface="Cambria Math" pitchFamily="18" charset="0"/>
              </a:rPr>
              <a:t>m x n</a:t>
            </a:r>
            <a:r>
              <a:rPr lang="es-ES_tradnl" i="1" dirty="0">
                <a:latin typeface="Cambria Math" pitchFamily="18" charset="0"/>
              </a:rPr>
              <a:t> </a:t>
            </a:r>
            <a:r>
              <a:rPr lang="es-ES_tradnl" dirty="0">
                <a:latin typeface="Cambria Math" pitchFamily="18" charset="0"/>
              </a:rPr>
              <a:t>es un conjunto de números reales dispuestos en </a:t>
            </a:r>
            <a:r>
              <a:rPr lang="es-ES_tradnl" b="1" dirty="0">
                <a:latin typeface="Cambria Math" pitchFamily="18" charset="0"/>
              </a:rPr>
              <a:t>m filas</a:t>
            </a:r>
            <a:r>
              <a:rPr lang="es-ES_tradnl" dirty="0">
                <a:latin typeface="Cambria Math" pitchFamily="18" charset="0"/>
              </a:rPr>
              <a:t> </a:t>
            </a:r>
            <a:r>
              <a:rPr lang="es-ES_tradnl" dirty="0" smtClean="0">
                <a:latin typeface="Cambria Math" pitchFamily="18" charset="0"/>
              </a:rPr>
              <a:t> y </a:t>
            </a:r>
            <a:r>
              <a:rPr lang="es-ES_tradnl" b="1" dirty="0">
                <a:latin typeface="Cambria Math" pitchFamily="18" charset="0"/>
              </a:rPr>
              <a:t>n columnas</a:t>
            </a:r>
            <a:r>
              <a:rPr lang="es-ES_tradnl" dirty="0">
                <a:latin typeface="Cambria Math" pitchFamily="18" charset="0"/>
              </a:rPr>
              <a:t>. </a:t>
            </a:r>
            <a:endParaRPr lang="es-ES" dirty="0">
              <a:latin typeface="Cambria Math" pitchFamily="18" charset="0"/>
            </a:endParaRPr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214313" y="2357438"/>
            <a:ext cx="2571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>
                <a:latin typeface="Arial Black" pitchFamily="34" charset="0"/>
              </a:rPr>
              <a:t>         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87313" y="2428875"/>
            <a:ext cx="2424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449263" algn="just" eaLnBrk="0" hangingPunct="0"/>
            <a:r>
              <a:rPr lang="es-ES_tradnl">
                <a:latin typeface="Cambria Math" pitchFamily="18" charset="0"/>
              </a:rPr>
              <a:t>Se simboliza: </a:t>
            </a:r>
          </a:p>
        </p:txBody>
      </p:sp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2555875" y="1916113"/>
          <a:ext cx="5091113" cy="237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cuación" r:id="rId3" imgW="1854200" imgH="863600" progId="Equation.3">
                  <p:embed/>
                </p:oleObj>
              </mc:Choice>
              <mc:Fallback>
                <p:oleObj name="Ecuación" r:id="rId3" imgW="18542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916113"/>
                        <a:ext cx="5091113" cy="237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Rectangle 10"/>
          <p:cNvSpPr>
            <a:spLocks noChangeArrowheads="1"/>
          </p:cNvSpPr>
          <p:nvPr/>
        </p:nvSpPr>
        <p:spPr bwMode="auto">
          <a:xfrm>
            <a:off x="1349375" y="1323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AR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4858891"/>
            <a:ext cx="9001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49263" algn="just" eaLnBrk="0" hangingPunct="0"/>
            <a:r>
              <a:rPr lang="es-ES_tradnl" dirty="0">
                <a:latin typeface="Cambria Math" pitchFamily="18" charset="0"/>
              </a:rPr>
              <a:t>Cada uno de los números que aparecen se llaman </a:t>
            </a:r>
            <a:r>
              <a:rPr lang="es-ES_tradnl" b="1" dirty="0">
                <a:latin typeface="Cambria Math" pitchFamily="18" charset="0"/>
              </a:rPr>
              <a:t>elementos de la matriz</a:t>
            </a:r>
            <a:r>
              <a:rPr lang="es-ES_tradnl" dirty="0">
                <a:latin typeface="Cambria Math" pitchFamily="18" charset="0"/>
              </a:rPr>
              <a:t>. Para localizarlos se le colocan subíndices que expresan la posición del elemento, fila y columna. </a:t>
            </a:r>
          </a:p>
          <a:p>
            <a:pPr indent="449263" algn="just" eaLnBrk="0" hangingPunct="0"/>
            <a:r>
              <a:rPr lang="es-ES_tradnl" dirty="0">
                <a:latin typeface="Cambria Math" pitchFamily="18" charset="0"/>
              </a:rPr>
              <a:t>En general: </a:t>
            </a:r>
            <a:r>
              <a:rPr lang="es-ES_tradnl" sz="2800" b="1" dirty="0" err="1">
                <a:latin typeface="Cambria Math" pitchFamily="18" charset="0"/>
              </a:rPr>
              <a:t>a</a:t>
            </a:r>
            <a:r>
              <a:rPr lang="es-ES_tradnl" sz="2800" b="1" baseline="-25000" dirty="0" err="1">
                <a:latin typeface="Cambria Math" pitchFamily="18" charset="0"/>
              </a:rPr>
              <a:t>ij</a:t>
            </a:r>
            <a:r>
              <a:rPr lang="es-ES_tradnl" b="1" baseline="-25000" dirty="0">
                <a:latin typeface="Cambria Math" pitchFamily="18" charset="0"/>
              </a:rPr>
              <a:t>, </a:t>
            </a:r>
            <a:r>
              <a:rPr lang="es-ES_tradnl" b="1" baseline="-25000" dirty="0" smtClean="0">
                <a:latin typeface="Cambria Math" pitchFamily="18" charset="0"/>
              </a:rPr>
              <a:t> </a:t>
            </a:r>
            <a:r>
              <a:rPr lang="es-ES_tradnl" b="1" dirty="0" smtClean="0">
                <a:latin typeface="Cambria Math" pitchFamily="18" charset="0"/>
              </a:rPr>
              <a:t>fila </a:t>
            </a:r>
            <a:r>
              <a:rPr lang="es-ES_tradnl" b="1" dirty="0">
                <a:latin typeface="Cambria Math" pitchFamily="18" charset="0"/>
              </a:rPr>
              <a:t>i</a:t>
            </a:r>
            <a:r>
              <a:rPr lang="es-ES_tradnl" dirty="0">
                <a:latin typeface="Cambria Math" pitchFamily="18" charset="0"/>
              </a:rPr>
              <a:t>, </a:t>
            </a:r>
            <a:r>
              <a:rPr lang="es-ES_tradnl" b="1" dirty="0">
                <a:latin typeface="Cambria Math" pitchFamily="18" charset="0"/>
              </a:rPr>
              <a:t>columna</a:t>
            </a:r>
            <a:r>
              <a:rPr lang="es-ES_tradnl" dirty="0">
                <a:latin typeface="Cambria Math" pitchFamily="18" charset="0"/>
              </a:rPr>
              <a:t> </a:t>
            </a:r>
            <a:r>
              <a:rPr lang="es-ES_tradnl" b="1" dirty="0">
                <a:latin typeface="Cambria Math" pitchFamily="18" charset="0"/>
              </a:rPr>
              <a:t>j</a:t>
            </a:r>
            <a:r>
              <a:rPr lang="es-ES_tradnl" dirty="0">
                <a:latin typeface="Cambria Math" pitchFamily="18" charset="0"/>
              </a:rPr>
              <a:t>.</a:t>
            </a:r>
            <a:endParaRPr lang="es-ES_tradnl" b="1" baseline="-25000" dirty="0">
              <a:latin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84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10" grpId="0" animBg="1" autoUpdateAnimBg="0"/>
      <p:bldP spid="19" grpId="0" autoUpdateAnimBg="0"/>
      <p:bldP spid="1434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0" y="620713"/>
            <a:ext cx="9144000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_tradnl">
                <a:solidFill>
                  <a:srgbClr val="FF0000"/>
                </a:solidFill>
                <a:latin typeface="Cambria Math" pitchFamily="18" charset="0"/>
              </a:rPr>
              <a:t>Se llama </a:t>
            </a:r>
            <a:r>
              <a:rPr lang="es-ES_tradnl" b="1" i="1" u="sng">
                <a:solidFill>
                  <a:srgbClr val="FF0000"/>
                </a:solidFill>
                <a:latin typeface="Cambria Math" pitchFamily="18" charset="0"/>
              </a:rPr>
              <a:t>orden o dimensión</a:t>
            </a:r>
            <a:r>
              <a:rPr lang="es-ES_tradnl">
                <a:solidFill>
                  <a:srgbClr val="FF0000"/>
                </a:solidFill>
                <a:latin typeface="Cambria Math" pitchFamily="18" charset="0"/>
              </a:rPr>
              <a:t> de una matriz, al número de filas y número de columnas que tiene, se representa por </a:t>
            </a:r>
            <a:r>
              <a:rPr lang="es-ES_tradnl" b="1" i="1" u="sng">
                <a:solidFill>
                  <a:srgbClr val="FF0000"/>
                </a:solidFill>
                <a:latin typeface="Cambria Math" pitchFamily="18" charset="0"/>
              </a:rPr>
              <a:t>m x n</a:t>
            </a:r>
            <a:r>
              <a:rPr lang="es-ES_tradnl">
                <a:solidFill>
                  <a:srgbClr val="FF0000"/>
                </a:solidFill>
                <a:latin typeface="Cambria Math" pitchFamily="18" charset="0"/>
              </a:rPr>
              <a:t>. </a:t>
            </a:r>
            <a:r>
              <a:rPr lang="es-ES_tradnl" b="1">
                <a:latin typeface="Cambria Math" pitchFamily="18" charset="0"/>
              </a:rPr>
              <a:t>Ejemplo:</a:t>
            </a:r>
            <a:endParaRPr lang="es-ES" b="1">
              <a:latin typeface="Cambria Math" pitchFamily="18" charset="0"/>
            </a:endParaRPr>
          </a:p>
        </p:txBody>
      </p:sp>
      <p:sp>
        <p:nvSpPr>
          <p:cNvPr id="5123" name="18 Rectángulo"/>
          <p:cNvSpPr>
            <a:spLocks noChangeArrowheads="1"/>
          </p:cNvSpPr>
          <p:nvPr/>
        </p:nvSpPr>
        <p:spPr bwMode="auto">
          <a:xfrm>
            <a:off x="214313" y="2357438"/>
            <a:ext cx="2571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>
                <a:latin typeface="Arial Black" pitchFamily="34" charset="0"/>
              </a:rPr>
              <a:t>         </a:t>
            </a:r>
          </a:p>
        </p:txBody>
      </p:sp>
      <p:graphicFrame>
        <p:nvGraphicFramePr>
          <p:cNvPr id="14344" name="Object 2"/>
          <p:cNvGraphicFramePr>
            <a:graphicFrameLocks noChangeAspect="1"/>
          </p:cNvGraphicFramePr>
          <p:nvPr/>
        </p:nvGraphicFramePr>
        <p:xfrm>
          <a:off x="4529138" y="3867150"/>
          <a:ext cx="4471987" cy="249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cuación" r:id="rId3" imgW="1854200" imgH="863600" progId="Equation.3">
                  <p:embed/>
                </p:oleObj>
              </mc:Choice>
              <mc:Fallback>
                <p:oleObj name="Ecuación" r:id="rId3" imgW="18542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8" y="3867150"/>
                        <a:ext cx="4471987" cy="249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1349375" y="1323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AR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0" y="1700213"/>
            <a:ext cx="7715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_tradnl">
                <a:latin typeface="Cambria Math" pitchFamily="18" charset="0"/>
              </a:rPr>
              <a:t>Dos </a:t>
            </a:r>
            <a:r>
              <a:rPr lang="es-ES_tradnl" b="1">
                <a:latin typeface="Cambria Math" pitchFamily="18" charset="0"/>
              </a:rPr>
              <a:t>matrices</a:t>
            </a:r>
            <a:r>
              <a:rPr lang="es-ES_tradnl">
                <a:latin typeface="Cambria Math" pitchFamily="18" charset="0"/>
              </a:rPr>
              <a:t> </a:t>
            </a:r>
            <a:r>
              <a:rPr lang="es-ES_tradnl" b="1" i="1">
                <a:latin typeface="Cambria Math" pitchFamily="18" charset="0"/>
              </a:rPr>
              <a:t>A</a:t>
            </a:r>
            <a:r>
              <a:rPr lang="es-ES_tradnl">
                <a:latin typeface="Cambria Math" pitchFamily="18" charset="0"/>
              </a:rPr>
              <a:t> y </a:t>
            </a:r>
            <a:r>
              <a:rPr lang="es-ES_tradnl" b="1" i="1">
                <a:latin typeface="Cambria Math" pitchFamily="18" charset="0"/>
              </a:rPr>
              <a:t>B</a:t>
            </a:r>
            <a:r>
              <a:rPr lang="es-ES_tradnl">
                <a:latin typeface="Cambria Math" pitchFamily="18" charset="0"/>
              </a:rPr>
              <a:t> se dice que son </a:t>
            </a:r>
            <a:r>
              <a:rPr lang="es-ES_tradnl" b="1" i="1" u="sng">
                <a:latin typeface="Cambria Math" pitchFamily="18" charset="0"/>
              </a:rPr>
              <a:t>iguales</a:t>
            </a:r>
            <a:r>
              <a:rPr lang="es-ES_tradnl">
                <a:latin typeface="Cambria Math" pitchFamily="18" charset="0"/>
              </a:rPr>
              <a:t> cuando coinciden elemento a elemento, es decir: </a:t>
            </a:r>
            <a:r>
              <a:rPr lang="es-ES_tradnl" b="1">
                <a:latin typeface="Cambria Math" pitchFamily="18" charset="0"/>
              </a:rPr>
              <a:t>a</a:t>
            </a:r>
            <a:r>
              <a:rPr lang="es-ES_tradnl" b="1" baseline="-25000">
                <a:latin typeface="Cambria Math" pitchFamily="18" charset="0"/>
              </a:rPr>
              <a:t>11</a:t>
            </a:r>
            <a:r>
              <a:rPr lang="es-ES_tradnl" b="1">
                <a:latin typeface="Cambria Math" pitchFamily="18" charset="0"/>
              </a:rPr>
              <a:t>=b</a:t>
            </a:r>
            <a:r>
              <a:rPr lang="es-ES_tradnl" b="1" baseline="-25000">
                <a:latin typeface="Cambria Math" pitchFamily="18" charset="0"/>
              </a:rPr>
              <a:t>11</a:t>
            </a:r>
            <a:r>
              <a:rPr lang="es-ES_tradnl" b="1">
                <a:latin typeface="Cambria Math" pitchFamily="18" charset="0"/>
              </a:rPr>
              <a:t>, a</a:t>
            </a:r>
            <a:r>
              <a:rPr lang="es-ES_tradnl" b="1" baseline="-25000">
                <a:latin typeface="Cambria Math" pitchFamily="18" charset="0"/>
              </a:rPr>
              <a:t>12</a:t>
            </a:r>
            <a:r>
              <a:rPr lang="es-ES_tradnl" b="1">
                <a:latin typeface="Cambria Math" pitchFamily="18" charset="0"/>
              </a:rPr>
              <a:t>=b</a:t>
            </a:r>
            <a:r>
              <a:rPr lang="es-ES_tradnl" b="1" baseline="-25000">
                <a:latin typeface="Cambria Math" pitchFamily="18" charset="0"/>
              </a:rPr>
              <a:t>12</a:t>
            </a:r>
            <a:r>
              <a:rPr lang="es-ES_tradnl" b="1">
                <a:latin typeface="Cambria Math" pitchFamily="18" charset="0"/>
              </a:rPr>
              <a:t>, …</a:t>
            </a:r>
            <a:endParaRPr lang="es-ES" b="1">
              <a:latin typeface="Cambria Math" pitchFamily="18" charset="0"/>
            </a:endParaRP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0" y="2924175"/>
            <a:ext cx="450056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_tradnl">
                <a:latin typeface="Cambria Math" pitchFamily="18" charset="0"/>
              </a:rPr>
              <a:t>Una matriz se dice que es </a:t>
            </a:r>
            <a:r>
              <a:rPr lang="es-ES_tradnl" b="1" i="1" u="sng">
                <a:latin typeface="Cambria Math" pitchFamily="18" charset="0"/>
              </a:rPr>
              <a:t>cuadrada</a:t>
            </a:r>
            <a:r>
              <a:rPr lang="es-ES_tradnl">
                <a:latin typeface="Cambria Math" pitchFamily="18" charset="0"/>
              </a:rPr>
              <a:t> cuando coinciden el número de filas y el número de columnas, es decir </a:t>
            </a:r>
            <a:r>
              <a:rPr lang="es-ES_tradnl" b="1" i="1" u="sng">
                <a:latin typeface="Cambria Math" pitchFamily="18" charset="0"/>
              </a:rPr>
              <a:t>m=n</a:t>
            </a:r>
            <a:r>
              <a:rPr lang="es-ES_tradnl">
                <a:latin typeface="Cambria Math" pitchFamily="18" charset="0"/>
              </a:rPr>
              <a:t>. En estas matrices los términos </a:t>
            </a:r>
            <a:r>
              <a:rPr lang="es-ES_tradnl" b="1">
                <a:latin typeface="Cambria Math" pitchFamily="18" charset="0"/>
              </a:rPr>
              <a:t>a</a:t>
            </a:r>
            <a:r>
              <a:rPr lang="es-ES_tradnl" b="1" baseline="-25000">
                <a:latin typeface="Cambria Math" pitchFamily="18" charset="0"/>
              </a:rPr>
              <a:t>11</a:t>
            </a:r>
            <a:r>
              <a:rPr lang="es-ES_tradnl" b="1">
                <a:latin typeface="Cambria Math" pitchFamily="18" charset="0"/>
              </a:rPr>
              <a:t>, a</a:t>
            </a:r>
            <a:r>
              <a:rPr lang="es-ES_tradnl" b="1" baseline="-25000">
                <a:latin typeface="Cambria Math" pitchFamily="18" charset="0"/>
              </a:rPr>
              <a:t>22</a:t>
            </a:r>
            <a:r>
              <a:rPr lang="es-ES_tradnl" b="1">
                <a:latin typeface="Cambria Math" pitchFamily="18" charset="0"/>
              </a:rPr>
              <a:t>, a</a:t>
            </a:r>
            <a:r>
              <a:rPr lang="es-ES_tradnl" b="1" baseline="-25000">
                <a:latin typeface="Cambria Math" pitchFamily="18" charset="0"/>
              </a:rPr>
              <a:t>33</a:t>
            </a:r>
            <a:r>
              <a:rPr lang="es-ES_tradnl" b="1">
                <a:latin typeface="Cambria Math" pitchFamily="18" charset="0"/>
              </a:rPr>
              <a:t>, ...  </a:t>
            </a:r>
            <a:r>
              <a:rPr lang="es-ES_tradnl">
                <a:latin typeface="Cambria Math" pitchFamily="18" charset="0"/>
              </a:rPr>
              <a:t>forman la denominada </a:t>
            </a:r>
            <a:r>
              <a:rPr lang="es-ES_tradnl" b="1" i="1" u="sng">
                <a:latin typeface="Cambria Math" pitchFamily="18" charset="0"/>
              </a:rPr>
              <a:t>diagonal principal</a:t>
            </a:r>
            <a:r>
              <a:rPr lang="es-ES_tradnl" b="1" i="1">
                <a:latin typeface="Cambria Math" pitchFamily="18" charset="0"/>
              </a:rPr>
              <a:t>.</a:t>
            </a:r>
            <a:endParaRPr lang="es-ES">
              <a:latin typeface="Cambria Math" pitchFamily="18" charset="0"/>
            </a:endParaRPr>
          </a:p>
        </p:txBody>
      </p:sp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30163" y="3929063"/>
          <a:ext cx="4470400" cy="240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cuación" r:id="rId5" imgW="1778000" imgH="800100" progId="Equation.3">
                  <p:embed/>
                </p:oleObj>
              </mc:Choice>
              <mc:Fallback>
                <p:oleObj name="Ecuación" r:id="rId5" imgW="1778000" imgH="800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3929063"/>
                        <a:ext cx="4470400" cy="240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16 Conector recto de flecha"/>
          <p:cNvCxnSpPr/>
          <p:nvPr/>
        </p:nvCxnSpPr>
        <p:spPr>
          <a:xfrm rot="5400000">
            <a:off x="6750843" y="2536032"/>
            <a:ext cx="2500313" cy="28575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42875" y="549275"/>
            <a:ext cx="9001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ES_tradnl" b="1" u="sng">
                <a:solidFill>
                  <a:srgbClr val="FF0000"/>
                </a:solidFill>
                <a:latin typeface="Cambria Math" pitchFamily="18" charset="0"/>
              </a:rPr>
              <a:t>Tipos de matrices</a:t>
            </a:r>
            <a:r>
              <a:rPr lang="es-ES_tradnl" b="1">
                <a:solidFill>
                  <a:srgbClr val="FF0000"/>
                </a:solidFill>
                <a:latin typeface="Cambria Math" pitchFamily="18" charset="0"/>
              </a:rPr>
              <a:t>.- </a:t>
            </a:r>
            <a:r>
              <a:rPr lang="es-ES_tradnl">
                <a:latin typeface="Cambria Math" pitchFamily="18" charset="0"/>
              </a:rPr>
              <a:t>Según el criterio se pueden establecer </a:t>
            </a:r>
            <a:r>
              <a:rPr lang="es-ES_tradnl" b="1">
                <a:solidFill>
                  <a:schemeClr val="accent2"/>
                </a:solidFill>
                <a:latin typeface="Cambria Math" pitchFamily="18" charset="0"/>
              </a:rPr>
              <a:t>varias clasificaciones</a:t>
            </a:r>
            <a:r>
              <a:rPr lang="es-ES_tradnl">
                <a:latin typeface="Cambria Math" pitchFamily="18" charset="0"/>
              </a:rPr>
              <a:t>:</a:t>
            </a:r>
            <a:endParaRPr lang="es-ES" b="1">
              <a:latin typeface="Cambria Math" pitchFamily="18" charset="0"/>
            </a:endParaRPr>
          </a:p>
        </p:txBody>
      </p:sp>
      <p:sp>
        <p:nvSpPr>
          <p:cNvPr id="6147" name="18 Rectángulo"/>
          <p:cNvSpPr>
            <a:spLocks noChangeArrowheads="1"/>
          </p:cNvSpPr>
          <p:nvPr/>
        </p:nvSpPr>
        <p:spPr bwMode="auto">
          <a:xfrm>
            <a:off x="214313" y="2357438"/>
            <a:ext cx="2571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>
                <a:latin typeface="Arial Black" pitchFamily="34" charset="0"/>
              </a:rPr>
              <a:t>         </a:t>
            </a:r>
          </a:p>
        </p:txBody>
      </p:sp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1349375" y="1323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AR"/>
          </a:p>
        </p:txBody>
      </p:sp>
      <p:sp>
        <p:nvSpPr>
          <p:cNvPr id="16" name="15 Rectángulo"/>
          <p:cNvSpPr/>
          <p:nvPr/>
        </p:nvSpPr>
        <p:spPr>
          <a:xfrm>
            <a:off x="0" y="2564904"/>
            <a:ext cx="535785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v"/>
              <a:defRPr/>
            </a:pPr>
            <a:r>
              <a:rPr lang="es-ES_tradnl" sz="20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Verdana" pitchFamily="34" charset="0"/>
              </a:rPr>
              <a:t>Matriz fila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, solo tiene una fila.</a:t>
            </a:r>
            <a:endParaRPr lang="es-ES" sz="2000" dirty="0">
              <a:latin typeface="Cambria Math" pitchFamily="18" charset="0"/>
              <a:ea typeface="Cambria Math" pitchFamily="18" charset="0"/>
              <a:cs typeface="Verdana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0" y="3789040"/>
            <a:ext cx="9001188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v"/>
              <a:defRPr/>
            </a:pPr>
            <a:r>
              <a:rPr lang="es-ES_tradnl" sz="20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Verdana" pitchFamily="34" charset="0"/>
              </a:rPr>
              <a:t>Matriz cuadrada</a:t>
            </a:r>
            <a:r>
              <a:rPr lang="es-ES_tradnl" sz="2000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, 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tiene el mismo número de filas que de columnas.</a:t>
            </a:r>
            <a:r>
              <a:rPr lang="es-ES_tradnl" sz="2000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 </a:t>
            </a:r>
            <a:endParaRPr lang="es-ES" sz="2000" dirty="0">
              <a:latin typeface="Cambria Math" pitchFamily="18" charset="0"/>
              <a:ea typeface="Cambria Math" pitchFamily="18" charset="0"/>
              <a:cs typeface="Verdana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0" y="3140968"/>
            <a:ext cx="71438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s-ES_tradnl" sz="20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Verdana" pitchFamily="34" charset="0"/>
              </a:rPr>
              <a:t>Matriz columna</a:t>
            </a:r>
            <a:r>
              <a:rPr lang="es-ES_tradnl" sz="2000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, 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solo tiene una columna</a:t>
            </a:r>
            <a:r>
              <a:rPr lang="es-ES_tradn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es-E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0" y="4365104"/>
            <a:ext cx="9144032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v"/>
              <a:defRPr/>
            </a:pPr>
            <a:r>
              <a:rPr lang="es-ES_tradnl" sz="20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Verdana" pitchFamily="34" charset="0"/>
              </a:rPr>
              <a:t>Matriz rectangular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, el número de filas no coincide con el de columnas.</a:t>
            </a:r>
            <a:endParaRPr lang="es-ES" sz="2000" dirty="0">
              <a:latin typeface="Cambria Math" pitchFamily="18" charset="0"/>
              <a:ea typeface="Cambria Math" pitchFamily="18" charset="0"/>
              <a:cs typeface="Verdana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0" y="4941168"/>
            <a:ext cx="9429816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s-ES_tradnl" sz="20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Verdana" pitchFamily="34" charset="0"/>
              </a:rPr>
              <a:t>Matriz simétrica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, es toda matriz cuadrada donde </a:t>
            </a:r>
            <a:r>
              <a:rPr lang="es-ES_tradnl" sz="2000" b="1" dirty="0" err="1">
                <a:latin typeface="Cambria Math" pitchFamily="18" charset="0"/>
                <a:ea typeface="Cambria Math" pitchFamily="18" charset="0"/>
                <a:cs typeface="Verdana" pitchFamily="34" charset="0"/>
              </a:rPr>
              <a:t>a</a:t>
            </a:r>
            <a:r>
              <a:rPr lang="es-ES_tradnl" sz="2000" b="1" baseline="-25000" dirty="0" err="1">
                <a:latin typeface="Cambria Math" pitchFamily="18" charset="0"/>
                <a:ea typeface="Cambria Math" pitchFamily="18" charset="0"/>
                <a:cs typeface="Verdana" pitchFamily="34" charset="0"/>
              </a:rPr>
              <a:t>ij</a:t>
            </a:r>
            <a:r>
              <a:rPr lang="es-ES_tradnl" sz="2000" b="1" baseline="-25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 </a:t>
            </a:r>
            <a:r>
              <a:rPr lang="es-ES_tradnl" sz="2000" b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= </a:t>
            </a:r>
            <a:r>
              <a:rPr lang="es-ES_tradnl" sz="2000" b="1" dirty="0" err="1">
                <a:latin typeface="Cambria Math" pitchFamily="18" charset="0"/>
                <a:ea typeface="Cambria Math" pitchFamily="18" charset="0"/>
                <a:cs typeface="Verdana" pitchFamily="34" charset="0"/>
              </a:rPr>
              <a:t>a</a:t>
            </a:r>
            <a:r>
              <a:rPr lang="es-ES_tradnl" sz="2000" b="1" baseline="-25000" dirty="0" err="1">
                <a:latin typeface="Cambria Math" pitchFamily="18" charset="0"/>
                <a:ea typeface="Cambria Math" pitchFamily="18" charset="0"/>
                <a:cs typeface="Verdana" pitchFamily="34" charset="0"/>
              </a:rPr>
              <a:t>ji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.</a:t>
            </a:r>
            <a:endParaRPr lang="es-ES" sz="2000" dirty="0">
              <a:latin typeface="Cambria Math" pitchFamily="18" charset="0"/>
              <a:ea typeface="Cambria Math" pitchFamily="18" charset="0"/>
              <a:cs typeface="Verdana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0" y="5445224"/>
            <a:ext cx="9144032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s-ES_tradnl" sz="20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Verdana" pitchFamily="34" charset="0"/>
              </a:rPr>
              <a:t>Matriz </a:t>
            </a:r>
            <a:r>
              <a:rPr lang="es-ES_tradnl" sz="2000" b="1" u="sng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Verdana" pitchFamily="34" charset="0"/>
              </a:rPr>
              <a:t>antisimétrica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, es toda matriz cuadrada donde </a:t>
            </a:r>
            <a:r>
              <a:rPr lang="es-ES_tradnl" sz="2000" b="1" dirty="0" err="1">
                <a:latin typeface="Cambria Math" pitchFamily="18" charset="0"/>
                <a:ea typeface="Cambria Math" pitchFamily="18" charset="0"/>
                <a:cs typeface="Verdana" pitchFamily="34" charset="0"/>
              </a:rPr>
              <a:t>a</a:t>
            </a:r>
            <a:r>
              <a:rPr lang="es-ES_tradnl" sz="2000" b="1" baseline="-25000" dirty="0" err="1">
                <a:latin typeface="Cambria Math" pitchFamily="18" charset="0"/>
                <a:ea typeface="Cambria Math" pitchFamily="18" charset="0"/>
                <a:cs typeface="Verdana" pitchFamily="34" charset="0"/>
              </a:rPr>
              <a:t>ij</a:t>
            </a:r>
            <a:r>
              <a:rPr lang="es-ES_tradnl" sz="2000" b="1" baseline="-25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 </a:t>
            </a:r>
            <a:r>
              <a:rPr lang="es-ES_tradnl" sz="2000" b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= - </a:t>
            </a:r>
            <a:r>
              <a:rPr lang="es-ES_tradnl" sz="2000" b="1" dirty="0" err="1">
                <a:latin typeface="Cambria Math" pitchFamily="18" charset="0"/>
                <a:ea typeface="Cambria Math" pitchFamily="18" charset="0"/>
                <a:cs typeface="Verdana" pitchFamily="34" charset="0"/>
              </a:rPr>
              <a:t>a</a:t>
            </a:r>
            <a:r>
              <a:rPr lang="es-ES_tradnl" sz="2000" b="1" baseline="-25000" dirty="0" err="1">
                <a:latin typeface="Cambria Math" pitchFamily="18" charset="0"/>
                <a:ea typeface="Cambria Math" pitchFamily="18" charset="0"/>
                <a:cs typeface="Verdana" pitchFamily="34" charset="0"/>
              </a:rPr>
              <a:t>ji</a:t>
            </a:r>
            <a:r>
              <a:rPr lang="es-ES_tradnl" sz="2000" b="1" baseline="-25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 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.</a:t>
            </a:r>
            <a:endParaRPr lang="es-ES" sz="2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15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5643563" y="2443163"/>
          <a:ext cx="2919412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cuación" r:id="rId3" imgW="1054100" imgH="203200" progId="Equation.3">
                  <p:embed/>
                </p:oleObj>
              </mc:Choice>
              <mc:Fallback>
                <p:oleObj name="Ecuación" r:id="rId3" imgW="1054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63" y="2443163"/>
                        <a:ext cx="2919412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23 Rectángulo"/>
          <p:cNvSpPr/>
          <p:nvPr/>
        </p:nvSpPr>
        <p:spPr>
          <a:xfrm>
            <a:off x="611560" y="1700808"/>
            <a:ext cx="528641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sz="28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latin typeface="Cambria Math" pitchFamily="18" charset="0"/>
                <a:ea typeface="Cambria Math" pitchFamily="18" charset="0"/>
                <a:cs typeface="Verdana" pitchFamily="34" charset="0"/>
              </a:rPr>
              <a:t>Atendiendo a la forma</a:t>
            </a:r>
            <a:endParaRPr lang="es-ES" sz="28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latin typeface="Cambria Math" pitchFamily="18" charset="0"/>
              <a:ea typeface="Cambria Math" pitchFamily="18" charset="0"/>
              <a:cs typeface="Verdana" pitchFamily="34" charset="0"/>
            </a:endParaRPr>
          </a:p>
        </p:txBody>
      </p:sp>
      <p:sp>
        <p:nvSpPr>
          <p:cNvPr id="615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6429375" y="1643063"/>
          <a:ext cx="979488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cuación" r:id="rId5" imgW="342751" imgH="787058" progId="Equation.3">
                  <p:embed/>
                </p:oleObj>
              </mc:Choice>
              <mc:Fallback>
                <p:oleObj name="Ecuación" r:id="rId5" imgW="342751" imgH="78705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5" y="1643063"/>
                        <a:ext cx="979488" cy="215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6143625" y="1928813"/>
          <a:ext cx="1743075" cy="164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cuación" r:id="rId7" imgW="495085" imgH="469696" progId="Equation.3">
                  <p:embed/>
                </p:oleObj>
              </mc:Choice>
              <mc:Fallback>
                <p:oleObj name="Ecuación" r:id="rId7" imgW="495085" imgH="4696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25" y="1928813"/>
                        <a:ext cx="1743075" cy="164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graphicFrame>
        <p:nvGraphicFramePr>
          <p:cNvPr id="21516" name="Object 12"/>
          <p:cNvGraphicFramePr>
            <a:graphicFrameLocks noChangeAspect="1"/>
          </p:cNvGraphicFramePr>
          <p:nvPr/>
        </p:nvGraphicFramePr>
        <p:xfrm>
          <a:off x="5572125" y="2071688"/>
          <a:ext cx="3357563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cuación" r:id="rId9" imgW="1054100" imgH="469900" progId="Equation.3">
                  <p:embed/>
                </p:oleObj>
              </mc:Choice>
              <mc:Fallback>
                <p:oleObj name="Ecuación" r:id="rId9" imgW="10541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25" y="2071688"/>
                        <a:ext cx="3357563" cy="148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616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616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graphicFrame>
        <p:nvGraphicFramePr>
          <p:cNvPr id="21522" name="Object 18"/>
          <p:cNvGraphicFramePr>
            <a:graphicFrameLocks noChangeAspect="1"/>
          </p:cNvGraphicFramePr>
          <p:nvPr/>
        </p:nvGraphicFramePr>
        <p:xfrm>
          <a:off x="6000750" y="1857375"/>
          <a:ext cx="1908175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cuación" r:id="rId11" imgW="723586" imgH="698197" progId="Equation.3">
                  <p:embed/>
                </p:oleObj>
              </mc:Choice>
              <mc:Fallback>
                <p:oleObj name="Ecuación" r:id="rId11" imgW="723586" imgH="6981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1857375"/>
                        <a:ext cx="1908175" cy="185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graphicFrame>
        <p:nvGraphicFramePr>
          <p:cNvPr id="21524" name="Object 20"/>
          <p:cNvGraphicFramePr>
            <a:graphicFrameLocks noChangeAspect="1"/>
          </p:cNvGraphicFramePr>
          <p:nvPr/>
        </p:nvGraphicFramePr>
        <p:xfrm>
          <a:off x="6000750" y="2071688"/>
          <a:ext cx="2243138" cy="164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cuación" r:id="rId13" imgW="965200" imgH="698500" progId="Equation.3">
                  <p:embed/>
                </p:oleObj>
              </mc:Choice>
              <mc:Fallback>
                <p:oleObj name="Ecuación" r:id="rId13" imgW="9652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2071688"/>
                        <a:ext cx="2243138" cy="164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228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1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42875" y="692696"/>
            <a:ext cx="9001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s-ES_tradnl" b="1" u="sng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Verdana" pitchFamily="34" charset="0"/>
              </a:rPr>
              <a:t>Tipos de matrices</a:t>
            </a:r>
            <a:r>
              <a:rPr lang="es-ES_tradnl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Verdana" pitchFamily="34" charset="0"/>
              </a:rPr>
              <a:t>.- </a:t>
            </a:r>
            <a:r>
              <a:rPr lang="es-ES_tradnl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Verdana" pitchFamily="34" charset="0"/>
              </a:rPr>
              <a:t>Otra clasificación</a:t>
            </a:r>
            <a:r>
              <a:rPr lang="es-ES_tradnl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:</a:t>
            </a:r>
            <a:endParaRPr lang="es-ES" b="1" dirty="0">
              <a:latin typeface="Cambria Math" pitchFamily="18" charset="0"/>
              <a:ea typeface="Cambria Math" pitchFamily="18" charset="0"/>
              <a:cs typeface="Verdana" pitchFamily="34" charset="0"/>
            </a:endParaRPr>
          </a:p>
        </p:txBody>
      </p:sp>
      <p:sp>
        <p:nvSpPr>
          <p:cNvPr id="7171" name="18 Rectángulo"/>
          <p:cNvSpPr>
            <a:spLocks noChangeArrowheads="1"/>
          </p:cNvSpPr>
          <p:nvPr/>
        </p:nvSpPr>
        <p:spPr bwMode="auto">
          <a:xfrm>
            <a:off x="214313" y="2357438"/>
            <a:ext cx="2571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>
                <a:latin typeface="Arial Black" pitchFamily="34" charset="0"/>
              </a:rPr>
              <a:t>         </a:t>
            </a:r>
          </a:p>
        </p:txBody>
      </p:sp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1349375" y="1323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AR"/>
          </a:p>
        </p:txBody>
      </p:sp>
      <p:sp>
        <p:nvSpPr>
          <p:cNvPr id="16" name="15 Rectángulo"/>
          <p:cNvSpPr/>
          <p:nvPr/>
        </p:nvSpPr>
        <p:spPr>
          <a:xfrm>
            <a:off x="0" y="2492896"/>
            <a:ext cx="642942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v"/>
              <a:defRPr/>
            </a:pPr>
            <a:r>
              <a:rPr lang="es-ES_tradnl" sz="20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Verdana" pitchFamily="34" charset="0"/>
              </a:rPr>
              <a:t>Matriz nula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, todos los </a:t>
            </a:r>
            <a:r>
              <a:rPr lang="es-ES_tradnl" sz="2000" b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elementos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 son </a:t>
            </a:r>
            <a:r>
              <a:rPr lang="es-ES_tradnl" sz="2000" b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nulos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.</a:t>
            </a:r>
            <a:r>
              <a:rPr lang="es-ES_tradnl" sz="2000" dirty="0">
                <a:latin typeface="Cambria Math" pitchFamily="18" charset="0"/>
                <a:ea typeface="Cambria Math" pitchFamily="18" charset="0"/>
              </a:rPr>
              <a:t> </a:t>
            </a:r>
            <a:endParaRPr lang="es-ES" sz="2000" dirty="0">
              <a:latin typeface="Cambria Math" pitchFamily="18" charset="0"/>
              <a:ea typeface="Cambria Math" pitchFamily="18" charset="0"/>
              <a:cs typeface="Verdana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0" y="3789040"/>
            <a:ext cx="914403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v"/>
              <a:defRPr/>
            </a:pPr>
            <a:r>
              <a:rPr lang="es-ES_tradnl" sz="20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Verdana" pitchFamily="34" charset="0"/>
              </a:rPr>
              <a:t>Matriz escalar</a:t>
            </a:r>
            <a:r>
              <a:rPr lang="es-ES_tradnl" sz="2000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, 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es toda </a:t>
            </a:r>
            <a:r>
              <a:rPr lang="es-ES_tradnl" sz="2000" b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matriz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 </a:t>
            </a:r>
            <a:r>
              <a:rPr lang="es-ES_tradnl" sz="2000" b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diagonal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 en la que todos sus elementos de la diagonal principal son iguales.</a:t>
            </a:r>
            <a:r>
              <a:rPr lang="es-ES_tradnl" sz="2000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 </a:t>
            </a:r>
            <a:endParaRPr lang="es-ES" sz="2000" dirty="0">
              <a:latin typeface="Cambria Math" pitchFamily="18" charset="0"/>
              <a:ea typeface="Cambria Math" pitchFamily="18" charset="0"/>
              <a:cs typeface="Verdana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0" y="2996952"/>
            <a:ext cx="914403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v"/>
              <a:defRPr/>
            </a:pPr>
            <a:r>
              <a:rPr lang="es-ES_tradnl" sz="20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Verdana" pitchFamily="34" charset="0"/>
              </a:rPr>
              <a:t>Matriz diagonal</a:t>
            </a:r>
            <a:r>
              <a:rPr lang="es-ES_tradnl" sz="2000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, 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es toda </a:t>
            </a:r>
            <a:r>
              <a:rPr lang="es-ES_tradnl" sz="2000" b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matriz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 </a:t>
            </a:r>
            <a:r>
              <a:rPr lang="es-ES_tradnl" sz="2000" b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cuadrada 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en la que todos los elementos que no son de la diagonal principal son nulos. </a:t>
            </a:r>
            <a:endParaRPr lang="es-ES" sz="2000" dirty="0">
              <a:latin typeface="Cambria Math" pitchFamily="18" charset="0"/>
              <a:ea typeface="Cambria Math" pitchFamily="18" charset="0"/>
              <a:cs typeface="Verdana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0" y="4581128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v"/>
              <a:defRPr/>
            </a:pPr>
            <a:r>
              <a:rPr lang="es-ES_tradnl" sz="20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Verdana" pitchFamily="34" charset="0"/>
              </a:rPr>
              <a:t>Matriz unidad o identidad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, es toda </a:t>
            </a:r>
            <a:r>
              <a:rPr lang="es-ES_tradnl" sz="2000" b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matriz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 </a:t>
            </a:r>
            <a:r>
              <a:rPr lang="es-ES_tradnl" sz="2000" b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escalar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 en la que sus elementos de la diagonal principal es el uno.</a:t>
            </a:r>
            <a:endParaRPr lang="es-ES" sz="2000" dirty="0">
              <a:latin typeface="Cambria Math" pitchFamily="18" charset="0"/>
              <a:ea typeface="Cambria Math" pitchFamily="18" charset="0"/>
              <a:cs typeface="Verdana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0" y="5301208"/>
            <a:ext cx="914403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v"/>
              <a:defRPr/>
            </a:pPr>
            <a:r>
              <a:rPr lang="es-ES_tradnl" sz="20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Verdana" pitchFamily="34" charset="0"/>
              </a:rPr>
              <a:t>Matriz triangular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, es toda </a:t>
            </a:r>
            <a:r>
              <a:rPr lang="es-ES_tradnl" sz="2000" b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matriz cuadrada 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en la que todos los elementos por encima o por debajo de la diagonal principal son cero.</a:t>
            </a:r>
            <a:endParaRPr lang="es-ES" sz="2000" dirty="0">
              <a:latin typeface="Cambria Math" pitchFamily="18" charset="0"/>
              <a:ea typeface="Cambria Math" pitchFamily="18" charset="0"/>
              <a:cs typeface="Verdana" pitchFamily="34" charset="0"/>
            </a:endParaRPr>
          </a:p>
        </p:txBody>
      </p:sp>
      <p:sp>
        <p:nvSpPr>
          <p:cNvPr id="717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71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24" name="23 Rectángulo"/>
          <p:cNvSpPr/>
          <p:nvPr/>
        </p:nvSpPr>
        <p:spPr>
          <a:xfrm>
            <a:off x="395536" y="1571612"/>
            <a:ext cx="453650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8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Verdana" pitchFamily="34" charset="0"/>
              </a:rPr>
              <a:t>Atendiendo a los elementos</a:t>
            </a:r>
            <a:endParaRPr lang="es-ES" sz="28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Verdana" pitchFamily="34" charset="0"/>
            </a:endParaRPr>
          </a:p>
        </p:txBody>
      </p:sp>
      <p:sp>
        <p:nvSpPr>
          <p:cNvPr id="71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718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718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718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7186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718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718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6072188" y="1500188"/>
          <a:ext cx="2454275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cuación" r:id="rId3" imgW="939800" imgH="469900" progId="Equation.3">
                  <p:embed/>
                </p:oleObj>
              </mc:Choice>
              <mc:Fallback>
                <p:oleObj name="Ecuación" r:id="rId3" imgW="9398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88" y="1500188"/>
                        <a:ext cx="2454275" cy="1214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graphicFrame>
        <p:nvGraphicFramePr>
          <p:cNvPr id="33802" name="Object 10"/>
          <p:cNvGraphicFramePr>
            <a:graphicFrameLocks noChangeAspect="1"/>
          </p:cNvGraphicFramePr>
          <p:nvPr/>
        </p:nvGraphicFramePr>
        <p:xfrm>
          <a:off x="6500813" y="1357313"/>
          <a:ext cx="1785937" cy="173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cuación" r:id="rId5" imgW="723586" imgH="698197" progId="Equation.3">
                  <p:embed/>
                </p:oleObj>
              </mc:Choice>
              <mc:Fallback>
                <p:oleObj name="Ecuación" r:id="rId5" imgW="723586" imgH="6981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13" y="1357313"/>
                        <a:ext cx="1785937" cy="173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graphicFrame>
        <p:nvGraphicFramePr>
          <p:cNvPr id="33804" name="Object 12"/>
          <p:cNvGraphicFramePr>
            <a:graphicFrameLocks noChangeAspect="1"/>
          </p:cNvGraphicFramePr>
          <p:nvPr/>
        </p:nvGraphicFramePr>
        <p:xfrm>
          <a:off x="6715125" y="1571625"/>
          <a:ext cx="139065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cuación" r:id="rId7" imgW="495085" imgH="469696" progId="Equation.3">
                  <p:embed/>
                </p:oleObj>
              </mc:Choice>
              <mc:Fallback>
                <p:oleObj name="Ecuación" r:id="rId7" imgW="495085" imgH="4696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25" y="1571625"/>
                        <a:ext cx="1390650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graphicFrame>
        <p:nvGraphicFramePr>
          <p:cNvPr id="33806" name="Object 14"/>
          <p:cNvGraphicFramePr>
            <a:graphicFrameLocks noChangeAspect="1"/>
          </p:cNvGraphicFramePr>
          <p:nvPr/>
        </p:nvGraphicFramePr>
        <p:xfrm>
          <a:off x="5870575" y="1655763"/>
          <a:ext cx="1916113" cy="108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cuación" r:id="rId9" imgW="698197" imgH="406224" progId="Equation.3">
                  <p:embed/>
                </p:oleObj>
              </mc:Choice>
              <mc:Fallback>
                <p:oleObj name="Ecuación" r:id="rId9" imgW="698197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575" y="1655763"/>
                        <a:ext cx="1916113" cy="1084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graphicFrame>
        <p:nvGraphicFramePr>
          <p:cNvPr id="33808" name="Object 16"/>
          <p:cNvGraphicFramePr>
            <a:graphicFrameLocks noChangeAspect="1"/>
          </p:cNvGraphicFramePr>
          <p:nvPr/>
        </p:nvGraphicFramePr>
        <p:xfrm>
          <a:off x="5153025" y="1341438"/>
          <a:ext cx="3687763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cuación" r:id="rId11" imgW="1905000" imgH="787400" progId="Equation.3">
                  <p:embed/>
                </p:oleObj>
              </mc:Choice>
              <mc:Fallback>
                <p:oleObj name="Ecuación" r:id="rId11" imgW="19050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025" y="1341438"/>
                        <a:ext cx="3687763" cy="151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784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6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1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0" y="692150"/>
            <a:ext cx="5357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ES_tradnl" sz="2000" b="1" u="sng">
                <a:solidFill>
                  <a:srgbClr val="FF0000"/>
                </a:solidFill>
                <a:latin typeface="Cambria Math" pitchFamily="18" charset="0"/>
              </a:rPr>
              <a:t>OPERACIONES CON MATRICES (I)</a:t>
            </a:r>
            <a:r>
              <a:rPr lang="es-ES_tradnl" sz="2000" b="1">
                <a:solidFill>
                  <a:srgbClr val="FF0000"/>
                </a:solidFill>
                <a:latin typeface="Cambria Math" pitchFamily="18" charset="0"/>
              </a:rPr>
              <a:t>.-</a:t>
            </a:r>
            <a:endParaRPr lang="es-ES" sz="2000" b="1">
              <a:latin typeface="Cambria Math" pitchFamily="18" charset="0"/>
            </a:endParaRPr>
          </a:p>
        </p:txBody>
      </p:sp>
      <p:sp>
        <p:nvSpPr>
          <p:cNvPr id="8195" name="18 Rectángulo"/>
          <p:cNvSpPr>
            <a:spLocks noChangeArrowheads="1"/>
          </p:cNvSpPr>
          <p:nvPr/>
        </p:nvSpPr>
        <p:spPr bwMode="auto">
          <a:xfrm>
            <a:off x="214313" y="2357438"/>
            <a:ext cx="2571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>
                <a:latin typeface="Arial Black" pitchFamily="34" charset="0"/>
              </a:rPr>
              <a:t>         </a:t>
            </a:r>
          </a:p>
        </p:txBody>
      </p:sp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1349375" y="1323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AR"/>
          </a:p>
        </p:txBody>
      </p:sp>
      <p:sp>
        <p:nvSpPr>
          <p:cNvPr id="16" name="15 Rectángulo"/>
          <p:cNvSpPr/>
          <p:nvPr/>
        </p:nvSpPr>
        <p:spPr>
          <a:xfrm>
            <a:off x="-32" y="1319743"/>
            <a:ext cx="892975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v"/>
              <a:defRPr/>
            </a:pPr>
            <a:r>
              <a:rPr lang="es-ES_tradnl" sz="20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Verdana" pitchFamily="34" charset="0"/>
              </a:rPr>
              <a:t>Suma</a:t>
            </a:r>
            <a:r>
              <a:rPr lang="es-ES_tradnl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Verdana" pitchFamily="34" charset="0"/>
              </a:rPr>
              <a:t>.</a:t>
            </a:r>
            <a:r>
              <a:rPr lang="es-ES_tradnl" sz="2000" b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 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Se llama suma de dos matrices </a:t>
            </a:r>
            <a:r>
              <a:rPr lang="es-ES_tradnl" sz="2000" b="1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A</a:t>
            </a:r>
            <a:r>
              <a:rPr lang="es-ES_tradnl" sz="2000" b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=</a:t>
            </a:r>
            <a:r>
              <a:rPr lang="es-ES_tradnl" sz="2000" b="1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(</a:t>
            </a:r>
            <a:r>
              <a:rPr lang="es-ES_tradnl" sz="2000" b="1" i="1" dirty="0" err="1">
                <a:latin typeface="Cambria Math" pitchFamily="18" charset="0"/>
                <a:ea typeface="Cambria Math" pitchFamily="18" charset="0"/>
                <a:cs typeface="Verdana" pitchFamily="34" charset="0"/>
              </a:rPr>
              <a:t>a</a:t>
            </a:r>
            <a:r>
              <a:rPr lang="es-ES_tradnl" sz="2000" b="1" i="1" baseline="-25000" dirty="0" err="1">
                <a:latin typeface="Cambria Math" pitchFamily="18" charset="0"/>
                <a:ea typeface="Cambria Math" pitchFamily="18" charset="0"/>
                <a:cs typeface="Verdana" pitchFamily="34" charset="0"/>
              </a:rPr>
              <a:t>ij</a:t>
            </a:r>
            <a:r>
              <a:rPr lang="es-ES_tradnl" sz="2000" b="1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) 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y </a:t>
            </a:r>
            <a:r>
              <a:rPr lang="es-ES_tradnl" sz="2000" b="1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B</a:t>
            </a:r>
            <a:r>
              <a:rPr lang="es-ES_tradnl" sz="2000" b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=</a:t>
            </a:r>
            <a:r>
              <a:rPr lang="es-ES_tradnl" sz="2000" b="1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(</a:t>
            </a:r>
            <a:r>
              <a:rPr lang="es-ES_tradnl" sz="2000" b="1" i="1" dirty="0" err="1">
                <a:latin typeface="Cambria Math" pitchFamily="18" charset="0"/>
                <a:ea typeface="Cambria Math" pitchFamily="18" charset="0"/>
                <a:cs typeface="Verdana" pitchFamily="34" charset="0"/>
              </a:rPr>
              <a:t>b</a:t>
            </a:r>
            <a:r>
              <a:rPr lang="es-ES_tradnl" sz="2000" b="1" i="1" baseline="-25000" dirty="0" err="1">
                <a:latin typeface="Cambria Math" pitchFamily="18" charset="0"/>
                <a:ea typeface="Cambria Math" pitchFamily="18" charset="0"/>
                <a:cs typeface="Verdana" pitchFamily="34" charset="0"/>
              </a:rPr>
              <a:t>ij</a:t>
            </a:r>
            <a:r>
              <a:rPr lang="es-ES_tradnl" sz="2000" b="1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) 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de orden </a:t>
            </a:r>
            <a:r>
              <a:rPr lang="es-ES_tradnl" sz="2000" b="1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m x n</a:t>
            </a:r>
            <a:r>
              <a:rPr lang="es-ES_tradnl" sz="2000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, 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a la matriz </a:t>
            </a:r>
            <a:r>
              <a:rPr lang="es-ES_tradnl" sz="2000" b="1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A</a:t>
            </a:r>
            <a:r>
              <a:rPr lang="es-ES_tradnl" sz="2000" b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+</a:t>
            </a:r>
            <a:r>
              <a:rPr lang="es-ES_tradnl" sz="2000" b="1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B </a:t>
            </a:r>
            <a:r>
              <a:rPr lang="es-ES_tradnl" sz="2000" b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= </a:t>
            </a:r>
            <a:r>
              <a:rPr lang="es-ES_tradnl" sz="2000" b="1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(</a:t>
            </a:r>
            <a:r>
              <a:rPr lang="es-ES_tradnl" sz="2000" b="1" i="1" dirty="0" err="1">
                <a:latin typeface="Cambria Math" pitchFamily="18" charset="0"/>
                <a:ea typeface="Cambria Math" pitchFamily="18" charset="0"/>
                <a:cs typeface="Verdana" pitchFamily="34" charset="0"/>
              </a:rPr>
              <a:t>a</a:t>
            </a:r>
            <a:r>
              <a:rPr lang="es-ES_tradnl" sz="2000" b="1" i="1" baseline="-25000" dirty="0" err="1">
                <a:latin typeface="Cambria Math" pitchFamily="18" charset="0"/>
                <a:ea typeface="Cambria Math" pitchFamily="18" charset="0"/>
                <a:cs typeface="Verdana" pitchFamily="34" charset="0"/>
              </a:rPr>
              <a:t>ij</a:t>
            </a:r>
            <a:r>
              <a:rPr lang="es-ES_tradnl" sz="2000" b="1" i="1" baseline="-25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 </a:t>
            </a:r>
            <a:r>
              <a:rPr lang="es-ES_tradnl" sz="2000" b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+ </a:t>
            </a:r>
            <a:r>
              <a:rPr lang="es-ES_tradnl" sz="2000" b="1" i="1" dirty="0" err="1">
                <a:latin typeface="Cambria Math" pitchFamily="18" charset="0"/>
                <a:ea typeface="Cambria Math" pitchFamily="18" charset="0"/>
                <a:cs typeface="Verdana" pitchFamily="34" charset="0"/>
              </a:rPr>
              <a:t>b</a:t>
            </a:r>
            <a:r>
              <a:rPr lang="es-ES_tradnl" sz="2000" b="1" i="1" baseline="-25000" dirty="0" err="1">
                <a:latin typeface="Cambria Math" pitchFamily="18" charset="0"/>
                <a:ea typeface="Cambria Math" pitchFamily="18" charset="0"/>
                <a:cs typeface="Verdana" pitchFamily="34" charset="0"/>
              </a:rPr>
              <a:t>ij</a:t>
            </a:r>
            <a:r>
              <a:rPr lang="es-ES_tradnl" sz="2000" b="1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) 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de orden </a:t>
            </a:r>
            <a:r>
              <a:rPr lang="es-ES_tradnl" sz="2000" b="1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m x n 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cuyos elementos se obtienen </a:t>
            </a:r>
            <a:r>
              <a:rPr lang="es-ES_tradnl" sz="2000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  <a:cs typeface="Verdana" pitchFamily="34" charset="0"/>
              </a:rPr>
              <a:t>sumando los elementos correspondientes de ambas matrices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. </a:t>
            </a:r>
            <a:endParaRPr lang="es-ES" sz="2000" dirty="0">
              <a:latin typeface="Cambria Math" pitchFamily="18" charset="0"/>
              <a:ea typeface="Cambria Math" pitchFamily="18" charset="0"/>
              <a:cs typeface="Verdana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-32" y="3645024"/>
            <a:ext cx="9144032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 algn="just">
              <a:buFont typeface="Wingdings" pitchFamily="2" charset="2"/>
              <a:buChar char="v"/>
              <a:defRPr/>
            </a:pPr>
            <a:r>
              <a:rPr lang="es-ES_tradnl" sz="20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Verdana" pitchFamily="34" charset="0"/>
              </a:rPr>
              <a:t>Producto por un número</a:t>
            </a:r>
            <a:r>
              <a:rPr lang="es-ES_tradnl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Verdana" pitchFamily="34" charset="0"/>
              </a:rPr>
              <a:t>. 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Se llama producto de un número real </a:t>
            </a:r>
            <a:r>
              <a:rPr lang="es-ES_tradnl" sz="2000" b="1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p</a:t>
            </a:r>
            <a:r>
              <a:rPr lang="es-ES_tradnl" sz="2000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 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por una matriz </a:t>
            </a:r>
            <a:r>
              <a:rPr lang="es-ES_tradnl" sz="2000" b="1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A </a:t>
            </a:r>
            <a:r>
              <a:rPr lang="es-ES_tradnl" sz="2000" b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= </a:t>
            </a:r>
            <a:r>
              <a:rPr lang="es-ES_tradnl" sz="2000" b="1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(</a:t>
            </a:r>
            <a:r>
              <a:rPr lang="es-ES_tradnl" sz="2000" b="1" i="1" dirty="0" err="1">
                <a:latin typeface="Cambria Math" pitchFamily="18" charset="0"/>
                <a:ea typeface="Cambria Math" pitchFamily="18" charset="0"/>
                <a:cs typeface="Verdana" pitchFamily="34" charset="0"/>
              </a:rPr>
              <a:t>a</a:t>
            </a:r>
            <a:r>
              <a:rPr lang="es-ES_tradnl" sz="2000" b="1" i="1" baseline="-25000" dirty="0" err="1">
                <a:latin typeface="Cambria Math" pitchFamily="18" charset="0"/>
                <a:ea typeface="Cambria Math" pitchFamily="18" charset="0"/>
                <a:cs typeface="Verdana" pitchFamily="34" charset="0"/>
              </a:rPr>
              <a:t>ij</a:t>
            </a:r>
            <a:r>
              <a:rPr lang="es-ES_tradnl" sz="2000" b="1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) 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de orden </a:t>
            </a:r>
            <a:r>
              <a:rPr lang="es-ES_tradnl" sz="2000" b="1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m x n</a:t>
            </a:r>
            <a:r>
              <a:rPr lang="es-ES_tradnl" sz="2000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, 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a la matriz </a:t>
            </a:r>
            <a:r>
              <a:rPr lang="es-ES_tradnl" sz="2000" b="1" i="1" dirty="0" err="1">
                <a:latin typeface="Cambria Math" pitchFamily="18" charset="0"/>
                <a:ea typeface="Cambria Math" pitchFamily="18" charset="0"/>
                <a:cs typeface="Verdana" pitchFamily="34" charset="0"/>
              </a:rPr>
              <a:t>p.A</a:t>
            </a:r>
            <a:r>
              <a:rPr lang="es-ES_tradnl" sz="2000" b="1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 </a:t>
            </a:r>
            <a:r>
              <a:rPr lang="es-ES_tradnl" sz="2000" b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=</a:t>
            </a:r>
            <a:r>
              <a:rPr lang="es-ES_tradnl" sz="2000" b="1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(</a:t>
            </a:r>
            <a:r>
              <a:rPr lang="es-ES_tradnl" sz="2000" b="1" i="1" dirty="0" err="1">
                <a:latin typeface="Cambria Math" pitchFamily="18" charset="0"/>
                <a:ea typeface="Cambria Math" pitchFamily="18" charset="0"/>
                <a:cs typeface="Verdana" pitchFamily="34" charset="0"/>
              </a:rPr>
              <a:t>pa</a:t>
            </a:r>
            <a:r>
              <a:rPr lang="es-ES_tradnl" sz="2000" b="1" i="1" baseline="-25000" dirty="0" err="1">
                <a:latin typeface="Cambria Math" pitchFamily="18" charset="0"/>
                <a:ea typeface="Cambria Math" pitchFamily="18" charset="0"/>
                <a:cs typeface="Verdana" pitchFamily="34" charset="0"/>
              </a:rPr>
              <a:t>ij</a:t>
            </a:r>
            <a:r>
              <a:rPr lang="es-ES_tradnl" sz="2000" b="1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) 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de orden </a:t>
            </a:r>
            <a:r>
              <a:rPr lang="es-ES_tradnl" sz="2000" b="1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m x n</a:t>
            </a:r>
            <a:r>
              <a:rPr lang="es-ES_tradnl" sz="2000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, 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obtenida al </a:t>
            </a:r>
            <a:r>
              <a:rPr lang="es-ES_tradnl" sz="2000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  <a:cs typeface="Verdana" pitchFamily="34" charset="0"/>
              </a:rPr>
              <a:t>multiplicar </a:t>
            </a:r>
            <a:r>
              <a:rPr lang="es-ES_tradnl" sz="2000" b="1" i="1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  <a:cs typeface="Verdana" pitchFamily="34" charset="0"/>
              </a:rPr>
              <a:t>p</a:t>
            </a:r>
            <a:r>
              <a:rPr lang="es-ES_tradnl" sz="2000" i="1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  <a:cs typeface="Verdana" pitchFamily="34" charset="0"/>
              </a:rPr>
              <a:t> </a:t>
            </a:r>
            <a:r>
              <a:rPr lang="es-ES_tradnl" sz="2000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  <a:cs typeface="Verdana" pitchFamily="34" charset="0"/>
              </a:rPr>
              <a:t>por todos y cada uno de los elementos de la matriz </a:t>
            </a:r>
            <a:r>
              <a:rPr lang="es-ES_tradnl" sz="2000" b="1" i="1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  <a:cs typeface="Verdana" pitchFamily="34" charset="0"/>
              </a:rPr>
              <a:t>A</a:t>
            </a:r>
            <a:r>
              <a:rPr lang="es-ES_tradnl" sz="2000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.</a:t>
            </a:r>
            <a:endParaRPr lang="es-ES" sz="2000" dirty="0">
              <a:latin typeface="Cambria Math" pitchFamily="18" charset="0"/>
              <a:ea typeface="Cambria Math" pitchFamily="18" charset="0"/>
              <a:cs typeface="Verdana" pitchFamily="34" charset="0"/>
            </a:endParaRP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820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820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820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820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8206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820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820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820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821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821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821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82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1042988" y="2492375"/>
          <a:ext cx="6780212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cuación" r:id="rId3" imgW="3314700" imgH="469900" progId="Equation.3">
                  <p:embed/>
                </p:oleObj>
              </mc:Choice>
              <mc:Fallback>
                <p:oleObj name="Ecuación" r:id="rId3" imgW="3314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492375"/>
                        <a:ext cx="6780212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9"/>
          <p:cNvGraphicFramePr>
            <a:graphicFrameLocks noChangeAspect="1"/>
          </p:cNvGraphicFramePr>
          <p:nvPr/>
        </p:nvGraphicFramePr>
        <p:xfrm>
          <a:off x="2411413" y="4652963"/>
          <a:ext cx="3168650" cy="142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cuación" r:id="rId5" imgW="1574800" imgH="698500" progId="Equation.3">
                  <p:embed/>
                </p:oleObj>
              </mc:Choice>
              <mc:Fallback>
                <p:oleObj name="Ecuación" r:id="rId5" imgW="15748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652963"/>
                        <a:ext cx="3168650" cy="142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826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3" t="30141" r="15878" b="22610"/>
          <a:stretch>
            <a:fillRect/>
          </a:stretch>
        </p:blipFill>
        <p:spPr bwMode="auto">
          <a:xfrm>
            <a:off x="179388" y="2852738"/>
            <a:ext cx="878522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9 Rectángulo"/>
          <p:cNvSpPr>
            <a:spLocks noChangeArrowheads="1"/>
          </p:cNvSpPr>
          <p:nvPr/>
        </p:nvSpPr>
        <p:spPr bwMode="auto">
          <a:xfrm>
            <a:off x="0" y="620713"/>
            <a:ext cx="5429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ES_tradnl" sz="2000" b="1" u="sng">
                <a:solidFill>
                  <a:srgbClr val="FF0000"/>
                </a:solidFill>
                <a:latin typeface="Cambria Math" pitchFamily="18" charset="0"/>
              </a:rPr>
              <a:t>OPERACIONES CON MATRICES (II)</a:t>
            </a:r>
            <a:r>
              <a:rPr lang="es-ES_tradnl" sz="2000" b="1">
                <a:solidFill>
                  <a:srgbClr val="FF0000"/>
                </a:solidFill>
                <a:latin typeface="Cambria Math" pitchFamily="18" charset="0"/>
              </a:rPr>
              <a:t>.-</a:t>
            </a:r>
            <a:endParaRPr lang="es-ES" sz="2000" b="1">
              <a:latin typeface="Cambria Math" pitchFamily="18" charset="0"/>
            </a:endParaRPr>
          </a:p>
        </p:txBody>
      </p:sp>
      <p:sp>
        <p:nvSpPr>
          <p:cNvPr id="9220" name="18 Rectángulo"/>
          <p:cNvSpPr>
            <a:spLocks noChangeArrowheads="1"/>
          </p:cNvSpPr>
          <p:nvPr/>
        </p:nvSpPr>
        <p:spPr bwMode="auto">
          <a:xfrm>
            <a:off x="214313" y="2357438"/>
            <a:ext cx="2571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>
                <a:latin typeface="Arial Black" pitchFamily="34" charset="0"/>
              </a:rPr>
              <a:t>         </a:t>
            </a:r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1349375" y="1323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AR"/>
          </a:p>
        </p:txBody>
      </p:sp>
      <p:sp>
        <p:nvSpPr>
          <p:cNvPr id="16" name="15 Rectángulo"/>
          <p:cNvSpPr/>
          <p:nvPr/>
        </p:nvSpPr>
        <p:spPr>
          <a:xfrm>
            <a:off x="0" y="1196752"/>
            <a:ext cx="892975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 algn="just">
              <a:buFont typeface="Wingdings" pitchFamily="2" charset="2"/>
              <a:buChar char="v"/>
              <a:defRPr/>
            </a:pPr>
            <a:r>
              <a:rPr lang="es-ES_tradnl" sz="20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Verdana" pitchFamily="34" charset="0"/>
              </a:rPr>
              <a:t>Producto</a:t>
            </a:r>
            <a:r>
              <a:rPr lang="es-ES_tradnl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Verdana" pitchFamily="34" charset="0"/>
              </a:rPr>
              <a:t>.</a:t>
            </a:r>
            <a:r>
              <a:rPr lang="es-ES_tradnl" sz="2000" b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 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Se llama producto de dos matrices </a:t>
            </a:r>
            <a:r>
              <a:rPr lang="es-ES_tradnl" sz="2000" b="1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A </a:t>
            </a:r>
            <a:r>
              <a:rPr lang="es-ES_tradnl" sz="2000" b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=</a:t>
            </a:r>
            <a:r>
              <a:rPr lang="es-ES_tradnl" sz="2000" b="1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(</a:t>
            </a:r>
            <a:r>
              <a:rPr lang="es-ES_tradnl" sz="2000" b="1" i="1" dirty="0" err="1">
                <a:latin typeface="Cambria Math" pitchFamily="18" charset="0"/>
                <a:ea typeface="Cambria Math" pitchFamily="18" charset="0"/>
                <a:cs typeface="Verdana" pitchFamily="34" charset="0"/>
              </a:rPr>
              <a:t>a</a:t>
            </a:r>
            <a:r>
              <a:rPr lang="es-ES_tradnl" sz="2000" b="1" i="1" baseline="-25000" dirty="0" err="1">
                <a:latin typeface="Cambria Math" pitchFamily="18" charset="0"/>
                <a:ea typeface="Cambria Math" pitchFamily="18" charset="0"/>
                <a:cs typeface="Verdana" pitchFamily="34" charset="0"/>
              </a:rPr>
              <a:t>ij</a:t>
            </a:r>
            <a:r>
              <a:rPr lang="es-ES_tradnl" sz="2000" b="1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) 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y </a:t>
            </a:r>
            <a:r>
              <a:rPr lang="es-ES_tradnl" sz="2000" b="1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B </a:t>
            </a:r>
            <a:r>
              <a:rPr lang="es-ES_tradnl" sz="2000" b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=</a:t>
            </a:r>
            <a:r>
              <a:rPr lang="es-ES_tradnl" sz="2000" b="1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(</a:t>
            </a:r>
            <a:r>
              <a:rPr lang="es-ES_tradnl" sz="2000" b="1" i="1" dirty="0" err="1">
                <a:latin typeface="Cambria Math" pitchFamily="18" charset="0"/>
                <a:ea typeface="Cambria Math" pitchFamily="18" charset="0"/>
                <a:cs typeface="Verdana" pitchFamily="34" charset="0"/>
              </a:rPr>
              <a:t>b</a:t>
            </a:r>
            <a:r>
              <a:rPr lang="es-ES_tradnl" sz="2000" b="1" i="1" baseline="-25000" dirty="0" err="1">
                <a:latin typeface="Cambria Math" pitchFamily="18" charset="0"/>
                <a:ea typeface="Cambria Math" pitchFamily="18" charset="0"/>
                <a:cs typeface="Verdana" pitchFamily="34" charset="0"/>
              </a:rPr>
              <a:t>ij</a:t>
            </a:r>
            <a:r>
              <a:rPr lang="es-ES_tradnl" sz="2000" b="1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)</a:t>
            </a:r>
            <a:r>
              <a:rPr lang="es-ES_tradnl" sz="2000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 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de órdenes </a:t>
            </a:r>
            <a:r>
              <a:rPr lang="es-ES_tradnl" sz="2000" b="1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m x n 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y </a:t>
            </a:r>
            <a:r>
              <a:rPr lang="es-ES_tradnl" sz="2000" b="1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n x q</a:t>
            </a:r>
            <a:r>
              <a:rPr lang="es-ES_tradnl" sz="2000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, 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respectivamente, a la matriz </a:t>
            </a:r>
            <a:r>
              <a:rPr lang="es-ES_tradnl" sz="2000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 </a:t>
            </a:r>
            <a:r>
              <a:rPr lang="es-ES_tradnl" sz="2000" b="1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C </a:t>
            </a:r>
            <a:r>
              <a:rPr lang="es-ES_tradnl" sz="2000" b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=</a:t>
            </a:r>
            <a:r>
              <a:rPr lang="es-ES_tradnl" sz="2000" b="1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(</a:t>
            </a:r>
            <a:r>
              <a:rPr lang="es-ES_tradnl" sz="2000" b="1" i="1" dirty="0" err="1">
                <a:latin typeface="Cambria Math" pitchFamily="18" charset="0"/>
                <a:ea typeface="Cambria Math" pitchFamily="18" charset="0"/>
                <a:cs typeface="Verdana" pitchFamily="34" charset="0"/>
              </a:rPr>
              <a:t>c</a:t>
            </a:r>
            <a:r>
              <a:rPr lang="es-ES_tradnl" sz="2000" b="1" i="1" baseline="-25000" dirty="0" err="1">
                <a:latin typeface="Cambria Math" pitchFamily="18" charset="0"/>
                <a:ea typeface="Cambria Math" pitchFamily="18" charset="0"/>
                <a:cs typeface="Verdana" pitchFamily="34" charset="0"/>
              </a:rPr>
              <a:t>ij</a:t>
            </a:r>
            <a:r>
              <a:rPr lang="es-ES_tradnl" sz="2000" b="1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) 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de orden </a:t>
            </a:r>
            <a:r>
              <a:rPr lang="es-ES_tradnl" sz="2000" b="1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m x q</a:t>
            </a:r>
            <a:r>
              <a:rPr lang="es-ES_tradnl" sz="2000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, 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donde </a:t>
            </a:r>
            <a:r>
              <a:rPr lang="es-ES_tradnl" sz="2000" b="1" i="1" dirty="0" err="1">
                <a:latin typeface="Cambria Math" pitchFamily="18" charset="0"/>
                <a:ea typeface="Cambria Math" pitchFamily="18" charset="0"/>
                <a:cs typeface="Verdana" pitchFamily="34" charset="0"/>
              </a:rPr>
              <a:t>c</a:t>
            </a:r>
            <a:r>
              <a:rPr lang="es-ES_tradnl" sz="2000" b="1" i="1" baseline="-25000" dirty="0" err="1">
                <a:latin typeface="Cambria Math" pitchFamily="18" charset="0"/>
                <a:ea typeface="Cambria Math" pitchFamily="18" charset="0"/>
                <a:cs typeface="Verdana" pitchFamily="34" charset="0"/>
              </a:rPr>
              <a:t>ij</a:t>
            </a:r>
            <a:r>
              <a:rPr lang="es-ES_tradnl" sz="2000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 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se obtienen </a:t>
            </a:r>
            <a:r>
              <a:rPr lang="es-ES_tradnl" sz="2000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  <a:cs typeface="Verdana" pitchFamily="34" charset="0"/>
              </a:rPr>
              <a:t>multiplicando cada elemento de la fila </a:t>
            </a:r>
            <a:r>
              <a:rPr lang="es-ES_tradnl" sz="2000" b="1" i="1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  <a:cs typeface="Verdana" pitchFamily="34" charset="0"/>
              </a:rPr>
              <a:t>i</a:t>
            </a:r>
            <a:r>
              <a:rPr lang="es-ES_tradnl" sz="2000" i="1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  <a:cs typeface="Verdana" pitchFamily="34" charset="0"/>
              </a:rPr>
              <a:t> </a:t>
            </a:r>
            <a:r>
              <a:rPr lang="es-ES_tradnl" sz="2000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  <a:cs typeface="Verdana" pitchFamily="34" charset="0"/>
              </a:rPr>
              <a:t>de </a:t>
            </a:r>
            <a:r>
              <a:rPr lang="es-ES_tradnl" sz="2000" b="1" i="1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  <a:cs typeface="Verdana" pitchFamily="34" charset="0"/>
              </a:rPr>
              <a:t>A</a:t>
            </a:r>
            <a:r>
              <a:rPr lang="es-ES_tradnl" sz="2000" i="1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  <a:cs typeface="Verdana" pitchFamily="34" charset="0"/>
              </a:rPr>
              <a:t> </a:t>
            </a:r>
            <a:r>
              <a:rPr lang="es-ES_tradnl" sz="2000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  <a:cs typeface="Verdana" pitchFamily="34" charset="0"/>
              </a:rPr>
              <a:t>por el elemento correspondiente de la columna </a:t>
            </a:r>
            <a:r>
              <a:rPr lang="es-ES_tradnl" sz="2000" b="1" i="1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  <a:cs typeface="Verdana" pitchFamily="34" charset="0"/>
              </a:rPr>
              <a:t>j</a:t>
            </a:r>
            <a:r>
              <a:rPr lang="es-ES_tradnl" sz="2000" i="1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  <a:cs typeface="Verdana" pitchFamily="34" charset="0"/>
              </a:rPr>
              <a:t>  </a:t>
            </a:r>
            <a:r>
              <a:rPr lang="es-ES_tradnl" sz="2000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  <a:cs typeface="Verdana" pitchFamily="34" charset="0"/>
              </a:rPr>
              <a:t>de </a:t>
            </a:r>
            <a:r>
              <a:rPr lang="es-ES_tradnl" sz="2000" b="1" i="1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  <a:cs typeface="Verdana" pitchFamily="34" charset="0"/>
              </a:rPr>
              <a:t>B</a:t>
            </a:r>
            <a:r>
              <a:rPr lang="es-ES_tradnl" sz="2000" i="1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  <a:cs typeface="Verdana" pitchFamily="34" charset="0"/>
              </a:rPr>
              <a:t>  </a:t>
            </a:r>
            <a:r>
              <a:rPr lang="es-ES_tradnl" sz="2000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  <a:cs typeface="Verdana" pitchFamily="34" charset="0"/>
              </a:rPr>
              <a:t>y sumando los productos obtenidos.</a:t>
            </a:r>
            <a:endParaRPr lang="es-ES" sz="2000" dirty="0">
              <a:solidFill>
                <a:schemeClr val="accent2"/>
              </a:solidFill>
              <a:latin typeface="Cambria Math" pitchFamily="18" charset="0"/>
              <a:ea typeface="Cambria Math" pitchFamily="18" charset="0"/>
              <a:cs typeface="Verdana" pitchFamily="34" charset="0"/>
            </a:endParaRP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922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922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9228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922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9230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923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923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923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923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92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923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923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923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92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33" name="32 CuadroTexto"/>
          <p:cNvSpPr txBox="1">
            <a:spLocks noChangeArrowheads="1"/>
          </p:cNvSpPr>
          <p:nvPr/>
        </p:nvSpPr>
        <p:spPr bwMode="auto">
          <a:xfrm>
            <a:off x="5651500" y="3789363"/>
            <a:ext cx="433388" cy="12001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endParaRPr lang="es-ES"/>
          </a:p>
          <a:p>
            <a:pPr eaLnBrk="1" hangingPunct="1"/>
            <a:endParaRPr lang="es-ES"/>
          </a:p>
          <a:p>
            <a:pPr eaLnBrk="1" hangingPunct="1"/>
            <a:endParaRPr lang="es-ES"/>
          </a:p>
        </p:txBody>
      </p:sp>
      <p:sp>
        <p:nvSpPr>
          <p:cNvPr id="35" name="34 CuadroTexto"/>
          <p:cNvSpPr txBox="1">
            <a:spLocks noChangeArrowheads="1"/>
          </p:cNvSpPr>
          <p:nvPr/>
        </p:nvSpPr>
        <p:spPr bwMode="auto">
          <a:xfrm>
            <a:off x="5724525" y="5084763"/>
            <a:ext cx="409575" cy="46196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s-ES"/>
              <a:t>  </a:t>
            </a:r>
          </a:p>
        </p:txBody>
      </p:sp>
      <p:cxnSp>
        <p:nvCxnSpPr>
          <p:cNvPr id="37" name="36 Conector recto"/>
          <p:cNvCxnSpPr/>
          <p:nvPr/>
        </p:nvCxnSpPr>
        <p:spPr>
          <a:xfrm flipV="1">
            <a:off x="4211638" y="4149725"/>
            <a:ext cx="1584325" cy="100806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 flipV="1">
            <a:off x="4572000" y="4508500"/>
            <a:ext cx="1152525" cy="6492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 flipV="1">
            <a:off x="5003800" y="4797425"/>
            <a:ext cx="720725" cy="360363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72" name="Picture 28" descr="Psicología: ...Atención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005263"/>
            <a:ext cx="903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52 CuadroTexto"/>
          <p:cNvSpPr txBox="1">
            <a:spLocks noChangeArrowheads="1"/>
          </p:cNvSpPr>
          <p:nvPr/>
        </p:nvSpPr>
        <p:spPr bwMode="auto">
          <a:xfrm>
            <a:off x="539750" y="4724400"/>
            <a:ext cx="17287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s-ES"/>
              <a:t>Las matrices deben ser </a:t>
            </a:r>
            <a:r>
              <a:rPr lang="es-ES" i="1"/>
              <a:t>conformes</a:t>
            </a:r>
            <a:endParaRPr lang="es-ES"/>
          </a:p>
        </p:txBody>
      </p:sp>
      <p:sp>
        <p:nvSpPr>
          <p:cNvPr id="55" name="54 CuadroTexto"/>
          <p:cNvSpPr txBox="1">
            <a:spLocks noChangeArrowheads="1"/>
          </p:cNvSpPr>
          <p:nvPr/>
        </p:nvSpPr>
        <p:spPr bwMode="auto">
          <a:xfrm>
            <a:off x="3779838" y="5013325"/>
            <a:ext cx="1512887" cy="4619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8095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53" grpId="0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756592" y="548680"/>
            <a:ext cx="968456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2" algn="just">
              <a:buFont typeface="Wingdings" pitchFamily="2" charset="2"/>
              <a:buChar char="v"/>
              <a:defRPr/>
            </a:pPr>
            <a:r>
              <a:rPr lang="es-ES_tradnl" sz="20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Verdana" pitchFamily="34" charset="0"/>
              </a:rPr>
              <a:t>Trasposición de matrices</a:t>
            </a:r>
            <a:r>
              <a:rPr lang="es-ES_tradnl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Verdana" pitchFamily="34" charset="0"/>
              </a:rPr>
              <a:t>. 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Si en una matriz </a:t>
            </a:r>
            <a:r>
              <a:rPr lang="es-ES_tradnl" sz="2000" b="1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A</a:t>
            </a:r>
            <a:r>
              <a:rPr lang="es-ES_tradnl" sz="2000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 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de orden </a:t>
            </a:r>
            <a:r>
              <a:rPr lang="es-ES_tradnl" sz="2000" b="1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m x n</a:t>
            </a:r>
            <a:r>
              <a:rPr lang="es-ES_tradnl" sz="2000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 </a:t>
            </a:r>
            <a:r>
              <a:rPr lang="es-ES_tradnl" sz="2000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  <a:cs typeface="Verdana" pitchFamily="34" charset="0"/>
              </a:rPr>
              <a:t>se intercambian ordenadamente filas por columnas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, se obtiene otra matriz de orden </a:t>
            </a:r>
            <a:r>
              <a:rPr lang="es-ES_tradnl" sz="2000" b="1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n </a:t>
            </a:r>
            <a:r>
              <a:rPr lang="es-ES_tradnl" sz="2000" b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x m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 llamada </a:t>
            </a:r>
            <a:r>
              <a:rPr lang="es-ES_tradnl" sz="2000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  <a:cs typeface="Verdana" pitchFamily="34" charset="0"/>
              </a:rPr>
              <a:t>matriz traspuesta</a:t>
            </a:r>
            <a:r>
              <a:rPr lang="es-ES_tradnl" sz="2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. (</a:t>
            </a:r>
            <a:r>
              <a:rPr lang="es-ES_tradnl" sz="2000" b="1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A</a:t>
            </a:r>
            <a:r>
              <a:rPr lang="es-ES_tradnl" sz="2000" b="1" i="1" baseline="300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t</a:t>
            </a:r>
            <a:r>
              <a:rPr lang="es-ES_tradnl" sz="2000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 ).</a:t>
            </a:r>
            <a:endParaRPr lang="es-ES" sz="2000" dirty="0">
              <a:latin typeface="Cambria Math" pitchFamily="18" charset="0"/>
              <a:ea typeface="Cambria Math" pitchFamily="18" charset="0"/>
              <a:cs typeface="Verdana" pitchFamily="34" charset="0"/>
            </a:endParaRPr>
          </a:p>
        </p:txBody>
      </p:sp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2268538" y="1844675"/>
          <a:ext cx="4083050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cuación" r:id="rId3" imgW="2044700" imgH="596900" progId="Equation.3">
                  <p:embed/>
                </p:oleObj>
              </mc:Choice>
              <mc:Fallback>
                <p:oleObj name="Ecuación" r:id="rId3" imgW="20447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844675"/>
                        <a:ext cx="4083050" cy="120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396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777</Words>
  <Application>Microsoft Office PowerPoint</Application>
  <PresentationFormat>Presentación en pantalla (4:3)</PresentationFormat>
  <Paragraphs>52</Paragraphs>
  <Slides>14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Tema de Office</vt:lpstr>
      <vt:lpstr>Ecuación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ACER</dc:creator>
  <cp:lastModifiedBy>ACER</cp:lastModifiedBy>
  <cp:revision>4</cp:revision>
  <dcterms:created xsi:type="dcterms:W3CDTF">2025-05-21T15:30:12Z</dcterms:created>
  <dcterms:modified xsi:type="dcterms:W3CDTF">2025-05-22T13:43:29Z</dcterms:modified>
</cp:coreProperties>
</file>