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7" r:id="rId10"/>
    <p:sldId id="265" r:id="rId11"/>
    <p:sldId id="262" r:id="rId12"/>
    <p:sldId id="275" r:id="rId13"/>
    <p:sldId id="276" r:id="rId14"/>
    <p:sldId id="277" r:id="rId15"/>
    <p:sldId id="280" r:id="rId16"/>
    <p:sldId id="281" r:id="rId17"/>
    <p:sldId id="278" r:id="rId18"/>
    <p:sldId id="279" r:id="rId19"/>
    <p:sldId id="282" r:id="rId2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7BF82-9B57-460C-816A-38482E9D15AF}"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s-AR"/>
        </a:p>
      </dgm:t>
    </dgm:pt>
    <dgm:pt modelId="{B92EA137-9D8C-4BE9-8476-3E714E015DA9}">
      <dgm:prSet phldrT="[Texto]" custT="1"/>
      <dgm:spPr/>
      <dgm:t>
        <a:bodyPr/>
        <a:lstStyle/>
        <a:p>
          <a:r>
            <a:rPr lang="es-AR" sz="1800" dirty="0" smtClean="0"/>
            <a:t>Cuerpo: </a:t>
          </a:r>
          <a:r>
            <a:rPr lang="es-ES" altLang="es-AR" sz="1800" dirty="0" smtClean="0"/>
            <a:t>acción o movimiento que permiten su expresión: poder</a:t>
          </a:r>
          <a:endParaRPr lang="es-AR" sz="1800" dirty="0"/>
        </a:p>
      </dgm:t>
    </dgm:pt>
    <dgm:pt modelId="{0EA04FB6-34C3-4862-844E-311CB7156CA0}" type="parTrans" cxnId="{B5195741-086B-4F4C-B38C-0A976538D3AE}">
      <dgm:prSet/>
      <dgm:spPr/>
      <dgm:t>
        <a:bodyPr/>
        <a:lstStyle/>
        <a:p>
          <a:endParaRPr lang="es-AR"/>
        </a:p>
      </dgm:t>
    </dgm:pt>
    <dgm:pt modelId="{6B356492-D5F6-4A2A-9F6D-997548B1FA9E}" type="sibTrans" cxnId="{B5195741-086B-4F4C-B38C-0A976538D3AE}">
      <dgm:prSet/>
      <dgm:spPr/>
      <dgm:t>
        <a:bodyPr/>
        <a:lstStyle/>
        <a:p>
          <a:endParaRPr lang="es-AR"/>
        </a:p>
      </dgm:t>
    </dgm:pt>
    <dgm:pt modelId="{F92E6235-7941-4D87-93A8-54DA0B0D19F0}">
      <dgm:prSet phldrT="[Texto]" custT="1"/>
      <dgm:spPr/>
      <dgm:t>
        <a:bodyPr/>
        <a:lstStyle/>
        <a:p>
          <a:r>
            <a:rPr lang="es-AR" sz="2000" dirty="0" smtClean="0"/>
            <a:t>Psiquis: inteligencia y afectividad, saber y querer</a:t>
          </a:r>
          <a:endParaRPr lang="es-AR" sz="2000" dirty="0"/>
        </a:p>
      </dgm:t>
    </dgm:pt>
    <dgm:pt modelId="{0AB92AD4-B545-410E-BCF7-5E5A0E8735D2}" type="parTrans" cxnId="{6C0B20B3-8344-4316-971B-19E6A1F8C754}">
      <dgm:prSet/>
      <dgm:spPr/>
      <dgm:t>
        <a:bodyPr/>
        <a:lstStyle/>
        <a:p>
          <a:endParaRPr lang="es-AR"/>
        </a:p>
      </dgm:t>
    </dgm:pt>
    <dgm:pt modelId="{D1A47A61-80B8-4165-9B7B-CE04BA24F88A}" type="sibTrans" cxnId="{6C0B20B3-8344-4316-971B-19E6A1F8C754}">
      <dgm:prSet/>
      <dgm:spPr/>
      <dgm:t>
        <a:bodyPr/>
        <a:lstStyle/>
        <a:p>
          <a:endParaRPr lang="es-AR"/>
        </a:p>
      </dgm:t>
    </dgm:pt>
    <dgm:pt modelId="{911B3729-FE0B-4F0B-8594-8679B0D112FD}" type="pres">
      <dgm:prSet presAssocID="{9A47BF82-9B57-460C-816A-38482E9D15AF}" presName="Name0" presStyleCnt="0">
        <dgm:presLayoutVars>
          <dgm:chMax val="7"/>
          <dgm:resizeHandles val="exact"/>
        </dgm:presLayoutVars>
      </dgm:prSet>
      <dgm:spPr/>
      <dgm:t>
        <a:bodyPr/>
        <a:lstStyle/>
        <a:p>
          <a:endParaRPr lang="es-AR"/>
        </a:p>
      </dgm:t>
    </dgm:pt>
    <dgm:pt modelId="{C5F02F98-3CD4-479C-A7AC-EF8193764678}" type="pres">
      <dgm:prSet presAssocID="{9A47BF82-9B57-460C-816A-38482E9D15AF}" presName="comp1" presStyleCnt="0"/>
      <dgm:spPr/>
    </dgm:pt>
    <dgm:pt modelId="{63F8DF7C-176B-4E3E-9E3B-6ADE15F465E6}" type="pres">
      <dgm:prSet presAssocID="{9A47BF82-9B57-460C-816A-38482E9D15AF}" presName="circle1" presStyleLbl="node1" presStyleIdx="0" presStyleCnt="2" custLinFactNeighborX="3063" custLinFactNeighborY="507"/>
      <dgm:spPr/>
      <dgm:t>
        <a:bodyPr/>
        <a:lstStyle/>
        <a:p>
          <a:endParaRPr lang="es-AR"/>
        </a:p>
      </dgm:t>
    </dgm:pt>
    <dgm:pt modelId="{6A659E34-3DA1-4EE1-A2CC-B9264AFE1353}" type="pres">
      <dgm:prSet presAssocID="{9A47BF82-9B57-460C-816A-38482E9D15AF}" presName="c1text" presStyleLbl="node1" presStyleIdx="0" presStyleCnt="2">
        <dgm:presLayoutVars>
          <dgm:bulletEnabled val="1"/>
        </dgm:presLayoutVars>
      </dgm:prSet>
      <dgm:spPr/>
      <dgm:t>
        <a:bodyPr/>
        <a:lstStyle/>
        <a:p>
          <a:endParaRPr lang="es-AR"/>
        </a:p>
      </dgm:t>
    </dgm:pt>
    <dgm:pt modelId="{0FBCBC8F-CE39-4294-88C3-A11C342F1CA4}" type="pres">
      <dgm:prSet presAssocID="{9A47BF82-9B57-460C-816A-38482E9D15AF}" presName="comp2" presStyleCnt="0"/>
      <dgm:spPr/>
    </dgm:pt>
    <dgm:pt modelId="{5378115F-EA4C-4964-B05F-F0ACB0E1957F}" type="pres">
      <dgm:prSet presAssocID="{9A47BF82-9B57-460C-816A-38482E9D15AF}" presName="circle2" presStyleLbl="node1" presStyleIdx="1" presStyleCnt="2" custScaleX="92278" custScaleY="82222" custLinFactNeighborX="-1181" custLinFactNeighborY="259"/>
      <dgm:spPr/>
      <dgm:t>
        <a:bodyPr/>
        <a:lstStyle/>
        <a:p>
          <a:endParaRPr lang="es-AR"/>
        </a:p>
      </dgm:t>
    </dgm:pt>
    <dgm:pt modelId="{A65F1C5B-9AC9-480B-BF5B-3B4C221CE5F7}" type="pres">
      <dgm:prSet presAssocID="{9A47BF82-9B57-460C-816A-38482E9D15AF}" presName="c2text" presStyleLbl="node1" presStyleIdx="1" presStyleCnt="2">
        <dgm:presLayoutVars>
          <dgm:bulletEnabled val="1"/>
        </dgm:presLayoutVars>
      </dgm:prSet>
      <dgm:spPr/>
      <dgm:t>
        <a:bodyPr/>
        <a:lstStyle/>
        <a:p>
          <a:endParaRPr lang="es-AR"/>
        </a:p>
      </dgm:t>
    </dgm:pt>
  </dgm:ptLst>
  <dgm:cxnLst>
    <dgm:cxn modelId="{CC3F57F1-C447-463E-9B45-3278E6E0240C}" type="presOf" srcId="{F92E6235-7941-4D87-93A8-54DA0B0D19F0}" destId="{A65F1C5B-9AC9-480B-BF5B-3B4C221CE5F7}" srcOrd="1" destOrd="0" presId="urn:microsoft.com/office/officeart/2005/8/layout/venn2"/>
    <dgm:cxn modelId="{4DB9EA23-6C58-4632-8E26-D4F1AEA5F02A}" type="presOf" srcId="{B92EA137-9D8C-4BE9-8476-3E714E015DA9}" destId="{63F8DF7C-176B-4E3E-9E3B-6ADE15F465E6}" srcOrd="0" destOrd="0" presId="urn:microsoft.com/office/officeart/2005/8/layout/venn2"/>
    <dgm:cxn modelId="{B5195741-086B-4F4C-B38C-0A976538D3AE}" srcId="{9A47BF82-9B57-460C-816A-38482E9D15AF}" destId="{B92EA137-9D8C-4BE9-8476-3E714E015DA9}" srcOrd="0" destOrd="0" parTransId="{0EA04FB6-34C3-4862-844E-311CB7156CA0}" sibTransId="{6B356492-D5F6-4A2A-9F6D-997548B1FA9E}"/>
    <dgm:cxn modelId="{8D7FE81A-38C8-4770-B3A9-D9FADF2C269A}" type="presOf" srcId="{F92E6235-7941-4D87-93A8-54DA0B0D19F0}" destId="{5378115F-EA4C-4964-B05F-F0ACB0E1957F}" srcOrd="0" destOrd="0" presId="urn:microsoft.com/office/officeart/2005/8/layout/venn2"/>
    <dgm:cxn modelId="{6C0B20B3-8344-4316-971B-19E6A1F8C754}" srcId="{9A47BF82-9B57-460C-816A-38482E9D15AF}" destId="{F92E6235-7941-4D87-93A8-54DA0B0D19F0}" srcOrd="1" destOrd="0" parTransId="{0AB92AD4-B545-410E-BCF7-5E5A0E8735D2}" sibTransId="{D1A47A61-80B8-4165-9B7B-CE04BA24F88A}"/>
    <dgm:cxn modelId="{B8BE5BDF-9EDA-4659-8C4C-538494E6660E}" type="presOf" srcId="{9A47BF82-9B57-460C-816A-38482E9D15AF}" destId="{911B3729-FE0B-4F0B-8594-8679B0D112FD}" srcOrd="0" destOrd="0" presId="urn:microsoft.com/office/officeart/2005/8/layout/venn2"/>
    <dgm:cxn modelId="{4E89AA9C-1BB6-4887-B40F-571F7F0BC53C}" type="presOf" srcId="{B92EA137-9D8C-4BE9-8476-3E714E015DA9}" destId="{6A659E34-3DA1-4EE1-A2CC-B9264AFE1353}" srcOrd="1" destOrd="0" presId="urn:microsoft.com/office/officeart/2005/8/layout/venn2"/>
    <dgm:cxn modelId="{F8F8E031-F304-4D68-8327-630452CCB9AD}" type="presParOf" srcId="{911B3729-FE0B-4F0B-8594-8679B0D112FD}" destId="{C5F02F98-3CD4-479C-A7AC-EF8193764678}" srcOrd="0" destOrd="0" presId="urn:microsoft.com/office/officeart/2005/8/layout/venn2"/>
    <dgm:cxn modelId="{3E0980A2-4A14-407B-A307-FAD83A606841}" type="presParOf" srcId="{C5F02F98-3CD4-479C-A7AC-EF8193764678}" destId="{63F8DF7C-176B-4E3E-9E3B-6ADE15F465E6}" srcOrd="0" destOrd="0" presId="urn:microsoft.com/office/officeart/2005/8/layout/venn2"/>
    <dgm:cxn modelId="{92EA7E8C-390F-4902-8D9D-F6181CD10394}" type="presParOf" srcId="{C5F02F98-3CD4-479C-A7AC-EF8193764678}" destId="{6A659E34-3DA1-4EE1-A2CC-B9264AFE1353}" srcOrd="1" destOrd="0" presId="urn:microsoft.com/office/officeart/2005/8/layout/venn2"/>
    <dgm:cxn modelId="{A2F1E7F0-0920-4E22-AC8B-F1CC4B7218E2}" type="presParOf" srcId="{911B3729-FE0B-4F0B-8594-8679B0D112FD}" destId="{0FBCBC8F-CE39-4294-88C3-A11C342F1CA4}" srcOrd="1" destOrd="0" presId="urn:microsoft.com/office/officeart/2005/8/layout/venn2"/>
    <dgm:cxn modelId="{2609638F-4E55-4BA7-9E23-E047E9CE5C56}" type="presParOf" srcId="{0FBCBC8F-CE39-4294-88C3-A11C342F1CA4}" destId="{5378115F-EA4C-4964-B05F-F0ACB0E1957F}" srcOrd="0" destOrd="0" presId="urn:microsoft.com/office/officeart/2005/8/layout/venn2"/>
    <dgm:cxn modelId="{6B351CA9-EB94-4422-9F3D-DFD8A79E1A8F}" type="presParOf" srcId="{0FBCBC8F-CE39-4294-88C3-A11C342F1CA4}" destId="{A65F1C5B-9AC9-480B-BF5B-3B4C221CE5F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8DF7C-176B-4E3E-9E3B-6ADE15F465E6}">
      <dsp:nvSpPr>
        <dsp:cNvPr id="0" name=""/>
        <dsp:cNvSpPr/>
      </dsp:nvSpPr>
      <dsp:spPr>
        <a:xfrm>
          <a:off x="288184" y="0"/>
          <a:ext cx="4320480" cy="4320480"/>
        </a:xfrm>
        <a:prstGeom prst="ellipse">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AR" sz="1800" kern="1200" dirty="0" smtClean="0"/>
            <a:t>Cuerpo: </a:t>
          </a:r>
          <a:r>
            <a:rPr lang="es-ES" altLang="es-AR" sz="1800" kern="1200" dirty="0" smtClean="0"/>
            <a:t>acción o movimiento que permiten su expresión: poder</a:t>
          </a:r>
          <a:endParaRPr lang="es-AR" sz="1800" kern="1200" dirty="0"/>
        </a:p>
      </dsp:txBody>
      <dsp:txXfrm>
        <a:off x="1314298" y="324036"/>
        <a:ext cx="2268252" cy="734481"/>
      </dsp:txXfrm>
    </dsp:sp>
    <dsp:sp modelId="{5378115F-EA4C-4964-B05F-F0ACB0E1957F}">
      <dsp:nvSpPr>
        <dsp:cNvPr id="0" name=""/>
        <dsp:cNvSpPr/>
      </dsp:nvSpPr>
      <dsp:spPr>
        <a:xfrm>
          <a:off x="782749" y="1376548"/>
          <a:ext cx="2990139" cy="2664288"/>
        </a:xfrm>
        <a:prstGeom prst="ellipse">
          <a:avLst/>
        </a:prstGeom>
        <a:solidFill>
          <a:schemeClr val="accent1">
            <a:shade val="50000"/>
            <a:hueOff val="16762"/>
            <a:satOff val="-13792"/>
            <a:lumOff val="451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AR" sz="2000" kern="1200" dirty="0" smtClean="0"/>
            <a:t>Psiquis: inteligencia y afectividad, saber y querer</a:t>
          </a:r>
          <a:endParaRPr lang="es-AR" sz="2000" kern="1200" dirty="0"/>
        </a:p>
      </dsp:txBody>
      <dsp:txXfrm>
        <a:off x="1220645" y="2042620"/>
        <a:ext cx="2114347" cy="133214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0504D154-0762-4C2F-9170-D2230BEB0798}" type="datetimeFigureOut">
              <a:rPr lang="es-AR" smtClean="0"/>
              <a:t>7/5/2024</a:t>
            </a:fld>
            <a:endParaRPr lang="es-AR"/>
          </a:p>
        </p:txBody>
      </p:sp>
      <p:sp>
        <p:nvSpPr>
          <p:cNvPr id="17" name="16 Marcador de pie de página"/>
          <p:cNvSpPr>
            <a:spLocks noGrp="1"/>
          </p:cNvSpPr>
          <p:nvPr>
            <p:ph type="ftr" sz="quarter" idx="11"/>
          </p:nvPr>
        </p:nvSpPr>
        <p:spPr>
          <a:xfrm>
            <a:off x="5410200" y="4205288"/>
            <a:ext cx="1295400" cy="457200"/>
          </a:xfrm>
        </p:spPr>
        <p:txBody>
          <a:bodyPr/>
          <a:lstStyle/>
          <a:p>
            <a:endParaRPr lang="es-AR"/>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B51A25-A932-457D-B0B2-9B6F7ACBC52B}"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504D154-0762-4C2F-9170-D2230BEB0798}" type="datetimeFigureOut">
              <a:rPr lang="es-AR" smtClean="0"/>
              <a:t>7/5/2024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DB51A25-A932-457D-B0B2-9B6F7ACBC52B}"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504D154-0762-4C2F-9170-D2230BEB0798}" type="datetimeFigureOut">
              <a:rPr lang="es-AR" smtClean="0"/>
              <a:t>7/5/2024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DB51A25-A932-457D-B0B2-9B6F7ACBC52B}" type="slidenum">
              <a:rPr lang="es-AR" smtClean="0"/>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4213" y="609600"/>
            <a:ext cx="8078787" cy="1143000"/>
          </a:xfrm>
        </p:spPr>
        <p:txBody>
          <a:bodyPr/>
          <a:lstStyle/>
          <a:p>
            <a:r>
              <a:rPr lang="es-ES" smtClean="0"/>
              <a:t>Haga clic para modificar el estilo de título del patrón</a:t>
            </a:r>
            <a:endParaRPr lang="es-AR"/>
          </a:p>
        </p:txBody>
      </p:sp>
      <p:sp>
        <p:nvSpPr>
          <p:cNvPr id="3" name="2 Marcador de imágenes prediseñadas"/>
          <p:cNvSpPr>
            <a:spLocks noGrp="1"/>
          </p:cNvSpPr>
          <p:nvPr>
            <p:ph type="clipArt" sz="half" idx="1"/>
          </p:nvPr>
        </p:nvSpPr>
        <p:spPr>
          <a:xfrm>
            <a:off x="684213" y="1981200"/>
            <a:ext cx="3810000" cy="4114800"/>
          </a:xfrm>
        </p:spPr>
        <p:txBody>
          <a:bodyPr/>
          <a:lstStyle/>
          <a:p>
            <a:pPr lvl="0"/>
            <a:endParaRPr lang="es-AR" noProof="0" smtClean="0"/>
          </a:p>
        </p:txBody>
      </p:sp>
      <p:sp>
        <p:nvSpPr>
          <p:cNvPr id="4" name="3 Marcador de texto"/>
          <p:cNvSpPr>
            <a:spLocks noGrp="1"/>
          </p:cNvSpPr>
          <p:nvPr>
            <p:ph type="body" sz="half" idx="2"/>
          </p:nvPr>
        </p:nvSpPr>
        <p:spPr>
          <a:xfrm>
            <a:off x="4646613"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2pPr lvl="1">
              <a:defRPr/>
            </a:lvl2pPr>
          </a:lstStyle>
          <a:p>
            <a:pPr lvl="1">
              <a:defRPr/>
            </a:pPr>
            <a:fld id="{CCBF1D97-3F44-4A16-B439-10E186EC3848}" type="slidenum">
              <a:rPr lang="es-ES"/>
              <a:pPr lvl="1">
                <a:defRPr/>
              </a:pPr>
              <a:t>‹Nº›</a:t>
            </a:fld>
            <a:endParaRPr lang="es-ES">
              <a:latin typeface="+mn-lt"/>
            </a:endParaRPr>
          </a:p>
        </p:txBody>
      </p:sp>
    </p:spTree>
    <p:extLst>
      <p:ext uri="{BB962C8B-B14F-4D97-AF65-F5344CB8AC3E}">
        <p14:creationId xmlns:p14="http://schemas.microsoft.com/office/powerpoint/2010/main" val="53826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4213" y="609600"/>
            <a:ext cx="8078787" cy="1143000"/>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684213" y="1981200"/>
            <a:ext cx="7772400" cy="4114800"/>
          </a:xfrm>
        </p:spPr>
        <p:txBody>
          <a:bodyPr/>
          <a:lstStyle/>
          <a:p>
            <a:pPr lvl="0"/>
            <a:endParaRPr lang="es-AR" noProof="0" smtClean="0"/>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2pPr lvl="1">
              <a:defRPr/>
            </a:lvl2pPr>
          </a:lstStyle>
          <a:p>
            <a:pPr lvl="1"/>
            <a:fld id="{A9730B1D-2102-4426-9C95-930B67CC42D7}" type="slidenum">
              <a:rPr lang="es-ES" altLang="es-ES"/>
              <a:pPr lvl="1"/>
              <a:t>‹Nº›</a:t>
            </a:fld>
            <a:endParaRPr lang="es-ES" altLang="es-ES">
              <a:latin typeface="Times New Roman" panose="02020603050405020304" pitchFamily="18" charset="0"/>
            </a:endParaRPr>
          </a:p>
        </p:txBody>
      </p:sp>
    </p:spTree>
    <p:extLst>
      <p:ext uri="{BB962C8B-B14F-4D97-AF65-F5344CB8AC3E}">
        <p14:creationId xmlns:p14="http://schemas.microsoft.com/office/powerpoint/2010/main" val="225686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504D154-0762-4C2F-9170-D2230BEB0798}" type="datetimeFigureOut">
              <a:rPr lang="es-AR" smtClean="0"/>
              <a:t>7/5/2024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DB51A25-A932-457D-B0B2-9B6F7ACBC52B}"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504D154-0762-4C2F-9170-D2230BEB0798}" type="datetimeFigureOut">
              <a:rPr lang="es-AR" smtClean="0"/>
              <a:t>7/5/2024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DB51A25-A932-457D-B0B2-9B6F7ACBC52B}"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504D154-0762-4C2F-9170-D2230BEB0798}" type="datetimeFigureOut">
              <a:rPr lang="es-AR" smtClean="0"/>
              <a:t>7/5/2024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DB51A25-A932-457D-B0B2-9B6F7ACBC52B}"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0504D154-0762-4C2F-9170-D2230BEB0798}" type="datetimeFigureOut">
              <a:rPr lang="es-AR" smtClean="0"/>
              <a:t>7/5/2024</a:t>
            </a:fld>
            <a:endParaRPr lang="es-AR"/>
          </a:p>
        </p:txBody>
      </p:sp>
      <p:sp>
        <p:nvSpPr>
          <p:cNvPr id="27" name="26 Marcador de número de diapositiva"/>
          <p:cNvSpPr>
            <a:spLocks noGrp="1"/>
          </p:cNvSpPr>
          <p:nvPr>
            <p:ph type="sldNum" sz="quarter" idx="11"/>
          </p:nvPr>
        </p:nvSpPr>
        <p:spPr/>
        <p:txBody>
          <a:bodyPr rtlCol="0"/>
          <a:lstStyle/>
          <a:p>
            <a:fld id="{0DB51A25-A932-457D-B0B2-9B6F7ACBC52B}" type="slidenum">
              <a:rPr lang="es-AR" smtClean="0"/>
              <a:t>‹Nº›</a:t>
            </a:fld>
            <a:endParaRPr lang="es-AR"/>
          </a:p>
        </p:txBody>
      </p:sp>
      <p:sp>
        <p:nvSpPr>
          <p:cNvPr id="28" name="27 Marcador de pie de página"/>
          <p:cNvSpPr>
            <a:spLocks noGrp="1"/>
          </p:cNvSpPr>
          <p:nvPr>
            <p:ph type="ftr" sz="quarter" idx="12"/>
          </p:nvPr>
        </p:nvSpPr>
        <p:spPr/>
        <p:txBody>
          <a:bodyPr rtlCol="0"/>
          <a:lstStyle/>
          <a:p>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0504D154-0762-4C2F-9170-D2230BEB0798}" type="datetimeFigureOut">
              <a:rPr lang="es-AR" smtClean="0"/>
              <a:t>7/5/2024</a:t>
            </a:fld>
            <a:endParaRPr lang="es-AR"/>
          </a:p>
        </p:txBody>
      </p:sp>
      <p:sp>
        <p:nvSpPr>
          <p:cNvPr id="4" name="3 Marcador de pie de página"/>
          <p:cNvSpPr>
            <a:spLocks noGrp="1"/>
          </p:cNvSpPr>
          <p:nvPr>
            <p:ph type="ftr" sz="quarter" idx="11"/>
          </p:nvPr>
        </p:nvSpPr>
        <p:spPr>
          <a:xfrm>
            <a:off x="5257800" y="612648"/>
            <a:ext cx="1325880" cy="457200"/>
          </a:xfrm>
        </p:spPr>
        <p:txBody>
          <a:bodyPr/>
          <a:lstStyle/>
          <a:p>
            <a:endParaRPr lang="es-AR"/>
          </a:p>
        </p:txBody>
      </p:sp>
      <p:sp>
        <p:nvSpPr>
          <p:cNvPr id="5" name="4 Marcador de número de diapositiva"/>
          <p:cNvSpPr>
            <a:spLocks noGrp="1"/>
          </p:cNvSpPr>
          <p:nvPr>
            <p:ph type="sldNum" sz="quarter" idx="12"/>
          </p:nvPr>
        </p:nvSpPr>
        <p:spPr>
          <a:xfrm>
            <a:off x="8174736" y="2272"/>
            <a:ext cx="762000" cy="365760"/>
          </a:xfrm>
        </p:spPr>
        <p:txBody>
          <a:bodyPr/>
          <a:lstStyle/>
          <a:p>
            <a:fld id="{0DB51A25-A932-457D-B0B2-9B6F7ACBC52B}"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04D154-0762-4C2F-9170-D2230BEB0798}" type="datetimeFigureOut">
              <a:rPr lang="es-AR" smtClean="0"/>
              <a:t>7/5/2024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0DB51A25-A932-457D-B0B2-9B6F7ACBC52B}"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504D154-0762-4C2F-9170-D2230BEB0798}" type="datetimeFigureOut">
              <a:rPr lang="es-AR" smtClean="0"/>
              <a:t>7/5/2024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DB51A25-A932-457D-B0B2-9B6F7ACBC52B}"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504D154-0762-4C2F-9170-D2230BEB0798}" type="datetimeFigureOut">
              <a:rPr lang="es-AR" smtClean="0"/>
              <a:t>7/5/2024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DB51A25-A932-457D-B0B2-9B6F7ACBC52B}"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504D154-0762-4C2F-9170-D2230BEB0798}" type="datetimeFigureOut">
              <a:rPr lang="es-AR" smtClean="0"/>
              <a:t>7/5/2024</a:t>
            </a:fld>
            <a:endParaRPr lang="es-AR"/>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AR"/>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B51A25-A932-457D-B0B2-9B6F7ACBC52B}"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sicomotricidad infantil.: El desarrollo psicomotor en la etap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10965"/>
            <a:ext cx="4499991" cy="285440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467544" y="2132856"/>
            <a:ext cx="8458200" cy="1470025"/>
          </a:xfrm>
        </p:spPr>
        <p:txBody>
          <a:bodyPr/>
          <a:lstStyle/>
          <a:p>
            <a:r>
              <a:rPr lang="es-AR" dirty="0" smtClean="0"/>
              <a:t>Desarrollo psicomotriz</a:t>
            </a:r>
            <a:endParaRPr lang="es-AR" dirty="0"/>
          </a:p>
        </p:txBody>
      </p:sp>
      <p:sp>
        <p:nvSpPr>
          <p:cNvPr id="3" name="2 Subtítulo"/>
          <p:cNvSpPr>
            <a:spLocks noGrp="1"/>
          </p:cNvSpPr>
          <p:nvPr>
            <p:ph type="subTitle" idx="1"/>
          </p:nvPr>
        </p:nvSpPr>
        <p:spPr/>
        <p:txBody>
          <a:bodyPr/>
          <a:lstStyle/>
          <a:p>
            <a:r>
              <a:rPr lang="es-AR" dirty="0" smtClean="0"/>
              <a:t>Principales conceptos para su comprensión</a:t>
            </a:r>
            <a:endParaRPr lang="es-AR" dirty="0"/>
          </a:p>
        </p:txBody>
      </p:sp>
    </p:spTree>
    <p:extLst>
      <p:ext uri="{BB962C8B-B14F-4D97-AF65-F5344CB8AC3E}">
        <p14:creationId xmlns:p14="http://schemas.microsoft.com/office/powerpoint/2010/main" val="3565957517"/>
      </p:ext>
    </p:extLst>
  </p:cSld>
  <p:clrMapOvr>
    <a:masterClrMapping/>
  </p:clrMapOvr>
  <mc:AlternateContent xmlns:mc="http://schemas.openxmlformats.org/markup-compatibility/2006" xmlns:p14="http://schemas.microsoft.com/office/powerpoint/2010/main">
    <mc:Choice Requires="p14">
      <p:transition spd="slow" p14:dur="2000" advTm="29632"/>
    </mc:Choice>
    <mc:Fallback xmlns="">
      <p:transition spd="slow" advTm="29632"/>
    </mc:Fallback>
  </mc:AlternateContent>
  <p:timing>
    <p:tnLst>
      <p:par>
        <p:cTn id="1" dur="indefinite" restart="never" nodeType="tmRoot"/>
      </p:par>
    </p:tnLst>
  </p:timing>
  <p:extLst mod="1">
    <p:ext uri="{E180D4A7-C9FB-4DFB-919C-405C955672EB}">
      <p14:showEvtLst xmlns:p14="http://schemas.microsoft.com/office/powerpoint/2010/main">
        <p14:playEvt time="4043" objId="5"/>
        <p14:pauseEvt time="21076" objId="5"/>
        <p14:seekEvt time="21076" objId="5" seek="16711"/>
        <p14:resumeEvt time="21076" objId="5"/>
        <p14:stopEvt time="25842"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46075"/>
            <a:ext cx="9144000" cy="1066800"/>
          </a:xfrm>
        </p:spPr>
        <p:txBody>
          <a:bodyPr>
            <a:normAutofit fontScale="90000"/>
          </a:bodyPr>
          <a:lstStyle/>
          <a:p>
            <a:r>
              <a:rPr lang="es-ES" dirty="0"/>
              <a:t>LOS PROGRESOS DE </a:t>
            </a:r>
            <a:r>
              <a:rPr lang="es-ES" dirty="0" smtClean="0"/>
              <a:t>LA </a:t>
            </a:r>
            <a:r>
              <a:rPr lang="es-ES" dirty="0"/>
              <a:t>PSICOMOTRICIDAD</a:t>
            </a:r>
            <a:endParaRPr lang="es-A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05406"/>
            <a:ext cx="4521607" cy="555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7" descr="ejecorp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6763" y="1412875"/>
            <a:ext cx="4567237" cy="5445125"/>
          </a:xfrm>
          <a:prstGeom prst="rect">
            <a:avLst/>
          </a:prstGeom>
          <a:noFill/>
        </p:spPr>
      </p:pic>
    </p:spTree>
    <p:extLst>
      <p:ext uri="{BB962C8B-B14F-4D97-AF65-F5344CB8AC3E}">
        <p14:creationId xmlns:p14="http://schemas.microsoft.com/office/powerpoint/2010/main" val="23991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908720"/>
            <a:ext cx="8229600" cy="1066800"/>
          </a:xfrm>
        </p:spPr>
        <p:txBody>
          <a:bodyPr/>
          <a:lstStyle/>
          <a:p>
            <a:r>
              <a:rPr lang="es-AR" dirty="0" smtClean="0"/>
              <a:t>Etapas del esquema corporal</a:t>
            </a:r>
            <a:endParaRPr lang="es-AR" dirty="0"/>
          </a:p>
        </p:txBody>
      </p:sp>
      <p:sp>
        <p:nvSpPr>
          <p:cNvPr id="3" name="2 Marcador de contenido"/>
          <p:cNvSpPr>
            <a:spLocks noGrp="1"/>
          </p:cNvSpPr>
          <p:nvPr>
            <p:ph idx="1"/>
          </p:nvPr>
        </p:nvSpPr>
        <p:spPr/>
        <p:txBody>
          <a:bodyPr/>
          <a:lstStyle/>
          <a:p>
            <a:endParaRPr lang="es-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Psicomotricidad, una actividad ideal para los menores de 6 año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671331"/>
            <a:ext cx="2267743" cy="151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70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323849" y="548680"/>
            <a:ext cx="8229600" cy="1066800"/>
          </a:xfrm>
        </p:spPr>
        <p:txBody>
          <a:bodyPr/>
          <a:lstStyle/>
          <a:p>
            <a:r>
              <a:rPr lang="es-AR" altLang="es-AR" dirty="0" smtClean="0"/>
              <a:t>Aprendizaje motor</a:t>
            </a:r>
          </a:p>
        </p:txBody>
      </p:sp>
      <p:sp>
        <p:nvSpPr>
          <p:cNvPr id="20484" name="3 Marcador de contenido"/>
          <p:cNvSpPr>
            <a:spLocks noGrp="1"/>
          </p:cNvSpPr>
          <p:nvPr>
            <p:ph sz="half" idx="2"/>
          </p:nvPr>
        </p:nvSpPr>
        <p:spPr>
          <a:xfrm>
            <a:off x="5298675" y="836712"/>
            <a:ext cx="3851920" cy="4530725"/>
          </a:xfrm>
        </p:spPr>
        <p:txBody>
          <a:bodyPr>
            <a:noAutofit/>
          </a:bodyPr>
          <a:lstStyle/>
          <a:p>
            <a:r>
              <a:rPr lang="es-AR" altLang="es-AR" sz="2400" dirty="0" smtClean="0"/>
              <a:t>Sensaciones corporales.</a:t>
            </a:r>
          </a:p>
          <a:p>
            <a:r>
              <a:rPr lang="es-AR" altLang="es-AR" sz="2400" dirty="0" smtClean="0"/>
              <a:t>Desarrollo psicomotriz</a:t>
            </a:r>
          </a:p>
          <a:p>
            <a:r>
              <a:rPr lang="es-AR" altLang="es-AR" sz="2400" dirty="0" smtClean="0"/>
              <a:t>Ejes: esquema corporal, tono muscular, lateralidad, freno inhibitorio, equilibrio.</a:t>
            </a:r>
          </a:p>
          <a:p>
            <a:r>
              <a:rPr lang="es-AR" altLang="es-AR" sz="2400" dirty="0" smtClean="0"/>
              <a:t>Destrezas y habilidades.</a:t>
            </a:r>
          </a:p>
          <a:p>
            <a:r>
              <a:rPr lang="es-AR" altLang="es-AR" sz="2400" dirty="0" smtClean="0"/>
              <a:t>Precisión, rapidez y fuerza.</a:t>
            </a:r>
          </a:p>
          <a:p>
            <a:r>
              <a:rPr lang="es-AR" altLang="es-AR" sz="2400" dirty="0" smtClean="0"/>
              <a:t>Coordinación general y manual. </a:t>
            </a:r>
          </a:p>
          <a:p>
            <a:r>
              <a:rPr lang="es-AR" altLang="es-AR" sz="2400" dirty="0" smtClean="0"/>
              <a:t>Psicomotricidad gruesa y fina.</a:t>
            </a:r>
          </a:p>
          <a:p>
            <a:r>
              <a:rPr lang="es-AR" altLang="es-AR" sz="2400" dirty="0" smtClean="0"/>
              <a:t>Ejercicio y Automatismos</a:t>
            </a:r>
            <a:r>
              <a:rPr lang="es-AR" altLang="es-AR" sz="2400" dirty="0" smtClean="0"/>
              <a:t>.</a:t>
            </a:r>
          </a:p>
        </p:txBody>
      </p:sp>
      <p:pic>
        <p:nvPicPr>
          <p:cNvPr id="2052" name="Picture 4" descr="Aspectos a tener en cuenta sobre el desarrollo psicomotor del beb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 y="2132856"/>
            <a:ext cx="5330957" cy="399821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usc-powerpoint.officeapps.live.com/pods/GetClipboardImage.ashx?Id=d33803af-f1de-4ca1-8e95-98e10bce69dc&amp;DC=PUS3&amp;pkey=bf1a1a4f-8e95-43eb-878f-0e651b13227f&amp;wdwaccluster=PUS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413898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usc-powerpoint.officeapps.live.com/pods/GetClipboardImage.ashx?Id=d33803af-f1de-4ca1-8e95-98e10bce69dc&amp;DC=PUS3&amp;pkey=bf1a1a4f-8e95-43eb-878f-0e651b13227f&amp;wdwaccluster=PUS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https://usc-powerpoint.officeapps.live.com/pods/GetClipboardImage.ashx?Id=d33803af-f1de-4ca1-8e95-98e10bce69dc&amp;DC=PUS3&amp;pkey=bf1a1a4f-8e95-43eb-878f-0e651b13227f&amp;wdwaccluster=PUS3"/>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usc-powerpoint.officeapps.live.com/pods/GetClipboardImage.ashx?Id=d33803af-f1de-4ca1-8e95-98e10bce69dc&amp;DC=PUS3&amp;pkey=bf1a1a4f-8e95-43eb-878f-0e651b13227f&amp;wdwaccluster=PUS3"/>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Rectángulo 7"/>
          <p:cNvSpPr/>
          <p:nvPr/>
        </p:nvSpPr>
        <p:spPr>
          <a:xfrm>
            <a:off x="4451614" y="3244334"/>
            <a:ext cx="240772" cy="369332"/>
          </a:xfrm>
          <a:prstGeom prst="rect">
            <a:avLst/>
          </a:prstGeom>
        </p:spPr>
        <p:txBody>
          <a:bodyPr wrap="none">
            <a:spAutoFit/>
          </a:bodyPr>
          <a:lstStyle/>
          <a:p>
            <a:r>
              <a:rPr lang="es-ES" dirty="0"/>
              <a:t> </a:t>
            </a:r>
          </a:p>
        </p:txBody>
      </p:sp>
      <p:sp>
        <p:nvSpPr>
          <p:cNvPr id="9" name="AutoShape 8" descr="https://usc-powerpoint.officeapps.live.com/pods/GetClipboardImage.ashx?Id=3948729f-e36a-4410-ad1b-73e76a6ce515&amp;DC=PUS3&amp;pkey=e960836d-3bc6-46f0-bbab-b537258c7a0a&amp;wdwaccluster=PUS3"/>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0" descr="https://usc-powerpoint.officeapps.live.com/pods/GetClipboardImage.ashx?Id=3948729f-e36a-4410-ad1b-73e76a6ce515&amp;DC=PUS3&amp;pkey=e960836d-3bc6-46f0-bbab-b537258c7a0a&amp;wdwaccluster=PUS3"/>
          <p:cNvSpPr>
            <a:spLocks noChangeAspect="1" noChangeArrowheads="1"/>
          </p:cNvSpPr>
          <p:nvPr/>
        </p:nvSpPr>
        <p:spPr bwMode="auto">
          <a:xfrm>
            <a:off x="82232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Rectángulo 10"/>
          <p:cNvSpPr/>
          <p:nvPr/>
        </p:nvSpPr>
        <p:spPr>
          <a:xfrm>
            <a:off x="76200" y="617538"/>
            <a:ext cx="6151984" cy="6370975"/>
          </a:xfrm>
          <a:prstGeom prst="rect">
            <a:avLst/>
          </a:prstGeom>
        </p:spPr>
        <p:txBody>
          <a:bodyPr wrap="square">
            <a:spAutoFit/>
          </a:bodyPr>
          <a:lstStyle/>
          <a:p>
            <a:pPr fontAlgn="base"/>
            <a:r>
              <a:rPr lang="es-AR" sz="2400" b="1" dirty="0">
                <a:solidFill>
                  <a:srgbClr val="000000"/>
                </a:solidFill>
                <a:latin typeface="Times New Roman" panose="02020603050405020304" pitchFamily="18" charset="0"/>
              </a:rPr>
              <a:t>Antecedentes del parto: </a:t>
            </a:r>
            <a:r>
              <a:rPr lang="es-AR" sz="2400" dirty="0">
                <a:solidFill>
                  <a:srgbClr val="000000"/>
                </a:solidFill>
                <a:latin typeface="Times New Roman" panose="02020603050405020304" pitchFamily="18" charset="0"/>
              </a:rPr>
              <a:t>edad gestacional, peso al nacer, reflejos, tipo de parto, atención médica recibida. </a:t>
            </a:r>
            <a:r>
              <a:rPr lang="es-ES" sz="2400" dirty="0">
                <a:solidFill>
                  <a:srgbClr val="000000"/>
                </a:solidFill>
                <a:latin typeface="Times New Roman" panose="02020603050405020304" pitchFamily="18" charset="0"/>
              </a:rPr>
              <a:t>Sufrimiento fetal, cianosis (falta de oxígeno) o lesión.</a:t>
            </a:r>
            <a:r>
              <a:rPr lang="es-AR" sz="2400" dirty="0">
                <a:solidFill>
                  <a:srgbClr val="000000"/>
                </a:solidFill>
                <a:latin typeface="Times New Roman" panose="02020603050405020304" pitchFamily="18" charset="0"/>
              </a:rPr>
              <a:t>​</a:t>
            </a:r>
            <a:endParaRPr lang="es-AR" sz="2400" dirty="0">
              <a:solidFill>
                <a:srgbClr val="000000"/>
              </a:solidFill>
              <a:latin typeface="Segoe UI" panose="020B0502040204020203" pitchFamily="34" charset="0"/>
            </a:endParaRPr>
          </a:p>
          <a:p>
            <a:pPr fontAlgn="base"/>
            <a:r>
              <a:rPr lang="es-ES" sz="2400" b="1" dirty="0">
                <a:solidFill>
                  <a:srgbClr val="000000"/>
                </a:solidFill>
                <a:latin typeface="Times New Roman" panose="02020603050405020304" pitchFamily="18" charset="0"/>
              </a:rPr>
              <a:t>Circunstancias perinatales</a:t>
            </a:r>
            <a:r>
              <a:rPr lang="es-ES" sz="2400" dirty="0">
                <a:solidFill>
                  <a:srgbClr val="000000"/>
                </a:solidFill>
                <a:latin typeface="Times New Roman" panose="02020603050405020304" pitchFamily="18" charset="0"/>
              </a:rPr>
              <a:t> como falta de dilatación, placenta previa, circular de cordón, parto de nalgas, </a:t>
            </a:r>
            <a:r>
              <a:rPr lang="es-ES" sz="2400" dirty="0" err="1">
                <a:solidFill>
                  <a:srgbClr val="000000"/>
                </a:solidFill>
                <a:latin typeface="Times New Roman" panose="02020603050405020304" pitchFamily="18" charset="0"/>
              </a:rPr>
              <a:t>forceps</a:t>
            </a:r>
            <a:r>
              <a:rPr lang="es-ES" sz="2400" dirty="0">
                <a:solidFill>
                  <a:srgbClr val="000000"/>
                </a:solidFill>
                <a:latin typeface="Times New Roman" panose="02020603050405020304" pitchFamily="18" charset="0"/>
              </a:rPr>
              <a:t>, postergación de cesárea, incompatibilidad de Rh; pueden producir destrucción de células nerviosas que no se reproducen y provocan </a:t>
            </a:r>
            <a:r>
              <a:rPr lang="es-ES" sz="2400" dirty="0" err="1">
                <a:solidFill>
                  <a:srgbClr val="000000"/>
                </a:solidFill>
                <a:latin typeface="Times New Roman" panose="02020603050405020304" pitchFamily="18" charset="0"/>
              </a:rPr>
              <a:t>transtornos</a:t>
            </a:r>
            <a:r>
              <a:rPr lang="es-ES" sz="2400" dirty="0">
                <a:solidFill>
                  <a:srgbClr val="000000"/>
                </a:solidFill>
                <a:latin typeface="Times New Roman" panose="02020603050405020304" pitchFamily="18" charset="0"/>
              </a:rPr>
              <a:t> posteriores como parálisis cerebrales, o dificultades en el nivel de adecuación perceptivo– motora.</a:t>
            </a:r>
            <a:r>
              <a:rPr lang="es-AR" sz="2400" dirty="0">
                <a:solidFill>
                  <a:srgbClr val="000000"/>
                </a:solidFill>
                <a:latin typeface="Times New Roman" panose="02020603050405020304" pitchFamily="18" charset="0"/>
              </a:rPr>
              <a:t>​</a:t>
            </a:r>
            <a:endParaRPr lang="es-AR" sz="2400" dirty="0">
              <a:solidFill>
                <a:srgbClr val="000000"/>
              </a:solidFill>
              <a:latin typeface="Segoe UI" panose="020B0502040204020203" pitchFamily="34" charset="0"/>
            </a:endParaRPr>
          </a:p>
          <a:p>
            <a:pPr fontAlgn="base"/>
            <a:r>
              <a:rPr lang="es-ES" sz="2400" b="1" dirty="0">
                <a:solidFill>
                  <a:srgbClr val="000000"/>
                </a:solidFill>
                <a:latin typeface="Times New Roman" panose="02020603050405020304" pitchFamily="18" charset="0"/>
              </a:rPr>
              <a:t>Bebés prematuros:</a:t>
            </a:r>
            <a:r>
              <a:rPr lang="es-ES" sz="2400" dirty="0">
                <a:solidFill>
                  <a:srgbClr val="000000"/>
                </a:solidFill>
                <a:latin typeface="Times New Roman" panose="02020603050405020304" pitchFamily="18" charset="0"/>
              </a:rPr>
              <a:t> edad gestacional entre 28 y 40 semanas y peso menor a 2.500gr.</a:t>
            </a:r>
            <a:r>
              <a:rPr lang="es-AR" sz="2400" dirty="0">
                <a:solidFill>
                  <a:srgbClr val="000000"/>
                </a:solidFill>
                <a:latin typeface="Times New Roman" panose="02020603050405020304" pitchFamily="18" charset="0"/>
              </a:rPr>
              <a:t>​</a:t>
            </a:r>
            <a:endParaRPr lang="es-AR" sz="2400" dirty="0">
              <a:solidFill>
                <a:srgbClr val="000000"/>
              </a:solidFill>
              <a:latin typeface="Segoe UI" panose="020B0502040204020203" pitchFamily="34" charset="0"/>
            </a:endParaRPr>
          </a:p>
          <a:p>
            <a:pPr fontAlgn="base"/>
            <a:r>
              <a:rPr lang="es-ES" sz="2400" dirty="0">
                <a:solidFill>
                  <a:srgbClr val="000000"/>
                </a:solidFill>
                <a:latin typeface="Times New Roman" panose="02020603050405020304" pitchFamily="18" charset="0"/>
              </a:rPr>
              <a:t>Dificultades </a:t>
            </a:r>
            <a:r>
              <a:rPr lang="es-ES" sz="2400" b="1" dirty="0">
                <a:solidFill>
                  <a:srgbClr val="000000"/>
                </a:solidFill>
                <a:latin typeface="Times New Roman" panose="02020603050405020304" pitchFamily="18" charset="0"/>
              </a:rPr>
              <a:t>respiratorias, para succionar y controlar temperatura</a:t>
            </a:r>
            <a:r>
              <a:rPr lang="es-ES" sz="2400" dirty="0">
                <a:solidFill>
                  <a:srgbClr val="000000"/>
                </a:solidFill>
                <a:latin typeface="Times New Roman" panose="02020603050405020304" pitchFamily="18" charset="0"/>
              </a:rPr>
              <a:t>.</a:t>
            </a:r>
            <a:endParaRPr lang="es-AR" sz="2400" b="0" i="0" dirty="0">
              <a:solidFill>
                <a:srgbClr val="000000"/>
              </a:solidFill>
              <a:effectLst/>
              <a:latin typeface="Segoe UI" panose="020B0502040204020203" pitchFamily="34" charset="0"/>
            </a:endParaRPr>
          </a:p>
        </p:txBody>
      </p:sp>
      <p:pic>
        <p:nvPicPr>
          <p:cNvPr id="12" name="Picture 2" descr="https://encrypted-tbn1.google.com/images?q=tbn:ANd9GcRkDl32qjKP5ZB-Jp_6dN4DYqJmxOSOTkpUjhgRh9rkSHyjPwUe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437112"/>
            <a:ext cx="2592288" cy="222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7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76" y="476672"/>
            <a:ext cx="5495528" cy="6370975"/>
          </a:xfrm>
          <a:prstGeom prst="rect">
            <a:avLst/>
          </a:prstGeom>
        </p:spPr>
        <p:txBody>
          <a:bodyPr wrap="square">
            <a:spAutoFit/>
          </a:bodyPr>
          <a:lstStyle/>
          <a:p>
            <a:r>
              <a:rPr lang="es-ES" sz="2400" b="1" u="sng" dirty="0">
                <a:solidFill>
                  <a:srgbClr val="424456"/>
                </a:solidFill>
                <a:latin typeface="Trebuchet MS" panose="020B0603020202020204" pitchFamily="34" charset="0"/>
              </a:rPr>
              <a:t>ANTECEDENTES POST-NATALES:</a:t>
            </a:r>
            <a:r>
              <a:rPr lang="es-ES" sz="2400" dirty="0">
                <a:solidFill>
                  <a:srgbClr val="424456"/>
                </a:solidFill>
                <a:latin typeface="Trebuchet MS" panose="020B0603020202020204" pitchFamily="34" charset="0"/>
              </a:rPr>
              <a:t>​</a:t>
            </a:r>
            <a:br>
              <a:rPr lang="es-ES" sz="2400" dirty="0">
                <a:solidFill>
                  <a:srgbClr val="424456"/>
                </a:solidFill>
                <a:latin typeface="Trebuchet MS" panose="020B0603020202020204" pitchFamily="34" charset="0"/>
              </a:rPr>
            </a:br>
            <a:r>
              <a:rPr lang="es-ES" sz="2400" dirty="0">
                <a:solidFill>
                  <a:srgbClr val="424456"/>
                </a:solidFill>
                <a:latin typeface="Trebuchet MS" panose="020B0603020202020204" pitchFamily="34" charset="0"/>
              </a:rPr>
              <a:t> ​</a:t>
            </a:r>
            <a:br>
              <a:rPr lang="es-ES" sz="2400" dirty="0">
                <a:solidFill>
                  <a:srgbClr val="424456"/>
                </a:solidFill>
                <a:latin typeface="Trebuchet MS" panose="020B0603020202020204" pitchFamily="34" charset="0"/>
              </a:rPr>
            </a:br>
            <a:r>
              <a:rPr lang="es-ES" sz="2400" dirty="0">
                <a:solidFill>
                  <a:srgbClr val="424456"/>
                </a:solidFill>
                <a:latin typeface="Trebuchet MS" panose="020B0603020202020204" pitchFamily="34" charset="0"/>
              </a:rPr>
              <a:t>- Caracterización del </a:t>
            </a:r>
            <a:r>
              <a:rPr lang="es-ES" sz="2400" b="1" dirty="0">
                <a:solidFill>
                  <a:srgbClr val="424456"/>
                </a:solidFill>
                <a:latin typeface="Trebuchet MS" panose="020B0603020202020204" pitchFamily="34" charset="0"/>
              </a:rPr>
              <a:t>momento post-parto</a:t>
            </a:r>
            <a:r>
              <a:rPr lang="es-ES" sz="2400" dirty="0">
                <a:solidFill>
                  <a:srgbClr val="424456"/>
                </a:solidFill>
                <a:latin typeface="Trebuchet MS" panose="020B0603020202020204" pitchFamily="34" charset="0"/>
              </a:rPr>
              <a:t>.​</a:t>
            </a:r>
            <a:br>
              <a:rPr lang="es-ES" sz="2400" dirty="0">
                <a:solidFill>
                  <a:srgbClr val="424456"/>
                </a:solidFill>
                <a:latin typeface="Trebuchet MS" panose="020B0603020202020204" pitchFamily="34" charset="0"/>
              </a:rPr>
            </a:br>
            <a:r>
              <a:rPr lang="es-ES" sz="2400" dirty="0">
                <a:solidFill>
                  <a:srgbClr val="424456"/>
                </a:solidFill>
                <a:latin typeface="Trebuchet MS" panose="020B0603020202020204" pitchFamily="34" charset="0"/>
              </a:rPr>
              <a:t>- Adaptación a exigencias de supervivencia del recién nacido.​</a:t>
            </a:r>
            <a:br>
              <a:rPr lang="es-ES" sz="2400" dirty="0">
                <a:solidFill>
                  <a:srgbClr val="424456"/>
                </a:solidFill>
                <a:latin typeface="Trebuchet MS" panose="020B0603020202020204" pitchFamily="34" charset="0"/>
              </a:rPr>
            </a:br>
            <a:r>
              <a:rPr lang="es-ES" sz="2400" dirty="0">
                <a:solidFill>
                  <a:srgbClr val="424456"/>
                </a:solidFill>
                <a:latin typeface="Trebuchet MS" panose="020B0603020202020204" pitchFamily="34" charset="0"/>
              </a:rPr>
              <a:t>- </a:t>
            </a:r>
            <a:r>
              <a:rPr lang="es-ES" sz="2400" b="1" dirty="0">
                <a:solidFill>
                  <a:srgbClr val="424456"/>
                </a:solidFill>
                <a:latin typeface="Trebuchet MS" panose="020B0603020202020204" pitchFamily="34" charset="0"/>
              </a:rPr>
              <a:t>Llanto, succión y sueño. Lactancia.</a:t>
            </a:r>
            <a:r>
              <a:rPr lang="es-ES" sz="2400" dirty="0">
                <a:solidFill>
                  <a:srgbClr val="424456"/>
                </a:solidFill>
                <a:latin typeface="Trebuchet MS" panose="020B0603020202020204" pitchFamily="34" charset="0"/>
              </a:rPr>
              <a:t> Tiempo dedicado al bebé.​</a:t>
            </a:r>
            <a:br>
              <a:rPr lang="es-ES" sz="2400" dirty="0">
                <a:solidFill>
                  <a:srgbClr val="424456"/>
                </a:solidFill>
                <a:latin typeface="Trebuchet MS" panose="020B0603020202020204" pitchFamily="34" charset="0"/>
              </a:rPr>
            </a:br>
            <a:r>
              <a:rPr lang="es-ES" sz="2400" dirty="0">
                <a:solidFill>
                  <a:srgbClr val="424456"/>
                </a:solidFill>
                <a:latin typeface="Trebuchet MS" panose="020B0603020202020204" pitchFamily="34" charset="0"/>
              </a:rPr>
              <a:t>- </a:t>
            </a:r>
            <a:r>
              <a:rPr lang="es-ES" sz="2400" b="1" dirty="0">
                <a:solidFill>
                  <a:srgbClr val="424456"/>
                </a:solidFill>
                <a:latin typeface="Trebuchet MS" panose="020B0603020202020204" pitchFamily="34" charset="0"/>
              </a:rPr>
              <a:t>Nivel de adaptación de los padres al niño:</a:t>
            </a:r>
            <a:r>
              <a:rPr lang="es-ES" sz="2400" dirty="0">
                <a:solidFill>
                  <a:srgbClr val="424456"/>
                </a:solidFill>
                <a:latin typeface="Trebuchet MS" panose="020B0603020202020204" pitchFamily="34" charset="0"/>
              </a:rPr>
              <a:t> tiempo individual y grupal, lectura del las demandas infantiles, eficacia en satisfacer las necesidades del bebé.​</a:t>
            </a:r>
            <a:br>
              <a:rPr lang="es-ES" sz="2400" dirty="0">
                <a:solidFill>
                  <a:srgbClr val="424456"/>
                </a:solidFill>
                <a:latin typeface="Trebuchet MS" panose="020B0603020202020204" pitchFamily="34" charset="0"/>
              </a:rPr>
            </a:br>
            <a:r>
              <a:rPr lang="es-ES" sz="2400" dirty="0">
                <a:solidFill>
                  <a:srgbClr val="424456"/>
                </a:solidFill>
                <a:latin typeface="Trebuchet MS" panose="020B0603020202020204" pitchFamily="34" charset="0"/>
              </a:rPr>
              <a:t>- </a:t>
            </a:r>
            <a:r>
              <a:rPr lang="es-ES" sz="2400" b="1" dirty="0">
                <a:solidFill>
                  <a:srgbClr val="424456"/>
                </a:solidFill>
                <a:latin typeface="Trebuchet MS" panose="020B0603020202020204" pitchFamily="34" charset="0"/>
              </a:rPr>
              <a:t>Estimulación: </a:t>
            </a:r>
            <a:r>
              <a:rPr lang="es-ES" sz="2400" dirty="0">
                <a:solidFill>
                  <a:srgbClr val="424456"/>
                </a:solidFill>
                <a:latin typeface="Trebuchet MS" panose="020B0603020202020204" pitchFamily="34" charset="0"/>
              </a:rPr>
              <a:t>quién, cómo, dónde se cuida al niño y qué estímulos recibe en ese cuidado. Pautas y respuestas al cuidado.</a:t>
            </a:r>
            <a:endParaRPr lang="es-ES" sz="2400" dirty="0"/>
          </a:p>
        </p:txBody>
      </p:sp>
      <p:pic>
        <p:nvPicPr>
          <p:cNvPr id="3" name="Picture 2" descr="https://encrypted-tbn0.google.com/images?q=tbn:ANd9GcRzzj6HRegVNO0BjO_1qDCY9NqoiZxlaNGaV7HMUNX0ruiP-YSw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005064"/>
            <a:ext cx="2411760" cy="241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69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24994" y="836712"/>
            <a:ext cx="8294012" cy="5702134"/>
          </a:xfrm>
          <a:prstGeom prst="rect">
            <a:avLst/>
          </a:prstGeom>
        </p:spPr>
      </p:pic>
    </p:spTree>
    <p:extLst>
      <p:ext uri="{BB962C8B-B14F-4D97-AF65-F5344CB8AC3E}">
        <p14:creationId xmlns:p14="http://schemas.microsoft.com/office/powerpoint/2010/main" val="168219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520" y="980728"/>
            <a:ext cx="8288181" cy="5469281"/>
          </a:xfrm>
          <a:prstGeom prst="rect">
            <a:avLst/>
          </a:prstGeom>
        </p:spPr>
      </p:pic>
    </p:spTree>
    <p:extLst>
      <p:ext uri="{BB962C8B-B14F-4D97-AF65-F5344CB8AC3E}">
        <p14:creationId xmlns:p14="http://schemas.microsoft.com/office/powerpoint/2010/main" val="427567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685800" y="-304800"/>
            <a:ext cx="8081963" cy="1143000"/>
          </a:xfrm>
        </p:spPr>
        <p:txBody>
          <a:bodyPr/>
          <a:lstStyle/>
          <a:p>
            <a:pPr algn="ctr" eaLnBrk="1" hangingPunct="1">
              <a:defRPr/>
            </a:pPr>
            <a:r>
              <a:rPr lang="es-ES" sz="3600" smtClean="0"/>
              <a:t>EL INDICE DE APGAR</a:t>
            </a:r>
          </a:p>
        </p:txBody>
      </p:sp>
      <p:graphicFrame>
        <p:nvGraphicFramePr>
          <p:cNvPr id="44161" name="Group 1153"/>
          <p:cNvGraphicFramePr>
            <a:graphicFrameLocks noGrp="1"/>
          </p:cNvGraphicFramePr>
          <p:nvPr>
            <p:ph type="tbl" idx="1"/>
          </p:nvPr>
        </p:nvGraphicFramePr>
        <p:xfrm>
          <a:off x="304800" y="2057400"/>
          <a:ext cx="8534400" cy="4487865"/>
        </p:xfrm>
        <a:graphic>
          <a:graphicData uri="http://schemas.openxmlformats.org/drawingml/2006/table">
            <a:tbl>
              <a:tblPr/>
              <a:tblGrid>
                <a:gridCol w="2098675"/>
                <a:gridCol w="1228725"/>
                <a:gridCol w="3398838"/>
                <a:gridCol w="1808162"/>
              </a:tblGrid>
              <a:tr h="374650">
                <a:tc gridSpan="4">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INDICE DE APGAR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hMerge="1">
                  <a:txBody>
                    <a:bodyPr/>
                    <a:lstStyle/>
                    <a:p>
                      <a:endParaRPr lang="es-AR"/>
                    </a:p>
                  </a:txBody>
                  <a:tcPr/>
                </a:tc>
                <a:tc hMerge="1">
                  <a:txBody>
                    <a:bodyPr/>
                    <a:lstStyle/>
                    <a:p>
                      <a:endParaRPr lang="es-AR"/>
                    </a:p>
                  </a:txBody>
                  <a:tcPr/>
                </a:tc>
              </a:tr>
              <a:tr h="373063">
                <a:tc row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OBSERVACIONES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PUNTUACIÓN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hMerge="1">
                  <a:txBody>
                    <a:bodyPr/>
                    <a:lstStyle/>
                    <a:p>
                      <a:endParaRPr lang="es-AR"/>
                    </a:p>
                  </a:txBody>
                  <a:tcPr/>
                </a:tc>
              </a:tr>
              <a:tr h="374650">
                <a:tc vMerge="1">
                  <a:txBody>
                    <a:bodyPr/>
                    <a:lstStyle/>
                    <a:p>
                      <a:endParaRPr lang="es-AR"/>
                    </a:p>
                  </a:txBody>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Frecuencia cardíaca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Ausente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Menos de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Más de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Esfuerzo respiratorio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Ausente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Llanto débil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Vigoroso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Tono muscular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Fláccido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Extremidades levemente flexionadas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Flexión válida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Irritabilidad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Ninguna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Respuesta débil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Llanto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Color de la piel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Azul pálido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Manos- pies (azulados)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chemeClr val="tx1"/>
                          </a:solidFill>
                          <a:effectLst/>
                          <a:latin typeface="Times New Roman" pitchFamily="18" charset="0"/>
                        </a:rPr>
                        <a:t>Rosado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PUNTUACIÓN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DIAGNÓSTICO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MORTALIDAD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Muy grave (reanimación)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Grave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8-9-10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Bueno - Óptimo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s-ES" sz="1400" b="1" i="0" u="none" strike="noStrike" cap="none" normalizeH="0" baseline="0" smtClean="0">
                          <a:ln>
                            <a:noFill/>
                          </a:ln>
                          <a:solidFill>
                            <a:schemeClr val="tx1"/>
                          </a:solidFill>
                          <a:effectLst/>
                          <a:latin typeface="Times New Roman" pitchFamily="18" charset="0"/>
                        </a:rPr>
                        <a:t>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26" name="Text Box 1118"/>
          <p:cNvSpPr txBox="1">
            <a:spLocks noChangeArrowheads="1"/>
          </p:cNvSpPr>
          <p:nvPr/>
        </p:nvSpPr>
        <p:spPr bwMode="auto">
          <a:xfrm>
            <a:off x="0" y="457200"/>
            <a:ext cx="9144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3200">
                <a:solidFill>
                  <a:schemeClr val="tx1"/>
                </a:solidFill>
                <a:latin typeface="Times New Roman" panose="02020603050405020304" pitchFamily="18" charset="0"/>
              </a:defRPr>
            </a:lvl1pPr>
            <a:lvl2pPr marL="742950" indent="-285750" algn="l" eaLnBrk="0" hangingPunct="0">
              <a:buClr>
                <a:schemeClr val="tx1"/>
              </a:buClr>
              <a:buChar char="–"/>
              <a:defRPr sz="2800">
                <a:solidFill>
                  <a:schemeClr val="tx1"/>
                </a:solidFill>
                <a:latin typeface="Times New Roman" panose="02020603050405020304" pitchFamily="18" charset="0"/>
              </a:defRPr>
            </a:lvl2pPr>
            <a:lvl3pPr marL="1143000" indent="-228600" algn="l" eaLnBrk="0" hangingPunct="0">
              <a:buClr>
                <a:srgbClr val="00CCFF"/>
              </a:buClr>
              <a:buSzPct val="65000"/>
              <a:defRPr sz="2400">
                <a:solidFill>
                  <a:schemeClr val="tx1"/>
                </a:solidFill>
                <a:latin typeface="Times New Roman" panose="02020603050405020304" pitchFamily="18" charset="0"/>
              </a:defRPr>
            </a:lvl3pPr>
            <a:lvl4pPr marL="1600200" indent="-228600" algn="l" eaLnBrk="0" hangingPunct="0">
              <a:buClr>
                <a:schemeClr val="tx1"/>
              </a:buClr>
              <a:buChar char="–"/>
              <a:defRPr sz="2000">
                <a:solidFill>
                  <a:schemeClr val="tx1"/>
                </a:solidFill>
                <a:latin typeface="Times New Roman" panose="02020603050405020304" pitchFamily="18" charset="0"/>
              </a:defRPr>
            </a:lvl4pPr>
            <a:lvl5pPr marL="2057400" indent="-228600" algn="l" eaLnBrk="0" hangingPunct="0">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just" eaLnBrk="1" hangingPunct="1">
              <a:spcBef>
                <a:spcPct val="50000"/>
              </a:spcBef>
              <a:buFont typeface="Wingdings" panose="05000000000000000000" pitchFamily="2" charset="2"/>
              <a:buNone/>
            </a:pPr>
            <a:r>
              <a:rPr lang="es-ES" altLang="es-AR" sz="1400"/>
              <a:t>Es un método que permite valorar el estado general del recién nacido, mediante la observación de un conjunto de factores fácilmente  verificables. Preparado en 1950 por la Dra. Virginia Apgar, se conoce como test o índice de Apgar y es el primer examen que se practica al neonato, los datos se toman por duplicado, la primera vez exactamente a los 60 segundos después del nacimiento, y la segunda en el minuto 5 de vida. A cada factor se da una puntuación de 0 a 2 puntos, y la suma proporciona el índice de Apgar. Si la primera exploración ha dado una puntuación baja, mientras que la segunda es buena, se deduce que ha existido sufrimiento en el nacimiento pero se ha superado el peligro. Será que no obstante, un factor a seguir controlando posteriormente, puesto que en el futuro podrían presentarse complicaciones a consecuencia de este sufrimiento neonatal.</a:t>
            </a:r>
          </a:p>
        </p:txBody>
      </p:sp>
    </p:spTree>
    <p:extLst>
      <p:ext uri="{BB962C8B-B14F-4D97-AF65-F5344CB8AC3E}">
        <p14:creationId xmlns:p14="http://schemas.microsoft.com/office/powerpoint/2010/main" val="2299122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126"/>
                                        </p:tgtEl>
                                        <p:attrNameLst>
                                          <p:attrName>style.visibility</p:attrName>
                                        </p:attrNameLst>
                                      </p:cBhvr>
                                      <p:to>
                                        <p:strVal val="visible"/>
                                      </p:to>
                                    </p:set>
                                    <p:anim calcmode="lin" valueType="num">
                                      <p:cBhvr additive="base">
                                        <p:cTn id="13" dur="500" fill="hold"/>
                                        <p:tgtEl>
                                          <p:spTgt spid="44126"/>
                                        </p:tgtEl>
                                        <p:attrNameLst>
                                          <p:attrName>ppt_x</p:attrName>
                                        </p:attrNameLst>
                                      </p:cBhvr>
                                      <p:tavLst>
                                        <p:tav tm="0">
                                          <p:val>
                                            <p:strVal val="#ppt_x"/>
                                          </p:val>
                                        </p:tav>
                                        <p:tav tm="100000">
                                          <p:val>
                                            <p:strVal val="#ppt_x"/>
                                          </p:val>
                                        </p:tav>
                                      </p:tavLst>
                                    </p:anim>
                                    <p:anim calcmode="lin" valueType="num">
                                      <p:cBhvr additive="base">
                                        <p:cTn id="14" dur="500" fill="hold"/>
                                        <p:tgtEl>
                                          <p:spTgt spid="441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4161"/>
                                        </p:tgtEl>
                                        <p:attrNameLst>
                                          <p:attrName>style.visibility</p:attrName>
                                        </p:attrNameLst>
                                      </p:cBhvr>
                                      <p:to>
                                        <p:strVal val="visible"/>
                                      </p:to>
                                    </p:set>
                                    <p:animEffect transition="in" filter="dissolve">
                                      <p:cBhvr>
                                        <p:cTn id="19" dur="500"/>
                                        <p:tgtEl>
                                          <p:spTgt spid="44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12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apgar"/>
          <p:cNvPicPr>
            <a:picLocks noChangeAspect="1" noChangeArrowheads="1"/>
          </p:cNvPicPr>
          <p:nvPr/>
        </p:nvPicPr>
        <p:blipFill>
          <a:blip r:embed="rId2" cstate="print"/>
          <a:srcRect/>
          <a:stretch>
            <a:fillRect/>
          </a:stretch>
        </p:blipFill>
        <p:spPr bwMode="auto">
          <a:xfrm>
            <a:off x="179512" y="101209"/>
            <a:ext cx="8964488" cy="67567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83978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g;base64,%20/9j/4AAQSkZJRgABAQEAYABgAAD/2wBDAAUDBAQEAwUEBAQFBQUGBwwIBwcHBw8LCwkMEQ8SEhEPERETFhwXExQaFRERGCEYGh0dHx8fExciJCIeJBweHx7/2wBDAQUFBQcGBw4ICA4eFBEUHh4eHh4eHh4eHh4eHh4eHh4eHh4eHh4eHh4eHh4eHh4eHh4eHh4eHh4eHh4eHh4eHh7/wAARCAGjAn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v7c1v/oM6l/4FP8A40g13Wv+g1qP/gW/+NRaQLVtWtBfHFoZk84/7GRn9K9L1awtLrVLW11S30KLS5b8JaG3cJM0W3jlT93pyec1ZNzzr+3Nb/6DOpf+BT/40f27rf8A0GtS/wDAp/8AGu5tvCOjpcWcdxBAzC2kkuEN2ckiTAxtPJA7ZHvWjYeHfD2nX1w9rbx3W17lGkluARABHlF2H72c9etK47Hmv9ua3/0GdS/8Cn/xo/tzW/8AoNal/wCBT/4120OheGHvY7KPT/Ouhp0d0EN8UFxIwGVyT8uOT1rK0uw0K1+J32EzRzabHMwjMjBlLbeFJ6H5uPwp9bC6XOeGu63/ANBrUv8AwLf/ABo/t3W/+g1qX/gU/wDjXSeONOsZNW3T6tZ2UwtFdoTAN2/J+Q+SCu7pz7iq2v8A9nv8P9Fms7KK1lNzKsuH3u5AxuJPPPp0FK+g7amGdc1vB/4nOpf+BT/416xDeXnkoftdx90f8tD6fWvFz0Neww/6mP8A3R/KhgTvqEyMFe/kVj0DTkE/rT/td3/z9XH/AH8NeHfFiwvLrxt4gkttDt9SUeH4Ed3iLy26mVw0sIA+aRQd2Mg8damm8T+JJ5r7SdIv/wDiW2enskE7rma5iFrlbhDsJL+YCDyAORjPNTf3b/11/r/hhqOtv66f5ntC39wzFVvpWYdQJiSP1pftt1u2/bJt2M4805x+deA6e2o+EpBq2mWstzeS+GLKS4mNuoYF7j53baoDFVJOWBPGWzzWm/ijxVbXUt95Fne6imjBxNBbh28o3e3zOFBbbGdxUDaSCQKtrW3r+F/8hf8AA/G3+Z7Z9su/+fqf/v4aDe3QIBvJgT0Hmnn9a8b1Hxj4ptbSaaDUBeadDqJjt7uOCNLnUIPLU4iUoY2YOSpAALAccg10HxHivrrxD4NawuJbKf7RcOJvIDmL/Rm6qeM9ual6K4WPRPtl3/z9T/8Afw0fbLv/AJ+p/wDv4a8SsvH/AIqbS0kvJTFdXNtpclsosuHMkpS4I+X0xnP3c8Yqb/hJPHM0rMmsmJJm1XYv9mxkxC2Y+Vgkclhxz1HbPNN6X+f4DSb/AA/E9n+2Xf8Az9T/APfw0fbLv/n6n/7+GvG18f67JrWkqGnjimjVL2KS1UIrvamRWT5S/wB/AyTjqMcZqKx8YeOINGS5mkOoyz6LaXzH7AFNszzbJWCr97amWwfTpjii2tv6/rQS2ue0/bLv/n6n/wC/ho+2Xf8Az9T/APfw143qPjHxVa2kk0N8LzT4tRaO3uooI0udQg2IR5SshjYhmKkAAsBxjBrp/iL4hutJ1Lw5bx6x/Y9rqEsyXEzW6yMMRblGGBwd1D2uFjvWvbpQWa8nAHUmU8frR9su/wDn7n/7+H/GvErvWvHWpaFrq6lPHbpZ+HluntW05W+0SN5owQw4DBVJXkjpxVyLX/GUmrxW1vqgtbRtWt9OSIacjCOJ7RZC4JHUN07Doc9KP6/GwPT+vK57D9su/wDn6n/7+Gg3t0uN15MMnAzKeT+deJXXxB8SxaDo05kuBfkJJd5s0EUsf2oxMSNpbO0ZIXbt69OKsT6x4pvFtNUuJ47+JfFUtpaWZsUGI0Mmxt5GQxwAG44NH9fil+oW/r5X/Q9l+2Xf/P1P/wB/DR9su/8An6n/AO/hrx3T/GHi+50+4nhvrZnOlC4uWurXyU0288wKYCQvQru+/uIwCTiu+8A6ncax4UtL+6W7WZ9wY3KoHbDEbvkAUqccEAAjBosD0Ok+2Xf/AD9T/wDfw0fbLv8A5+p/+/hqGigCb7Zd/wDP1P8A9/DR9su/+fqf/v4ahooAm+2Xf/P1P/38NH2y7/5+p/8Av4ahooAm+2Xf/P1P/wB/DR9su/8An6n/AO/hqGigCb7Zd/8AP1P/AN/DR9su/wDn6n/7+GoaKAJvtl3/AM/U/wD38NH2y7/5+p/+/hqGigCb7Zd/8/U//fw0fbLv/n6n/wC/hqGigCb7Zd/8/U//AH8NH2y7/wCfqf8A7+GoaKAJvtl3/wA/U/8A38NH2y7/AOfqf/v4ahooAm+2Xf8Az9T/APfw0fbLv/n6n/7+GoaKAJvtl3/z9T/9/DR9su/+fqf/AL+GoaKAJvtl3/z9T/8Afw0fbLv/AJ+p/wDv4ahooAm+2Xf/AD9T/wDfw0fbLv8A5+p/+/hqGigCb7Zd/wDP1P8A9/DR9su/+fqf/v4ahooAm+2Xf/P1P/38NH2y7/5+p/8Av4ahooAm+2Xf/P1P/wB/DR9su/8An6n/AO/hqGigCb7Zd/8AP1P/AN/DR9su/wDn6n/7+GoaKAJvtl3/AM/U/wD38NH2y7/5+p/+/hqGigCb7Zd/8/U//fw0fbLv/n6n/wC/hqGigCb7Zd/8/U//AH8NH2y7/wCfqf8A7+GoaKAJvtl3/wA/U/8A38NH2y7/AOfqf/v4ahooAm+2Xf8Az9T/APfw0fbLv/n6n/7+GoaKAJvtl3/z9T/9/DR9su/+fqf/AL+GoaKAJvtl3/z9T/8Afw0fbLv/AJ+p/wDv4ahooAm+2Xf/AD9T/wDfw0fbLv8A5+p/+/hqGigCb7Zd/wDP1P8A9/DR9su/+fqf/v4ahooA8b3D1FJ8vtX0B9nt/wDn3h/74FH2e3/594f++BRcLHz/APL/ALNHy/7NfQH2e3/594f++BR9nt/+feH/AL4FFwsfP/y+1LlfUV7/APZ7f/n3h/74FH2e3/594f8AvgUXCx4ACvqKMr6ivf8A7Pb/APPvD/3wKPs9v/z7w/8AfAouFj5/LDB5FexQ/wCpj/3R/Kt77Pb/APPvD/3wKk2r/dH5UBYwM+9LuP8AeP51vbV/uj8qNq/3R+VAWMDcfU1m2ujWsGvXOuNLPPezxiENKwIijBzsQADAzzzk+9djtX+6Pyo2r/dH5UBYwdxyfmPPvSZ9639q/wB0flRtX+6PyoCxg7m/vH86TcfU/nW/tX+6Pyo2r/dH5UBYwdx/vH86TcfU1v7V/uj8qNq/3R+VAWMHcefmPPXms3UdHtb7V9M1SZ5ln015HgCMApLrtO4Y54+ldhtX+6Pyo2r/AHR+VAWMDcfWjcfWt/av90flRtX+6PyoCxg7m/vH86TcfU1v7V/uj8qNq/3R+VAWMDcePmPHTmgnJ61v7V/uj8qNq/3R+VAWMCit/av90flRtX+6PyoCxgUVv7V/uj8qNq/3R+VAWMCit/av90flRtX+6PyoCxgUVv7V/uj8qNq/3R+VAWMCit/av90flRtX+6PyoCxgUVv7V/uj8qNq/wB0flQFjAorf2r/AHR+VG1f7o/KgLGBRW/tX+6Pyo2r/dH5UBYwKK39q/3R+VG1f7o/KgLGBRW/tX+6Pyo2r/dH5UBYwKK39q/3R+VG1f7o/KgLGBRW/tX+6Pyo2r/dH5UBYwKK39q/3R+VG1f7o/KgLGBRW/tX+6Pyo2r/AHR+VAWMCit/av8AdH5UbV/uj8qAsYFFb+1f7o/Kjav90flQFjAorf2r/dH5UbV/uj8qAsYFFb+1f7o/Kjav90flQFjAorf2r/dH5UbV/uj8qAsYFFb+1f7o/Kjav90flQFjAorf2r/dH5UbV/uj8qAsYFFb+1f7o/Kjav8AdH5UBYwKK39q/wB0flRtX+6PyoCxgUVv7V/uj8qNq/3R+VAWMCit/av90flRtX+6PyoCxgUVv7V/uj8qNq/3R+VAWFooooGFFFFABRRRQAUUUUAFFFFABRRRQAUUUUAFFFFABRRRQAUUUUAFFFFABRRRQAUUUUAFFFFABRRRQAUUUUAFFFFABRRRQAUUUUAFFFFABRRRQAUUUUAFFFFABRRRQAUUUUAFFFFABRRRQAUUUUAZviTXtH8N6TJq2vajDp9jGyq882doLHAHAPU1W8JeLvDPi22uLjw1rNtqkNs4SZ4M4RiMgHIHauW/aJ0LWfEXwwudN0Gxnvr43dtKsULKHKpKGYgsQMgDPNcZaaV8QrrQbC3k0/xmkEOrrJfx3N7aw3lxAYyAI3g2jYr4JB5Oe9Sno/67DfQ9q0LVtN13TItU0e8jvbKUsEmiztbBIPX0IIpNV1bTdKazXUryK1N7cLbWwfP72VuiD3OK+dD4S+K1l8P9J0jSdI1WyurOxmkRoL4hhcG4LBSqyKgJQ53MHB6YFdDqfhXx7ffEGxv9SstXvYofEVreRTi8T7JDZrHgjyt3Dq+7JA79TVbtev62FLRN+v5HuM15aQ3UVrNdQR3Eys0UTyAPIF+8VU8kDvjpTdLv7TVLJL3T5vPtnJCyBSA2Dg4yBx715v8AFLwxqt78TPCviTTdKv76K1t7q3uHtrryzbs6jy3ILD5Qc5xyeMg8V5dbWvxGe/HhyNvEcniK38M2LqiartW1uTO+ZZgXw4wMHGcj1pR1/r1/yG1Y+lrDU7C/u720s7lZp7GQRXKKDmJyMgHI9DnirmD6V4jrOhfEl9S1yRk1q50yTXIJZLezvxDNc2otgrCBiw2L5vJGVzVHx/o3xUutOsY9FsdZiuLTTUaKVdVM0hn83Jjch40LBP4mV89Pemuny/K4v6/E98opkO7yU3537Ruz645p9AkwooooGcnr/wASvAWgazJo2teKdPsdQj277eUtuXcMjoO+RW7qGsaXp91p9re3sUE+pSmGzRs5nfaW2r74BNeHeL/Dvje1+NOveINM0TxRPpt4LXy5NJktAk/lr8yyefk47fLjv7VYl8LePZ/iVpurahp2rXn2TxDPdrcNfKbRLRoWEKpHnKEEhSQOvrSi7pXHJWbt/Wh7xg+hqjper6Zqk97Bp17Fcy2Fwba6VM5ilABKH3wR+dfP9v4f+MrR6p5ces2i3enIzw/byxEouMukcjysQ5jzhhsHPQV6N8EfD+p6NF4rXVdO1Cxh1DWHntlvLgSzvCY0AZnUnJ4IznPFNdfT9Qf9fcdv/bmjl7ZY9StpjdTNBB5L+YHkX7y5XOCMc56d6m1jUrHR7CS/1O4W1tYyA8jAkAk4HQE9SK+e/D3hTxr4XiWJNM1nTrKxuNZmvLgX+YZY3gcwOAHzwcdRndz71B4a074l6x4AF9o//CQ+ReaFYkNPqnmSXd15qM0sJ35RfL3A5Iz70LVfd+N/8hS0b+f5n0sOQGHQ9DQc15Dp+l/EC38Y6td3VnrV5KZLl7W4XV1isGtzH+4hEXJDg8E4GDzk1J8EdM8ead4k1OTxPDqMOnXGnwPFHc3DSrHc5PmKC0jtnHU8A+goWoPQ9aooooAKKKKAMH4h6zdeHfAut69ZRxSXNhZS3ESSglGZVyAQCDj8RXlvgD4zX11fXR8VXnhu50uDR01Ka90UyMLV2YKLeRSzfvCSBgd8V6z4xsNL1bwvqGk61di0sL6BraaUzLEQHGOGbgH0rhLr4ffC252rLqlkIv7KXS5Ik1CFFmjVgyu+3BMgYAhv0qVe7/rv/wAAelv67r/gkXi74vwpoVrP4TsZ7nUJtXh0yaG7tjutWkG4FkDAklfugNg888U7Qfi/Yw6beSeKEK3iate2lvb6fbMzmC3I3SMCxxgHk5+gq1Z+C/h5bada2aeIom+zanDqYlOpQB3liyEDYAXZyeAB9aqXvw7+GN2GaTX41uDe3N4LhdTg3qZyDIgyCNmQMcZHY1Xf+u3/AAQ7f13/AOAaUXxS0FNQ1i4m1KOfSra2sZrUW9m5llNyDsAO4+YWIGFCrjvmus8JeI9L8UaW+oaW04SOZ7eaKeIxSwyocMjqeQRXmem+CfDtxrfiU61rWiQ6VeLYxaWlnqy+fCLXJSUufuvk579O9dz4Ph8H+FtLksNO1+yk86d7m4nudSjklnlc5Z3bPJP4CjT+v69fwJ1OrorO/t7Qf+g7pP8A4Gx//FUf29oP/Qd0n/wNj/8AiqBmjRWd/b2g/wDQd0n/AMDY/wD4qj+3tB/6Duk/+Bsf/wAVQBo1jeONUuND8Ga1rVokT3FjYzXESyAlCyIWAIBBxkeoqx/b2g/9B3Sf/A2P/wCKqj4guvDGuaFf6Nea/py219bvbymO/iDBXUqcEk4OD6VMr8rtuVC3Mr7HmHw5+MV1faPe6/4s1bQG0+0s45prfTNOu0nhd3CqpaU7G5OPlPvnFdNd/Fa1bWvDFlpuhancW+uS3ETTSRbGgMSZ4XOH9SQcbeQT0qnovgTwXpemTaWvxE1i6sZLcW6W9xr8LRwqCCCgAABGMc5GMjFSWngP4c2cGlrZeJfssum30t/FPFq0Ku8ko2yBsfLtYDBVQBVO1yFt/XYi0341eGrfQrS61yW9mnktXvJJbLS5PKWETtFvI3MUAIGST9OuK3LD4qeFL2WOGH+00lk1OLTBHNZNE4mkQuhKtghCozn9KwI/hx8NU0mfTF8THyJtMk0tj/asG7yXmMxIOPvbj16Y7d6uaj4K+Ht9cXdy/ifybi5vre+E0OrRI8M0EfloUI6fL1znr2o/r8f8vxH3/rp/mEXxUt73xhpdrpsDyaNPa6i90z2zm5Eto4UhFUnIJz2JPHSr9t8WvCE9jc3CtqQnt7uOzNl9kLXLzSAlFRFJ3EgE9eMc4rEj+HHwzW0jtT4ld40hvIRu1iLcVunDyEsOScgYOfrmnWnw7+GtrBdLB4l8uaee3uUuI9Ugjkt5YVKo8ZUAKcE54IPpR0X9df8AIb30/rQ1r34maPaazbPdXbWmlPo82oypc2EqTr5ciockn5Tk42bSSSMGoNN+K2iR6VHNqzXz30mpLYG0g0uVJopJFMkStGzFjlBncOuegpl34L+HF55QvtfS7VNMl01hPrCOZI5HEjOzE7t+5QQQQB6Ull4L+HttJaznxN9ou7fVItUa6n1eJ5Z5okKIHJ6oFOMADp1oX9ff/kL+vw/zOz8HeJNM8WaBDrWkNMbWV3TbNEY5EdTtZWU9CCK2K5TwbD4R8K6MdJ03xBYvbm4luMz6hEzbpGLNyCOMnitr+3tB/wCg7pP/AIGx/wDxVAGjRWd/b2g/9B3Sf/A2P/4qj+3tB/6Duk/+Bsf/AMVQBo0Vnf29oP8A0HdJ/wDA2P8A+Ko/t7Qf+g7pP/gbH/8AFUAaNFZ39vaD/wBB3Sf/AANj/wDiqP7e0H/oO6T/AOBsf/xVAGjRWd/b2g/9B3Sf/A2P/wCKo/t7Qf8AoO6T/wCBsf8A8VQBo0Vnf29oP/Qd0n/wNj/+Ko/t7Qf+g7pP/gbH/wDFUAUviD4ji8I+C9V8STW7XC2EBkESnBdsgKue2SRzXJ6J428UaRY3OqfESx0ay0n7DFeQXWmys7KXIAhaNiWZuRhlGCTXW61eeE9Z0m60nU9V0e5sruJop4mvY8OpHI+9XDWPw5+F1vZ39vca6NRa8t0tfOvdaSSW3hRgyRxNkbArAEdTx3pLd/1/XT+t3pZf12/4JtSfFjwqlvbSGLWTPPevY/Yxp7m5jnRN5R4+oJXp1rH8YfGfQrTwVLqvhxbm+1CbTJb+1ieykZIlR9hM+0goN4K9everdh4P+H1nc2F4PEonvLTUH1FrmfVonluZ3j8smUnqNvQDFZ0vw2+Gj6PHpcfiiWCNbOaxkkh1iFXngllMpR+MEBiSOB75oe39dv8AP8Bq11/XX/L8ToLH4neH3hWO5F2LpL6102cJB8guZ4hIu3n7mD17VDq/xV0SHSNbvNJsdU1JtMgnkjcWjpbXLQ8OqTYxhT1PpkjNZ0ngP4dPrK6ovih43F3bXpgTWIhC00ChEcp3JUAH9MVatPCHw9tjqUcfiPNlfxXERsTrS/ZoBPnzTGmeCcnrnHbFEtb2/rRfrcmOlr+X63/CxL/wtnQbPQ9G1LXLHVNO/tK2hmYm2LRQ+YcAF88jPoCcYJAroPG3i/S/CsVmt8Lqa6v3eOzt7W3aaSRlUsTtXnaAMk+lcDdfC/4Z3VrFBdeLJ5zHaw2oll1eB32RPuj5Knbjp8uAR1Heuv8AF9h4O8TPp0174jtra506VpLW5tNTjjlQspVxnJ4ZSQf6U5arTv8AgEdN+34nNeGfjPoZ8J6Pf+JpDDqF3am6uls7ZmitYvNaNXfJJVSR7nqcYrpfBHiq913WvGNpNHaiDRb9be0eJTmRDCsmWJJycntjiuWX4afC1YdOjXXYwbK3Ft5n9qQl54g5cLISOxY8rtOOM11nh608HaFe63d2Ov2O/Wbhbi5V9QhKqwjEYCAYwMAdc0Pr8/zVvwBdPl/wTlvAHxm0fUfC1teeK2fS782U15I32SSO2kjjkKt5TMTvI+XIBPJp/iD4v2AsdPufD8E0sp1m2sb+0ubR/tEcUwJBRFOSzAfL1+lR2Hw3+F9vYLYXOvjUrWOylsoIrzWI2WCORtzlNuNrE459hU0PgL4dQ6bDZx+KCjQ30V8lwmqwJKJIgQgyoAAGT0AJ7mhvX7vz/wAg6P5/l/mT638XvDi6JbXWl3kqXM8km+GfT5JJbeOFgJzJEGUgr069+/SvQ9OvLbUNPt7+zmWe2uIllikXo6sMgivMLn4cfC+e0tY212NbiBpma8GqwmeYytuk3lsg5PcAEdiK7/T9U8NWNjBZWutaSkEEaxxr9ujOFAwP4qFsD30Niis7+3tB/wCg7pP/AIGx/wDxVH9vaD/0HdJ/8DY//iqANGis7+3tB/6Duk/+Bsf/AMVR/b2g/wDQd0n/AMDY/wD4qgDRorO/t7Qf+g7pP/gbH/8AFUf29oP/AEHdJ/8AA2P/AOKoA0aKzv7e0H/oO6T/AOBsf/xVH9vaD/0HdJ/8DY//AIqgDRorO/t7Qf8AoO6T/wCBsf8A8VR/b2g/9B3Sf/A2P/4qgCDxf4j0vwroratqzzCASJCiQxGSSSRzhUVR1JNcD4e+MWntY6hceIIJ4phrF1Z2Npa2j/aGhhAJaRGPBUH5unsK6zxhF4P8VaKdK1PXrBYvNjnjkg1GNJIpEbcrq2eCDXIz/Dj4Zz25WbxJ5lx9tnvRdvqsDTB5gBIMkEEHA6gkHkEVOuv9dv8Agj0t/Xn/AMA72TxTpH/CIxeKbd573TZokmia1haR5Fbphev1zjHfFczF8XvCU0Fo9rFrF1LdSXMSQQWRklV7cAyKwB6gMMEEg+tWtc0fwLq/guHwlca5ZRabD5Rj8rUow4MbBlJJJDcjkEEHuK4i++HPhqHxDozaL4vgtNMhnv7i+lTWIorlHuERR5RUY2/KeD0pvd22COyv/X9aHZ33xX8H2lrpl5JNfvY6lHFJDdpanyVEjbV3Mcc54IAJHfFZeqfE7w+1zPPotvLFewapFpd3eXGksyMfN2GISKwycnI5IAOSKo3nww+FdxHDEmuR28cVtBbqseqQnCwvuQguGIOeuCAc8itlvCvgFtGl0k+JIvIk1r+2mP8AacG77RuDYzj7mR0xn3p6X+f4XX6XJd7adv0/zsWNW+Jmhraa2umPeGTTYrgi8k0+R7RpIR86hxgOV7jIz2NVpvidpUWqaLZSX6qJYrdtRmGnytFG9wgMKFw2IixP8W7096hl8F/D121VV8TvFa6ks4ezj1pBbwtP/rXjTOAx98gdgKSbwR8N5tQtbx9ej2wraiW3GrxiG6a2AELyoD8zLjtjPcUo9L+X63HLy8/0t+pr+Gfid4X8Qa7baNYjU47m6NwsDXFm0cUrQNtkVX6Ej29a7WvO9B8K+AdG1DSL608SQtLpUt5LbiTUoCCblgZN2MZAI4xjHvXZ/wBvaD/0HdJ/8DY//iqFsu4dTRorO/t7Qf8AoO6T/wCBsf8A8VR/b2g/9B3Sf/A2P/4qmBwvxH+KMGg6iujaLC93qcOpWVreNJau1tCs7gFTIpAEm05AP69K3NA+JHhTXPEn9g6fdXDXDtMtvI8JWK5MRxII2/i2/QZ7ZrG8Q+D/AIf61rk+rT+JhbyXN1bXdxDb6tEsM00BBjdlOcnAAPt780/wv4S+HPhvxC+taXrNnHIWkaOBtRhMUJkOWKj7303E47Yojtr5/kv+COXkRfFz4oQeE7a+sNIhe81y0W3kkV7V5LeFZZAo8x1I2kgkjmtP/hang0a5PpLXtwrwvNF55tz5EksSF5I0YfeZQD25xwTWd4y8IfD/AMUaleX954mFrLfRQx3a2erRRpOIm3Rl1OQSvT6U2z8FfDWz8Q3OtW2tW0Uk8ksphTU4hGskgId1x8wPJwN2AeQBSV7ff/wAdrmlp3xM8Max4autYtbTVbmyjKRsn2EsZRIOMclSpHXJGO+KoWvxb8ERadY/2bbanJBLaTzxQ2enE+THA22QFVOF2+3GOhrOT4b/AAxW0nhbxCryT3MFy8zapBuLQ52ArjYw5Odyknuc81izfDTwxF4i02HTvF8VtoEVjew3DR61HHdF7iQMVBUYMZGQQaOun9aAvM727+KHhO1vtMt5Jb0xap5H2W7W2PkMZh+7G44Jz7A474rKPxX0fUZdO/sZruGKbV00+aa802Ty3Yl1ZEcMBuBTJb5gARkc1Sn+HHwvfUILyHXYrYwPaPFHHqcJVTbY8sAsCwGAMgHB69ea07fwr4Bh0fS9KXxFC1vpmqtqsO7UoCWmZmYhvVMseOD70+vz/C6/4JOtvl+Nn/wA1T4p6LL4X1jVdGe8jWygM0N5daZK1tOocIWjIK+YM5HDA9+lSp8StHfxhbaP9uxBj7NNL9gkMb3hQOIVmztVtuTtIJPTIrOXwJ8O10bUdGXxTMNPvYDbpbnW42jtIy+8rCpyF+buQx7VYTwb8OV8QLrA16LKzi6FqdWj+zfaRHs8/Zn/AFm3vnGecUl/X9f1qU/6/r+tDU8G/Ezwz4s1SDTdLGpRz3Nq91AbqzaJZY0fY5Vjw2G4OK7SvPfC/hnwH4dv9IvbDxHC0uk2U1jbiXUoWBjlk8xi2MZO7oRjjtXY/wBvaD/0HdJ/8DY//iqegi7cW9vcxeVcwRTx5zslQMufoaq/2Po//QI07/wFj/wqDxfe3OneGNRvrN1S4hhLRsy7gG9cd6x9T8RS+GdT+x61erfR3EIktX2RwNv3hPLJJCY5B3EjGDmkBv8A9j6P/wBAjTv/AAFj/wAKP7H0f/oEad/4Cx/4VzfiPxXcyeBjrnhoRPc/bYrfy5dsgz56xyJlSQTjcAQSOhqvdeN3XxhawW6rLo8mnF9qIDLLdO0XlopJwPllGfdhTSv/AF5XGdZ/Y+j/APQI07/wFj/wo/sfR/8AoEad/wCAsf8AhWDe+OLSzuzZ3Gk6itzGsjXMY8s+QFMYyTvwc+amNuc5rb0jVBfTXFtLZz2V3bbDJBMVJCsMqwKEgg4PfqDQIf8A2Po//QI07/wFj/wo/sfR/wDoEad/4Cx/4VeooAo/2Po//QI07/wFj/wo/sfR/wDoEad/4Cx/4VeooAo/2Po//QI07/wFj/wo/sfR/wDoEad/4Cx/4VerJ8ZX9xpfhLVtStGVbi1s5Zo2ZdwDKpIJHf6UhpXdix/Y+j/9AjTv/AWP/Cj+x9H/AOgRp3/gLH/hWHZavcHVdNt49Xe/iuZnSUSWPkFQI2YY4GeRUaeMPsL6lJrFpPFYWuoSWq3oCCNcAFVI3biTnGcYyQKL62/rp/mK+lzoP7H0f/oEad/4Cx/4Uf2Po/8A0CNO/wDAWP8AwrlYfHgv9ZsLLSrCW5kl3ma2jmgdivl7kbeJNi9DkEg9sVM/j3SZNTtIY7jy4tyJdK5iDpJIdqIVLhuG67VbtzT62C50n9j6P/0CNO/8BY/8KP7H0f8A6BGnf+Asf+FZmt+LdP0jV20+8imQJF5skxZFVVwxJClgzgBTkqDjvRofi7S9VgvZVzD9ihW4lUyxyYjYEhsxsw/hPyk5GORSugNP+x9H/wCgRp3/AICx/wCFH9j6P/0CNO/8BY/8K5i48cGz1fbqGnz2VrJZxSW0U7wq00kjkLh9+1RtBJDEYxSQ/ELTJDcTxiWaNNq+X5kCBHG/ePMZwrHKHgE54xmjpcFqdR/Y+j/9AjTv/AWP/Cj+x9H/AOgRp3/gLH/hVabXoPsenT2drcXsmpJ5ltDFtVmXZvJJYgAAY6nqQKzZvHGlW98tteQ3FoNhZ2maMNGRGXIaPdvGADztxkdaHpuCd9jb/sfR/wDoEad/4Cx/4Uf2Po//AECNO/8AAWP/AArnbLx/p97f22n2en3dzeXLDZFDNA+1CpbezCQqowrZBOQRjHIrV1XxHb6fdXEbWlzLDaKjXlwm3Zbh+mQSGPHJ2g4FOwF3+x9H/wCgRp3/AICx/wCFH9j6P/0CNO/8BY/8Ky/EPjDSdE1MWF22XWNJJiJY18pGbap2swZskHhQTxUFt42srm5e1t9PvJLgzeTDCHi3yPluCN+Y+EZvn28DNIDb/sfR/wDoEad/4Cx/4Uf2Po//AECNO/8AAWP/AArMXxXZrBdyXFle2rWksMM0cqqGVpSAOhwQM8n05Gapal4svPs2m3Fho995d5dwLEXWPFzDIG+6d3yHhT82DimB0H9j6P8A9AjTv/AWP/Cj+x9H/wCgRp3/AICx/wCFYQ8daZ9qtbeW1uIXmmSBg8kQaORpDEF279zfMMEqCBkc1qatr9pprXyzQzv9itkuJNgHKsxUAZPXIpAWf7H0f/oEad/4Cx/4Uf2Po/8A0CNO/wDAWP8AwrP8OeJodalhRdPvLQXFu1xbtPsxKisFJG1iRyR1x1repgUf7H0f/oEad/4Cx/4Uf2Po/wD0CNO/8BY/8Kq+M9QuNL8M3l/ayLFNEE2uY9+3LqpO3vwTxWdJ4mtdJtFuL2+vNSimnFvHILIQ4lb7keCFJLngHpnqRSA2/wCx9H/6BGnf+Asf+FH9j6P/ANAjTv8AwFj/AMK5abx0LK/uV1ezlsYobmW3iTdEfOIEO3Lb8Kd0oHYc8kYqeLx9p83mi1068uTbxPLdmGSF1gVGAbLB8N1B+UnIp9AvudF/Y+j/APQI07/wFj/wo/sfR/8AoEad/wCAsf8AhXM6l44jt59PvPstxDo0rXBe7kCbZljjYjZ825csBjcBkVoWvjDTZ9C1XVVilI0tC9zBHJHK2Nm8bWRipJHv160Bc1v7H0f/AKBGnf8AgLH/AIUf2Po//QI07/wFj/wrndV8cWem3ccWp295prqpkkhlWJi6Mp2HcHIGWUjr1HOBzTT8QdPYOtvpt7dSwrK9wlvJDIIVjVWYlw+08OuNpOeR1pPQZ0n9j6P/ANAjTv8AwFj/AMKP7H0f/oEad/4Cx/4Vh3Hja0t4n+1abd286bCYZpoEO10Lq24vt5AI253ZHSp9N8XafqGrW2n21vcH7REkqSMyLlWTeCELbyuDgsFIB4zT62Fc1f7H0f8A6BGnf+Asf+FH9j6P/wBAjTv/AAFj/wAKoeJNWvtN1bRrazs5LwXssqSRR7QxCxMwwzEBeR3NZ8PjqxnW7kh02+MFpsSaaR4oo1kb/lmS7jBByCegx15GUBv/ANj6P/0CNO/8BY/8KP7H0f8A6BGnf+Asf+FYieNLWS3srmLTbyWC6d03pJCfL8snzGI35KrtJLLkdMZzSXfja0s4YXutMvoDcIstuJGiVZImzhy5fag/3yp5A70Abn9j6P8A9AjTv/AWP/Cj+x9H/wCgRp3/AICx/wCFQNrtrHa6bdTRzQw3/Cu4GIjsLgPzxkKQCMjOPWo319PsWmzW+nXlxPqK74LVdiybQu4lizBRgY79wKGBb/sfR/8AoEad/wCAsf8AhR/Y+j/9AjTv/AWP/CuP0f4kab9ghbV2EUwcrdOXjTyCzsEUxlt5OAuSoIBNXR4wuBrsFvNpN5BBc2SyWsLiPzLiR5AE2kNhflySGIx1NO2tgvpc6P8AsfR/+gRp3/gLH/hR/Y+j/wDQI07/AMBY/wDCsUeNLL+04dNewu47lpfJlR2iUxvuxtGX/eHkN8m75SDXR2kxuLdZmgmgLZ/dzLtcc45FLzArf2Po/wD0CNO/8BY/8KP7H0f/AKBGnf8AgLH/AIVeopgUf7H0f/oEad/4Cx/4Uf2Po/8A0CNO/wDAWP8Awq9RQBR/sfR/+gRp3/gLH/hR/Y+j/wDQI07/AMBY/wDCq/iu61Cz0tZNNjdpTMiuY4hLIsZPzMiH77AdvqecVzEvjmCxtRFc6nDczxyPLI4jSCVbdMbt8crJiTJIwu7I5ApAdf8A2Po//QI07/wFj/wo/sfR/wDoEad/4Cx/4Vzs/jiNtIuNRtNHvWixcpaSyGMRzywhjj7+4A7CQSBnHrUK+PEt0uTdaVqMrwW73VwsSxYt40WMtzv+b/WZGMk80LV2B6HUf2Po/wD0CNO/8BY/8KP7H0f/AKBGnf8AgLH/AIVlReKlluZLGPR9QfUY5CrWgaLeFCK+/dv24w6985OMVNdeJrdLLTLqzsru/GpBjAkOxSAqFm3b2AHAI69aHorgX/7H0f8A6BGnf+Asf+FH9j6P/wBAjTv/AAFj/wAK58+PdNS2jmuLO6tWuEiktUnkiQzrJu2nJfav3WzuI6VJpXjnS9T1C2s7S3uGM52798WA2WBAG/LgFTlkDAcc07BfS5uf2Po//QI07/wFj/wo/sfR/wDoEad/4Cx/4VeooAo/2Po//QI07/wFj/wo/sfR/wDoEad/4Cx/4VeooAo/2Po//QI07/wFj/wo/sfR/wDoEad/4Cx/4VzviXV9S0XWZppdRml0+GyN21tDZxtI371UCKTjP3vrRN8QNJt7mW3ubW5iliZopIxLC8gmCbjHsVyxOO4G3PektVcDov7H0f8A6BGnf+Asf+FH9j6P/wBAjTv/AAFj/wAKzYvFVpJ4ZuteFpcNDbnaY4pI5Wc5A+VkYqeT68HINVn8a2lu839pabfWEMEskE00pjKpIkfmlflck/IM5HHbOaAubf8AY+j/APQI07/wFj/wo/sfR/8AoEad/wCAsf8AhXNH4i6Tt2i1maYEbkW4tyqqVypMnmbATyAu7cSMYqS6+IWiQXM0PlzyeWzxjy3jZ3lRcsnl7t4xg8kBeDzTA6H+x9H/AOgRp3/gLH/hR/Y+j/8AQI07/wABY/8ACm+H9Vi1nThewxNGm9kwZEkBx3DIzKw9wa0KAuUf7H0f/oEad/4Cx/4Uf2Po/wD0CNO/8BY/8KvUUAUf7H0f/oEad/4Cx/4Uf2Po/wD0CNO/8BY/8KvUUAVdWsLfVNMuNOu9/kXCFH2NtbB9D2NZz+GNNl8x7ia+uLhipW5luC0sW05XY38OCT25zzW3RSAzRolj/Z0Ni5uJY4rhLkNJKWdpFkEgYt3+YDjp2rPh8FeHoYViitZUVGmdCJmyrSOjkg9iDGm3+6FAFdFRTAw18K6PvlkmjnuZZopIppJpizyByhJY+v7tMHtjir2laXb6c00kclxPNOVMs1xKZJG2jCgn0A6D61eooAKKKKACiiigAqrq1jb6ppd1pt2HNvdRNDKEba21hg4PY1arP8SG6GgXxsnnjufJby3hj3up9VXuR1x19OaT2GtxkOiwJdW9zNeahdyW7FoftFwXCEqVOBj0NUbzwxoKvd3d9JObaaZrmeGa5P2fzCu0uVPAOOnYHnrXLWl14gaK4W6bxDHCkcgsHhSZzLP8uN25BIE5wPNAH3uSMUl2vjCPRnu2m1aS/nubuOWBQzRxoNxjKJjAGQNrdwe9O3USX5nTyeFtHW6tGfUNTS8jLG2k+3kSgbNpVfUBT0x71PF4Y0ezZJoTcW0cQVpFW4KpJs5DSf3j3Jzz3ri77/hIZL3TriMa++pRLc/b8wuYYclR+5JG3O3O3aTnvzW9dQ39/wCDvFNrGdUmtpLeVNOM4kW6fMPIwwD/AH8gZGT9KXdjirtJmtfaDomvst9NJJeW04WQxpcbrebAwrYHB49DzVrT9EsrOC4h33Vyk8Yik+0zGT5ACAoz0HJri7u78VWWnNpmmRarNqEd3IYGlhdo/J+zkxhpCNpG/AxnOetRWVt4m1PUUs5r/W4tKaKUsyNPG7SeX91nkRW27sYAGM5AJHFDW9hX2udUng7R/NE5m1GWZY0jime7ZnhVCSuw9sZP1BIOapW/gi0/tq7vrie5CsixwPHdP5pUg+Z5jEc7ieg6YGCOlc/pX/CT2y6Va251KKKK3tEt1lSfBIOJhINm31HzsuBgrXp568dKYJ2Ml/D9gdNsbGN7uFbBQlrNFOVljAXbjd3yvBzVFfBOgqw+S7MIlMvkNcsYy5TYzEHrlSQcnua6SigFpoY1j4b060vbe8WS9nnt8iFp7hn2KVK7QOmME1JqPh/Tr+8e5n88eaEE8SSlY5whyokX+LGa1aKAMvUtCsb+++2StcxylVSXyZigmVTkB8dQCT6dTVP/AIRDSPPW48y/M8YAt5TcsXtxnOIz2HOOc8cV0FFIDnn8HaM7KWN8RvjkkX7U22Z423K8n945/OprbwvpUEtu6m7cWsiPbJJcMywBM7VQdl56ew9K26KYHON4L0T7RJMv22PzblLqREuWCNKr71cj1DfhVrXfDem61K8l412vmRrFKsM5jWVFbcAwHXBrZopAZunaJp+ntZtaxyKbO3a2hy5OI2YMQfU5Uc1pUUUwKmr6fb6pp0thdeYIZcbjG+1hgggg9jkCs+78MadfKF1Ka/1FQrqi3VwXCFhgsOmGx0PUdqk8YTXkHh26ksEuWuPkUfZ871BYAkbVZuBnO0FsdBmuGs28YXRvWFxrca2kFwbZdsiiU+Ymw5kUM5CF9obv1HFJasHojsJvB+jTXD3Ewu3lZvMDG4OVfCfOvo37tDn1FTJ4Y0sLcCT7VM9zbtbTSSzlndGOTz6/SuQsNW1C38W3f2e48R3ejwRgeXcW8zyh3iYr8hXfgsp5Ixn2xVOG+8dLBHPKmp/awkRSHy5Tuh8lS+4bDGJNxfq24EAAHoX/AF/X9bAdhceEPD6IJrprn7LbLKyRS3REEAdTvIHRepOe3UYqXUvDsdz4U1XSrS7mlk1K3ePz7qcyZ3JtHI6DHoKwNIbW7zwx4rs7yPUJgbMiy8+OYtIWgIYKZVV2+ftgew5pPCN34gPiaziuodUitGWaOeOeOUpHtA8vqgjXODgqT15OeKdtbBsk/wCuhvSeDdFnYSXgu7uYDAmnuGZwACFAPouSR6E5qdfDGmYl81ry4eWKSKSSa4LMyuAGGe3CjGOlcjqc/jD+0r4LNqMJ86ZWEMM0iLBxsZBtCZxg/Ixf73Gaqw6jrDagbS7ufEsW2wnktUgWZzJKJQI2bKCTbzgeYAOuexqdweh2WreGtDkum1a6mntJUiWJ50uTGBGF27SegBB5/CoH8JaPDHBaQX17byLGVtEN2TsdY9gkVTyWVcdPqa43XbjxbeJNbT2eqs0wlhuYFileMYTKlQE8sAsuQVLHnBIPFTam+vfadPuhH4il1KNLlb0LDJ5EDMVAMZ2HjGceWGOP9qmx/wDDHoGqaHa6l9ge4uLyOexYtBPBOY3DFChJI65BPWqNt4W0BrSWCzMqj7SkrSQ3B3pNGNuc84brnPUk1W8B6peOkum6sL37Ubid7U3EMo3W6lMHdIATy/G7B9uK5m81TxL/AGremz/tR1ttQIi8pJWjZRcYdcIhU4Qch2HGNoJzR1Fex1WkeEtDhla9sL7UJUlDI2L0yRupcs69+CxOR3/CpI/DGjGYxxXl99ptkVEZb0mS2j52oPRCM8EHOPauO0SbxJZXVjbpaavBFDfIjRmKYxtA8rF32hNmPm6s24YyBjmr3i/+3LfxRqTafb6mkVxBEVmtllCtIsb7VzGjEnJ74X+8elJ7XG1aXKdJr3hmG88KQ+G7JI4rRXiUs8jbo41YElSActxjnA5PNaGtafYXFvFNdTyWS2WZI7iKbyjCNuD83QLjrnisXULnUpNK0Ka7OqQ28kG7UGs4ZBcLLsG0FUBcDduzgdcZ4zXHeI7jxXc2V5brb69J5sE1u8UkMjlkNsdrbVTygS+OQxOSQcCm92hLVJnd2Pg3Q7SJIrYXa2/BeL7SxScgkgyf3jz688ZoTwdo6yiVpNQklSJYYZHu2ZoFVgy+Wf4cEdfwOa5m5n8QrtXTJNbfSMwfaJLtJ0uFfbJvCYQybciLO1SOTg4zUUd74geIyTSeJEvLS0c7IoJwl3KVOwAFNgCrgknkt2yMUdQWx1c3hXQ4kae4mu1iDCa5Ml2dkzK27fLngkHvxxx0FbGlW7WthFA91LdsoJ86Q5Z8knr+P5VxmmtrN74T8T2d0moSnyytkZo5i7q0IztMqq7fPu4IBHpjFVNUPiLT7l9Nt312az8uJ47jdMxEnlHKbo0ZsbgOOFBHJGQKW1xpXPRZpY4YXmmkSONFLO7thVA6kk9BTgQQCOQeleafa/E1x4fnluv+EgTWmt8wQw2ziEp5A5YFdoffu4+/nGBitDwle+IJPFUa30eqLayx3AmW4SUpG6uvljJQIvy7sbCQR1Oaq2tiU7neUUUUhlPVtNt9Tt0huDKhjkEsUkLlJI3HRlYdDgkfQmsmPwvos7yzxXV69wzPHc3Md4fNl6Ao7D0wBjjFWPF73iWNsbdrxIDdILx7NWaZYcHJQKC33tucDOM4rgLP/hKreS5Wz/teK3e5mksmmimDyuZjzKFQggrt/wBZtGCT1zSW/wDXkD2/rzOw0TwbZ2trLFfyz3Iee6kWHz2MKCZn5VT0bY+M/XFWU8H6KsV1Gy3Mn2q2e1mZ5yWaNwobn1wi81h/Eq/1Kzh1SSO71W1WDSGms209WOLjL7jJtBAAATG7C/e71mXFx4yaafdPqMMheXzvJhnkVIdw2FBsCg4xkxsz8txkU13G97/13O2uvDmmz3s14r3VvdyvvaaCco/+rWMgegKquR6jNWV0bT1jsY44CiWKstuqsQFDLtP14NedS/26t1Fqnk+IDMbOW1RwZmwv2mM5P7veBsyRlN+BxkgVd0i78QSCRNVfxFFFG8q2TW0EpeR/N+TeWXJXYVwZML1zyDRa+gPQ6U6B4dkjsjHOUZI47azljusMPL3YCHuwy4PXjNTReFdLjuIJvMvn8qRZtkl0zI8ikkOwPVsntjtxXKwN4j8kPdJqy6iir/ZoSBvLZjI3meaQNo4x94gbela/gePXYZNNOpXGpz/adL827+1kkR3AdcAZHyHDNx3xmhNv+vmTayOwooooGFFFFAGbquiafqju95HIzPB5DbXK/JvD/wDoSiq914Z0y4uZ5na8QTuZJIo7hkjMhGN+B/F05z15raopAY8HhzTY9Ou7FvtMyXkgluJJZiZJGG3BLfRVH4Ut54c0m8Mv2m3aUS3LXTqXOGkaLyjx6bTjH41r0UwOfl8I6bLEySXeqsWUxs5vG3NGRjYe23Htn3pf+ER0dQY4zeww5LLDFdMkaORguoHRu/1JOK36KAKOj6Xa6VBLFbGZzNKZpZJX3u7nGST+A/Kr1FFABRRRQAUUUUAFFFFABRRRQAUUUUAFFFFABRRRQAUUUUAFFFFABRRRQAUUUUAFFFFABRRRQAUUUUAFFFFABRRRQAUUUUAFFFFAEF/dQWNpJdXLMsSYztQsTk4AAAJJJIAA5Nc/d+OdDtblUmN2kAhlllna0lAhMbqpRxtyGyw4Pt6itfxDpi6xpE2ntcNAJSpLhd3RgcEH7ynGCO4Nc5D4CgijaNdUdVeSR3VLZFXDtG5VQOgDRjHXgke9LUHsXf8AhJNFt9WeZl+yxzQ5muZ7WaJmdELiMlkAyE3NtJ3e1bWlala6nA01r5wCNtZZoHiYHAI+VwDyCCDjmuc1XwPFf60+qHVJYpDcNOpFujOpaNoyu9s5QBjgY4962PC+hrodtPClwJRNL5m1IhFGnGMKgJC56n1NNbA/I16KKKACovs8H2v7X5KfaPL8vzMfNsznbn0zzUtFABRRRQAmBu3YGcYzjnFQ2dpbWUJhtIEhjLM5VBgFmOSfqTU9FABRRRQAUUUUAFFFFABRRRQAUUUUAFFFFABRRRQBR1HR9L1GeKe+0+3uJYuEaRckDOce4zzg1eoooAKKKKACiiigAooooAKKKKACiiigAooooAKKKKACiiigAooooAKKKKAM/wARaidJ0K81NYBObaIuIy+zefTODj64NUR4g+x3slnr0EGnyiITRNDO06SruC4HyK24Ej5dp6jBPOL3iPTm1bQrzTUnEDXERQSFN4U+uMjP5isXVfDGpapcrfXesQC8j2pF5Ns8cQjDbmVgJd5JOOQ4+6PfK6gaCeKvDr3tvZrq0DXFyE8qMBsncxVc8fLlgRzjkY60258U6JHbQXEepWckUsjLvMpA2o+yQjg5KnjHGT3rG03wI1npGqWX9rAy3sSpFOlvgwOsskquAWO4hpB3/h96im+HcLW13BHqRjSYQiIeRkQhF+fHzc72+b2PrT6gbo8V6HIIZLfUbV4WfEjuzJtXy2cMAV+bIU+2MkE4xT5PFXh6OFJZNUjUSM6qDG+8lQC3y7dwwCDyOhrH1zwTJqM8E0OsNayQwRRKVhz/AKuORM/eBAPmdueODzkSaH4Ok0/UZr2XUo5WkMx2pCwCmSNEPLyMxxszySeetD62Dt+Jux65o8l9HZR6hC88gGxVyQ2V3Absbckc4znFQXHiHT7XUbm1u5RCkBjj8zli0jLuKhVBPC4JP+0KytG8Hy6baWenDU0k0+3niumT7PiR5o1A4fdgKSoOME9s4p7aDqC+KrzU7O4S2kMonhlmh82Ng8SRSIVDKQR5SEHPfvQ/IC1oXi3SNSsdPme4jt5r6NXjh3FsbiQuWAwM44zjPaugrhdL+Hq2S20bamJ41EH2jdE6mRojkFQsgRc8dVbHau6PJodge4VU1q+XTNIu9ReGSZbaFpTHGMswUZwKt1W1O3ku9PntobqS1kkQhJo/vRnsRnrSY1uY+neJontXutRWzgtvk8m5s7r7XDMWz8ilVDFxjkBTxznrjSn1jS4dOh1CS8j+yzkCKRQW8wnoFABJPB4A7H0rmbrwPNd6iNVmvrGK/RlZfslm8ELkBgWkVZdzNhjghxgcetX5vC8g0DTtLtNQWE2cxmclJNkpO7IIWRXAy2R8/bnIo6CNIeItDaWCNdTgLXCq0WMkEN93Jxhc9gSM1A/i3w2kJlbVoQu9UGUfLM2du0Yy2dpwRkHBxWToXg6+0fT/AOz7XXEFvIE+0N9jHmEoCFKEsQvGM5DdCRjNR6P4GmstcttUuNWjnaERAqIH+by/MwdzyMQT5pzjjgYAoDoa6+KtI+xpI99arO8RkCCRimcEgGTbgZA7jPtVyx1zS7u7WyivImuiuTGuSMgAkBsYJGRwOfasCz8G3dnpc+lW+sxrZ3I3ThrTdIX2bflbdgL0OME8HBGadpXg65stds9RfV1nW1kkZVaF9zB027cmQqMcY2qPfPWheYM0o/FGlrcXFvezpaSRXT26hiW3BSo3kgYUEsBzx71b1XXtH0q5W11C/jt5mjMoQqxOwHBY4BwoPUngVzOu+A59Sn1Bl1oRxXzs5jaBz5ZLA/LtkUHoM7g3tir+u6TrN74sa4sriG1t5NIa1mlkt/NUlpCSFG8EMByM5HPINCvZd/8AgDsrv+upb1fxXpVjb3JguI7q4gx+5Uld2WVThsbSRuBIGaD4x8MBmX+2YPl3Zwj4wrbWOcdARgnoO+K56T4dzM0Kf25mGB3Me+B3fYxHykmTbxgAFVXjqCea1H8HBrA2v9oYzp17Y7vJ/wCfmQPuxu/hxjHf1FPQFbqblprGl3d+9jbXkctwmcoAecHBwcYbGecE4rP1HxZpFpqtrp32mOSSWd4ZjkqsOyNnYliMHG3BAPGapaB4RutN1631ObVluhAsygNC4ZxIQeSZCoIwB8qqMds81X1rwPNqlsumzauqaWlxPOkS2x83MquCDJv6AuSMKD2PrQSbs/iCwOhXurWMgu0tEZnQZQ5AzghhkZHtU1jrWl3t4bK3vEe5VSWjAPbAYA4w2CQDgnHesqz8LGLSdWtZruMz6kgR5Y45MKAuBw8jsep/i/KodF8JXOn+IoNVl1ZbkQ+eArQvuZZSDgkyFRt2gDaqgjqM80dR9DRn8WeG4Z5IJNWiEsTOjqEcncn3wMLyV74zinz+KPD0Jl83VrdBDG0sjnOwKq7id2MHAOSAc4qtF4a8ueKX7Zny5ryXHldfPBGOvbP4+1c4/wAN7h7OK0k15XjiieNWa2csQ0Xl4wZdoA6jao9yetEfMR1v/CTaD9nNx/aUewSGMjy33bgAxG3G7oQc4xgg1qQyxzQpNDIskbqGR1OQwPQg1z9z4duh4huNd0/UooLuU7QJrYyIEMaoRgMpJ+QEHI9MGtfRNPi0rSLXTYXZ47eMRhm6n3oQy5RRRQBS1vUItK0yW+lR5AhVVjT7zuzBVUe5YgVnnWb+0uYodY022skldVSdbwvEchiVyUU7xtztxgjJ3cYrQ1vTo9V0yWykkeLcVdJE+8jqwZWH0YA1z2veEb3xCirrWtBlU7RHa27RJtKurHBdvnO772eAMAcmkNW6mm/izw2kCTNq0Kq8nloCj7mbbuwFxk8AnOMEAmltfFnhy68r7Pq0MomIEbKj7WycD5sYAJ4BPB7VlaZ4LNtqEd/NfRvOilMpFJyvlMg5eRzkbyeDjsAKhv8AwPcXEVrBHrCrDBb28QVoHIBhbOVAkC/NgZ3BiOxFPqTrY6fUNY0zT7qK2vbyOGaXBVWBPBOASQMKM8ZOBmqdt4k07+wrLVdQkWyS8O2NGy5L5PyjAyTwTwKpeJfCa6xq0l99qWNbiFILiN1kO5VYsNu2RQDyR8wYdOKivdB1G107w5Y6XcIZNPvN7TyQ7lC7H5ZdwOPmA4OanUZtRa9o0tvJcR6jA0UcKzO3PyozFQx445Vh65BrP07xdpd1c3iPPbxwW4ZhOJSyuobacAqDkHggZ5IGSeKzZ/BN20V2sGsxRyahGEvna0LbiJWlzGN42DLsMHdxjvU83gwPZ6bCuo7ZNO3vE/k5BkMyyqSN3QFQCO/qKoH1+X/BN+HVtNm06TUI7yP7LFnzJGyuwjqGBAIPsRnkVVbxPoCwiZtTjClmXlH3LtxncuMqBkckAciq7eHXn0vUoLu+DXeoTrcSTRQ7UR1CBNqFjwNi5BJzzzUM/h/VpbyfUG1m1F9dQNbTsLE+X5R6BF35DDnlmYHPTgYQzTtfEGi3WpNptvqMMt0HaMxqD95RkruxgkA5xnOKq6d4msrzxDqOj5SJ7OQRqWLBpWEYd8ArjABHOT9BxmDSfCsWmpZxQ3jNHaX73aBk5IMXlhSc9hzn9KbfeGbmTV5tUstTjguJJ3kAltjIqq0CxEYDDJ+UEHPtg0/6+en/AASdf6+ZebxP4fUgNq1uAYvN3HO3bt3fexgHaM4znHOKjj8W+HJPJ26ogE+fKZoZFV8KWJDFcEYBOc9K5xPhuq2X2JtUEkLKrSM8Um4yrEE3ACTYBwDgqT1GcVrah4b1W6uLhl1q2jiazFpbf6Gxktk2gMVbzAMsRknb0wO2aQ+ps2Gt6TfFFtb6J3kcoiMCjlgu4jawB+7z06Uk2uaPDfvYzahDHcICXVsgLhdxBbG3O3nGc4rJ8OeH9S0XUZJVvbWeC7lEl0vkuCoWPaoRnkdjzgnJPf2qDXvBravqN3NJqXkW10GEiwxMsjApt2sQ+xgOuSm7tuxQ/IF5mrc+ItPHh/UdYsZBeJYwSSvGMxsSqbtp3DIyOhx3zVmx1rTLy8Nlb3kb3SjLRgHtjIBxhiM84Jx3rHtPCjR6NrNnNeRmfVLcwNNHHJhF2FQcPI5ONxP3gPpTfD3g6PSdWhuheCaG3aV4EZZN4aT72SZCuOT91F9zT6g/hXc0T4p8OiSeM6tADAZFlJDBVKffG7GCRg5AOanv9d0exd0u7+ON42Cum1mYEruHABPTnPQDrXKReD9Q1XS7mx1W9W3s/wC0Ly5giW3/AHoaRpArF92Cu1ycbQeRk1YufBN7dapLq91rEEl+/wAo220kcSoUVSNqTBiflByW7kYPZdANbUPFmkW17aWcNzFcz3F1HBhWIVN4zu3Y2nA5xnOK0dK1bTdUEn9n3aXHl43YBGAeh5AyDg4I4PrXLDwGyaZBokWqpHo8VwLgwi2PnE7NrKJN+AOpHy5HqRWt4T8N/wBiTyzyXKXEjQR26lVkGEQkjO+R+fm7YHoKasLU6GiiigZl+J9XTRNMF46RNumSIGabyokLHG53wdqjucGqTeJo7ezhk1GGC1mkm2AC48yJoxgmZHC8pgjkqOeDjrWnrVndXlqi2d4LWaOQOC8XmRuMEFHTI3KQemRzg5rkpPh6rS3Fwt9bRTXSyRzxxW0kduqPjIjjSUYPGTuLAknIpIZu3Pi/w9Fb3kqais5tElZ0iRiWMWd6qcYZhg8A/pUUXjTw+EL3WowWwKmRA24t5YCks42/JjeM54GRzWPoXhHUZNGOn6heLBZxXV69vCtviVfMaRVYvuII2vuxtB5GTU48DyPFqXn6qjSX9hLZsyW20JvWMbgC56eX0z3601vrsD3t5m7/AMJNoP2Y3H9pR+WJDFwj7twAYjbjd0IOcYwQam1DXNJsLe3uLu+ijiuf9QwBfzfl3fKFBJ45+lZk3hu6j1+51zT9Sihu5n4E1sZEVDDHGRgOpJ/dgg5HXGDVi38OxW9to9vDcsE0xJFUsuTJvQqT146k/pSe2guxJD4n8PzW0lxFqkMkUezLKrHO/wC7tGMtnttzT4fEehzXMFtDqULyz7fLChsEnOATjCk4PBweOlYVz4GWVNPK6kRLYW0EMJMbBS0e/wCZtjq2CHPAYY4OaNL8Ey2F/bXEOpxIscwmm8uB1eRtzMy58wgqS38YdhzhuaelxK9jsqKKKBhRRRQBhT61qElzerpekC+gsZRFO32jZIz4DMsSbSGIDDqy5PFW5Ne0eK2W4k1CFImMgVmzyYzhx9QRjHrVK70K/wDOv103VlsrXUX8y4XyC0qMVCs0ThxsJAHUNg8isi88EX0qxwQ68sNrbyXEkCC2bfmZ9xDuJASOo+XacHrnml0BmrP4z8Ow3McUl9tja3muHmaNlSJYiA+8kZUjPQjt9KuWXiLRLy5jt7bUY5JZeEXYy5OM4yQBnHOOuOcVzf8AwgU5tbuBtXixdrcrJi1YgCYJnG6Qngp1JOQce9bB8Oy/byft6DTzqH9omDyP3nndceZuxs3c4257ZxTXQH1LV94l0GxvnsbvUoorlCqtHtYkMwyo4GMkdB1PanR+I9Dke2RNShY3IBi4bBySBk4wuSCMNjkYqvc+H/O1Ga8+17fMv7a82+X08lQNuc98de1YifD+NLqeT+0Q8d1P51wrRyZOJWkULiQKMbsfMrdM8Ul5iN9fFPh9onlXVImVCoOEclt2cFRjLA7TyoI4NTReINFmvIbSLUoZJpgpjC5IbcMqN2MAkDOCc+1cwPAM/wBoiuf7XjD2zBreJIZUhB2upZlWYEEh/wCAovH3ataX4LfTtQsp7fUo44rdld1SBleQgHKk+ZtKknPzKzDoGpob8jsKKKKACiiigDN8Uam+jeH7zVI4FuHt0DLG0mwMcgYLc469a53UfF+qafrLaTcaTaNcQxvcXLx3LGNYVTflfkyXOGG3A7HODXS+IdMi1nRrnS5n2RXChXO3dxkHp36Ullomj2RBtdNtoiC2CEyfmADcn1AA+gpagcvZeMtXvL+z0+DQ4kubtRJG87TxRBDGzcl4gS3y4+UEcg5qCfx3cTaabr+zRb2s1mXSTz3Vi5hL7VcIUBB4wSG7hSK66w0LRrCVZbPTbaCRSWVlXkHGOD244xUI8MeHQwYaNZDEflgeXxt27cY6dOPpTA5m48X3trYDXvsXnWdwJba0gN1hvMi3ZLDbxuKNzkkccCtG01zUJPE9vY3cUULpcPaTxwyl423QCZHBIByMYPHc1snQNEM0sx0q1LyqVkJT7wPXjp2FOfR7Rtbi1UKqSxhmIVfvuVCBye5CAqPrR1A0aKKKACiiigAqjr2oLpOjXWotEZRBGWCA43HoBntyRz2q9TJ4op4HgnjSWKRSrowyGB6gikBwU/irXNP8XX2k3dnDNdPHCYIYWmmhjASRnb5Iy4J+UfdxxnOKT/hI9RuvAviPWrd7iCaO6X7NHKdjQgxwnZyOOWbqO5rqF8LeHFieJdGtArlWfCnLEAgZPXgEjr3q02jaS2n3GnnTbU2dx/roPLGyTgDkd+FUfgKa6/12E1sc7qPi+/stVbRJdKhbVA27EJmlh8vZuzlIy+eQMbcd84rM0jxtqEem6nr99ZFtJjvgpR5G+0whokbYI9uMAk8Eg8k4rr/+Ec0H7H9j/sq28jzPM27T97GM569OOtEHhvQILz7ZDo9lHPkHesYHIXaDjpnbx9KXcpWM7wVrV1qc11DeWtzE+xLpHdZQmyTOEHmRpyu3sCOc5NdNVLTNJ03S/M/s+xhtvMxv2L97HQfQZPFXaYgooooAKKKKACiiigAooooAKKKKACiiigAooooAxPHF5PYeGp7q2meGRJrcb067TOgYfiCR+NYNj49klltJrrSZLfTroCQXJWVRFGx2qW3xqpJJT7pI568V2l1bQXkJt7mFJoiysUcZBKkEH8CAfwqj/wAI1ofl3UX9j2pS6XZcKY8h1znBHpnnFId1Y5afx9dQqsr6Qhib5cLJISHMLSqC2zYOAMjduGc4xUkvinXTe6bbvZ6famSaCS4xcM6mCSGR8ZKDDApyenA561u3uieGrjWVhu9KtZb+eMzANESWVMLu9MgED1xV2fRdLuMNNptvJt8sAlOmzOz8snH1NHQX+RyVv451K5vodPttGt2urhoTCZJZY4wknmfMS0YJx5fVQQc8E1qeKfFMmi36wJZpcoiRPcEGQsokk2DG1Cq9z85XPbODWnZ+GtCsblLi10e1hnTGx1T5lxnGD7ZOPqafqmgaPqU4n1HS7e5l2BN0iZJUHIB9cHkelMCj4j8QtpB1P/RVlFlphvsmTbvIYrt6cdOvvWRJ40vYI0mutMtY4rlriO023DszPFIEAYBM/NuGAu49sE1ua7ZeH9QvoLPWNPiuZnQrF5sDMpB6ruxt7ZwT2zVq50HSLmBLe40u2kiXeURo+BuOWI9MkA/UUl/mPqYg8WTf8IhqetHT0+02E7W7QM7Rq7AqM5dQyj5h1UGlXxJqreIJfDY02y/tWKMzMTcv5HlAKeG2bt3zDjHvmtDUPC+mXGgXmiWtrHZwXhDSiOPO45GSQepIUCpm8N6EbU239kW3kCQybdp4YjBOevTjrTEjk73x3NLpk10mmmC0ktGkhkM7JIzeVvwrhCgOcjG7dxkKRVvUPFl2ukQ6o1lGmnzXKxwtHdlbg7Z1Rty7eQeeATxwcZroZfDehTSvNJo9o7MnlsfL4K7duMdOnH0p/wDwj2jfanuP7JtvOkYMzGPksGDA/XIB47igTOYXxRqlvJZ5sYZpta8qeyVrs7Io3KrhsJ8uAQeM5Oea1U8RzHw79vayj+2fbjp4iEp8vzvP8nO/Gdmec4zjtWlbaDo9rIXg0u2jcyCTITkMpyCPTBJ6VO+l2L2Uti1jEbadmeSLZ8rszbmY+5Y5z60dB/1/X4HCReM9YsdX1vT7mwF3dWtw8rRxedKkcSRRfIhSMnJZifmCgZ5NdJqeuagup2FhpdhbSvdWMt6TdTtFsVDGNuApOT5n4YqVfDfhcyNp66TYmRT57xBfm+b5dzdznbjnrtqTV/DOn6rq9rfX9us6W9tJbpCyfL87Ic59tmMe9Hb+un+YNnJ2PxBkuIZJbDS7m4LiS6KSebIREoTCr5cbbSd3AOFGOvNdB4j8S3GmCzlt9PWW3lg8+WSZnURL8uAwVWK5yfmbCjHJFaNz4d0OcBJ9ItWAcvgx4+Y4z09cDjpwKm1HRdM1KSJr/TobhoRiPen3Rxx9OBx04oY3uVvCN8dS8O2l6fM/ehj88m88OR97Az0rWqOztIbO2S3tLdYIEztRFwoyc8fnUu1s42nP0oYhKKg0+7t7+2+02jmSLe6btpHzIxVhz6FSPwqcgjqCKACiiigDN1/UZrCO0jtYI5rq8uVtoVkcogYhmyxAJAwp6Dk4HeuM0/xtqlvLqFtcac13NaXUzXHlebKEj80oqRlIyOApPz7fSu91CytNQtWtb63juIWIJRxkZByD9aoL4Z8PKsSro1mqxMXQCPGCTuJPrzzz3pLf+vIHt/XmUPFfiS80pdQOn6fb3R07Tvt9wJ5zFlCWCquFPPyHOcDpWW/ju7Ys9roU08UkskNudsqkujbTuJj2YPzYCszHAGMnFa3i/wAKQ+JHAuLiJImgMEiPbCRthPOxsgqe3O4dDjNX5fDmgyyyyy6TaSPMMSMyZ3dPyPA5HNNDOVPjPVf7RWT7PY/ZhaSboQ0u8zi4SIcGPzAfm+5t3dsZxV7SvF1/qZnitdLtlmsxI12J52iXCSFPk3IDk4J+YLjoa2n8M+H5IY4X0e0aOMMEBToGYMeevJAP1FC+GfDyqiro1mAjmRQE/iOMk+ucDr6UCZzVp4oup7I38MMn2TTMS3oe7+eQO7KoHy/OABnBKjOBzitXwj4kvdYez+26fb2q31h9tg8qcyEKGClWyowfmB4z3rVbQdFaWGU6Xa74P9Udn3ed348knnvVi10+xtTCba0hhMEPkRbFxsjyDtHtkD8qSB7FqiiimAUUUUAFFFFABRRRQAUUUUAFFFFABRRRQAUUUUAFFFFABRRRQAUUUUAFFFFABRRRQAUUUUAFFFFABRRRQAUUUUAFFFFABRRRQAUUUUAFFFFABRRRQAUUUUAFFFFAGR4xt7278OXVtYQ+fPJtHl7gCy7huxllBOM8FgD0Jwa4FPB+uXFpqa3GnujLaXK6YpnRPLkeRGj2hHIQjB78c816VrF/FpemT386s0cK7iFKgnnHViAOvUkAdTXIjx/HJq9tHbWNzcwzhrcW8PlPJ9oEgX7+/YUxnkNjvRH4hu9iheeFrmDxPcTf8I42o6OPNFtBHcxqIy8UPzBWcfxrJ7g8gc09vDviL7M0M0MlzqpaIx6qt0qCKJY1DxZzvBJDjhSDuyTWrb/ELRbidLeCKaWec7bSKOWFnuGDBSAA+UwT/Ht45qpF8Qra0uNRg1i3e3mtrmTMLSQo8MCqnzNl8Ocs33NxI7UITdn/AF/XT7xmn6dqGk+BvE8dxZvZRmxlaDcyLISICCSI3ZQcj7wILdSBUOkaTqtvdaZqlhodxa2sCQNPZi6jL3L7XDSj59p+8vLEM3ccCtG/8bRrcabcR2dwuj3Lzg3TojLcKkbYCANuGWAxuAyKvr4rT+2bfRW0TUk1GU5MH7r91HgHzGYPt24z0JOQRjND3+4G01b1/Q5jSvCuvDT5bu4tTDq3n2rW7m5DmFROWlwc4+4xz/eHHNSS+G9Xks0iXS7iErCqagy3MTHUJRIreYFLYYcEkOUyG21v+LfE02mwXsen2M88toYRPcAIYoDIy4DAsGPynPAOARmrHhzxdpWu6mbGzJDtG0sLGWNvNRW2k4Viy844YA4NK/8AmDfcyrjR9Um8C2WnTWDmeO43PbxOjYjDMVyrvsYYK5TfgdjwKy9P8OeJV1KynuomjeM2/lSRsjC1jT76Fmk3DPOQocHdjPGa6K68aafDYWF2tjfTfb0DQRxqm45lSIA5YAHc479M0us+JJo/CV7q1nazRXVrcC3kt5FV3VxIqsvykqchuCDjkU1vf+uwPRW+X6mT4r0HXr7xNcXdr5jI5h+yTII/9GVR+8UlnDLu5+6rZzziq1p4U1Cwi06OPTWmsksrT+0bNbhc3UyBw+dzAMRlSSSA2OvAra1TxxY6aJlvtPu7e4ty3nQSSwKyKFD5BMm18qchVJJweOKg1bx1FDa6mdN0y4ubizjLqrvGofGOSpcOqnPBIAOOCaS7IJd2Z02j+Io7aW0sdKmhW5ubKaJvtqMtokcoLq2WySFGcKCD0zxzS0vwfrUmo6YNStpGtIp0bUFZo1S5YJLmQhZGL8sv3sE5+7xx0d/4yisfP1G6tLxdMRJI4yscZ82eMMzqDvznCsBwFJU8nitvRdWXUnuYWs7izuLZkEkU5QnDruU5Ukcj3zxTQ72Vjg/+EM1CSZUn0wkSfZ45JlnUEQx3bMUJ3bseUV4GcgY68VDd+FfEM188celtBbSvJHP5c0aK8fnxtH83mF2ARGHIXGcAYr1SihaWF0sct/YuoQeHtc03T1Fsst2z2Uay4HlHaSgI+5uw49s5rn9W8N6rczB7HRprLT9sgisfMikaKYhAs2DKETo33WYjrjJNek0Uh3PN7LwXfKlnNd2v2q8Wa+muJJLo/vXb/UFiD0zyAB8p5wDUGk+Hdchug19ok1xpeYnmsRJCnmuEdS23zSpwxU/M3zYz1AFen0UxdLHmWl+GNct9K+zy6U/2llb7BILtCNNYzu5JO7JyGU5UMTjBrc8B6TqemaleNd2TwxSRDdJJIjPJJuJJyjHeMH77KrdBiuxoo6h0sFFFFABRRRQAUUUUAFFFFABRRRQAUUUUAFFFFABRRRQAUUUUAFFFFABRRRQAUUUUAFFFFABRWP41vrjTfCep39pIYp4LdnjcIHKn12kHP0wa5xvF66Tqs0Fzf3V/AUiWP7dbrZOszlsDLIg2bUYliDgjGecUuoHd0V5o/j66n1+K6iJt9EiMYnGY5N3yXJk5Azw0IAIODj3rST4h2EtzCoilDkZ8mCWKYS7l+QFgflOeMdu/FMbVtzuaK5zU/EVzB4c167i07y9T0mB5HtZZQy7vL3qdw4II+h6iq0vimWOVbyW0mSwt2FvdMhRgLhlBC+pAJAyO7e1ILHWUVxM/jyGK3tLq+sL3TkkjiutmY5S8MkcjDOOhyhGBznHbNazeIb1bpLBvD10L91aRYPtEe0xgDLb+mckDHrTem5NzoKKq6TfW+p6ZbahaljDcRiRNwwcH1q1QxhRRVLXpryDRbybTxEbxIWMAlYBDJj5QSffFIEXaK4WHxf8A2VK0Gp3d1NcSlFhtdRhjs5kYhixLgCMx4XgjPPGeRWvJ4rhbRdK1Kx0+e8Op3ItookkRSr7XJLMTjA8tuRmmB0dFcXYfETTL6eG3tbVpp7vH2KOO4jYzfMB82D+7xkH5u35VpP4qjhgvXu9MureWyMAmiZlJzLJsGCDggdc9xQHWx0VFcQnxH0uRd0Fq0yuu+FkuYypj3BS8hB/dAZB+bsafF42l+1Xck2mxR2Mdraywu15GuXmaRSGfO3b8nBH65FHS47HaUVz6+KrN/CqeIFhxEz+XseZEAYOUOXY7cZB59Kp6F4ofWm1O4tf3cEFkXjRgG2Sq8qP8w+8Mx8dqTdlcS1OsoriYPHQs9J019b097a7vraKS38yeNVnLYDEnOI8EgkHsaZpvjmS6utSvE0+WbSrSKJppEkj/ANHOWEhyP9Zjbnjt064pvcV1Y7miuV8O+L7PWPEUllDOGimDi1AeM/6o4csAdyknpu4wOnqi+Nrd9Ql09NNmN153kQwmdA8j5IG5ScxghSwJ4IFLsM6uiuL/AOEwvf7dvIo9Jnkt7KyaW8hEiBrd0kIc7v4/lwQB1FNPxEsvLEg06RElknW2aa6iiE6wttdxuPHJXAPJz7U+lwO2orndY8WWdhpenalHbvcW9/GJI3aRYVVSoYZZ+AxyAAepqey8RW91LbRrbTKbi8mtF3EcNGpJJ9jigVzbooooGFFFFAFPWNOttVsHsrrzBGzKwMbbWVlYMpB9QQKybPwbotrqMeoL9skuY5zOHluC2XPUn6+lXvFVzeWOg3N9Y8y2wEzJt3b41ILqB6lQ2PfFYkHiuabXdRisrV9RtYow0KRMiDZGAZZNx65Z1UL/ALBpLcDQ/wCER0nbsV71UU7oFW4IFs27dmP+6cj39OlRxeDdIiklljm1FZp3Z7iYXR3zbsZDH04HAxjnFc/YfECZWlu7qFJdKP2mSOfcsb4E4jiTBwP4lBJ9c54q7L8RtLjjLNbAtG5WcLeRNtwV+4Qf3vDA/LTQ2tWakng3RJJUMq3ckMZlMVs1w3kxeYCH2r26k+x6Yq3YeHtPs9RXUg91cXqqy+fcTF3ZSAMH2AHH4+tUvEXiF9G1lVk2PaGy8zY0iRjzDKqgl24UYNS23ie1uPDsGrw20rme4+yxQBxlpt5TaG6YyD83THNJaoVv6/El1jwzpuqzyy3LXaCfy/PjhnKJMUIKFwOpGB+HBqbSNDstLuDNayXRAUpHHJMWjiUnJCL25+tZGoeNIdOuobXUNNltpmZVkR7mPcu6TywUUHMgyQcgDANZ9h48Nl4esbzxBZSQvdqwt5jJGq3DiQJjHSP7y8njGTQg8jYTwZoq3MM/+mt5BBgja5JjiAlWXCr2G9R+HFXb3w/pt5pd9psyzCC+nNxNslKtvJU5BHI5UVlWvjNbwWwstKa6ea7NqyxXcbbHGCzAjhkCkMWH068Va8N+KrPXNTnsIYfLkii80ETpJld5X5tpO1sj7poX9fmD7/12GXPgvR7iSWaebUXnnjeK4nN0fMmjYAFGOOmFGMYxSv4M0aSNo5nv5U8l4UWS5JEYcAMV7gnFZOmeOJodJtH1iwZJ7iJ5IpWuIo45QsojJJJAjxuXr1zWjpvjCPU4lk03Srm6KRCW5VJEBhUuyDGfvnMbnjsPehbXBosXPhDR7mOWG4N5LBJ5hMLTnYruCHdR2Ygtz7mte2sbe3vLq7iVhLdbPNJbIOwYXA7cGuW0fxxaXF1YWMkcjyXTrEJHliEm9gxGY152/LjdwM1rap4ktrD7b5ltM/2S5t7d9pHzGbbgj2G7mjYFrY3KKwvDfiL+2JVhk02exke0jvIlkkV90TkgE7ehyOlc7pHxEtYtK09tYXdK9qjzzJIm7eYy5PlD5gMAjPHNMFtc7+iuNj8V6kvittLuNHmjea0ge0tPOjJd2aYsxkHAAWMZB6Ee9dNouoR6pYLdRxvEd7RvG+Mo6sVZTjg4I60A9GXKK45vH9iJbmNbGR3hG4BLiNxtEgjJkKk+XgkE56Dmrdr4wtJ7K5uhZygW6QOwWVHDea5UbWU4IGM57g0dLg9LnTUVx0HjlpbZLo+H7xIGtVvN5uI+IC+zdjPXP8PcVc8P+MtN1rVvsFqo+dZGhcTI5cRthtyg5T1GeooB6bnS0UUUAFFZHiy41C20tW0wSGZpkVhEqNL5ecv5av8AKz4BwD79a5abxxHYQ/ZZ9Ra4uYpGml86NLa4SBcZV0cKDISTjYMEcj1pXCx6BRXGz+N5H0WfUrXRZhC32mOzlllTbLLCH4Kg5VTsOD+HFQL46kt1uvtGkXdw9vbPd3ISSMLDGixlgv8Ae/1mR34PNC1dgeh3NFc1F4qkmvZNNi0W4bU45GVrbz0wFEaPv39Ojrx1zxU1z4mj+w6Xdafp899/aQcxIHWPYFQs24t9CPrQ9FcDforjj4+s47aGW60+W1e6jhktEmuI1EqybsEtnCYCMTn0qTSvHVjqWo2tnBZSAXDbA7zoPmywbYM/vApXkrnqDTsF9LnW0UUUAFFFFABRXMPdatqEur3Ntq8Wmw6bcGFEkiQxPsRXZpWYFgp3fwlcAZ5qlYeN1ZZy9hdT29tOI7i73xqqb52iXCjlgCv1xg9c0DsdpRXNp4q3WsF0NHu/Jvdo09/MTFyWOFB5+TI+bntn6VLc+Jkg0S4v2064M9tdpZy2gddwlZ0QAN0I+dTn0oEb9Fcfc+OoLKGWfUtJuLOGOSaDeZ42BmiIBQYPQ54Y8Uw/ECx2LtsSziVopCt3F5SkBSAsudrMwbhcgnB9KS1B6HZ0Vxi/EPS5Gm8i1knCrIYfLmRmk2OFbcoOYxznLdgTXSaBqcer6XHfxRqiOWACyrIpwcZDKSCPemBfooooAKKKKAK+o2dvqFjNZXcZkgmXbIu4jI+o5qpqWjaZqV4Lm4V/tUSBVkinaN4+cggqQVPXnrgkdDR4puL210C7uNPVjcIo2lU3FV3AMwXuQuSB3xXnUuqapba5qUmm6rdzafNImdRljWJmZYBtQHyWVhknogzjGaVwsd4vhfQXfc1sZ3QqHMk7uSQsg+bJ5OJnznru+lVbnwfZTX9qzNLLaRxyLKtxcyyyNlQqBWYnaF5PHfFZeiXOtQ+GfEN/9nMepPdrI2yInBMEAd1UgE4G4gY6jFQX/iK70+K/kt9Xv76z+wXJsriSyG57hQpVRtQbiMnHygHkc4pve39bAnzfl+J1yaNpkOmXlnIrvBeKy3T3E7O8oYbfmdjnpwOeO1Vx4a0WRll2TSocMVN07RyMF2h2Xdhnx/EeeK8/1vVfE9/bT2l0GYyTBZrTBJWFXUpIFEWQThSSXI+YjArR8NahrFtY2dqs91DcxzQx22n/AGceXPAzDzJGYrnIBc53DG0DBotewdPvOwn8LaFcCAT2IkWCBLeNWkYjy0VlVSM88O3X1pv/AAi2k43f6d52T/pH22XzsEY2+Zu3bcfw5xW5RQBFaW8NrbRWttGsUMShI0UcKo6CpaKKACoL+0t76yms7uJZoJkKSI3RganrN8U3F/aeHL+50uLzb2OBmhTGct9O+OuPak9gRVHhbSd/ms1/JcjbsuXvpWnjAzgJIW3KOTkA85q8uk2IhsYvKdlsZPNty0jEh9rLkknLHDt1z1rzubxB4iRGZdUme2RyYZEUM85wuU3m3CMQc4QKpOcbhilHifWvsM11balf3d4Ly8intPsaBbaBGkCSDCZyCEGSWzk8HFMDtf8AhGNFUCHbcDABgT7ZJ+4AYHMQ3fu8HH3cdhUUnhHw/cAK0dw4Vk80C8k/esj+Ypkw3zsGOfmyea4WLWNcm1uOZ7i5Mdt5sDXyxCRord3tizg+Uqtj58HZ2PBxUU2taxptvrLaVe38rG6urm3neAIbtlSMIMeU2/oeFCZHOaEtg3uei/8ACLaSMbftybDmHZeyr5HOcR4b5B7Lj0qMeD9CXyjFBcwvEECPFdSIwKM5Vshs7syP83U7j61t28nm28cv99A3T1FSUbAndGQnhzSk0qPTI0uEginNxGy3MgkSQsWLB87gck9+5pdJ8O6TpaXKWcEii5Vlm3zO5YMzMeWJxkux/GtailYDAtvCGh28CRRRXf7pESB2vJWe3VDlRGxbKD6YoHhDQ/tDTmO7Z5FRZt17KROFJZfMBbD8knnOc1v0UwM7T9FsLG7NzbCdT82yNrh2ij3HLbEJ2rk+gqm/hPRXl81orlnUkwk3cn+jktuJi+b93z/dxW7RSA59/B2gtL5vk3SyGJoZWW8lBmRmLMJMN8+STndnNWG8N6T5EcMMU9sI3ldGt7iSJ181t0g3KQdpP8PTgelbFFMDM1HQtPv4IYJluESGMwp5Nw8R8sgAoSpGVIAyD6VBaeF9GtdRhvre3ljkgdpIUFw/lRsy7WKx52gke1bVFABRRRQAUUUUANlMYjPmlQh4O44HPGKxIfCWhQadbWFtbzW8Fsjxx+TcyI2xjlkZgcspPYk9KZ8QlkbwpcCOJ5XE9swRF3E4uIzwPwrI8A67qmpazPDezTSwPZCdRKozHJvwU4jQKQCMqSxHqaQ7aXNv/hE9BCBEs2jQeZhY5nUDewY9D2YAj+6QMYqO48HaJcCXz1v5GnTZOzX826dc5Ac7stg9M9K47TPEevT6XYXFrq15fPOhOqFrRB9hTzVXegCDJ2luDuzjOKn1DXtchl/0fVLyWySZhay+QqyXi/J38oq5BLrtAjz13U+ovM7TUtD0rVJIrq4EjSwKFiniuHRk2tnIZSMEEdevWkt9D0ePSBpUQY20kjXCf6SzPvLbi6vndncc5B6muP0vVtWKTx3l3d2MizuLK1isUK3SmaTcWG3sABwVx1Oc1UsNU1tdLt7zfKmtpAsSWYskCi28kMZAdmR83OM4yMbaWyYLVo7GTwboMnmbo7zMu0zEXsoMzKxZWf5vmYMcgnkUlv4Q8PW8a2yQzlUU+Skl5IxgBcMWjy3yHcAcrjkCoPDdxrUc17bXVzcagy6ZbXUTzxIhMziTeg2qoxlF45Iz1rjbnVNYGs2V9Z6he3czacseoSywLELEtKpkVWERAwQBgq+BzzTatKwLVXO9XwvpEN59v8/UVn2bGlbUpvmBOSGy3OTjOeuAO1T6N4d0rS7lLqxW43rB9njMl1JIqxZyEUMSAoPTHSszTrKfxR4MW21q5nQvOxWa2fa7okh2EkooOQBnCgHqK5+fV/E1rf3VnDcNCIGmhWJkMpjgRCI5gixZycKxJcj5iNueKNgtc6648K6JOtjm3mjawVltZIriRHi3MGOGBznKjn8KZH4T0CERwpHPHndlftcgMwLFyr/N867iTg5AyfWuKn8Sa0ul6i8+s31mltaTSWd0kEcwuZ1GQm7ygGUDB+6hOSMnbmi8v/FjQ298uo3jTT30kEYFlERbxbo13L8mckM3JOCPpRFX0QPodnB4R8P2TxzRRTwJBOt0q/bJBEsqjHmFd2M44JPbirGp+GdI1O9N3dwzu5eORlS4kRHeM5RmUHBI9SK5HW7rxJaadqBGoX18BNe2qRzWsTAokRaNiBGMtnjP3T0xVO/1HWb6O7t59T1HZHNDMzQQqvkqtyuVKmIMmF7ZfOM5A4Kvew7W1+R6HbabpumyJdRqsBitktA7ynAiU5VeTjqevWsq38E+GVgijhtpmtVYSJCLuRoS2zZu27tpJXgnuKwfD+oXPiLWZNK1jzrrTbq2kleGdAPLkSVdqnbGuw4OdpZ+mc114nhtdKvbLRIUkn0yDy47YAgKwjzGn4jFDel2JXvylSPwhoiTtchb03JWNVuGvpTKgTdtCuWyuN7DjscVd03SrTTLkfZ5ZI42gEKQNISpIZmZ+TyxLcnr6159H4g8YG1b7BNJf3RWNlj8sP8AMVczKT5UYXaoBVck7sAkg1De32t2WrX9zpNxfX7zTiWM3NuvyxG0hHmDEfy/x8DuuMHnLtuNK53CeDtDSSOSNb5HiUpAy30wMK7t2E+b5RkdqR/B/h0CNGhmQFlJUXkiiZ1cyAuN3ztuLNk5PWuVtNT8U3c98E1a6Fpa2U09tJDEkhnddmFdmhUNglxhVGR3yKg1fVNbuLnTLlZbqbV4b+4kGmfZh5MSi3nETbgu7kFTksclsYFAW6HeL4b0dbQWq2p8kWgswvmt/qg27bnPr361Jp+j6bp12JrczIxDCOJ7l2jTcdzbEJwuTycCuc8Natr82i6zOrjUZYLYPZ7juZpthJjJEUYxkLwASM4JrN8NXusah4t0lryVru2hMjCY5YpI0D71JEUagfdwOSM4JotqS3pc9IooooGVNV0611O2WC7VyEcSRvHI0bxuOjKykFT15HqazV8L6K29k+1+axYTTpfS+bLnGVkcNlhwOCeMU/xfdXVpYWzQ3EtrC90iXVzEgd4IiDlgCCPvBRkg4DE9q890/VvENq91HY3U3kNdzS2ks0Xlm9czEfMohYsNoX7uzrn6Jb2/roD0X9eZ2uieDdOs4JVu/MumknuZAhmk8pRM7E7UJwG2ttJA9fWrUfhPQliuY/ssri5t3tpi9xIzPGwUMCSc9EXnrxWF8SNZ1LTItQeLU7nSxBpTXFm0NusonuBuyrblbhQF44+8Tnisq41/xYZ7gfa/sr75VljMZkFvEGGyQKIflyOrFnHzZ28Ypob3v/Xc7m78OaXc3Mt20U8VxLJvaaG4eN87AmAykEAqqgjocVYGk6eEs0W3CJZKy26qSAgZdp478HvXm0urawl3DqjX2qBmsprdGKIYz/pMY37hFggISd+wcDO04IN7SPEGsXCumo6pfWaRPKlrLFaiRrtxL8qtmMbvkK42hM5zmi19BPQ64+HdCaO32IyGKKO3t5I7lldBGSVCMDncMtyOcZpYvC+jx3EUypdMY5Fl2vdysjyKSQ7qWwzZJ5PNcbb6hqxhjkuDLBfW4DaZbLZJtuXaRhJn5MrgYHBXAOec1t+B7rXZJNN/tW9urr7bpf2mYTQIghlDqNq7VGOGPBz0zQrv+vmKySOxooooGFFFFAGVqHh7S765knnjnBm2+fHHcOkc+OnmIpAf05HTimReGdFjguYUsyI7mRZZl81vmZZDID14+Yk4H06VsUUAYg8LaKFZfJnxx5Y+0yfuMNuHlc/u+cH5cdKspoemrp32Awu8JnW4YvKzO8quHDMxOSdyg8ntitKigDJuvDmj3SFJ7Qupmlm/1jDDyffYc8H09O1Qz+FdJuImjmN/JvDLK7X8xaZWxlXO7LLwODxW5RSsBiDwvo6qyIl0kfPlxpdyqkBLbiYwGxGcjOVxWhpWn2umWpt7RXCtI0js8jO7uxyzMzEkk+9W6KYBRRRQAUUUUAFLubOdxz9aSigAyaXc2c7jn60lFAC7mxjJxRubGMnFJRQAUUUUAFFFFABRRRQAu5s53HP1qCxtYLGAw2sflRmR5SoJPzOxZjz6kk1NRQAu5v7x/Ojc394/nSUUAFFFFABRRRQAUUUUAFFFFABRRRQAUUUUAFFFFABRRRQBm+JdWj0LRZtUmTdHC0Yf5tuA0ioTn23Z/CoH8WeHf3QfWIQZXZEVgwYlQCcqRkYDAkkDg56VN4p0qTWtCn02K5FrJI0bLKY/MClJFcfLkZ+7jrWNL4TvLjUb3U7rV0XULq2lgMlvbbFj3IqKVBZjxtyck5z2xSHpoXrPXvDOn6Kptr5IbC1GwYSQiIY3cgjIGDnJ4q7a6/pN1eJaW+oxyTyAFVG4bsruxkjGdvOM5x2rmIfBeqwyTbNasjDcyxSXMElnK6y+WpCqS05YrnBIJOcY6cVq2vhy6ju4vO1CF7OO+bUPKS3KuZ2ySN5c/JuYkDGegzin1J6Gymp2LyCJbyMu07W4UHkyqNxT6gDP0rPvPFWiw/bIU1K3e5tRJvjd2RQ6LuKl8EAgcnqcc4NVLDSZv+E9v9UaOWOzWFfKV1AV7hgA8i88jYqLn1LVkTeEdU1ez1iwvr2O0sbjUri4hT7NmTLJtVt2/BXknGMnGM0kUrX1Oll8T6DCJ/tGrW0X2dC8xYnagGM/NjBxkZx070lt4s8P3FwLeHWITKDjawZdp2b8EkAA7fmwecVzp+Hsewwf2gpgVpHh3RyM6s7BmzmQpjqOFXryTWrqvhZ71L4R6k1u91qIvg6xZMZEAiC9eemc/hjvQJGvpur6bqcUs1leJMkWPMOCu0EZBO4A4I5z0rLj8aaJJqctot4pgitknM/zclnKqoXbk5xkEZzVfQfCT2MWrx3l+twup20cEgjR1KBVZchnkdjkN3PUenFUrzwTfX2oW2oXmtQPPZwRQ2oitZIlAQvy+2UMchz0ZcEAj0p9RrZk+sahousW2tX0to97FpVn5geO7eMXUbRmQxsFIyvGCrZGc8dq2rfxHoriRP7RhjaGIySqSQEVQN3OMHGecZxWTpXg1bHRtb05b4E6tCyMyxHEbMjKWALEnls8nPuetZ5+H9xJOsk+ueaIxJsYwOWyzKyk5kK/KVXhVUEZzyc0A7WVv62Nq18ZaLNc3qNeLHFbPHGshD7pGZN5GzbuGB7e9a17rGn2dpDd3F8iwTECF1y+8kZG0Lknjniufh8M6vHr1x4g/tqzOpTfL/x4N5KpsCkbfM3E/KDnd6jkVdXw7JaWmjx6XepDcaUrJFJcQmRXVxh9yhlOehGDxS6CLlr4i0W8tGurfVbeaBQhLqxIAckJ+ZBAp+nappN5cXEVjdQyyx/NMEUgnHG7p8w4xkZHFcdo3gzVG0RIJtRjtGuPKF4j2u52MUzONpDgKGB9Ditrwn4TXQbyOb7UJ0t7Y2ttxJuEZZT8xaRhn5V+6FHtQgf+X/BHaL420fUbKO4nuo7UzSOsUbF2O1ZCilvlAUsVOAfoCa05/EOjwxRSSanFtljSaPbli6N91gACTnB/I+lcxceArqRYol1pTEkkcgV4HOCk5mwAJApBJAO5SfQjpV2y8Hyafc/bbLUk+1w3TSWjTW5ZIoSpAhKhgWA3MQcjk0wNOTxZ4dSXy21mAyeUs21dzHYxwp4B6kEAdSRipR4k0Qm3UapCftGPL64OTgZ4+Xnj5sc8Vz48BosMxGok3DzQ3CuY2VfNQyk52OrbT5rYAYYwOTU2j+ELjSTOLPU4US+dXvwbZnLsHZv3ZZztzuI+bf69aA6HQ2GsabqNzLb2d9HPLD99RngZxkZHIyMZGRV4sx6kmuN0TwjdaFLby2F5BM1vGtrD5qykiAupfdukI3YUY2hRntXY0dA6hRRRQAAkHI4pdzf3j+dJRQBnapoum6nMs17bvIwTyztmdA6ZztcKQHXPZsjr61pBmAABIA6UlFAC7mzncfzo3N/eP50lFAC7m9TSZNFFABRRRQAUUUUAFFFFABRRRQAUUUUAFFFFABRRRQAUUUUAFFFFABRRRQAUUUUAFFFFABRRRQAUUUUAFFFFABRRRQAUUUUAFFFFABRRRQAUUUUAFFFFABRRRQAUUUUAFFFFAGD8QWuk8HaibO4W3l2KvmFScAsAejKRweua47SfFWraesthDCk0VnPiR5Rkyh53X5WaUFQoHHD5PGR1r0yZY2iYTKjR4ywcDbgeueKoyroTiG4mGlNgnyZH8s4JPO0n364pW1A4S48dXzW63klnau9tdtGkaGRTMoglYXC8/wCqfbwCDwG74xrtr+vPr8Wg211o80rEs16tu7RbfKLhQgk+8CB/F0OcCut8mx3qfJtd6YjU7VyvHCj04J49DUFudFtbdWtzpkEKOVBjMaornqBjgE/nQ9g6nG6J47vNRvtIPlWotr2WG3kQJykjw7zhy+TjI42EY/iqHxB4qv8ARde8QR2skUhhzclJkLgIkEZwMugQEtyRk5/hNdfbyeGnubmSJdKWaykWCaQxopiYAFV3EdhjH/1qvz2Gn3LiS4sbSdwdwaSFWOcYzkjrjHNP0/rYOpzXhvxNeal4hFncfY1tpxI1sIlLEhcf8tA5yeTkFEx2JrMuvG2qx3F04tbWK3SW4jjWZMEGI8ZIkyxfGMBBgsvXv3MFjY28zT29lawysoVpI4VViB0BIGccCkNhYm4a5Njamd8bpTCu9sYIycZOMD8hSYI8+n8WeIZGttRtprCHz7In+z5on/cym5WPa5Dg70BwcDqDS6t438QWK3OLSzkaK4ksxvh8td6ceb/rixUkE7AuQCDuNehPZWbyCR7O2ZwxYMYlJBPU5x1OB+QpHsbF7h7h7G1aZ12vIYVLsPQnGSOB+VCGtzhPEHiTXrHT9T+2NpdxFBPNZkRwyRM5EBkD58wlfQgc98jpUGveKtQhfTtRa80+GEXtzGtlhxKCiOq+YQ3zAkA42jGRz3r0SS1tpAyyW0DhjuYNGDk4xk++OKjfTdOeZ5n0+zeWQYd2gUswxjBOMnjigRw1n4w1e/nvtMM2m2U9r52+6uISEcLFG4UIsp2t+86724XOPSl4d8a6uNKsz9ngkhjRICZmALt5AfzTIZM7cnpsPy857V6J/ZOleUIf7LsPKBDBPsybQRwDjGM1ILGxWdZ1sbUTKnliQQruC/3QcZx7UAcxpfie+bw5q99dxQS3mnqrGOOIxj5lBGcO4K9TkNyB0FYs3iTWLHxNd2i3ljqE05to1mtoi0MIMUrkmNpRyduPvjOQfavQrWztLWEw2tpb28RJJSKJUUk9eAMVEulaWtu1sul2IgfG6IWyBGx0yuMGh7gjg7bWb7UfBfjHUpmktpwmVVJc+URAvKEE4BPzcHvT18dai18luq2Pl3Wfs8zxFUhHnrHvb94S64bPSPnjvmvQFtrZYmiW2hEbgBkEY2sMYwR344qEaZpgMhGm2QMufMP2dPnz1zxznvmm90JI4XR9f1ZdV1qy/tPSzIl3PKbuVXaAiOGH92i+Z8p+Yk/Mcc8Gu60e7a/0m0vmhMLXEKSGM9VJGcUHTNM8hbf+zbLyVbesf2dNobGMgYxnHerdHT7g6/eFFFFAwooooAKKKKACiiigAooooAKKKKACiiigAooooAKKKKACiiigAooooAKKKKACiiigAooooAKKq6rfW+mabcahds6wW6F5CiFjgegHJqLTdWtb+4ltkS5guIlDtDcwNE+08BgD1XPGRQBfoqnrGpW2lWYurvzShljiVYoy7M7sFUADk5JFN0rVbXUnuI4VuIprZgs0U8LRumRlTg9iOhoAvUVTj1OzkjvpFkYrYO0dwdp+VlUMcevBHSpIryGWO1kiErpdKGjYRnGCu4Fv7vHr34oAsUUUUAFFFFABRRUF9dW9jZTXl3KIreBDJI56KoGSaQE9FZ+l6va6jNNBFHdQTwqrvDcwNE4Vs4bDdQcHn2rQpgFFFFABRUKXCNZ/ahHME2F9pjIfA/2eufapUbeiuAwDAEAjB59qAFooooAKKrXN7b293aWsrES3bMkI2k7iqljz24BqzQAUUUUAFFVob23l1C4sI2JuLZEeVdpwA+dvPf7pqzQAUUVW1G9t9Pt1nunKRtLHECFJ+Z2CqOPcigCzRRRQAUUUUAZnifT5tU0SazgdFkZo3AckK4V1Yo2P4WA2n2NcPP4f1JfG5uf7C0mYXdjcEWjyHyLbPkpkN5eNxKkkBR/WvQ9RvbfT7N7y6YpChUMQpP3mCjge5FWOaQ07Hnkvg/XxZf2VDcWnkNdpctemZhKpFr5JATb13AHO7p71WPgbV/L3iG1MgjWJUN1HgEIV34FvsOckEMhOMYYGvRHvLdNQisGY/aJYmlRdpwVUgE5+pFWKN/6+Qv6/U4S18K6laaib02GkXoDl2gZvLjlZoUQsRsbBUocZzkOehrq/DljLpmhWenzSiWSCIIzDOM+gzzgdB7AVoUUwCiiob65hsrKa8uGKwwoZJCBnCgZPFK4E1FNjZZI1kXlWUMD7GnUwCiq0d7bvqU2nq5NxDEkzrtOArlgpz06q1WaACikY4UtzwM8CmwSCaFJVV1DqGAdSrD6g9KAH0UUUAFFFRwTLNv2rIuxyh3oVyR3Geo96AJKKKKACiiq11e29tdWltMxWW7do4QFJ3Mqlj9OAaALNFFFABRWfrusadodnHeapceRA88cAfaSA7ttXOOgyevQVPb3tvPfXVlE5M9rs84bTgbxlee/AoAs0VHcyrBbyTMsjKiliEQsxA9AOSfapB0oAKKjgmWYPtWRdjlDvQrkjuM9R7028ubezt2uLqZYYVxudugycD9SKAJqKCMUUAFFFFABRRRQAUVkvr1qutDSDaakbkqXBFm5Qrnbu3YxjJ61rUgCiiimAUUUUAFFFFABRRRQAUUUUAZPjCzudQ8L6jZWcYkuJoSsaFgoY+mTwK5zxRomueILtb/7H9iSBFhNo8sUjXUZkDuD1THyrgMecHOBXc0UgRxMvh/Vl8DQ6bHHMbmPUorpYlnjR44luBJtVgAikKOAOB0yay9T8Ma/eXNw5sHntbhyzJe3EE84kEe1WJbKbOuMZZeo6mvSqKHqrf1/Wg07Hllh4Q177DcxXGjQJqc8scg1M3SM6qsCI6E/e+YqwwODnJp974J8QSaZDp8gjvmADSXckypIwMJQxEDsp6Y4w3rmvUKKfV+Yuxi+GtJbSbvV44reG3sZrtZbSKLAVV8pA2FH3cuGP6962qKKACiiigAqjr1vNd6LeWsENvPJLCyLFcf6uTI+63selXqyvGF7cab4W1O/tGCXFvbvJGxUEBgOOD1pWuF7HHX3hvX7oxrDbXcWlRSI76beXcV20hAYfKZCy7RkHa55IzxgZ0b3QdVPg/SNLNut6YJw1zFK0TkJhtqgOBG20lRgjAAyOQDUsnj6wWa6hFlI7wgsAlxG/AkEZL7SfLwSCd3QcmtKbxJGvh601eKxluPtdxFbxQxTRtlnk2A7wdpXPOQelG6DZnMaD4Z1y0tIEv9Jtry/RIlt7yS6H+hhARtBHzYPB+TruwcYqnpXgnVJNWt/7T0uAabmCS4hZ4tryIJdxKJw+d6ctknHzV0Q8dQrD5t1pNxaqwnEZluIgrPDKIpFLZwoDN948EUyHx9bTrM8Gk3MsdtCZruRJ4ysSiRkODn5/uk8dRT6g9ncybTwlq0OlyWlxpNtdXjpiC+NyoNsvllfLH8XXPA+U7smqGqeDfEl35yiwhDyxTQyyLNEokRowqjd/rGAIGQxwP4Riuwn8YwQ2/wBrOl3j2kplW1lQqxnaPO4bRyv3WwT2Bqzb+Jrebw7/AGwtuWBnFvHFFOkolkZwihXU7cFmHPbnPSlHRgyquh3Vjp3iS10m1toY7tt1jCrbI8mFVbgfdywP16965ex8EalLfTfbtKtxYiC4+zwyGEBJXiRVOyP5FO5Scj2Oc9NX/hO3sdR1O11az8qeO7KQWz3EUeyNYInY7yQGJZ+B1Ofap/8AhKLybwfea3ZZnI1FYrZVRQWiMiALg8Zwx5NL/L+vzHflt/XQyrjwbdwarpc6aBaX9hAInurXzkUSSC3kjdyG+V23MuS3Xr2qF/CniZZrVxZwPJbywvBIs0eYYhIWaLe3zjap2/JhSBW/qfj2x067ksbyxaC/hDPNbSXUS7YwAdysThyQwwo56+lQ6b45WLSptU1a1mTTPtNwkV8CoVlTLKNg+blQRk9xTvd/iTayt8iLw3od/o2i64s9klpC9jtT50aRnVH3EmPhhyPnYBz36CsjTvDmqT6HpsljoNtZ2rWVqt3bCSJzdkAN5uG+RiOP9ZyQTxwK6zwx4og1Gy1GSVw81kPOkWOSNwI2DFAGQkdFI5OcjmpNF8WWep6dqV5HBj+z4xJKsc6ShlKFxtdTtJwCPY072vfy/Uf/AAf0OR0LwPqrX8Da3YWs1tFG6COSVJF6TBPlHGAHTAxx+FSSeDdVt0sIYNMtZbb7JbrfRhomMk6LIGciT5HOWXLNk9xyK6e78WLHqNlp9rpV1d3N4kTRqsiIAHjkkGSTxgRkfUipZPEytpej3lnptxcvqsnlQw71Qo2x3O4k4wNhFD6ha/3f1+RzGg+F9etdR0a5u7GNri2SCOe4eeOQBUUqdp4kU+y/K2fmHWrniXw3qF9q000WlQXM0mo2tzBqLzKrW0MbIWjAPzcbWOBwc+tWD43SW3tJjpt/aC48maFR5cjzRsxUjGeDkY9eRinW/jpLlIvsujT3Eshk+SO6iIUJHvbcc8NjjaRkGi/UGugzwD4d1TSNRea+DJ/o3lTODFi6l358whBuJ6/M5zzjFdpXKWXjNLye3s4dHuvtt1DFcWsDSoPMhdWYOWzhcBTkHnp61v6NqEWqadHewo8auWVkf7yMrFWU/Qgim77B1LlFFFIDJ8YWd1f+HLq1sohLcMY2RC4XdtkViMngcA1y/jrSvEHiLHk6IIdltKkJlngZkmONr5JbaOPvKNwPtXZazqEWl6c95MjyAMiKifed3YKqj6sQKypPE/2d7yK+0m6tp7Szku5ELowZUIGFYHBzn+dSNMo+KtFudQ1TTLybQINXhhsZoZYZZ0BSV9mDhuD0PPUdRWTH4T19bQWxaMap5iuNd80F0jEYUxY+/wBQRj7vO7rVjVPiFaPHJBppVJml8qGQyxuWZXUODHncvG7BI5x9Ku+GvF7XmkWVxdWksqF4ba6vFKqqzyBSBs64+dckcDNNL+vmTfYyb7wvqM0MENv4Zs7W3AC3EYlhkM0gQjzSrZjIyT8xBfvir2p+H9Wu/BOg6fdWf2y9s4UW5QyxODIItm4iT5JBn1wRnI5Fa2s+LLPStbOm3VtIqLGJHnaRFG3aWJRScuFC/Ntzim+H/Ftrrkd4tnAPtEFutwsYuI5A6Nu25ZSQpyvIPIob0ZSVrGDonhfXbfxBZ3t6FMkcySNcRPHhYhFt8jcwMpUHtnB65zVfxd4X8Q6jrV3dWdjCTJLIBMJY03wtbvGFLf6z7xUleFGMgE0zw38QrmGzP9vFJruaOKeKNpoYdsZgjkf5uAeZAAOvIrcm8c2U8dzHbQ3cb20UNxNJhDsikZfLbB67gTx1GDntlyXcNV/X9dzKh8GXF1qWmySaHa6bp9uUM9p5iOjyrBKvnFV4b5mQc8nGT0qz4P0bWPD12k1xZSymRIrWcxvCBM5fmc7BlsDJ3OdxzjFaN341jtobeWTR7zF7sNgokTNwrSJHnr8mPMU4PY0y98eWdl8t1YyQypI8c8bXMYZCrhTtGcydQflHSnfW5PLoN8R6DfXfi0ap9gi1HTlhhSWyeRR9oK+d1DfKdpdW+bg/UVmaJ4V1my8QWV5LZxMUmDNM0yOIocNiNSf3ilQQu1coeprrfGF9cab4duL20YJMjxBSVBGGlRTwfYmq3h7xVZa1qVxYwxeW8URmBE6SAoG2nO0na2f4TzzSW43tcyPEui3r6hqF6beElporiDU3lVTZQxqu+Pn5gDtfpwd/NY+leG9VutAtmisYzdT+VPFqRuAjpB5agwf31yAy8Db827rXUy+LljsBqEmlTx2c2Ps08txFGkgLbfmLH5PXnqKzNO8cTXd9fXUOmzz6XBaQzOVdAYD5kqSHP8f3M8dh71KX9f1/Xce5P4Z0HULLw5q+nvYx2y3C7beISJG5+Tadxi+QHPRgMnqawP8AhDtcMKRnT4xZIZQlkBbBtzKgWVh/qgRtYBlw3Oeua6PT/HumahLIljEkw8qSaFvtcYEkcZAZm5zHwcjd1FIvjm3R7FLzS5rNrvyz5ctxH5iiR9qNszuYHgnjgEZp7v1FsvQk1fRb2W10dbqyTXY7S1aG4tppUHmSlVAlJbCkjDeh+bIFcy/gvxCZ5mkQOrs/2cRzRt9lcvnzQ8oLA4x8y/N8vTmuw17xVa6NrEen3VtJtaMSNMZEQYJOdgYguQBkheQMVH4f8X2OuQ3f2ZPKeG1F0u2aOXMZBwflJCtxyp6ZFO+7H05Tm7fwJPBp1sy6ZYy38VndFmkfIe6dwUcnuQOh/h6DFM0fwTfPrBbU9Jtv7MWOZooJDDtV2iRQfLj+QHKk5GexznptWHjq3NmlxdafeLZoyQyXjtHzIbcTfcU56HHHGfama/4q1C1exaSwutNil3M2fLlMilQVwegIJ5BpNb/1uHNZ3/rsa+jR6q/huTSZ1ktL63s0t1umcOHkMQy4Pfa38q5nwv4T1ix8QabeyQeRb2xHnpvhAdxFIplAjHJJdQWY7j3HFasXjqBrGK8n0me0S4gFxbedcxKHQuEJZicJgsOvY1veHNWg1vSY9Rt0ZEdnQqWDYZWKnkcEZHXvVXd3ISXKuU0aKKKQGP4q0x9WtbO3EMc0SX0Mk6OeDGD83147Vw154P8AEhv76GS3ttQ08sI7WR3jaQosW2MusnygrkqWALcAjqa9RopW0a7/APA/yGnZ3PND4V1yTQZ7W60qC51aa3IXUZLpd0Y8gJ5WQdx+YH/ZOcnmri+Bw8qy3Ol2UsjtfNOzlWLmT/U59cHpn7vtXf0U3qSlax5VB4L8Tbd15++kcHy2WWItbSl8mUM4JUnjlMt8vTmrM3gO6GgW9sul2UtwbWQXilk/fy+erpuJ4JwGwT0zjivTKKdxvVNHHaZoN/Dr1vctYxQyR3s082oCRd08Dh9kBA+bC7kGD8o8vI7V2NFFIAooooAKKKKAOT8b6Dfay90tvGjRzad9m5l2EsZ0Yj2+UHmsHUPBOpf2jdrZW6pA0rmB4XhgC25j2/ZwwUyAdePu55zXpVFJKyHf+vwOHtPDmonwRqujPZQwG5mBghBjjOz5M7hH8inhvu4z1PJNV7/wXdpJdyaJBa6dPJfzNBPFhTFA9sUAGOg8znaO/OK9Aoof/AJseVy+C9XMDbNLym3EdsXttiybMGQxgbDnpuzv4yMVNc+DdfmnnaePzpZHkaSaKeKMTRMuBBvIMhA4ADfL8uc816dRTGYPgbTrvTNHktru2its3DvFGgQYQ4xlY/kU5zwvH45reooobAKKKKACiiigAooooAKKKKACiiigAooooAKKKKACq2qWlrf6dcWV8oa1mjKSgsVyp68jpVmsnxjZyah4T1ayhWV5JrOVEWNyrMxU4AIIPJqZOyuOKu0ihb+FPDzyiS2e8L2xaKMx38v+j/MHKphvk5wcCtODQ9Nh0+CxSF/JguBcpukYsZQ+/eWJyTu5OetefyxeLQ7rb/2xFaAN9iytwXEnybd4U5xjPEny/ezV1dL8SSKJJ7vXhLImpPKEu5FUOr/6MFAPyjGdoH3h1zVIla6HU3fhTQ7lIFktpVNvLLNC6TurRySSCR2BByDvAI9O1JbeE9Dt471Et52F9GY7kyXMjs6lix5JyCSScj1ritPuPE93ZXMlhJrba4t7KjGcv9kWIJ8ygH92GB6D7272zXX+EhefbbvA1Qad5MXljUTJ5vn/ADeZjzPm242e2c4oQ276P+tSw/hXRXZy0M+0lmRBcyBIWY5ZoxnCMTzlcGpk0DTF0yfTzHNJFcS+dK8kztK0mQQ+8nduBVcHPGBWrRSAwI/COjRmWSP7ek80jSS3C30omcsiocvuzgqi8dOKszeHNIl0efSWt3FpPL5zoszg78g5DA5HKjoa1qKAMM+FtJ5YfblmYt5lwt7KJpQ2Mq77tzL8o4JxwKbD4R0GNpP9FmeKR5HMElxI8IaQYdghO0EgkZx3reooAy49B09bC7sZRc3MN5H5c/2i5eVmTGNu5iSBgnp60afoOnWX2zYLmY3qLHcm4uHmMiqCBksT2JH0rUopgYeneFdGsL+K+hiuXuYtvlyTXUkhUKjIo+YngK7DHvVyDRdOhh0+GOAhNPkMlsN7HYxVlJ688O3X1rQooAxJvCmgzQW8EtmzR28SxRL5r8KDkDrzyTS2vhjSLe5N0I7ma4KshmnuZJHKlNmMsScbeB6VtUUgMVvC+jEwukM8MsEMUEMsVw6SRpGGChWByOHYE9881p6fZ29hZxWdpGI4YhhVyT9SSeSSec1PRTuAUUUUAU9aj0+bTZYtUaNbVyqsXfaASw24PY7tuD1zisu78HaHdRPHcJeuZEeOaQ3svmTI+Nyu27LD5RwemKf49s7jUPC1xaWyTPLJLb4EP3wBPGSR9ACfwrkPEaeKbaa/s9PTXJIYWmawlWSeQu22MoCynLfMXx5h29RzSH0R1t34c0GON5Lnzkty+7y2u5BCjFgcqudqksB09T61JaeFdFtJITBbyokLIyw+e/lF0ACuyZwzAAcnngelcvcnxC9nJIkXiFtXMrNKqlltjH5ilAoPyA7cfd+YfNu71c8Cy6//AG1df2hDqX2Z7JXAuRNgTh23KDJwDtK/dAT06ULcnodDqHh7S9QvTdXkU0uWVnhM7+S7KCFLR52kjPUinaLp+mW32lLGeacjFvJ5l08xj2jiMbiduN3QetcHYSeLGmYTxa6trJHC92MT+apEp81Yy3IbaR/qgFIB29Kqw2vimC41E2Ka3b2ctzPLYtKk7TNKSu1pApBK4Ax5vy/e3c0L+v6/Ip/1/X5nb2Phnw5JbrLpvnIoURLNa3kittRBFs3K2cYQAj1XnmpX8J+HlA3Wm0ljljMwZyxU4Y5ywyi4B6YGK4OzTxdZxxRR2WrwyQ3QwsaTGNo3lcuwC/u8fN/FluARxir8uj6z9l0dLs69dRomn3V1vuJndZ1lHmdDkYByVHHGcU9387Cnpc7BPCuiq6N9nmcRsrQq9w7LDtcOAgJ+VdyqcDg4AqO98IaHdzXU0sNyrXZJuRFdSIJsnPzAHnB5HpWR4IXxMNaLau91gwyfa1kSXy/N3jZ5Zc7AMZ/1YxjGea7ajog6mYdFtZdJm0y9ea7gmlMjebI2eX3hc5zgEDH0qPRvDml6TdJcWa3IdLf7Mnm3MkipFkEIAxICgjgdq16KA8jBfwjojOjiO7RoX325S8lX7McknysN8mcnOMZBxUMHgjw/BI7xQ3i+YoWVftsu2VQ7PtcbsMNzscH1rpKKAMC58I6LcQvA63qwMfliS9lVIxuDEIobCgkDIHHall8JaRNM0szahI7tG8m6/lPmNGcozfNyV7ZreooAytV8P6Xqlz599HNLnYZIvPcRSlDld6A7WwfUU/TtFsbGKWKE3LpLEISJrl5NsYBARdxO0c9BWlRSAxofDGiRWQs1s824lWbY0jMCyxCIZyeRsAGPxqFvCGhSBRNDczlcBWlupHZVAwFBJ4UY4Fb9FMDEl8K6LJDZReRNH9hjEdq8dw6PEAwYYYHOcgc9av6PptppNmbSyWRYjI8hDyM53McscsSeSSfxq5RQAUUUUAFFFFABRRRQAUUUUAFFFFABRRRQAUUUUAFFFFABRRRQAUUUUAFFFFABRRRQAUUUUAQX93bWFlNeXkywW8Kl5JG6Ko71Dpmq6fqRlWxulmaIgSLtKsuemQwBx71T8b29xd+EtTt7SB553gISNB8zH0HvXOeKYNd1bUhqel2d9ZwRQrb3AljZZriMyBmCKrq2BgchgfmOKXUDs9Tv7PTLQ3V/cLbwB1TewJ+ZiFUYHOSSB+NN0zUrDU0kawuVnETbJAAQUOM4IIBFcjd2Out4Et4XF7Ldx6pDMgEOZo4VuVYfK7sSVQfxMTgc81l6lZ+JJr+8mjtdWnhunDG5eIwzFlj2qpjikT5AScMTgHOQeMHR/wBdhpXPRo7y1kFy0c6MLZyk+P8AlmwAJB98EH8alidZIlkjO5HAZT6g9K8r0vTfEos7yRtP1yDWrieOUTmYrAV+zosmVDbclgw5Gc4INXTo/iVdLe5VtaF/JdsjbLslltzABlVZtn3uRxnPen3+Qux6I1zbreJZtMouXjaRY/4igIBP0BI/OlgmiuELwuHUOyEj+8pwR+YrzGLSfFz30Vxb293FBbwzq4kd1luYy8LeUheRnhZtr4yzdOCoPHdeEo72PSpPt6XCSNd3DIs7ZcRmVig6n+HHFFtAZsUUUUAFMnmit4JJ55EiijUs7ucBVHUk0+s7xLbtd+H7+1WzF75sDIbcybPNBHKhuxx0PrSY1uSaXqunap5n2C7Scx43qAVZc9CQQDg+tXa83vrXxNNcIbVdXl04GMTyXtvtvWUBsRgxOjugJUn5gc+ozWne2+vDwfpFrKl7cT+ePtTIHEix4YruVJA5/hBxJ15OeRR0EdjDBDCHEMKRh3LvtXG5j1J9z61JXnWgW/iVbSBtXstcm1JEiFsyXPlxoFBDiT5iuSR1YMSCMGqek6V4mu9Wt7e9j1qDTZGgkuCJ5YvmAl8wFjKzYOY87SoOOAKA8z0tLq3ez+2LKDb7S+/BxtHU1KjK8ayKcqwBB9Qa84tLDxGulyR3ltrsmqbMWksV2wjjTyyNr/Ngtuz1BJyMEdrHh+HxNH4rs57u11FIN8iXJdnaPZ5Y2EkyFT8w/hQEZ5J60LUGd3b3EFx5vkSrJ5Uhik2/wuOqn35qWvMPEOn+Kkv9UbTrLUFJuZJ7R4Wch2LKc/LIqjhf4wwOcYHfX8ZNPN4vFtHDrM6nRneGKxnaMJMZCFdgGH0ycgd6E7pPv/kO2r/rqdnbXEFyrtbyrKqSNG5X+F1OCPqKfLIkUZkldY0HVnOAPxNeVtp/jK3ZsWd+LhLkTI8BYpITMDI3yyKgyoP3lbIxjFWtR8O6zNoixyRatcPOlw93G15IxJW6R4gBv4OwNgLjjg9qOiYluemVFPc28EkEc0qxvcP5cIPV2wWwPfAJ/CuJ8Lx+IF8XR3F1Z6jBZyLcLOszOyLyPK5aQg8A8qq4zg5rM8R6X4kuLiKTT7XVf7YivLqT7W8xNqEMUixFVLbRwygYAIPU96A7npElzbx3UNrJMqzzBmijPVwuNxH0yPzp9xNHbwPPMwSNBlmI6CuE8L6ZraeJ7O6uY7w2ES3AQTo6mIskef8AWSyOQxU9Tjg4rLSPXL60vpNKj1xr4anfI9w1yxhaASyKqIC2AQQoAABGOuKbHb3b/wBdf8j1LtmoZrm3hngglmVJbgssKHq5AyQPoOa47wZZ+JIfEHm6rJdY2zfai6P5UhL/ALvaWlZeB/cReM5rH1bSvE01zbS2Vrqo1iE3pmu5Jibf5lYRmMFsA4IA2gYPWgEelPcQJdR2rSqJ5EZ0jPVlGMkfTI/Opa4XwfputReJ1u7uO7+wLDKsP2hHUxkiPI/eSSPgkE8nsccV3VAgooooAiuriC1tpLm5lSGGNdzuxwFFQ6XqVhqcbyWFys4jba4AIKnGcEEAjj2qt4rt2u9AubdbN7zdsJhSTY5AcElD/eGMj3Arib608UT3ZeNNUl0vK+ZJcWxS+lIRsK3kvGzIpIIJPVjwRSHY9KpsjLHG0kjKiKCzMxwAB1JPauM1m08Rv4d0KJ5LiZowf7SEUb+a52fJxHKrcHrhzzjOaxbvR/Fl5ZyW95HqVxaS6c1tNF55jaS6MJ2y4DnEY4QruwWO7nBofUI62PS4Z4ZmkWGRXMZAfHYkZH6EVJXl9zpninISCPVYtPWALBEPNeRJfKjCn5ZkIAIf7xK5zkdKsNo/iyHT4Z4ZdSfUpp7lbxjcttMWMqEUsVQnHykdCRzTEuh6HHcQSXM1tHKrTQ7fNQdU3DIz9RUteWXOk63/AGxe3GnWOt22kyumY5mlkndhDhSNsyybQ2erYz2xWvoek+IobqG+vptSlvBqcKyFrhhGbb7Moc+XuKAb856ndzmhagztoLm3uJZ4oZlke3cRzKvVGKhsH3wwP41NXCXmnakniPVJ7iy1SXS57lnRLGUo7yfZ4FRztYEqCrjrgHqKb4StPE9v4itpNWW/mdkIu5XkYRKfLAG0h9jAsOgQMCSSxHFC1CWh3FxcwW5iE8qx+dIIo938Tnoo9+DUtebeKtM8RXN0zWFpqjasmpPNb3RmP2RIvLYRnaW28Er/AA5zk5xRp+n68l0jX8Otz6P/AB20Jljm87YfnyZmcpnGQCFzzjFK+lw6nolnc295bJdWsqzQyDKOvQ84/mKlrzHRdL8S2uhQWzWmrR6ikcI09lnxFbgHMgmw20tncSSDkEYrd8FW2twRanHNHeozQr5Et6z5MuG6qzuDg4yy7VPZRTelwWyOsNxALtbQyqLhozII+5UHBP0yRSXVzb2qxtcTLEJJFiQt/E7HCr9TXmNzpXiBr21uLGx1uFls0j1GS4leQyt5oMgjAkDc4z8jKCOlbd3pviKbwPaW8PmvqKagssBnQhokDkoXDOxwvHVicdaS2/ruNK7t/Wx3NFec3dhrckCi0t9ft7YRxfaUlleV5JwTuIAkDlPXYy54x0NXNca/j8O+Fob6DU1kkvkju7e2uW8518qQ7SwIZugJGc8dSRTJudss0TXD26uDLGqs646A5wf0P5VJXlzad4x+2sZF1P8AsksCsLPJJKI983lqdkqvuAKbvmz93OcGrWjReJdN1O3vtVj1e7EMRe5Z9yqI1g/hAkKE7gPkK7txzvxxQU1qej1FBcQTyTRwyq7wP5coH8DYBwfwIrm/Gseq31npkmnrc/ZC5e7iiSTzSpjOwYSRG4YjOG9Oop3w8stWsrC8/tgSG5lnV/MkADSDy0GSATzxg8nkGl1Yux09FFFMCtqOoWOnQxzX91FbRySpCjSNgF3OFXPqTwKkiubeW6ntY5laeDb5qDqm4ZXP1FY3jbS/7Y0+zsmtTcwG/gadPSMN8x/CuJudM8Xx6nqME1nezREpHFewO3+kBIsRuRHIjA/NgknAZTwQRhX0b/roNLWx6hcTR29vJcTuEijUs7EdAOpqQcjNeam08UTaDP8AabXXW117c+VNFcmOJV8gDaQG279+e2c85xVpfD+rSyrJcPrG6Vr5pgL+VR/0wAAfgemMe9N6Ep3sd5BNFOH8lw/luY3wOjDqKdLJHDGZJZFjQdWc4A/E15ZBp/jqRd942opIQTblQ7mOYvks22VFC424DBl4bipb3w5rkvhuGG4h1a6mntZHvY2vJGLSrOjIAN/B27sAY4607DeibPUKK47TLbWF16CR4dSWYXszXU0szG2e0IfykVSxG4Zi6AEENknv2NLoAUUUUAFFFFAGdf65pFjdi1vNQihmO3KnJ256biBhc++K0a5SRb/TZNdtV0WXUm1K4M1u2wNA4aNVCSkn5QpU59ulYWoJ4sW0gsYbDVZJIZbwzzRyERsjyZjCkMGYBTwAQRjAI4NLoNnoxkQSrEXUSMCVQnkgdSB+I/OnV5PNoviOaG5m+y6yt0tvfW9lKssiNGHEbR4zIxH8eCxJBA9BXRWemapZ6xHDCmrNJHqAZbmS6eS3+xY+6dzEFu3I3buc4proJ9TtqK4zV9G1K7164ud+piJtQtFQRXkiJ9n2YmwqsBjrk4z6Viwad4yS9VWe/URTBbFv3kmyNZnz5jeaqnKbeXVzjHekncD02ivLE0/xYrrGItXax3qbszGYyyHEnAVZgT8xQlo2RSMfLxWhotl4nh1zTJL0apcEGMStIWSNY9rc8SFc9NysrMTyGFNA9D0OiiigAooooAKKKKACiiigAooooAKKKKACiiigArL8W6lJo3hjUtWhRXktLZ5lVgSCVGcEDk/hWpVLXdNh1jRrzSrmSWOG7haF2iba6gjGQcHBpAZcvi/TIZDby22oR3uQRZtCBMykE7wN2NuAec9sYzxVPRvG9jeTXjzJKtjHeLbw3qxEQYaKN1DsTwxLkcDHQVLd+CrC8uRe3l9d3OoABVu5o4HdUAICBTHsxyTnbnJzmktfA+l26y24vL+TT5Z0nksXaPyWdUVVPCbgPkU4DAZ7Uw7F3w34gt9YuLiJCUYATQI0e0vAeFfqc5IPYY44rcrE8N+GrHQpHktXdy0awrujiXYinIHyIu76tk+9bdABRRRQAUzyovO87y083bs37Ru25zjPXGe1PooAKKKKACiiigApkUUUKlYY0jUsWIRQASTknjuSSTT6KACiiigAooooAKKKKAKWt6na6Ppcuo3glMERUMIkLsSzBQAB15YVjXHjHToLwQ3C3Ns6ArJay2+Ji5KbAMNt53jHrnqMGr3jLTLjWPDtxp1rJ5csskJD79pULKjEg9jhTj3rOvPA+mX0z3N/d3t3ds24zy+UTuG3adoTZ8uwYG3HJyDmkPoaB8S6YNDl1dvPEMU3kSRlB5iy7gmwjOM5I5zjnOcVWk8Y6PHs81LyPKhpt0IH2cFygMnPAJBwV3cDPTmrEXhy1h0KTSYrieNZJDK0yJErFs5+6E8vHGNu3BHGKzIfAGixFCkk+ekpMcJ80By4HMf7sAscCPZgHFNbi6F/VfEsOma82nXVnc+Qtqk5uUAK5aXywuM56kc0mo+LdIsbqe2k+1SS27OJliiyY1QKWc5I+Ubh0yT2BqbXPD1rq1w081xcws1uICIioGA4dW5U8qwyO3qDWZL4E02aaW5mvr2a7meRpriVIHZw+3K4aMqo+UYKgEc4NJX/AD/4Af1/mT23jTSrt3WztNUutpfBitsh1Q4d155UHAz3yMZq3p/ifSr/AFJbG3afdIzrFK0eI5WT7yqc5yOeoHQ46VDH4Us7eKJbC9vrF4hKglhZNxjkbcyfMpGMgYIAIx1o0nwlpel6oL61Mg2s7xxMkZCs/wB479vmN3+8xHJpoWpWg8YW8V1fQaja3UYhvZraGWOAlJDGm/aDnJfaCemOKsw+LdNmUrDb38tyHdGtI4Q0y7ApYkBsYAde/wDEB1puseD9M1Sza1uJrtFa9kvcxuoPmOjIRypBXDHg/jkcVDZ+C7Oykeez1PULe6d2YzxLCpAZVVlCiPYFOxDgLwRkYpLZen4ldQj8Z6Ygkaf7S8Yn2GVLYosSllVd+45zluwz7CtLXfEFho0qJeJcbSoZ5EjBSNS23LEkdz0GT7ViXPw90eaWd/tmoJ55BfLRuchgwIZ0LLyBnBGe+av+JfCNhr121xdXV1EzW4gYRiM/KGLAgujFDk8lSM8A5Ap9idbMqX/jazt9Rs18mdNOlW5aS7khOxxEv/LMg8/NxyOe1TP430lZHh+y6mbiJHkmhW3BeFEAJZsNgDDAjBOee4Iplz4G0y6WOG6vdQmtIUmSC1Zo/LiEv3sYTJweRuJx9OKms/B2m2xuX86d5Lm3kt5XCRR5RwAcLGiqCAOOPXOaRWhVg8eaeb24t7ixv4glxJHDIkYdJI44o5GlJz8qgSA89vc4rc0nWbXUpngjhureZY1mEdxHsZ42yFccnIOD7+orOtvB2lw3UkrS3U0ckUkTQuy7MSRxxv0UHlYl79c1f0fRY9PuXumvLu9nMKwLJcFMpEpJCDaqjqTyck9zVaCZqUySKORkaSNHMbbkLKCVOMZHocE/nT6KQBRRRQAUUUUAFFFFABRRRQAUUUUAFFFFABRRRQAUUUUAFFFFABRRRQAUUUUAFFFFABRRRQAUUUUAFFFFABXLT+IdUhXUdQe1sTplheNbygM/n7FKguP4eM5x6CuprnpPDLyy3cUmrStp93dm6ntBAo3kkHZv67cqM+o4pdQexoabrem6hem0tpZGfDMjNC6pKFOGMbEAOAeCVJrJ0fxppd1Y+beNJazASHYYJNrhJPLPlkr+8OSowuTlhT/Dfg/T9C1IXlsYmEaPHCoto1dFdsnc4G5ug9Pxplx4Ns5oLCP7bcK9gsvkOFXId5UlDEf7LIOO4zR2Dqy23ivRVU7prneu7zYhaSmSELjLSJt3IORywA5qufGWjQWT3F3csyx72le2tppEiQSMgLkL8uSpHPUg44pqeFJI9QudTh1u5i1G8Xy7y4WFP3qD7qqvRCvOCM9T1rN1jwVcw+HtUtdE1OdZryCRZInRD57F3dRuP3fvlSe4xTQPY6GTxLosdrDcteERzCQxHymy+xtrADGc7iAB1JPGaibxXoqr801yGXcZY/sku+AKQCZV25jAyOWxWTd+AbW8SOC61OeS0gMjW1uYUKxs8iyZJP38Mo4PbIqW08EQWa3Js9QNrJeo0V6YLSNFmQ4GAo4UgDG7k80gOsRldFdGDKwBBByCD3pajtoY7e2it4V2xxIqIPRQMCpKbBBVPWryTT9IvL6G1kupLeF5FhT70hAztFXKr6laC+sJrMzTQeahUSwttdD2IPqKTGtzA0nxVHNC8t3NY3UZZFgfTC8zSOwJMflYMgYAZ6Yx9DWrJrWnrpsGoK800NwQsIhgeSRzzwEUFsjBzxxg5rD1DwRFqV6uo6lqC3V/HtEcrWUYQAZzuj6OTuPJOR2q3c+E7WTQtP0mK4EUdlL5ozbI0cjHdndHwuMsSPQgGjoIsw+KNEmaHybqSRJVRhIkEhjTf90OwGEJ9Gwagl8ZaDHgPNdrIzIscRspvMk37thRduWB2tggY4qro/gz+ybIWNlrl7FbMFE6pGivJtBCkMPucYBx1x2qLRfAdrpurQakuoO8kQjGxLZI1fZ5mC2OSx8xsnvxQHQuR+L9LbTxMbjdJ5W5pEt5jAjFSwVm2/KSBnB59uRV6x8QabdXkNksknnyqdhMEixSMFBYI5G1iAemc1l2vgxbXT5dOttZu4rKcHz4xGuZG27c7uoGMZHfHvSaV4Jt9P1y21RNQkke3kd1DW6b3DJtKs/3iAMY9MYoXmDLPiPxZYaXaXxi3TXNsrBQ0TiF5FXcY/Mxt3Y52g5rR1TWtP02RIrqSXzGTzCsUDylEzgu20Haue54rn9V+H2l6hdXkrTLEt1LJO221jMiyOCCwkI3Y5Jx79ccVtaposl1qAvrXUZrCdoBbTNHGrb4w2QBn7pBJ+YetC2Q3boRt4q0RZJI3uJkKKWXdbSATAMEPl5X958xA+XPJFUpvGmmQ6p9nlW5S2W1aaSQ2su+ErJtYSLtyijIJLYqlF8PLSO/jvhqk/nwh/Kk+zpv3GRHDu3WRgUHJ6jIrTufC/2uG/W91W5uJr6xks5ZCirtVyTlVHAxngULoIbq/jLSbCxu7lFu7o26syrHbSYm2sFby224fBPO3OK0bPXtNu9Q+wwyTeaSyqXt3RHZfvKrkbSy9wDkc+lc/H8PdLiiuIYZ1iR45UhZLSMSRGRtxJfGX57HHvmr2j+D7HTdaGppJE7LJJKo+yRq4eTO4mT7xHLYHvjmmLU0odd0yXUv7PSaQymRolYwuI3kUEsiyY2lhg5AOeD6VQHiuygvNSg1BZIVs7oxb4oZJAECI3mOVBCDL4yeOKltvDkcN/FL9uma0gu5LyG1KLhJn3bju6kZdyB2z7Vla54BtNVvr+6fUpk+3Fi6NAkgjJVVzHu+63yjnv07UkVpqTWfjaym0+4lm/0aeO4uIUMkMvkuYpGXAcLhmwM4GT19K2bPXdMu7/7HBNIZCXWNjC6xylPvBHI2uR3wT0rC/wCEHWSx/s+51u6ntFnluIo/JRSkkjFidw6gbmwPetPTfDkdleW0n26aW1s3lktLYooETSZ3ZYct95sZ6ZoE93Y3aKKKYBRRRQBneI9RfSdHm1JYVlSAq0wJxiLcN7D/AHVy34VnyeKrOHWr+ymVzFahQrQxPK7Nt3SEhQcIoaP5umSR2rduYY7i3kt5lDxSoUdT0IIwRXM6d4MTTbGCGx1e6juUhkgmunjV3nR2BO4HgNwMH2pAR6f45sZr2WC4hkSJftDJcxI7xMkcvlryByzZGAO5A7itKTxXosaFpJLtNpImDWcoMHIH70bcxjkfex1rJPw90sWK2KXcwtx5mEeNXHzSrKvXrtZR9Rwar3Pw2sZlm/09Y2nUiTy7CJVU5GGjXGEPygE8k4pjdrs6LU9cj0/WUsriNjE1r5waJGkkZzIECqigk5z2qZdc0xtHGrCd/spbYP3Tby+7bs2Y3bt3G3Gc1R8SeF4daninkvHieOJY9vlK8bgOH+ZTwwJHSksvC0Nr4dj0iO9lzDdG7gnESqYpN5cYUcEAkjHocUltr/Wv+Qv6/D/Mm/4SrRgUDS3S7mCOWtJQIWL7AJCV/d5bgbsVS0Pxrpd7pMN3dmW1lkjZthgk2yEPsIiJX94ckDC5OSKran4GGpXJurzW55p22Fnkto2Kskm8eXn/AFYzgEDqAOabJ4AtrjTrXT9Q1We9gscmyWSBB5TFw+W7PyoGD2poOpryeKtJjWFm+3jzZxbgfYJsrKTjYw2/K3fBxxz05q1pet6dqV1JbWsk3mogkxJA8e9CSA6lgNy5B5GRWLp3g1tPv0u7XVljClm8pLCJYw7YDOoGMMVAXPJAHvTNI8Gy6NeC807Vv3xRIZC9qg3xiQOxYjlnIyNx65zQgN3Utc07T7uO2u5JkZygLrA7Rpvbau9wNq5PAyRWLp/jvR20cX+ptLZEGQH/AEaUoxWXy8I235znGQucZqXxN4Pt9c1P7dLfPEf3WF8hJChjcONjNyoJAyB1xVceBke1tbS61m6uLeznM9qphRTGxlEhyR97uoz0B9aF5h1NnTvEWl6hdpa27XKyPuCebayRqzL95AzKAWHdeo59KpW/i2xVLg6gJIPJu54C0cMkiIiSmMO7AYQE464FJpng/T7DXjqsLRnE0syJ9mj3q8mdxMmNxHJwPfvWfq3w+s9Qe5L6lMq3EksjBrdJDGXlMh8sn7nJwSOoAoXS4+jNXV/E1vpXiEaZeQzeV9hN2ZYoZJSoDlTuCg4UAZ3Gpj4o0NZXVr3bGu79+YnEJKruZRJjaSBk4Bzwaj1vw/NqGqHUINYnsneyNlKqQo4dCxYkZ6NycHtVFvA9i1iNLa9uP7Jjd5YbQKoMcjA/Nv6nBYsB6n8KX9f18gfl/Wn+ZffxVo6QtI/25SmS8ZsJvMVQu7eV25C453dK2YZI5oUmicPG6hkYdGBGQa5XV/BkmrlX1LXZ7lwjx4e1jMYVgBlUPCuMH5+Tya3NAsrvT7P7JcXguY4tsdudgUrGqKoBx1OQT+NNdRPoaNFFFABRRRQAUUUUAYnjPWrnQtLhvLSw+3SPdxQmENtYqzYYr6sBkgdzxVaLxdp5vLxWEkltFHDJBJbwvM0iPGXLFVBwAB1rY1XT49QFqJJHj+zXUdyu0DkocgH2rlrn4d6fJqN5dw6hPHHdSmQ20kKSwx5XB2K3Q5ywPOCzY4NLo/67f8Ea3NW/8W6PDazyw3W8JEXWYwSNBu2bwpdVIzjnHX2preMtBWVovNvHdTIv7uxmYMY/9ZtIX5tvfHSqcPglYdEk0WLW7tLCWIrLGsSAs5jCFt3pgA7ema0IfDFvGIsXcx8v7VjKjnz/AL35dqb8iVfS4y38W6QwcvdCRRK43wQSOkcYYAPIduEHP3j8voar3vjrRIdNlvbZb27CDciLaSr5o8wRsUJX5gGPOM1nw/DXSYl4ufMLJ5crT2scpZM5AXcPlPLc89enFaEvgu0fSrWwS/uIxa20kEb7FJ+aRX3EexUcU9BvZ2NaDXtMn1EWMc0vms7RozQOsbuoyyK5G0sMHKg5GD6GtOsK08OLBewytfyyWtvdSXcNt5agLNJu3Nu6kZdyB2z7Vu0g6hRRRQAUUUUAcjeeMZLW/wDEFnNYIjadGXs3Mh23W2NWdT/dYbhx3Bz61rN4l0ZLOK6kvNscplVT5bctGcOBx1yMD17Zqnr3hCy1jT9TtJrq4ia+uBcLNHgPA4QJ8vsQCDnqGIqlfeArW9Vbe51Od7KN5pIbYwptR5XDkknlsMMgHsSKS2B7mvH4o0V1ud1xNE9rH5k8U1tJHIgzjlGUHOSOMZ+ZfUVY0vW9O1K6a2tJJWfaWQvC6LKoO0sjMAHAPGVzWLb+BtOiltpjMBJFdG4lEFtHCk4wuEZVH3QURuucqKs+GPCNjoF/9qtmjbZG0cIFrGjKrNk7nA3Meg5piEj8beHpFDJPeFShkDfYZtpQNtZwdv3Q3BboKs3PivQ7Z5hNdSIsRZfM+zyGORlOGRGxh2BONqkmq0XhG1j09bIXk5VbCSx3bRna77i31FUR8P8ATUmeSG4SIb5JY/8AQomdXkJLbmIyync3ynHBxmkU7dDYfxRo6KpeS6Q8mRWtJQ0ADbS0o25jXPdsCrGk65p2qzPHYySvsBIZoHRHAbaSjEAOARjIJrmj8OdMZfnuFkLoYpfMs43XyyxYJGrZEYG5umetbHh/wzFo+qXF+l48rTRmMoIVjDDdnc+377joGPOM+tNEs36KKKBhRRRQAUUUUAFFFFABRRRQAUUUUAFFFFABWP42ma38I6rOsccjJbOwWRdynjoR3FbFNkZY0Z5GVUUEszHAA9TSA8v1nUtd1Hw3FFeanGY9TSUsq2iARqlyibf9oFTg5ol8XeJjKlpayWttLJcrbtE8cLGyH2iOMfIrbuVY/fA5wRxxXf8A/CQaD9kW7/trTfszP5ay/ak2F+u3OcZ9qlh1bSZtQawh1KykvBndAk6mQY6/KDnjIprcL6tnB2XiLU7WPUIWvrW3ltLif7NCbdAdTf7TIpAHrwM7Octk8Vt6dq2uDwRf65cTR3N15k3kxLAFWBEmZBnHL4Ubj64OK29Z17S9MS5E93bvdW9u9z9kWVfOZFUk4UnPQVLeazpNjHA2oalZ2RnTfGtxOsZYcZxk84yPzo6A371zzp/EV7aa9qLWWuW9/bzy28cmpoIESICF2AyxEWSeM59utPN/eXfw48aahdhYLlzvbb8yqfs8PIx278etehT6tpEFybSbUrGOcR+aYnnUMExndjOcY5zVS48UaFHaLcQapp9yhuBb5jvIgA5xkElsZAIOOvTihaXE1schqXi7VYL82drq1teWH3v7YQQIivsJ8nLsI85weucHHWqXh3xNqkX9oXS3VvLqM2poX0REUyOGgiLMrfewOTkfLxg16RFquky37abFqVlJeLnNus6mQY5Py5zV3vnvQh9jh/AGs394dRZo4Lkm3W7fy2i3Cds5iOxmx90ABvmHeobfxPeSJZbvEVl5dyIze3AtlA01irEoxPyjJAUB/mHfqK74cdOKMDngc9aAPPLbxL4imN3dfbIBbWQtNqC1GLtZLh4y+TyoZVUjHfnpWr4r8TTaPqOo2rXVvCRbWz2KSKN0rvKySYHVsDb9M5rr6SgOjRyHg7V9Yu7rTv7SvI7hNQs5rjasCx+SUkCgAjk5Dc57iuZ8R+JdTS906+ivoLm/hubzOlrEoa12pIgLHOeF+Y7uD1HFerUmOc96Ae7PM/8AhKtUuI7u2u9as7G0SCZoL9lhkF24Vf3XyEpkbjwp3HjHQ1Y8J6/qC2Gj232yESj7LbLphjHmSQmJcz5+9jknP3cLjrXomBjGBijvnvQtPwE1+pyGqa/f2+vXFsl3DG8V5bwW+nNGDJdxPs3yg/e43PyOB5ZzXYUd896KFsMKKKKAMvxTfXOnaFPd2qr5qsi7mXcI1ZwrSEdwqkt+FcrceJruOSaNPE1k1vFDJJbXv2dNt7ICMQg/dYjP8HJyMdDXdzSxwwvNNIkcSKWd3bCqB1JJ6ViHxZ4fGowWf9p2PlzwmaK4+0x+UxDhNgOeWyRxSW4dDm7HWvFN80MjahHZfaLi9jMH2NGMAhGVGT1OeDnt781kW/jPXAbhoo7S13ZnVsRItzL5cX7s+YwJPP8ADluR6V6bPqmmQQmefUbOKIFwXeZQuU4cZJ7d/SoDr2g/YhenWdN+y+Z5YmNymzf/AHd2cZ9qa3B6nGR+KtUtNOg1LWtXitre7W8+VbaMGBopwkaqT94sDtO7vzxVe48ZatYtaRya3YX0qtbmcQiARsJZtrKCG3NsU/eQYBBLEZxXbJ4m8Pv9u3atZxrYTiC4eWZVVXIBAyT7/oatjU9LN7FZLqFmbqRA8cImXe6kZBC5yRihb3Doc94O1bWbq/08ajeRXEd9b3E2xbcR+UY5gqgEcnKnnPcVzuieINQsNC8uO7hiktkD2lk8YZ9RLSvuCk/NxjHy9Op4r1Ck9PbpQO+ljkPA2v3uqXN9BeXkF08MIlBhVCiElhgMpyOn3XAcYrFtvEXihdMS+m1SCUjSrXUHjFmihmkl2NHnsuB165716SBjpS0IS/r8P6+Z58vinWfKiuoru3uZBFJc6hYrCu+wSNhuQkc527h83JIyOKrW+va7e+J4Y7e5t7NNQhWdZRaK0nkbbho1568Kp5/vGvSfX360tLoHU8wuvE3iCFNKmmWDU55rVL6OIWwUpIYZyUTHqVHJ55I71LpXiTxHqWrwadBqlssLwyStdJFBMxZYw3l4RiowSOvzYOD2NelUgAHQUAtzzTSPEepvqEkl5rsdjDe/ZpJJJUTZZq1uW+UNwAzjGW44PerOmeLdWm1vT4Lq6t0jnkSIQRxLvlUlx5pRiH2sArBkyqg/NXoWB6CjHOe9PqJKysefeONXuWvZ7KTVILYw6nZJBp5jXzLlDJGxkB+91yMjgbcGr3gTxHq2sam0V95RRrYzSxBot1rJvwIyEYkcE/fw2Vrs8c570ULRDe4tFFFABRRRQAUUUUAFFFFABRRRQAUUUUAFFFFABRRRQAUUUUAFFFFABRRRQAUUUUAFFFFABRRRQAUUUUAFFUPEGo/2Rol3qZgM/wBmiMnlhtu/2z2qmniBLa6mtdcgi0uSOHz1c3AkjePcFJDYByGIGMdxjNAG3RVP+1NN/sz+0/t0H2LGfP3/ACdcdfrxj1quniLQne3RNWtGa4/1IEn3+cfhzxz3oA1KKxYfFnhmZlWPXbByxULiUc5OB+GeM9KW28TaLJOtrLqVlFdtIYxCJwxzvKjkdyVPHrkdqANmiseTxR4cjiklfW7FUjcRuxlGAxzge+cHp6VroysgZTlWAIPqKAFooooAKoeIdP8A7W0S703zfKNxGUD4yAe2R3HqO4q/VTWb+PS9Ju9SmSR47WFpmVBliFGcCkxrcwJdD1yTVH1jfo4vJIXt2h2P5QjYKN27G5m+XuMY47ZqPQvB8mlQ6bCl5HILPUnvGYoQ0itA0QH1+YH6DFaNl4ji+zSXOqRQWFuAhjuUuhPBLuzwrgDLDHK47g1fudX0u30+PUJ9Qt0tJceXMX+V89MetNaai3OT8Q+B7vU7nUvL1BVt76c3I8yeXMcnlBANinaRx1PYkYNXta0/V28V6ZLp0No6xaTc28klyjeWCzw8ZUHBO0nHcA1trrmjNcQW66paNLOqvEokB3qwyCPqOlUZvGHh1J7aCLUoJ5LmYwxiNsgNtLcnsMDrS20/rawbu/8AXc5638C6ppyxppuqRSeQ6TwSXU03EyRCNcxqdpHAOfTjFX7bw1q9uqSxvphuDay2sxlaRxIJCGaUnaCXJHI6EYGRitiPxPofkq1xqtjBILYXMimcEIm0MTu6EAHOfTmnnxJ4fFp9rOsWYg8wxF/M43gZI9c45+lN+f8AXQL3MnR/CMmmpp8cd3G4tNSa8LFCGkU27RAH/a5B9MCusqlqOraXp1vFcX1/b28Uv+rd34fjPHrxzWbdeKLW30fVdUaEmDTrkQMfMGHBEZ3g9hiQflRvp/XYW39erN+istvEWgrZ/bDq9p9n8zyvM38b8Zx65xz9Kr6X4q0e+1C6sBeQRXENw0Ko0oJlAUNuHsQc/hQM3KKzNH1yw1O2ubmC4gMNu7BmWYNhRyGOOgIyfpTbfxJoFxaS3cGsWckEQVnkWTgBvun3z2x1oA1aKzbbXtFubuC0t9UtZbidC8USSZZlGcnHpwfyqrfeKNIttYtNKW6hluZ52hkVZAPJ2xvIWb6BMH0zQBuUVz0/jLw/FcWijUbZ4LjzB54k+VGRQ2COuSDVy48RaNGzRLqdm9x5JmSPzgNy7Sw56DIGfpzSuBq0Vn22s6ZPeJYpfWxvGQN5CyAtyM49+Kq6z4m0rTb2Cxe5ikvJbmGAwCQBk8xgNx+gOcelPrYL6XNqiqemappupiRtPvoLoRHa/ltnaauUAZ3iPTm1XSJLJJVicvHIhYZUsjq4DDupK4Psawrnwvf31zqd5eTabHcX2nzWm2CI7ULlcEsRluF5J5/Kuh1zUF0vTJb54mlWMoNinBO5wv8A7NVfUddsdO1VrK/dbZBbCfz5Gwpy+wKB1Jpdf67f5Bc4rxX4R1z+wJ7e3ms7mCA3UkMaxO8srTsDgr0wpJ6dR6Vp6l4Q1a91x9ee9tY71kMJggnmih2bQu7cvzFuOmMY4rpf7e0XzLaP+1LTfdANAPMH7wE4GPqeBUun6tpmoTTQ2N9b3MkJxIsb5K84/mDTeoLTY5GPwTf2qwC0v48WsqyQDz5oi3+jiFgzLlh93IOTkEg+tT6P4Ou9NtYdNjurVrEXcV47neZldAPkXOflyoAJOQCRW1F4s8MylRFrtg5YgLiUc5OB+GeM9KsDXtFNzJbDVLTzo3COnmDIYttA+uSB9aOtwa0saVFY1z4m0W1v5rW61Kyh8rapLTjd5hLZTb1BGw/r6UsXiTRriSFLHUrK63yqjbbgDaCrMCP733TwPf0pBY2KKxj4q8NiETHW7Hyy+wHzOrYzgDqeOfpTIvFnh+S6vbf+0Yl+xiIySMfkYSLuTae/FMDcorOXXdFa4t7ddUtDLcgNAgkGXB6Y+uD+VE2uaNDqf9mTanape7lXyGf5gWGVBHbORj1oA0aKyJPE/h2NJnk1qxVYGCyEyjCknAHvyCOO9SQ+IdDmWdo9WtGFuu+YiQfIvTJ/HikBp0VjDxNouWkOpWYtljVvO88ZJLFdu3r1FRaT4s0W/topTe29u088sUKPKCZAkrRhh7MV4+uKYG9RVKw1bTL+5mtrK/t7iaH/AFqRvkrzj+YxRYatpeoXE1vY39vcTQ/6xI3yV5x/MYoAu0UUUAFFFFABRRRQAUVS1TUFsGsw0TSfarpLcYONpYHn9KoXPinR7PVbvT9Ru4bJ7fZtaWQDzQV3EqP9nIz9aQG5RVDUtY0rTYYZr/ULe2jnz5LO+BJxu+X145+lQL4l8Ptby3C6zZNDEVDuJAQC33frnBxj0NMDWorOTXNGku4LRNTtWnuFDQoJAS4IyMfUA1o0AFFFFABRRRQAUUUUAFFYdzrl19pvF07R5b+GxkEdy6TBX34DFY0wd5AI7j0Gauya1pMdutxJqNtHE3mYZnAGUOHH1UggikBforBl8YeHI7qKFtUgCyQS3HnbsRqkZAfcT0xn9DVuz8QaHeXEdva6razTSDKIr8txnj8OcUwNOisu98RaFZXjWd5q1pBcpjdE8mGGRkDHqR0HelTX9EeS1jXVbRmuwGtwJB+8BOBj8QRSA06KyR4m8PGGWYazZGOFgsjCToTnH1zg9PQ1KmuaPJeQ2cep2rXE6hooxICXBGRj6gZpgaNFFFABRRRQBneJdOk1bQL3TYpkhkuIiiyMpYKfUgEZrD1nwrf61dJqGoahAt5bFPsgtllijUBtx3EPvJJx0YYwK62ikBzcHhmSHQIrKO6jW7ivvt6yMHeMy+YXwQ7FiOf72e9Zmp+D9Y1C5knn1q2zM8crokMiIjJJvwFVwrA8cuGYckGu3ooB6nIw+Dnj0lLH7dHuXSU07eIT1Em8vjPQ+lR2/gmWHT9StRqSbr24hmDiH7nl3Bmx1564/Wuyop/1+o7u9zhNO8C30Osaff3mrQ3H2Mx5BSVjJsLEH53IUkt0UBRjgCu7ooo6WF1uFFFFABVbU7ea60+e3t7prWaRCEmVQxQ9jg9fpVmsfxpdXFj4S1S8tJTDcQ2zvG4AJVgODzSA5+bwPczaiuqC60+yuo3VkisI5beB2AYF32OG3YYgEEccc1oy+F5B4bsNLt7iAS2kpl3v5uNx3ZKsHEiHLnBDZ7Hg1WufGVzDaW94mi+bBfFxY7Lgl32MATIoTKjGW+XecDpninat4hvpvBkOrafHHHdNqEEHlpNlWzcrGy7mUEAjOcqGGegNO3QEtbjLbwffRWDac2rxS21xJDNcyNb/AL4yRqo+U5wAdi9QT19ajsvB2oW8sMn9qWyrC6GOBI5DEqhJEO0M5K5D8KpCDHA5NSy+L76LVrjTZdFgWayikmvX+3fu0VdpGwlAWLBx1C4wc9sxxeM7+4tLg2mjW015DPHAtubuVPOeRA6BC0IPQnOVAAGcml8SH1M0/DST+yDpR1VXgKlgzmYkSmLyydnmeXt6n7uccZrX1vwfPe65PrFvqCxzSHCxlpUUKYljOTE6sT8oPXGOMU+fxddQ232w6N5ttJLNb2/lXOZZJow2VKlQACVYA5J6cDNWLXxQH8O3WqTWiCWCdbfyYpWIaRiqqCXRWXJcZ3KMdeRjLb5hJWZFrHhW4udK03T7HUBbxWds9uwYygOGQLnKOGOMfdYkHPIOKgg8HXMXgu/0H+0oDPdSJIs/kEohVYhypPP+r9e9WZvEeqRXdxYNo1sb20ge5uFF/wDu/JGMFG2ZLHJ4ZV6dcYNM0bxdLqV7a/8AEsWKxvLuS0t5vtGZCyxGTLJtwAQrD7xOR070Ld2/rX/MTWi8v8v8ivf+ENQvdWbXJtShXUmYgrEZoodhQJ/BIH3fKOd2OSMVUtvAFzHo1x4ffVIBpM9wJz5UDLOpEYQAOWPpnPXHFW7fxLqK61r2nw2q3z2MzzkSz+UI4AiYVSFO5i27g4HqRxV3w14q/trVRa/YRbQyRtLbs8p8x0GMNtKhcEHPys2O+KVr/cW24kGm+GrjTdO1VpJlurm4sBaxhHmbKor7R+9duct0GAKp6b4V1aa10a+vr61i1DTbS3jtY1t2VFKjkSru5PJHGMHkUur+MbyDSLi9m0vyLRpri1glhvAZjJHu5KlMKDsbnJxxkUN49Znf7Los1zG7yJbMpkBYo4Ul/wB3hR1YbS5IU8Z4pp9e/wDX6k26f1/WhreGfDsmlaxqGqz3UU9xqABmEcRVVbcWO3JJ28jj1BPesvVfBN3qEMenyapAmmxXN1cIFgbz8zrKCC+7HBlJyByBg1qReJHm0C11CGzikubq6FpFCtwfL8wuV5crlRwTygYdNueK56DxvqFncala3unm4u4LmeR4kkdljhQIAqMkZ3EncQGC+5HSkl0/r+tQvbXv/wAEuWfg/VrPWoNattSsftsStGRMk8yMhTaOXlLAjnocdqytW8B6jbaU/kak12lszXEcIjlLuxjZCgQPsHLnB25AwCSBWxF44ke5NudJ8uSVxHZxyTlXkJkCKWBTAU5zlC+BwcHAL9R8ZXGnXYtbzSoRJG6LciK7aTaHk2KV2x49/n8v2zQ1ca0JtI8M3duLGGS7h+xW939vEflnzvOKkFS2cbQWPbOMCote8I3mprc2S6lbw6ddX630gMBM4YABlVt2AOODjI6dKpab4v1O10e2mu7KK+jS0kurudLkiWNAWCkp5e3LMNoG7oCe1XtU8W6hpsstpc6LF9siCySBLp3hSNlYhiyxFs5Uj7mBxzjmnLe/9f1oTFaf1/XX8S54S8OSaLPLPcXSzyG3jtkIkmb92mcZ8x2weegwK6KobKdbqzguVwFljVxhgw5Geo4P1qah3BW6Gb4l0tda0O40xnVFn2biy7hgOrEEd84x+NYWq+Co21aPUNEktdM2oqvFHG8Yk2sTy0bKw69iPfgkVueJ9UbRdDn1GO1+1PG0arF5mzcXkVB82Dj72a5/VvGtzpktzZ3WlW/260DSTRJdO6mMIGDKViLEnOPmVQCOvIqdNyrXQaB4P1DSLN7KLVLWSC42fama2JfCMxGwliAcHHzZwRkc1c8I+Fn0O7SaW7FwsFr9lg/eTMdm7PId2UdBwoA61Tbx0VuHSTStiPgWoech5izIqHBTbtJccqzEDqBT9S8Y3mnzS2txo8QntnIumF0xhQbVZSHEZPIb+JVA2nJHGasLoOg8GvHo6WH2+PK6QunbxDjkSb9+M9PakbwdNNZw6fc6hEbSzScWRjhIlVpM4ZznBKk5GAMkAmtDXteurKV4dP06K9kisWvpRJc+UBGMgBSFbcxIPoOOtZlz48gttAOsT6dII1uvs5RZdzf6oSZHHPXGPxpd/wCt3/mNvW7/AK0/yHaZ4NmtdZsdUl1GOaaCJfPPkkGWX98Xcc8ZM3A7Bar3fgI3UWlwvqQSOytTbvsiILgiQZHPH3/0rY0bxFLfWOoyzac8c9ioYxoX2ygpuG1pEQ54IORwaxD8QJAfs/8AZKG9VHlkhWaU7UUKcf6neHy2ACoBxndih7iXct6F4Omsdas9UuL6OWW1j8pQDM+5PLKDmSRsH5j0wO1RaT4MvtLks57XVLZ5rNIPK82BtpeOF4jkBuhVyRjkEdaveJfFg0nTbW8hsvP8+2a6McrujqiqGIwqOd3OOQBxyRVG68erbNO0+llIgmbcGVvMmOVC8bMYJb+FnIwcgU7vUFoh1p4NvLXUILmLU4V/fiedkidGdt7Oy4DbGXLHG9WK9jmludC1bUPEHiGMyw2um3s9ozM8BMjiONCTG2cdRjkHGOKryeO71ftgj0BXawt3uLkm5eNSqso/d74gWyGzyFHBFT3njae1u5NNk0mM6jG7h40nkePYqI+QyxE5PmKMFQM5570lsF9X3/pkFn4Fvk1my1C71aGcWpT5SkjFwsokB+dyEOR0UBR2FFv4BkhMGNSDfYTusmdppMESrJ86tIVxlQCFC/hUNp8QU8l51sZpIhOxlWeVhLEhk2ABVjIGOeHK9MZNbnhnxJdatc20dzpkdpHeQyzW7Jc+YSI3CncNg25yCME/hTV1awS63Kj+FtUfxBF4hOp2X9oxEMqC1IhziRTkBtx+WTrnOR1xxVfT/BN/aWN/Z/2ravHqjs18wtiCMyu/7r5sLw+Oc8jNaOi+Kl1DxIdJ+xqiOkzwzJIzbhE6q27KBed4I2s3vg1kab41ngkNtdQi7xqMsEkvmMHRWuXjjAVUK4AC/eZSR0zQugPRNmz4a8O3Wk6lNcPfRNbtGyJBEjhcs+7fhmKofUIFBJJIzioPDHhe+0rXV1K61OO6C2j2u3EhLBpA+75nIXp91QF9BT/Efie80vVLm1t9IjuoraO1aSRrvyyTPK0ahV2HOCASSRwfwqhqHjx7GCZp9LiMto8y3caXLvtEb7SUIj5zyRvCDjGaEtrf1/VwsdvRXI2PirVb6ZobbQrfeRPJEJL/AG7oonKFifLIBLYwOeOpFUNO8Y6ha2U9zqVnHJbyXt7HbSm6G/8AduxVGULgLtG0EFicdDmkg6He0VjeFdbOt2108lsLeW1uDA6qzFSdqsCC6I3Rh1UVs0wCiiigDO1/T5NQtoRbzpBcW1wlxC7puTcp6MAQSCCRwe9ZEHhe5bX31y8vbd7uWGeKRYoSqAOiKu3JJ4CHOeu7tXUUUraNDTs7mDH4fZYNBjN0pOkwtETs/wBYTCYsjnjrnv6Viv4EmVtKmh1MLNplhbWsYHmxK5iEiliY3VgCJOADxjvXcUU22/6/ruKPuqyOM0rwZc6de2UsGoQpFC6SS7FlDSYzlTlyrDJOGcMy5ODXZ0UUAFFFFABRRRQAUUUUAc/c6LqiS6gml6nDaW2oyGWYtExmhcqFZomDAAkKOoODzWNeeC9UlSK3g1qCK2t5biWD9y/msZn3kO4YHjkZXB5zkEV3NFIGcG3gS+e1vYJNVt2+2LdLJmKR8CcJ3ZyWIKdSTkGtn/hHbj7fgXkP9nnURqPl+UfO83+7uzjbn2zjjpXR0U+wPUwLrw802pTXn2lB5moWt5tMfTyVA25z1Pr2rDj8ASJc3Df2kHiu5/OuFLTLjEzyKFVZAp+8B8wPIz7V3dFJaBY4NfAl8tzb3K6tEjWhH2aGIzxxD5XUn5ZNyZD/AHUKqMdOataT4NuNNv7OW31CGOCF1klCLJvlIBypy5Vhk8MwLAcA12VFMHqFFFFABRRRQAUUUUAFFFFABRRRQAUUUUAFFFFABVfU4rOfT7iHUFja0aM+eJDhdmOcnsMVYrL8W2Lap4X1TT0i817i0kjRN23cxU4Ge3OKTdlcaSbSYx/DOgzeZK2mxN53zE7mwCSGynOEOQDlcc81LJ4e0iXSDpEmnI9kXEhhYsdzht+4nOSdwBznOa45dH1/ywljZ3tnqPm7oLyS4HlQ23l4EJUOfmHTGDz82aiv9J1aS3ggstB1KCAqBcia6EpaYIQHCCZRgkn593XHyGh6bCWp2kXh3RYYJY102PZLG8chYsxdWILBmJJOSByTngVnr4X8J/20YlsMakkImJFxMJNjZQMW3c52kdc4GOlcvp/h/wAVf2Q14wu4Nde5iCyy3Wdkf2VUY4DFcb8npnPNJFoOojxAt7FoGqQ6Z9lt4723e7UyXLK0pbb+86BmRjyN36U7ah0O4bw3obSyyPpsTtIrK4ZmI5GGOCcAkDlhyfWprfRNMgsJ7GOxU21wSZ1cs5kJAGWZiSeAOp7CsNbPWIfClsohuXngv0nW3EwMotxLkRli2GITsTjtmsA6D4hvV1q/ns7+G6Mc76bG94MpIZ2aPhX2g7dvXgDihauwHZt4X0IwrG2mqVDM2TI+5t2M7m3ZYHA4YkcCrcek6fG0Tx2MaGKdriMgEbZGUqzD3Kkj8a5LwnZeIIfF32u+sbiC3linFwS4KF94MZyZWL8ZwQqYzjFUP7K8SQa413DYahJCl4txMTOoeRROG2KfM2yDbnGVjwBg7s0LdeYn1O1u/DmjXkkktxpsbvI7SSMCylywAO7BGQQq5B4OBxT7HQ9Lsr431pYJFOd2GUtgbjltq52rnvgDNecLa61da3q0FxpeqNfSWjy2Si8XFo73E5jkYB8DjaeN2AMYqXU/Dvi65muEaS7aeS4JnuIG8tZoTIu1VfzsjC+iLjB5PcXQp6s6XSNB8Mi9vtOkhF7emaZrjdFKEHmHcy/3N2GAJHPrWnN4f8PzX0sUmmq1xIplYZkwuWBLLzhG3AH5cHjNchL4V1LT9Suf7IsbiOwe8kkmijuiDPD+5+UEtnJAcDOO4yM0apoviCW6gfTrG+tdLAPm2cs4mdk3k7NolXvtbG/oMZ7VMdl/XQT6ncjQ9L/sw6X9hU2m7eY9zZ3bt27dnduzzuznPeqCeHvC5uH0qPT4hMim4kiV5AxEhwSxz8wYpyCTnHIrB1W31C18IaFZ6hHe3Up1WNZII5PLleIs5EZO85wuBguc461lS6D4i/tJ5V0u6OnSlVSJpRJJDEGlKxsolXdgsD98hcj72MU11/rsJ9P67ndjwvoIMzDS4v3oIb5mwoLBjtGcJlgD8uOQDUcnhHw4wxJpMZBA3Zkf58NuBb5vmIJJBbJB6GuQ0nQfEo08313b3h1aH7CsO+77IAJujFcHnJPWtT4e2OuWWqXLalaXNvby2cWRIwx54Zt//LVyTgr83GcdB0p2GzctfCvh61kke30xI/N/1iiWTY/GOV3bTxxyKU+F9AMPlHThjdu3edJv6Yxv3bsY4xnHtWzRSAZBFFbwRwQxrHFGoVEUYCgdAKfRRTAzfE2kR67os2lTOEjmaMsSu7IWRXIxkdduPxqu/hHw86lH0lW+9uJkkLOGADB23ZYEKOGJHAqbxTBfXOhTw6eW88lCVR9rOgcF0DdiVDAH37VylxpN80krRaHqq2LRSLY2320b7ackYkb5/lHphmxg8c4pDOni8K6BGG2aTFtdDHtLOygHGcAnCk4GSME+tV9U0PwvZ2Ktf2KRwebs3s8hZ2kIXazA7n3HaMNkdK5LWNC8VT6RPbLHevrTNL5+oxXQSOaEowWNBuyGyV/hGCpOaf4h8M6h+9tbPSb+4lS/t5bO5W7HlxW67Cync+SwYOehzkHNDBJaHZ6zoel6/pwFxahla3aOGTDIVV1xjAIyOnynjjpUMPhHQ1SA3WmxXM8MaqXcNhiI9hbZnaCV4zjpXI2/h7xHa6SLuK3vH1U3Th916cmA2wXH38Abx25zzx1pul6Pr0d1MupaTqNzpAkLRWkUixNvMSAPt85sAMr5Bc8sDzQ9L2/r+riWtv6/rY7nR9P0V9If+z7dJbG9UlyxZ/OUjbyXJJGOMGof+EV8P+WY/wCzhyclvOk3njGC+7cVwMbSce1cRoOjeKbO60XzNNuovsj2ySETBwIQhEgLebjqeVCc4zuOcV6jT8wM3U9C0jUkjS+sY5VjjMSLuZRsPVCFIyvA4ORUEfhbw9HuC6XFhlKbSzFQDjOAThScDJGD71s0UAZcXh7RY4pol0+MrPG0UpdmZpFJyQzEknkdzS3mg6PePJJcWKs8j+Y7q7IzNtC9VIP3QBjocVp0UgOZsPBOiRxTi+tIbqSaZ5GKhokClyyptDYIXPGc4PIxW1Z6Xp9mbc21pHEbaNo4SM/IrEFgPqQKuUUwepl2Xh/RbK/W/tbBIrlQ4Rw7HaHOWCgnABIBwBjIqF/Cnh15mmbSot7yea2HcBn3FwxAOC24kgnkVtUUAU7rS9PupZZbi0jkeURCRjn5vLbfHn/dYkiqV74X8P3kkr3WlxSNMWM3zsBJuOW3AHDc889O1bNFAGXP4e0We1itZdPQwxFiih2UjccsMg5IPcE4NE/h7Q5rQWkumW7QLJJIseCArvncRg8E5PTp2rUooApaVpWn6Wsy2FsIfOfzJTvZi7YxuJYkk4A59qu0UUAFFFFABRRRQAUUUUAFFFFABRRRQAUUUUAFFFFABRRRQAUUUUAFFFFABRRRQAUUUUAFFFFABWOfEmkrevatJcqY7j7M8rWkohWXgbTJt2ZyQOvU4rYrjLrTtYntdZ0VdLlWPUdQeRb0zReUkTFTuwG37sA4G3rjkDml1B7HZkEDkGl2tx8p59q4jwToWtadr5utQ3g+XKtzNiPbduzgq2VYs2BnlguM4rLufCms21lamw09XmljuF1EecpaUNcIyZywDkJvwCQOxIzR2Dqei3txFZWVxeXLFILeNpZW2k7VUZJwOegqSJhLEkqZKOoZTjqDXlU3hXXpNF1S0vNCe+E1tcQ6bD9ohQWjOWKtw+FBDAfLkjaR0OS278KeJ7qTY2nNEJmaO6eO4jTzI/MjK/OH3sAqHqFwTgDHNNIOx6weDzRUVrbwWttHbWsSQwRKFjjQYCgdgKloAKKKKACoby5gs7Sa7upVighQySO3RVAyTU1UfEFvLd6Je2sNvBcvLCyCGckRyZHKkjpnpntSY1uJpWrWepyyw232hZogrPFPbvDIFbOG2uAcHB56cGr+DnGDmvOL7QvEV00aw22pDSY3RpLHULiG6mkIDcKxkwyAlTtkfqMjpzsNo2pr4V0ezuYJNQFrNvvLNpE3TRYcLHkkIdpZDgnB2dTTEdhg4PB461X027t9R0+DULNzLbToJIn2kblPQ4PIrhl8P6tvO3S2inZ4Wsbn7UrjTo1bLRnLbumeFDA5xnAqpo3hfX7XTLW1az8rU08jydSEyFbSNUAaLG7ceQ3ABU7sk0ug+h6Ztb+6fypACTjBzXm9x4e1RrS1gh8NeWgEa3+biOU3Miq37wI0gRhuP3nIbn7vFaNzpOty+CdD065sTdXEDKL2JnjkOFDAHDOqOOnU8cHGRQxHVTapYwrfNJNtFgoa5+Q/ICu4duePTNXU+dVZQSGAZeOoNcB4f8P6/D4J1uw1C3zf3VksMYM6neyxFPvA8duaqXHhnWJIovsWkNp2nqYftWml4ZTdMqOGfG/YfmKfeYFtuT2ydWgPQbe4tZ727hhw1xbFEn+QgrkblGcc8HNSRXEcskyJvzC21yUIGcZ4JGD+FeZaZ4T163kuxJpsjX8z27WeqNcRk2ip1UgNkYX5cKGz0JxzW54B0LWdMvXk1ESITaeVcOfLC3U+4HzflZix+98zbT82MejA7Cwuob6yhvLVjJBMu6NtpG4fQ81PtbP3T+VeYaZ4X1qHSbW3ttIbTZoYSuoH7Uh/tAeareWGVieVDDLYxux0zVseHtQF/cTyaA82lShhZaX9pjU2UhCDzc7toyQx+QkrngZJpAehPGrBS8YbBypK5wfUVDqN3b6fYyXt45jt48bn2k4yQBwOepFcT4U0XX7PxfFqF5ZGGForlLuRZEYSMzIYzu3l5AArYLAEZxjFZGueGfE15PqTRaVk3SXKS7Z40EwaVGi+feXYbVPLBdpOAMc0+w1a+p6rtbONpz9KiglWbzPLWT925RtyFeR6ZHI9xxXm2reG9auJJlsPD/2TTZQ3lWbSQuYZvLCiTb5mxQTn5lLMMZ28mqug6Vq+oWl/Lc2UmpuWlt4f9KQfY7oYDS7i3rj5k3EbDgc0LqFtD1cAnoCaXBxnBxXF+N9E1jUV04R7r6OG2eOWNVjyZyFCy4dlAxhuQSRngVD4V8Majpt3YXtxHuvft1017cmYM0kLhtmT3Gdhx2POBzQLpc7miiigCtql9baZYS3147JBEBuKoznkgDCqCTyR0FQ6Zq1nqNzNbQC5S4hVWeKe2khfa2cMA4BI4IyPSq/jGxudT8N3VjZ58+Ux7SGAIxIpJBPGQATzXL+I/DGtSau88Nxc6paOIDKtx5LO6r5mYgp2IVyyPhsZIPJwBSvqPod5cSLb28txNlYokLu2CcADJqLTbuHULVbq18x4W5VmjZcjGcgEDjnrXl8nhfxZsjX7C8ssbIsUpli3CAqQ0ZYvkEbiCqjaQM7iau2PhvVAlhZ6p4ca6ht5TO0yTQliRt2R5ZwVQEbjjrgD1oQnselkEdQRS7W/un8q4bwDpGt6drc1xf2LW0M1mFlw8eGnEhJPyuzPkNw7cnHIFZw8E3iaYfL09Ptv9lSgN54J+2ebujfOfvAZw3YcZp9UJvc9KwcdDUayK1wbcLJvCBz8h24Jx16Z46da4FvDOrz4T7O1tfRmaSfUfOUi8fduh4B3fKwX7wAGMDOaji8K6tfa3p17rFmrwzSC51CE3AZFcib5MZ+YLujHpx7Uv6/r+vzG9j0KeRYfL8xZP3jhF2oTyfXHQe54qTa2fun8q8xg8IeILaDS1sEFpOLRVu5vtAJ88M+GbnLEBhzzxxS6L4N1F9V086nYn+zonBureQxKkjiGRTIVR235Zl5PJwCQMZp9wloz0iOaKS4lt45FaaLb5iA/MuRkZHvUuDzweOteZ6d4U1S1mimu9HF2pjtftkazRlroRxshjJZhuIbY3Jwcdc8VLbeHNdi1awujp7N5cqGPfOjpaw+azbN24OrKpx8gdWwAeBmhasHoej4OM4OPWoriaK3EZuJFiEjrGm443M3AUe5rj/EHh2/uNW1HVbO2Rr37TYtZStNtKojDzcc/KCu4HuR61gWXhXW2uIZbzQ1eOOW0naJmgAMqSkyMMOcna33mOSAcgHAKWv3g9FdHp9zNFbRiS4kWJGZUDOcAsxwB9SSBUu1v7p/KvKY/CeuTSlrzRFkjPkyyxl4cSTJcByw+clzsLYdyCeQQKt6t4V1m9gS2SxeKf7QzX94LlV+3xGUEKMNuGBg8gY24XOaaB6Ho8EizGUIsmY3KNuQryPTI5HuOKk2txweeledTeF9RhvdUVdJF3ZStKumRR3CILNjjbKMsNoxjlcsuzgc1f8E6Lq+m+IZLi+tjteJxPdO6EzSFgQVKtucHk/OoK9ATQglodVDqNrNpzahC0kluGZdyRMSSrFSAuMnkHtVza39015c/hXWjYyQWejNZXv2i5knu/tUZF1E7sUTht3dTggBduAeaSXwf4guL1Fuo3kBule+lDRot4n2hHySHLthAeGC4HyjOaS1sHVnqJ4PPFFZHhbT5dMs7u1eIRQi9la1jVgQsJIKgY6DOeO1a9MAooooAgu7y3tDALiTYZ5Vhj4J3Oc4HHToaLe7guLu5tIXLzWpQTLtPy7hlee/HpWf4otbq4trOazh8+WzvIrnydwUyKuQVBOBnBOMkDjqK5i68M3mseKJdW1LS9lrNDOotppkYo4jjWNmCsVJJDkYJxgHINK+j/rt/wR21S/rr/wAA74AnoCaXa390/lXIX+gXep2XhqDU7cXItIX+2rJICDIbcoM8/N859/WuePhDXIYNPSO13W4srT+0rcNHKbm4VZQ5IdwrEFkJJPOBycU2rXFHVXPUMHGcHFJXnejeHddtdZ0u5ntZJnhMYeeaaNhHEA2VBDB1IzjaAyNxk16JQAUUUUAFFFFABRRRQBlaj4h0qwuJILiabMO3z3jt5Hjgz08x1BVPX5iOOa1RyBjnPTFcw0GtabNq8NhpgvP7QuDcQXDSRiOJmRVIlViGIG3Pyhsjjiue1HRfFLWsNhDprTLBNeNJOblAsyyyblCLvBPykjDbRxjoc0ugM9EaaJbpLVpFE7qzpGT8zKMZIHoMj86lKsByD+VeTy+DtamtbsNpG2V4L63tWEsMbQrKEKAbWwgyHGFJwT6c10Fl4bubHWY1s9NEPl6gJo79ZVCra4/1G3O71GMbed2c010B9TuArEcKT+FG1ueDx14ritY8LSahr9zfzWSyiTULRldpf+XdUxKuM9Dzlf4vesWDwp4kjvlyrhY5gLGRGiIs41mc43FtygoV4VW44OMUkJnp+1v7p/KjBxnBxXlSeFPECsqrprCxV1a5gkaGSS6IEg5HmBJACytvfYx7jitDRfDmu2mu6ZdXFrLO8RjElxNNGwSMKw2ghg6kZA2AMjdc00NnolFFFABRRRQAUUUUAFFFFABRRRQAUUUUAFFFFABVTWdRtdJ0q51O9cpb20ZkkI64FW6g1Czt9QsZrK7j8yCZCjrnGQfftSYHOaF4ti1rxJHp9psRUhka4j8yOUhhsKEPGzLjDHoe1IfHWmC/lsfs87XAbZDGkkTNM3mCPbgNlDuYff28HNa2naDZWN8t8sl3PdBWXzbicyMQ2Mj0/hFY+oeCLD7MG05p/tMIxbLPdP5cQMiuQuOV5UENyQcdelHVB3JrbxlaSf2mk2m39tNpsU0lxHJsJxEFLBSrEHIcY7VNpnizT77XV0iOKRJnDlCZIzkqASCqsWXg8bgM9qz9P8C2r2N4mrXF01xfSTNcG3vH+aOVVVoy5ALD5Ac4HPTFamm+FdJ0+/gvLVrwNbvI8MbXDGOMyZ34X3zmn2B+X9I3aKKKACiiigAooooAKKKKACiiigApFVVGFUAewpaKACiiigAooooAqavqEOl6e95OrsqsqKiDLO7MFVR7kkCsmXxO0UkkD6HqQuYI2muIcxZiiGPn3b9rA9gpJ4PHFbOpWVvqFlJZ3aF4nxkA4IIIIIPYggEH1FZT+FdMfczTagZpAyzTfam8ydGxlHPdeBxxikBQvvHemWumSat9ivp9MBdIrqIIVmkVSSiqW3Z+VgCQASMZqtrvjG8hsPNtNIvbcx3sFtcyyCJ1hZ2UshAfJO1hyOASBmtW68HaFcRPBJDOLVizC2WYrCjsCC6r2bBPPuafqnhTSdRuHluPtYWSZJ5IY7hkieVMBXKjqcKPyFDGraGdp/je2mt0ll07UBBuaH7UyxhZJVh80gKGyMrnnGMjGafYeN7PUWa30/T7m6vVZt1vDNC+FCKxfeH2EYdRw2cnFXH8IaG+ljTWgmNsJjMB5zZ3mPy85/3f15psfg/So7iS6S41NbqRtz3Au28w/KEIz6FQoI/2R6U31EulzP0Pxos+h299eWV1IqpEL24jRQkMkmCqlM7ifmTO0HGa1/C3iG38QQzS29tLCIiuQ7xseRnB2MdrDurYI4yKgh8G6HDbx2scdytqixq1v9oby5SmNjOP4iMDn2HpV7RtEstJlmmt3upZZkSN5LiYyNsTO1cnsMn86A6Gn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s-ES"/>
              <a:t> </a:t>
            </a:r>
          </a:p>
        </p:txBody>
      </p:sp>
      <p:pic>
        <p:nvPicPr>
          <p:cNvPr id="3" name="Imagen 2"/>
          <p:cNvPicPr>
            <a:picLocks noChangeAspect="1"/>
          </p:cNvPicPr>
          <p:nvPr/>
        </p:nvPicPr>
        <p:blipFill>
          <a:blip r:embed="rId2"/>
          <a:stretch>
            <a:fillRect/>
          </a:stretch>
        </p:blipFill>
        <p:spPr>
          <a:xfrm>
            <a:off x="0" y="764704"/>
            <a:ext cx="9144000" cy="6053519"/>
          </a:xfrm>
          <a:prstGeom prst="rect">
            <a:avLst/>
          </a:prstGeom>
        </p:spPr>
      </p:pic>
    </p:spTree>
    <p:extLst>
      <p:ext uri="{BB962C8B-B14F-4D97-AF65-F5344CB8AC3E}">
        <p14:creationId xmlns:p14="http://schemas.microsoft.com/office/powerpoint/2010/main" val="309627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848" y="764704"/>
            <a:ext cx="8229600" cy="1069848"/>
          </a:xfrm>
        </p:spPr>
        <p:txBody>
          <a:bodyPr>
            <a:normAutofit fontScale="90000"/>
          </a:bodyPr>
          <a:lstStyle/>
          <a:p>
            <a:r>
              <a:rPr lang="es-AR" dirty="0" smtClean="0"/>
              <a:t>La persona como entidad psicomotriz</a:t>
            </a:r>
            <a:endParaRPr lang="es-AR" dirty="0"/>
          </a:p>
        </p:txBody>
      </p:sp>
      <p:sp>
        <p:nvSpPr>
          <p:cNvPr id="3" name="2 Rectángulo"/>
          <p:cNvSpPr/>
          <p:nvPr/>
        </p:nvSpPr>
        <p:spPr>
          <a:xfrm>
            <a:off x="467544" y="1772816"/>
            <a:ext cx="4104456" cy="4708981"/>
          </a:xfrm>
          <a:prstGeom prst="rect">
            <a:avLst/>
          </a:prstGeom>
        </p:spPr>
        <p:txBody>
          <a:bodyPr wrap="square">
            <a:spAutoFit/>
          </a:bodyPr>
          <a:lstStyle/>
          <a:p>
            <a:pPr algn="just"/>
            <a:r>
              <a:rPr lang="es-ES" altLang="es-AR" sz="2000" dirty="0" smtClean="0"/>
              <a:t>En consecuencia el desarrollo armonioso de la entidad psicomotriz se identifica con el desarrollo integrado del ser, donde los caracteres evolutivos de cada área se coordinan en estadios paralelos de crecimiento. </a:t>
            </a:r>
          </a:p>
          <a:p>
            <a:pPr algn="just"/>
            <a:r>
              <a:rPr lang="es-ES" altLang="es-AR" sz="2000" dirty="0" smtClean="0"/>
              <a:t>Las áreas del comportamiento motor deben desarrollarse al mismo tiempo que se organizan los niveles crecientes del pensamiento y se integra la maduración afectiva que va a permitir la afirmación del yo y sus relaciones.</a:t>
            </a:r>
          </a:p>
        </p:txBody>
      </p:sp>
      <p:graphicFrame>
        <p:nvGraphicFramePr>
          <p:cNvPr id="5" name="4 Diagrama"/>
          <p:cNvGraphicFramePr/>
          <p:nvPr>
            <p:extLst>
              <p:ext uri="{D42A27DB-BD31-4B8C-83A1-F6EECF244321}">
                <p14:modId xmlns:p14="http://schemas.microsoft.com/office/powerpoint/2010/main" val="2523562392"/>
              </p:ext>
            </p:extLst>
          </p:nvPr>
        </p:nvGraphicFramePr>
        <p:xfrm>
          <a:off x="4509329" y="1700808"/>
          <a:ext cx="463217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529085"/>
      </p:ext>
    </p:extLst>
  </p:cSld>
  <p:clrMapOvr>
    <a:masterClrMapping/>
  </p:clrMapOvr>
  <mc:AlternateContent xmlns:mc="http://schemas.openxmlformats.org/markup-compatibility/2006" xmlns:p14="http://schemas.microsoft.com/office/powerpoint/2010/main">
    <mc:Choice Requires="p14">
      <p:transition spd="slow" p14:dur="2000" advTm="700"/>
    </mc:Choice>
    <mc:Fallback xmlns="">
      <p:transition spd="slow" advTm="7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4987" y="2348880"/>
            <a:ext cx="7632848" cy="4154984"/>
          </a:xfrm>
          <a:prstGeom prst="rect">
            <a:avLst/>
          </a:prstGeom>
        </p:spPr>
        <p:txBody>
          <a:bodyPr wrap="square">
            <a:spAutoFit/>
          </a:bodyPr>
          <a:lstStyle/>
          <a:p>
            <a:pPr algn="just"/>
            <a:r>
              <a:rPr lang="es-AR" altLang="es-AR" sz="2400" dirty="0" smtClean="0"/>
              <a:t>El </a:t>
            </a:r>
            <a:r>
              <a:rPr lang="es-AR" altLang="es-AR" sz="2400" b="1" dirty="0" smtClean="0"/>
              <a:t>desarrollo psicomotor (DSM) </a:t>
            </a:r>
            <a:r>
              <a:rPr lang="es-AR" altLang="es-AR" sz="2400" dirty="0" smtClean="0"/>
              <a:t>se refiere a un proceso evolutivo, multidimensional e integral, en donde los niños  van adquiriendo un conjunto de habilidades en forma progresiva dependiendo de la maduración del sistema nervioso central (SNC) y la relación del niño con su entorno.</a:t>
            </a:r>
          </a:p>
          <a:p>
            <a:pPr algn="just"/>
            <a:r>
              <a:rPr lang="es-AR" altLang="es-AR" sz="2400" dirty="0" smtClean="0"/>
              <a:t>Su objetivo es la adquisición de habilidades y respuestas cada vez más complejas, que permitan al niño(a) un grado cada vez mayor de </a:t>
            </a:r>
            <a:r>
              <a:rPr lang="es-AR" altLang="es-AR" sz="2400" b="1" dirty="0" smtClean="0"/>
              <a:t>independencia</a:t>
            </a:r>
            <a:r>
              <a:rPr lang="es-AR" altLang="es-AR" sz="2400" dirty="0" smtClean="0"/>
              <a:t> y </a:t>
            </a:r>
            <a:r>
              <a:rPr lang="es-AR" altLang="es-AR" sz="2400" b="1" dirty="0" smtClean="0"/>
              <a:t>capacidades</a:t>
            </a:r>
            <a:r>
              <a:rPr lang="es-AR" altLang="es-AR" sz="2400" dirty="0" smtClean="0"/>
              <a:t> para </a:t>
            </a:r>
            <a:r>
              <a:rPr lang="es-AR" altLang="es-AR" sz="2400" b="1" dirty="0" smtClean="0"/>
              <a:t>interactuar</a:t>
            </a:r>
            <a:r>
              <a:rPr lang="es-AR" altLang="es-AR" sz="2400" dirty="0" smtClean="0"/>
              <a:t> con el mundo que lo rodea.</a:t>
            </a:r>
            <a:endParaRPr lang="es-AR" altLang="es-AR" sz="2400" dirty="0"/>
          </a:p>
        </p:txBody>
      </p:sp>
      <p:pic>
        <p:nvPicPr>
          <p:cNvPr id="1026" name="Picture 2" descr="divernatacion : desarrollo mo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85" y="1"/>
            <a:ext cx="6682119"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433164"/>
      </p:ext>
    </p:extLst>
  </p:cSld>
  <p:clrMapOvr>
    <a:masterClrMapping/>
  </p:clrMapOvr>
  <mc:AlternateContent xmlns:mc="http://schemas.openxmlformats.org/markup-compatibility/2006" xmlns:p14="http://schemas.microsoft.com/office/powerpoint/2010/main">
    <mc:Choice Requires="p14">
      <p:transition spd="slow" p14:dur="2000" advTm="24456"/>
    </mc:Choice>
    <mc:Fallback xmlns="">
      <p:transition spd="slow" advTm="24456"/>
    </mc:Fallback>
  </mc:AlternateContent>
  <p:timing>
    <p:tnLst>
      <p:par>
        <p:cTn id="1" dur="indefinite" restart="never" nodeType="tmRoot"/>
      </p:par>
    </p:tnLst>
  </p:timing>
  <p:extLst mod="1">
    <p:ext uri="{E180D4A7-C9FB-4DFB-919C-405C955672EB}">
      <p14:showEvtLst xmlns:p14="http://schemas.microsoft.com/office/powerpoint/2010/main">
        <p14:playEvt time="20560" objId="3"/>
        <p14:pauseEvt time="20560" objId="3"/>
        <p14:seekEvt time="20560" objId="3" seek="46432"/>
        <p14:resumeEvt time="22199" objId="3"/>
        <p14:stopEvt time="24456"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a:t>CARACTERISTICAS DEL </a:t>
            </a:r>
            <a:r>
              <a:rPr lang="es-AR" dirty="0" smtClean="0"/>
              <a:t/>
            </a:r>
            <a:br>
              <a:rPr lang="es-AR" dirty="0" smtClean="0"/>
            </a:br>
            <a:r>
              <a:rPr lang="es-AR" dirty="0" smtClean="0"/>
              <a:t>DESARROLLO </a:t>
            </a:r>
            <a:r>
              <a:rPr lang="es-AR" dirty="0"/>
              <a:t>PSICOMOTOR</a:t>
            </a:r>
          </a:p>
        </p:txBody>
      </p:sp>
      <p:sp>
        <p:nvSpPr>
          <p:cNvPr id="6" name="5 Marcador de contenido"/>
          <p:cNvSpPr>
            <a:spLocks noGrp="1"/>
          </p:cNvSpPr>
          <p:nvPr>
            <p:ph sz="quarter" idx="4"/>
          </p:nvPr>
        </p:nvSpPr>
        <p:spPr/>
        <p:txBody>
          <a:bodyPr>
            <a:normAutofit lnSpcReduction="10000"/>
          </a:bodyPr>
          <a:lstStyle/>
          <a:p>
            <a:r>
              <a:rPr lang="es-AR" altLang="es-AR" sz="2800" dirty="0"/>
              <a:t>Secuencial: un logro da lugar a otro.</a:t>
            </a:r>
          </a:p>
          <a:p>
            <a:r>
              <a:rPr lang="es-AR" altLang="es-AR" sz="2800" dirty="0"/>
              <a:t>Progresivo: avanza de lo simple a lo complejo.</a:t>
            </a:r>
          </a:p>
          <a:p>
            <a:r>
              <a:rPr lang="es-AR" altLang="es-AR" sz="2800" dirty="0"/>
              <a:t>Coordinado: entre los distintos sistemas para dar lugar al desarrollo.</a:t>
            </a:r>
          </a:p>
          <a:p>
            <a:endParaRPr lang="es-AR" dirty="0"/>
          </a:p>
        </p:txBody>
      </p:sp>
      <p:pic>
        <p:nvPicPr>
          <p:cNvPr id="7" name="Picture 2" descr="http://2.bp.blogspot.com/_YJUQLwI6yho/TDr21VYwKwI/AAAAAAAAAEA/AGGIbexiJnY/s320/desarrollo_motor.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3321" y="2492896"/>
            <a:ext cx="4700550" cy="4176464"/>
          </a:xfrm>
          <a:noFill/>
        </p:spPr>
      </p:pic>
    </p:spTree>
    <p:extLst>
      <p:ext uri="{BB962C8B-B14F-4D97-AF65-F5344CB8AC3E}">
        <p14:creationId xmlns:p14="http://schemas.microsoft.com/office/powerpoint/2010/main" val="4124900022"/>
      </p:ext>
    </p:extLst>
  </p:cSld>
  <p:clrMapOvr>
    <a:masterClrMapping/>
  </p:clrMapOvr>
  <mc:AlternateContent xmlns:mc="http://schemas.openxmlformats.org/markup-compatibility/2006" xmlns:p14="http://schemas.microsoft.com/office/powerpoint/2010/main">
    <mc:Choice Requires="p14">
      <p:transition spd="slow" p14:dur="2000" advTm="19919"/>
    </mc:Choice>
    <mc:Fallback xmlns="">
      <p:transition spd="slow" advTm="19919"/>
    </mc:Fallback>
  </mc:AlternateContent>
  <p:timing>
    <p:tnLst>
      <p:par>
        <p:cTn id="1" dur="indefinite" restart="never" nodeType="tmRoot"/>
      </p:par>
    </p:tnLst>
  </p:timing>
  <p:extLst mod="1">
    <p:ext uri="{E180D4A7-C9FB-4DFB-919C-405C955672EB}">
      <p14:showEvtLst xmlns:p14="http://schemas.microsoft.com/office/powerpoint/2010/main">
        <p14:playEvt time="3932" objId="3"/>
        <p14:pauseEvt time="3932" objId="3"/>
        <p14:seekEvt time="3932" objId="3" seek="47453"/>
        <p14:resumeEvt time="5326" objId="3"/>
        <p14:stopEvt time="8024" objId="3"/>
        <p14:playEvt time="12923" objId="3"/>
        <p14:stopEvt time="19919"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1066800"/>
          </a:xfrm>
        </p:spPr>
        <p:txBody>
          <a:bodyPr/>
          <a:lstStyle/>
          <a:p>
            <a:r>
              <a:rPr lang="es-AR" dirty="0" smtClean="0"/>
              <a:t>El esquema corporal</a:t>
            </a:r>
            <a:endParaRPr lang="es-AR" dirty="0"/>
          </a:p>
        </p:txBody>
      </p:sp>
      <p:sp>
        <p:nvSpPr>
          <p:cNvPr id="3" name="2 Marcador de contenido"/>
          <p:cNvSpPr>
            <a:spLocks noGrp="1"/>
          </p:cNvSpPr>
          <p:nvPr>
            <p:ph idx="1"/>
          </p:nvPr>
        </p:nvSpPr>
        <p:spPr>
          <a:xfrm>
            <a:off x="395536" y="1412776"/>
            <a:ext cx="8229600" cy="4325112"/>
          </a:xfrm>
        </p:spPr>
        <p:txBody>
          <a:bodyPr/>
          <a:lstStyle/>
          <a:p>
            <a:r>
              <a:rPr lang="es-ES" dirty="0">
                <a:solidFill>
                  <a:srgbClr val="000000"/>
                </a:solidFill>
                <a:latin typeface="Times New Roman" panose="02020603050405020304" pitchFamily="18" charset="0"/>
              </a:rPr>
              <a:t> </a:t>
            </a:r>
            <a:endParaRPr lang="es-A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43" y="2462213"/>
            <a:ext cx="8638121" cy="439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Psicomotricidad, una actividad ideal para los menores de 6 año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157" y="2566553"/>
            <a:ext cx="2440980" cy="16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395536" y="1284263"/>
            <a:ext cx="6624736" cy="1177949"/>
          </a:xfrm>
          <a:prstGeom prst="rect">
            <a:avLst/>
          </a:prstGeom>
        </p:spPr>
      </p:pic>
    </p:spTree>
    <p:extLst>
      <p:ext uri="{BB962C8B-B14F-4D97-AF65-F5344CB8AC3E}">
        <p14:creationId xmlns:p14="http://schemas.microsoft.com/office/powerpoint/2010/main" val="2767533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2816"/>
            <a:ext cx="9042267"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ESTIMULACIÓN MUSICAL EN LOS NIÑOS : Contribución de la música 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71" y="377599"/>
            <a:ext cx="2357108" cy="189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4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Lateralidad</a:t>
            </a:r>
            <a:endParaRPr lang="es-AR" dirty="0"/>
          </a:p>
        </p:txBody>
      </p:sp>
      <p:sp>
        <p:nvSpPr>
          <p:cNvPr id="4" name="3 Marcador de contenido"/>
          <p:cNvSpPr>
            <a:spLocks noGrp="1"/>
          </p:cNvSpPr>
          <p:nvPr>
            <p:ph idx="1"/>
          </p:nvPr>
        </p:nvSpPr>
        <p:spPr>
          <a:xfrm>
            <a:off x="3851920" y="692696"/>
            <a:ext cx="5112568" cy="2736304"/>
          </a:xfrm>
        </p:spPr>
        <p:txBody>
          <a:bodyPr>
            <a:normAutofit/>
          </a:bodyPr>
          <a:lstStyle/>
          <a:p>
            <a:r>
              <a:rPr lang="es-AR" sz="2400" dirty="0" smtClean="0"/>
              <a:t>La lateralidad es la tendencia a utilizar un lado preferencial del cuerpo por sobre el otro a nivel motor (mano y pie) y perceptivo (ojo y oído).</a:t>
            </a:r>
            <a:endParaRPr lang="es-AR"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2268"/>
            <a:ext cx="8892480" cy="430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482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AR"/>
          </a:p>
        </p:txBody>
      </p:sp>
      <p:sp>
        <p:nvSpPr>
          <p:cNvPr id="2" name="1 Título"/>
          <p:cNvSpPr>
            <a:spLocks noGrp="1"/>
          </p:cNvSpPr>
          <p:nvPr>
            <p:ph type="title"/>
          </p:nvPr>
        </p:nvSpPr>
        <p:spPr>
          <a:xfrm>
            <a:off x="457200" y="312738"/>
            <a:ext cx="8229600" cy="1897062"/>
          </a:xfrm>
        </p:spPr>
        <p:txBody>
          <a:bodyPr/>
          <a:lstStyle/>
          <a:p>
            <a:r>
              <a:rPr lang="es-AR" dirty="0" smtClean="0"/>
              <a:t>Psicomotricidad invisible:</a:t>
            </a:r>
            <a:br>
              <a:rPr lang="es-AR" dirty="0" smtClean="0"/>
            </a:br>
            <a:r>
              <a:rPr lang="es-AR" dirty="0" smtClean="0"/>
              <a:t>Tono, equilibrio y postura</a:t>
            </a:r>
            <a:endParaRPr lang="es-A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871296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Ejercicios De Yoga Fáciles Para Niños【Víd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7" descr="Ejercicios De Yoga Fáciles Para Niños【Víde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7177" name="Picture 9" descr="Ejercicios De Yoga Fáciles Para Niños【Víd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807064"/>
            <a:ext cx="2063295" cy="132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3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413" y="692696"/>
            <a:ext cx="8229600" cy="1069848"/>
          </a:xfrm>
        </p:spPr>
        <p:txBody>
          <a:bodyPr/>
          <a:lstStyle/>
          <a:p>
            <a:pPr algn="ctr">
              <a:defRPr/>
            </a:pPr>
            <a:r>
              <a:rPr lang="es-AR" dirty="0" smtClean="0"/>
              <a:t>PSICOMOTRICIDAD VISIBLE</a:t>
            </a:r>
            <a:endParaRPr lang="es-AR" dirty="0"/>
          </a:p>
        </p:txBody>
      </p:sp>
      <p:sp>
        <p:nvSpPr>
          <p:cNvPr id="22532" name="3 Marcador de texto"/>
          <p:cNvSpPr>
            <a:spLocks noGrp="1"/>
          </p:cNvSpPr>
          <p:nvPr>
            <p:ph type="body" sz="half" idx="4294967295"/>
          </p:nvPr>
        </p:nvSpPr>
        <p:spPr>
          <a:xfrm>
            <a:off x="5573066" y="1735102"/>
            <a:ext cx="3810000" cy="4114800"/>
          </a:xfrm>
        </p:spPr>
        <p:txBody>
          <a:bodyPr/>
          <a:lstStyle/>
          <a:p>
            <a:r>
              <a:rPr lang="es-AR" altLang="es-AR" dirty="0" smtClean="0"/>
              <a:t>FINA:</a:t>
            </a:r>
          </a:p>
          <a:p>
            <a:pPr>
              <a:buFont typeface="Wingdings" pitchFamily="2" charset="2"/>
              <a:buNone/>
            </a:pPr>
            <a:r>
              <a:rPr lang="es-AR" altLang="es-AR" dirty="0" smtClean="0"/>
              <a:t>Desarrollo del movimiento de la mano. Involucra coordinación mano-ojo.</a:t>
            </a:r>
          </a:p>
        </p:txBody>
      </p:sp>
      <p:sp>
        <p:nvSpPr>
          <p:cNvPr id="6" name="3 Marcador de texto"/>
          <p:cNvSpPr txBox="1">
            <a:spLocks/>
          </p:cNvSpPr>
          <p:nvPr/>
        </p:nvSpPr>
        <p:spPr bwMode="auto">
          <a:xfrm>
            <a:off x="1430192" y="1749546"/>
            <a:ext cx="3810000" cy="4114800"/>
          </a:xfrm>
          <a:prstGeom prst="rect">
            <a:avLst/>
          </a:prstGeom>
          <a:noFill/>
          <a:ln w="9525">
            <a:noFill/>
            <a:miter lim="800000"/>
            <a:headEnd/>
            <a:tailEnd/>
          </a:ln>
        </p:spPr>
        <p:txBody>
          <a:bodyPr lIns="182562" tIns="46038" rIns="182562" bIns="46038"/>
          <a:lstStyle/>
          <a:p>
            <a:pPr marL="342900" indent="-342900" algn="l" eaLnBrk="0" hangingPunct="0">
              <a:defRPr/>
            </a:pPr>
            <a:r>
              <a:rPr lang="es-AR" sz="3200" kern="0" dirty="0">
                <a:latin typeface="+mn-lt"/>
              </a:rPr>
              <a:t>GRUESA:</a:t>
            </a:r>
          </a:p>
          <a:p>
            <a:pPr marL="342900" indent="-342900" algn="r" eaLnBrk="0" hangingPunct="0">
              <a:buFont typeface="Wingdings" pitchFamily="2" charset="2"/>
              <a:buNone/>
              <a:defRPr/>
            </a:pPr>
            <a:r>
              <a:rPr lang="es-AR" sz="3200" kern="0" dirty="0">
                <a:latin typeface="+mn-lt"/>
              </a:rPr>
              <a:t>   Desarrollo de los grandes grupos musculares, movimientos amplios, cambios posturales  y manejo del equilibrio</a:t>
            </a:r>
          </a:p>
        </p:txBody>
      </p:sp>
      <p:pic>
        <p:nvPicPr>
          <p:cNvPr id="1028" name="Picture 4" descr="Qué es la motricidad f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165" y="4602348"/>
            <a:ext cx="2989768" cy="194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 regalo de nuestros niños: Psicomotricidad Gruesa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6" y="4002148"/>
            <a:ext cx="2827232" cy="285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129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385</TotalTime>
  <Words>509</Words>
  <Application>Microsoft Office PowerPoint</Application>
  <PresentationFormat>Presentación en pantalla (4:3)</PresentationFormat>
  <Paragraphs>81</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Georgia</vt:lpstr>
      <vt:lpstr>Segoe UI</vt:lpstr>
      <vt:lpstr>Times New Roman</vt:lpstr>
      <vt:lpstr>Trebuchet MS</vt:lpstr>
      <vt:lpstr>Wingdings</vt:lpstr>
      <vt:lpstr>Wingdings 2</vt:lpstr>
      <vt:lpstr>Urbano</vt:lpstr>
      <vt:lpstr>Desarrollo psicomotriz</vt:lpstr>
      <vt:lpstr>La persona como entidad psicomotriz</vt:lpstr>
      <vt:lpstr>Presentación de PowerPoint</vt:lpstr>
      <vt:lpstr>CARACTERISTICAS DEL  DESARROLLO PSICOMOTOR</vt:lpstr>
      <vt:lpstr>El esquema corporal</vt:lpstr>
      <vt:lpstr>Presentación de PowerPoint</vt:lpstr>
      <vt:lpstr>Lateralidad</vt:lpstr>
      <vt:lpstr>Psicomotricidad invisible: Tono, equilibrio y postura</vt:lpstr>
      <vt:lpstr>PSICOMOTRICIDAD VISIBLE</vt:lpstr>
      <vt:lpstr>LOS PROGRESOS DE LA PSICOMOTRICIDAD</vt:lpstr>
      <vt:lpstr>Etapas del esquema corporal</vt:lpstr>
      <vt:lpstr>Aprendizaje motor</vt:lpstr>
      <vt:lpstr>Presentación de PowerPoint</vt:lpstr>
      <vt:lpstr>Presentación de PowerPoint</vt:lpstr>
      <vt:lpstr>Presentación de PowerPoint</vt:lpstr>
      <vt:lpstr>Presentación de PowerPoint</vt:lpstr>
      <vt:lpstr>EL INDICE DE APGAR</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psicomotriz</dc:title>
  <dc:creator>Alumno</dc:creator>
  <cp:lastModifiedBy>Cuenta Microsoft</cp:lastModifiedBy>
  <cp:revision>22</cp:revision>
  <dcterms:created xsi:type="dcterms:W3CDTF">2020-05-13T23:44:29Z</dcterms:created>
  <dcterms:modified xsi:type="dcterms:W3CDTF">2024-05-07T12:08:12Z</dcterms:modified>
</cp:coreProperties>
</file>