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3D89C-7D59-77D8-731D-8A10087D6E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6236" r="8431"/>
          <a:stretch>
            <a:fillRect/>
          </a:stretch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s-AR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Individuo y Sociedad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s-AR" sz="470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8" y="2872899"/>
            <a:ext cx="3456274" cy="3659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autor reflexiona sobre la relación esencial entre el individuo y la sociedad, enmarcándola desde una visión humanista y ética. Se explora cómo la persona encuentra sentido en comunidad y cómo la sociedad debe estar al servicio del desarrollo integral del ser humano.</a:t>
            </a:r>
          </a:p>
        </p:txBody>
      </p:sp>
      <p:pic>
        <p:nvPicPr>
          <p:cNvPr id="1026" name="Picture 2" descr="Jardines funcionales urbanos, un servicio a la comunidad de estudiantes de  Agronomía .">
            <a:extLst>
              <a:ext uri="{FF2B5EF4-FFF2-40B4-BE49-F238E27FC236}">
                <a16:creationId xmlns:a16="http://schemas.microsoft.com/office/drawing/2014/main" id="{48287225-92D6-A534-81A4-CDD425F1E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2" r="22511" b="1"/>
          <a:stretch>
            <a:fillRect/>
          </a:stretch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ndividuo - EcuRed">
            <a:extLst>
              <a:ext uri="{FF2B5EF4-FFF2-40B4-BE49-F238E27FC236}">
                <a16:creationId xmlns:a16="http://schemas.microsoft.com/office/drawing/2014/main" id="{41BC7C15-464E-F4C5-E44E-35A55F0A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955" y="1354031"/>
            <a:ext cx="2687512" cy="3915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15" y="457201"/>
            <a:ext cx="4002953" cy="1835911"/>
          </a:xfrm>
        </p:spPr>
        <p:txBody>
          <a:bodyPr anchor="b">
            <a:normAutofit/>
          </a:bodyPr>
          <a:lstStyle/>
          <a:p>
            <a:r>
              <a:rPr lang="es-AR" sz="47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Individuo</a:t>
            </a:r>
          </a:p>
        </p:txBody>
      </p:sp>
      <p:sp>
        <p:nvSpPr>
          <p:cNvPr id="2059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onnsiteX0" fmla="*/ 0 w 3771900"/>
              <a:gd name="connsiteY0" fmla="*/ 0 h 18288"/>
              <a:gd name="connsiteX1" fmla="*/ 704088 w 3771900"/>
              <a:gd name="connsiteY1" fmla="*/ 0 h 18288"/>
              <a:gd name="connsiteX2" fmla="*/ 1370457 w 3771900"/>
              <a:gd name="connsiteY2" fmla="*/ 0 h 18288"/>
              <a:gd name="connsiteX3" fmla="*/ 2036826 w 3771900"/>
              <a:gd name="connsiteY3" fmla="*/ 0 h 18288"/>
              <a:gd name="connsiteX4" fmla="*/ 2552319 w 3771900"/>
              <a:gd name="connsiteY4" fmla="*/ 0 h 18288"/>
              <a:gd name="connsiteX5" fmla="*/ 3105531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2112264 w 3771900"/>
              <a:gd name="connsiteY10" fmla="*/ 18288 h 18288"/>
              <a:gd name="connsiteX11" fmla="*/ 1445895 w 3771900"/>
              <a:gd name="connsiteY11" fmla="*/ 18288 h 18288"/>
              <a:gd name="connsiteX12" fmla="*/ 892683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5982" y="-16509"/>
                  <a:pt x="373591" y="28957"/>
                  <a:pt x="704088" y="0"/>
                </a:cubicBezTo>
                <a:cubicBezTo>
                  <a:pt x="1034585" y="-28957"/>
                  <a:pt x="1127575" y="15529"/>
                  <a:pt x="1370457" y="0"/>
                </a:cubicBezTo>
                <a:cubicBezTo>
                  <a:pt x="1613339" y="-15529"/>
                  <a:pt x="1901330" y="-18417"/>
                  <a:pt x="2036826" y="0"/>
                </a:cubicBezTo>
                <a:cubicBezTo>
                  <a:pt x="2172322" y="18417"/>
                  <a:pt x="2391554" y="24426"/>
                  <a:pt x="2552319" y="0"/>
                </a:cubicBezTo>
                <a:cubicBezTo>
                  <a:pt x="2713084" y="-24426"/>
                  <a:pt x="2832344" y="19126"/>
                  <a:pt x="3105531" y="0"/>
                </a:cubicBezTo>
                <a:cubicBezTo>
                  <a:pt x="3378718" y="-19126"/>
                  <a:pt x="3624591" y="4962"/>
                  <a:pt x="3771900" y="0"/>
                </a:cubicBezTo>
                <a:cubicBezTo>
                  <a:pt x="3771400" y="8855"/>
                  <a:pt x="3772009" y="14521"/>
                  <a:pt x="3771900" y="18288"/>
                </a:cubicBezTo>
                <a:cubicBezTo>
                  <a:pt x="3458898" y="17742"/>
                  <a:pt x="3421743" y="-6827"/>
                  <a:pt x="3143250" y="18288"/>
                </a:cubicBezTo>
                <a:cubicBezTo>
                  <a:pt x="2864757" y="43403"/>
                  <a:pt x="2852800" y="27764"/>
                  <a:pt x="2627757" y="18288"/>
                </a:cubicBezTo>
                <a:cubicBezTo>
                  <a:pt x="2402714" y="8812"/>
                  <a:pt x="2240384" y="-3809"/>
                  <a:pt x="2112264" y="18288"/>
                </a:cubicBezTo>
                <a:cubicBezTo>
                  <a:pt x="1984144" y="40385"/>
                  <a:pt x="1648028" y="25259"/>
                  <a:pt x="1445895" y="18288"/>
                </a:cubicBezTo>
                <a:cubicBezTo>
                  <a:pt x="1243762" y="11317"/>
                  <a:pt x="1123026" y="22466"/>
                  <a:pt x="892683" y="18288"/>
                </a:cubicBezTo>
                <a:cubicBezTo>
                  <a:pt x="662340" y="14110"/>
                  <a:pt x="180978" y="-26198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68080" y="-24280"/>
                  <a:pt x="426899" y="-27643"/>
                  <a:pt x="590931" y="0"/>
                </a:cubicBezTo>
                <a:cubicBezTo>
                  <a:pt x="754963" y="27643"/>
                  <a:pt x="943937" y="-964"/>
                  <a:pt x="1106424" y="0"/>
                </a:cubicBezTo>
                <a:cubicBezTo>
                  <a:pt x="1268911" y="964"/>
                  <a:pt x="1620128" y="24107"/>
                  <a:pt x="1810512" y="0"/>
                </a:cubicBezTo>
                <a:cubicBezTo>
                  <a:pt x="2000896" y="-24107"/>
                  <a:pt x="2173109" y="23508"/>
                  <a:pt x="2401443" y="0"/>
                </a:cubicBezTo>
                <a:cubicBezTo>
                  <a:pt x="2629777" y="-23508"/>
                  <a:pt x="2762620" y="-19902"/>
                  <a:pt x="2992374" y="0"/>
                </a:cubicBezTo>
                <a:cubicBezTo>
                  <a:pt x="3222128" y="19902"/>
                  <a:pt x="3483193" y="6322"/>
                  <a:pt x="3771900" y="0"/>
                </a:cubicBezTo>
                <a:cubicBezTo>
                  <a:pt x="3771002" y="7180"/>
                  <a:pt x="3772069" y="13790"/>
                  <a:pt x="3771900" y="18288"/>
                </a:cubicBezTo>
                <a:cubicBezTo>
                  <a:pt x="3466427" y="17166"/>
                  <a:pt x="3360902" y="-2444"/>
                  <a:pt x="3143250" y="18288"/>
                </a:cubicBezTo>
                <a:cubicBezTo>
                  <a:pt x="2925598" y="39020"/>
                  <a:pt x="2852709" y="34774"/>
                  <a:pt x="2627757" y="18288"/>
                </a:cubicBezTo>
                <a:cubicBezTo>
                  <a:pt x="2402805" y="1802"/>
                  <a:pt x="2156087" y="-12568"/>
                  <a:pt x="1999107" y="18288"/>
                </a:cubicBezTo>
                <a:cubicBezTo>
                  <a:pt x="1842127" y="49144"/>
                  <a:pt x="1528676" y="3672"/>
                  <a:pt x="1370457" y="18288"/>
                </a:cubicBezTo>
                <a:cubicBezTo>
                  <a:pt x="1212238" y="32905"/>
                  <a:pt x="1007440" y="24475"/>
                  <a:pt x="779526" y="18288"/>
                </a:cubicBezTo>
                <a:cubicBezTo>
                  <a:pt x="551612" y="12101"/>
                  <a:pt x="175765" y="8638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81" y="2601462"/>
            <a:ext cx="4809816" cy="3938366"/>
          </a:xfrm>
        </p:spPr>
        <p:txBody>
          <a:bodyPr anchor="t">
            <a:normAutofit/>
          </a:bodyPr>
          <a:lstStyle/>
          <a:p>
            <a:endParaRPr lang="es-AR" sz="1900" dirty="0">
              <a:solidFill>
                <a:srgbClr val="FFFFFF"/>
              </a:solidFill>
            </a:endParaRPr>
          </a:p>
          <a:p>
            <a:r>
              <a:rPr lang="es-A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único, irrepetible, dotado de dignidad intrínseca.</a:t>
            </a:r>
          </a:p>
          <a:p>
            <a:endParaRPr lang="es-AR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 capacidad de autoconciencia, libertad y responsabilidad.</a:t>
            </a:r>
          </a:p>
          <a:p>
            <a:endParaRPr lang="es-AR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Busca trascendencia y sentido en su existencia.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084" name="Oval 3083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Oval 3084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Oval 3085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Oval 3086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8" name="Oval 3087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Oval 3088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3094" name="Straight Connector 309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5" name="Straight Connector 309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Straight Connector 309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7" name="Straight Connector 309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Sociedad: origen, elementos, estructura, funciones y tipos">
            <a:extLst>
              <a:ext uri="{FF2B5EF4-FFF2-40B4-BE49-F238E27FC236}">
                <a16:creationId xmlns:a16="http://schemas.microsoft.com/office/drawing/2014/main" id="{980DC813-D351-B0BD-2BBF-7D6A3D90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6" r="1" b="11976"/>
          <a:stretch>
            <a:fillRect/>
          </a:stretch>
        </p:blipFill>
        <p:spPr bwMode="auto">
          <a:xfrm>
            <a:off x="469942" y="317578"/>
            <a:ext cx="8138333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9" name="Group 309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3100" name="Straight Connector 309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1" name="Straight Connector 310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2" name="Straight Connector 310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3" name="Straight Connector 310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5" name="Rectangle 310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7" name="Group 310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108" name="Straight Connector 310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9" name="Straight Connector 310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0" name="Straight Connector 310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1" name="Straight Connector 311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54" y="3836910"/>
            <a:ext cx="3426795" cy="799669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s-AR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Sociedad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05" y="4018143"/>
            <a:ext cx="4929327" cy="2653053"/>
          </a:xfrm>
          <a:noFill/>
        </p:spPr>
        <p:txBody>
          <a:bodyPr anchor="t">
            <a:normAutofit fontScale="92500" lnSpcReduction="10000"/>
          </a:bodyPr>
          <a:lstStyle/>
          <a:p>
            <a:endParaRPr lang="es-AR" sz="1600" dirty="0">
              <a:solidFill>
                <a:schemeClr val="bg1"/>
              </a:solidFill>
            </a:endParaRPr>
          </a:p>
          <a:p>
            <a:r>
              <a:rPr lang="es-A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el conjunto de relaciones entre personas.</a:t>
            </a:r>
          </a:p>
          <a:p>
            <a:endParaRPr lang="es-A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 por fin garantizar el bien común.</a:t>
            </a:r>
          </a:p>
          <a:p>
            <a:endParaRPr lang="es-A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Debe respetar la dignidad y libertad de sus miembros.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" y="4398380"/>
            <a:ext cx="3293268" cy="11737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Relación entre Individuo y Sociedad</a:t>
            </a:r>
          </a:p>
        </p:txBody>
      </p:sp>
      <p:pic>
        <p:nvPicPr>
          <p:cNvPr id="4100" name="Picture 4" descr="Sociedad humana: qué es, características, funciones, tipos">
            <a:extLst>
              <a:ext uri="{FF2B5EF4-FFF2-40B4-BE49-F238E27FC236}">
                <a16:creationId xmlns:a16="http://schemas.microsoft.com/office/drawing/2014/main" id="{48224ACC-3A69-AD7A-4166-8EC46707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" b="18793"/>
          <a:stretch>
            <a:fillRect/>
          </a:stretch>
        </p:blipFill>
        <p:spPr bwMode="auto"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4108" name="Freeform: Shape 4107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09" name="Freeform: Shape 4108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8542" y="4448392"/>
            <a:ext cx="4857135" cy="240960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s-AR" sz="800" dirty="0">
              <a:solidFill>
                <a:schemeClr val="bg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AR" sz="1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individuo solo se realiza plenamente en relación con los demás.</a:t>
            </a:r>
          </a:p>
          <a:p>
            <a:pPr>
              <a:lnSpc>
                <a:spcPct val="90000"/>
              </a:lnSpc>
            </a:pPr>
            <a:endParaRPr lang="es-AR" sz="18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1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sociedad necesita individuos responsables y éticos.</a:t>
            </a:r>
          </a:p>
          <a:p>
            <a:pPr>
              <a:lnSpc>
                <a:spcPct val="90000"/>
              </a:lnSpc>
            </a:pPr>
            <a:endParaRPr lang="es-AR" sz="18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AR" sz="18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 una tensión creativa entre autonomía personal y responsabilidad social.</a:t>
            </a:r>
          </a:p>
        </p:txBody>
      </p:sp>
      <p:sp>
        <p:nvSpPr>
          <p:cNvPr id="4" name="AutoShape 2" descr="Sociedad - Qué es, características, propiedades y orígenes">
            <a:extLst>
              <a:ext uri="{FF2B5EF4-FFF2-40B4-BE49-F238E27FC236}">
                <a16:creationId xmlns:a16="http://schemas.microsoft.com/office/drawing/2014/main" id="{12790337-078E-FDA2-74A3-0D86FDBB90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5135">
            <a:extLst>
              <a:ext uri="{FF2B5EF4-FFF2-40B4-BE49-F238E27FC236}">
                <a16:creationId xmlns:a16="http://schemas.microsoft.com/office/drawing/2014/main" id="{3DC28794-3B89-462C-BE95-927A51D7D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8BF1BF76-D9C8-49D3-9A7F-D43C497C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40" name="Group 5139">
            <a:extLst>
              <a:ext uri="{FF2B5EF4-FFF2-40B4-BE49-F238E27FC236}">
                <a16:creationId xmlns:a16="http://schemas.microsoft.com/office/drawing/2014/main" id="{38E62E29-CCA4-46D9-A2B7-FFBB63215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5141" name="Oval 5140">
              <a:extLst>
                <a:ext uri="{FF2B5EF4-FFF2-40B4-BE49-F238E27FC236}">
                  <a16:creationId xmlns:a16="http://schemas.microsoft.com/office/drawing/2014/main" id="{3F3DFA0E-3CF8-484F-AB2E-8F6398699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2" name="Oval 5141">
              <a:extLst>
                <a:ext uri="{FF2B5EF4-FFF2-40B4-BE49-F238E27FC236}">
                  <a16:creationId xmlns:a16="http://schemas.microsoft.com/office/drawing/2014/main" id="{0A3AE79A-8350-4B57-B8C9-92360474C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3" name="Oval 5142">
              <a:extLst>
                <a:ext uri="{FF2B5EF4-FFF2-40B4-BE49-F238E27FC236}">
                  <a16:creationId xmlns:a16="http://schemas.microsoft.com/office/drawing/2014/main" id="{0A2CFA8D-F654-4516-9486-873BAAD1B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4" name="Oval 5143">
              <a:extLst>
                <a:ext uri="{FF2B5EF4-FFF2-40B4-BE49-F238E27FC236}">
                  <a16:creationId xmlns:a16="http://schemas.microsoft.com/office/drawing/2014/main" id="{19C3CD77-D91F-400B-A95F-5AB347FF7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5" name="Oval 5144">
              <a:extLst>
                <a:ext uri="{FF2B5EF4-FFF2-40B4-BE49-F238E27FC236}">
                  <a16:creationId xmlns:a16="http://schemas.microsoft.com/office/drawing/2014/main" id="{A5FA3032-F836-4A83-871C-76E9F1EFA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6" name="Oval 5145">
              <a:extLst>
                <a:ext uri="{FF2B5EF4-FFF2-40B4-BE49-F238E27FC236}">
                  <a16:creationId xmlns:a16="http://schemas.microsoft.com/office/drawing/2014/main" id="{F4971C26-6BC8-4712-823C-A538AA761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48" name="Rectangle 5147">
            <a:extLst>
              <a:ext uri="{FF2B5EF4-FFF2-40B4-BE49-F238E27FC236}">
                <a16:creationId xmlns:a16="http://schemas.microsoft.com/office/drawing/2014/main" id="{59E7F326-090A-45F0-9F6C-D98AF5160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0" name="Rectangle 5149">
            <a:extLst>
              <a:ext uri="{FF2B5EF4-FFF2-40B4-BE49-F238E27FC236}">
                <a16:creationId xmlns:a16="http://schemas.microsoft.com/office/drawing/2014/main" id="{DF20FE9C-08B6-451E-BEDA-401A81BD4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52" name="Group 5151">
            <a:extLst>
              <a:ext uri="{FF2B5EF4-FFF2-40B4-BE49-F238E27FC236}">
                <a16:creationId xmlns:a16="http://schemas.microsoft.com/office/drawing/2014/main" id="{80864D66-4BEF-4628-B9DC-C382A4BC2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5153" name="Straight Connector 5152">
              <a:extLst>
                <a:ext uri="{FF2B5EF4-FFF2-40B4-BE49-F238E27FC236}">
                  <a16:creationId xmlns:a16="http://schemas.microsoft.com/office/drawing/2014/main" id="{B8473175-583C-4362-AD52-6A4168745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4" name="Straight Connector 5153">
              <a:extLst>
                <a:ext uri="{FF2B5EF4-FFF2-40B4-BE49-F238E27FC236}">
                  <a16:creationId xmlns:a16="http://schemas.microsoft.com/office/drawing/2014/main" id="{7C119EE6-B01F-4BDA-97B2-8BC244AD9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5" name="Straight Connector 5154">
              <a:extLst>
                <a:ext uri="{FF2B5EF4-FFF2-40B4-BE49-F238E27FC236}">
                  <a16:creationId xmlns:a16="http://schemas.microsoft.com/office/drawing/2014/main" id="{3783EB66-70A8-4451-984C-ABF2410C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6" name="Straight Connector 5155">
              <a:extLst>
                <a:ext uri="{FF2B5EF4-FFF2-40B4-BE49-F238E27FC236}">
                  <a16:creationId xmlns:a16="http://schemas.microsoft.com/office/drawing/2014/main" id="{3BA8CB1A-B550-452B-BB18-69D43CC92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Ética | Definición, y diferentes tipos de ética en la sociedad">
            <a:extLst>
              <a:ext uri="{FF2B5EF4-FFF2-40B4-BE49-F238E27FC236}">
                <a16:creationId xmlns:a16="http://schemas.microsoft.com/office/drawing/2014/main" id="{F5764477-40F6-A786-C498-B9D62555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r="16614"/>
          <a:stretch>
            <a:fillRect/>
          </a:stretch>
        </p:blipFill>
        <p:spPr bwMode="auto">
          <a:xfrm>
            <a:off x="587001" y="29548"/>
            <a:ext cx="8018460" cy="60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9379" y="-121702"/>
            <a:ext cx="4930878" cy="1508704"/>
          </a:xfrm>
          <a:noFill/>
        </p:spPr>
        <p:txBody>
          <a:bodyPr anchor="b">
            <a:normAutofit/>
          </a:bodyPr>
          <a:lstStyle/>
          <a:p>
            <a:r>
              <a:rPr lang="es-AR" sz="4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Dimensión Ética y Solidaria</a:t>
            </a:r>
          </a:p>
        </p:txBody>
      </p:sp>
      <p:grpSp>
        <p:nvGrpSpPr>
          <p:cNvPr id="5158" name="Group 5157">
            <a:extLst>
              <a:ext uri="{FF2B5EF4-FFF2-40B4-BE49-F238E27FC236}">
                <a16:creationId xmlns:a16="http://schemas.microsoft.com/office/drawing/2014/main" id="{F67C7EE6-E29C-4D84-B2C6-7B20A0FD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5159" name="Straight Connector 5158">
              <a:extLst>
                <a:ext uri="{FF2B5EF4-FFF2-40B4-BE49-F238E27FC236}">
                  <a16:creationId xmlns:a16="http://schemas.microsoft.com/office/drawing/2014/main" id="{73C23E94-A2CC-459B-9961-40250DBE6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0" name="Straight Connector 5159">
              <a:extLst>
                <a:ext uri="{FF2B5EF4-FFF2-40B4-BE49-F238E27FC236}">
                  <a16:creationId xmlns:a16="http://schemas.microsoft.com/office/drawing/2014/main" id="{40DC685A-870A-4F1B-8A06-1DB278981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1" name="Straight Connector 5160">
              <a:extLst>
                <a:ext uri="{FF2B5EF4-FFF2-40B4-BE49-F238E27FC236}">
                  <a16:creationId xmlns:a16="http://schemas.microsoft.com/office/drawing/2014/main" id="{ED8F22A6-4F2D-4467-A3A9-A9BE31FC9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2" name="Straight Connector 5161">
              <a:extLst>
                <a:ext uri="{FF2B5EF4-FFF2-40B4-BE49-F238E27FC236}">
                  <a16:creationId xmlns:a16="http://schemas.microsoft.com/office/drawing/2014/main" id="{758D5732-C263-4EED-85EF-7E7435EDE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656" y="3581568"/>
            <a:ext cx="5486400" cy="2461826"/>
          </a:xfrm>
          <a:noFill/>
        </p:spPr>
        <p:txBody>
          <a:bodyPr anchor="t">
            <a:normAutofit fontScale="92500" lnSpcReduction="20000"/>
          </a:bodyPr>
          <a:lstStyle/>
          <a:p>
            <a:pPr algn="ctr">
              <a:lnSpc>
                <a:spcPct val="90000"/>
              </a:lnSpc>
            </a:pPr>
            <a:endParaRPr lang="es-AR" sz="16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A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solidaridad no es solo un valor, sino una actitud permanente.</a:t>
            </a:r>
          </a:p>
          <a:p>
            <a:pPr algn="ctr">
              <a:lnSpc>
                <a:spcPct val="90000"/>
              </a:lnSpc>
            </a:pPr>
            <a:endParaRPr lang="es-A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s-A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respeto por el otro es fundamento de toda comunidad sana.</a:t>
            </a:r>
          </a:p>
          <a:p>
            <a:pPr algn="ctr">
              <a:lnSpc>
                <a:spcPct val="90000"/>
              </a:lnSpc>
            </a:pPr>
            <a:endParaRPr lang="es-AR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s-AR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justicia social implica equidad, participación y reconocimiento.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Qué es la ética empresarial y sus valores - Femcet">
            <a:extLst>
              <a:ext uri="{FF2B5EF4-FFF2-40B4-BE49-F238E27FC236}">
                <a16:creationId xmlns:a16="http://schemas.microsoft.com/office/drawing/2014/main" id="{B3617C3D-BD95-963F-B571-E9323EF88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"/>
          <a:stretch>
            <a:fillRect/>
          </a:stretch>
        </p:blipFill>
        <p:spPr bwMode="auto">
          <a:xfrm>
            <a:off x="2432021" y="10"/>
            <a:ext cx="6711980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153" name="Freeform: Shape 615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1754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55" name="Freeform: Shape 615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34896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5728"/>
          </a:xfrm>
        </p:spPr>
        <p:txBody>
          <a:bodyPr anchor="b">
            <a:normAutofit/>
          </a:bodyPr>
          <a:lstStyle/>
          <a:p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Conclusión</a:t>
            </a: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5031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55" y="2718054"/>
            <a:ext cx="2749345" cy="410336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Jorge Palma nos invita a repensar la convivencia humana como un equilibrio entre el valor de cada individuo y la necesidad de construir juntos una sociedad más justa, solidaria y centrada en el bien común.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220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Individuo y Sociedad</vt:lpstr>
      <vt:lpstr>Introducción</vt:lpstr>
      <vt:lpstr>El Individuo</vt:lpstr>
      <vt:lpstr>La Sociedad</vt:lpstr>
      <vt:lpstr>Relación entre Individuo y Sociedad</vt:lpstr>
      <vt:lpstr>Dimensión Ética y Solidaria</vt:lpstr>
      <vt:lpstr>Conclusión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laugiu14@gmail.com</cp:lastModifiedBy>
  <cp:revision>2</cp:revision>
  <dcterms:created xsi:type="dcterms:W3CDTF">2013-01-27T09:14:16Z</dcterms:created>
  <dcterms:modified xsi:type="dcterms:W3CDTF">2025-05-15T02:10:30Z</dcterms:modified>
  <cp:category/>
</cp:coreProperties>
</file>