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sldIdLst>
    <p:sldId id="256" r:id="rId2"/>
    <p:sldId id="291" r:id="rId3"/>
    <p:sldId id="312" r:id="rId4"/>
    <p:sldId id="313" r:id="rId5"/>
    <p:sldId id="314" r:id="rId6"/>
    <p:sldId id="261" r:id="rId7"/>
    <p:sldId id="315" r:id="rId8"/>
    <p:sldId id="335" r:id="rId9"/>
    <p:sldId id="316" r:id="rId10"/>
    <p:sldId id="338" r:id="rId11"/>
    <p:sldId id="336" r:id="rId12"/>
    <p:sldId id="337" r:id="rId13"/>
    <p:sldId id="332" r:id="rId14"/>
    <p:sldId id="339" r:id="rId15"/>
    <p:sldId id="340" r:id="rId16"/>
    <p:sldId id="341" r:id="rId17"/>
    <p:sldId id="330" r:id="rId18"/>
    <p:sldId id="342" r:id="rId19"/>
    <p:sldId id="343" r:id="rId20"/>
    <p:sldId id="344" r:id="rId21"/>
    <p:sldId id="331" r:id="rId22"/>
    <p:sldId id="345" r:id="rId23"/>
    <p:sldId id="346" r:id="rId24"/>
    <p:sldId id="349" r:id="rId25"/>
    <p:sldId id="334" r:id="rId26"/>
    <p:sldId id="348" r:id="rId27"/>
    <p:sldId id="347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6E482A2-BCD8-C8D2-0BE0-F5E9AA9EF0B4}" name="Lucas Schimpf" initials="LS" userId="bfd8b65faa4111c9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9298" autoAdjust="0"/>
  </p:normalViewPr>
  <p:slideViewPr>
    <p:cSldViewPr snapToGrid="0">
      <p:cViewPr>
        <p:scale>
          <a:sx n="75" d="100"/>
          <a:sy n="75" d="100"/>
        </p:scale>
        <p:origin x="974" y="-8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748CD-1754-48FF-9867-2D6AAED9D9E2}" type="datetimeFigureOut">
              <a:rPr lang="es-AR" smtClean="0"/>
              <a:t>12/5/2025</a:t>
            </a:fld>
            <a:endParaRPr lang="es-A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F3882-5476-4E6E-B257-D19C6D960707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03031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D0976D-CD14-0490-1656-761DB6E12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>
            <a:extLst>
              <a:ext uri="{FF2B5EF4-FFF2-40B4-BE49-F238E27FC236}">
                <a16:creationId xmlns:a16="http://schemas.microsoft.com/office/drawing/2014/main" id="{206E6EA0-C74E-8855-C650-D624607E70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2 Marcador de notas">
            <a:extLst>
              <a:ext uri="{FF2B5EF4-FFF2-40B4-BE49-F238E27FC236}">
                <a16:creationId xmlns:a16="http://schemas.microsoft.com/office/drawing/2014/main" id="{5DD15012-5777-3AC4-A776-DFD225468F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AR" altLang="es-AR" dirty="0"/>
          </a:p>
        </p:txBody>
      </p:sp>
      <p:sp>
        <p:nvSpPr>
          <p:cNvPr id="7172" name="3 Marcador de número de diapositiva">
            <a:extLst>
              <a:ext uri="{FF2B5EF4-FFF2-40B4-BE49-F238E27FC236}">
                <a16:creationId xmlns:a16="http://schemas.microsoft.com/office/drawing/2014/main" id="{0E713578-76CA-A6D9-2C77-B16229018A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D1DBC3-BB2A-4B4E-ACD8-2BEACA497413}" type="slidenum">
              <a:rPr lang="es-AR" altLang="es-AR" smtClean="0"/>
              <a:pPr>
                <a:spcBef>
                  <a:spcPct val="0"/>
                </a:spcBef>
              </a:pPr>
              <a:t>3</a:t>
            </a:fld>
            <a:endParaRPr lang="es-AR" altLang="es-AR"/>
          </a:p>
        </p:txBody>
      </p:sp>
      <p:sp>
        <p:nvSpPr>
          <p:cNvPr id="30725" name="4 Marcador de encabezado">
            <a:extLst>
              <a:ext uri="{FF2B5EF4-FFF2-40B4-BE49-F238E27FC236}">
                <a16:creationId xmlns:a16="http://schemas.microsoft.com/office/drawing/2014/main" id="{34FA3DB7-5778-6DA7-CC6E-632B90F42359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AR"/>
          </a:p>
        </p:txBody>
      </p:sp>
      <p:sp>
        <p:nvSpPr>
          <p:cNvPr id="30726" name="5 Marcador de pie de página">
            <a:extLst>
              <a:ext uri="{FF2B5EF4-FFF2-40B4-BE49-F238E27FC236}">
                <a16:creationId xmlns:a16="http://schemas.microsoft.com/office/drawing/2014/main" id="{D64F902B-C7B0-5C7F-2EF6-FD3ED485B34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61903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725164-507E-18F7-12B8-1780D69BC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>
            <a:extLst>
              <a:ext uri="{FF2B5EF4-FFF2-40B4-BE49-F238E27FC236}">
                <a16:creationId xmlns:a16="http://schemas.microsoft.com/office/drawing/2014/main" id="{E18F6E3A-24E3-43CB-3307-19178873B3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2 Marcador de notas">
            <a:extLst>
              <a:ext uri="{FF2B5EF4-FFF2-40B4-BE49-F238E27FC236}">
                <a16:creationId xmlns:a16="http://schemas.microsoft.com/office/drawing/2014/main" id="{E3AA01E0-45AC-EB48-B391-896F27037E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MX" dirty="0"/>
              <a:t>HIPOEUTECTOIDE 0,02%&lt;0,08% C </a:t>
            </a:r>
          </a:p>
          <a:p>
            <a:pPr eaLnBrk="1" hangingPunct="1">
              <a:spcBef>
                <a:spcPct val="0"/>
              </a:spcBef>
            </a:pPr>
            <a:r>
              <a:rPr lang="es-MX" dirty="0"/>
              <a:t>MICROESTRUCTURA: Perlita con bajo contenido de C + Ferrita </a:t>
            </a:r>
          </a:p>
          <a:p>
            <a:pPr eaLnBrk="1" hangingPunct="1">
              <a:spcBef>
                <a:spcPct val="0"/>
              </a:spcBef>
            </a:pPr>
            <a:endParaRPr lang="es-AR" b="1" dirty="0"/>
          </a:p>
          <a:p>
            <a:pPr eaLnBrk="1" hangingPunct="1">
              <a:spcBef>
                <a:spcPct val="0"/>
              </a:spcBef>
            </a:pPr>
            <a:r>
              <a:rPr lang="es-AR" b="1" dirty="0"/>
              <a:t>HIPEREUTECTOIDE </a:t>
            </a:r>
          </a:p>
          <a:p>
            <a:pPr eaLnBrk="1" hangingPunct="1">
              <a:spcBef>
                <a:spcPct val="0"/>
              </a:spcBef>
            </a:pPr>
            <a:r>
              <a:rPr lang="es-AR" b="1" dirty="0"/>
              <a:t>Ferrita y cementita </a:t>
            </a:r>
            <a:r>
              <a:rPr lang="es-AR" b="1" dirty="0" err="1"/>
              <a:t>proeutectoide</a:t>
            </a:r>
            <a:endParaRPr lang="es-AR" b="1" dirty="0"/>
          </a:p>
          <a:p>
            <a:pPr eaLnBrk="1" hangingPunct="1">
              <a:spcBef>
                <a:spcPct val="0"/>
              </a:spcBef>
            </a:pPr>
            <a:endParaRPr lang="es-AR" b="1" dirty="0"/>
          </a:p>
          <a:p>
            <a:pPr eaLnBrk="1" hangingPunct="1">
              <a:spcBef>
                <a:spcPct val="0"/>
              </a:spcBef>
            </a:pPr>
            <a:r>
              <a:rPr lang="es-AR" b="1" dirty="0"/>
              <a:t>Punto eutectoide</a:t>
            </a:r>
            <a:r>
              <a:rPr lang="es-AR" dirty="0"/>
              <a:t>: 0.76% C, a 727 °C → forma </a:t>
            </a:r>
            <a:r>
              <a:rPr lang="es-AR" b="1" dirty="0"/>
              <a:t>perlita</a:t>
            </a:r>
            <a:r>
              <a:rPr lang="es-AR" dirty="0"/>
              <a:t> (ferrita + cementita)</a:t>
            </a:r>
          </a:p>
          <a:p>
            <a:pPr eaLnBrk="1" hangingPunct="1">
              <a:spcBef>
                <a:spcPct val="0"/>
              </a:spcBef>
            </a:pPr>
            <a:r>
              <a:rPr lang="es-MX" b="1" dirty="0"/>
              <a:t>Punto eutéctico</a:t>
            </a:r>
            <a:r>
              <a:rPr lang="es-MX" dirty="0"/>
              <a:t>: 4.3% C, a 1147 °C → base para fundiciones blancas</a:t>
            </a:r>
          </a:p>
          <a:p>
            <a:pPr eaLnBrk="1" hangingPunct="1">
              <a:spcBef>
                <a:spcPct val="0"/>
              </a:spcBef>
            </a:pPr>
            <a:endParaRPr lang="es-AR" altLang="es-AR" dirty="0"/>
          </a:p>
          <a:p>
            <a:pPr eaLnBrk="1" hangingPunct="1">
              <a:spcBef>
                <a:spcPct val="0"/>
              </a:spcBef>
            </a:pPr>
            <a:r>
              <a:rPr lang="es-AR" dirty="0"/>
              <a:t>Punto     Composición C (%) </a:t>
            </a:r>
            <a:r>
              <a:rPr lang="es-AR" dirty="0" err="1"/>
              <a:t>Temp</a:t>
            </a:r>
            <a:r>
              <a:rPr lang="es-AR" dirty="0"/>
              <a:t>. (°C) Estado inicial       Estado final         Fases </a:t>
            </a:r>
          </a:p>
          <a:p>
            <a:pPr eaLnBrk="1" hangingPunct="1">
              <a:spcBef>
                <a:spcPct val="0"/>
              </a:spcBef>
            </a:pPr>
            <a:r>
              <a:rPr lang="es-AR" b="1" dirty="0"/>
              <a:t>Eutéctico</a:t>
            </a:r>
            <a:r>
              <a:rPr lang="es-AR" dirty="0"/>
              <a:t>    4.3%                   1147             Líquido           Sólido            Austenita + Cementita </a:t>
            </a:r>
          </a:p>
          <a:p>
            <a:pPr eaLnBrk="1" hangingPunct="1">
              <a:spcBef>
                <a:spcPct val="0"/>
              </a:spcBef>
            </a:pPr>
            <a:r>
              <a:rPr lang="es-AR" b="1" dirty="0"/>
              <a:t>Eutectoide</a:t>
            </a:r>
            <a:r>
              <a:rPr lang="es-AR" dirty="0"/>
              <a:t>  0.76%                727             Austenita          Sólido          Ferrita + Cementita (Perlita) </a:t>
            </a:r>
            <a:endParaRPr lang="es-AR" altLang="es-AR" dirty="0"/>
          </a:p>
          <a:p>
            <a:pPr eaLnBrk="1" hangingPunct="1">
              <a:spcBef>
                <a:spcPct val="0"/>
              </a:spcBef>
            </a:pPr>
            <a:endParaRPr lang="es-AR" altLang="es-AR" dirty="0"/>
          </a:p>
          <a:p>
            <a:pPr eaLnBrk="1" hangingPunct="1">
              <a:spcBef>
                <a:spcPct val="0"/>
              </a:spcBef>
            </a:pPr>
            <a:endParaRPr lang="es-AR" altLang="es-AR" dirty="0"/>
          </a:p>
          <a:p>
            <a:pPr eaLnBrk="1" hangingPunct="1">
              <a:spcBef>
                <a:spcPct val="0"/>
              </a:spcBef>
            </a:pPr>
            <a:r>
              <a:rPr lang="es-AR" altLang="es-AR" dirty="0"/>
              <a:t>Austenita:  Hasta 2,11% de C, gran rango de temperatura. Muy suave, útil para deformación plástica</a:t>
            </a:r>
          </a:p>
          <a:p>
            <a:pPr eaLnBrk="1" hangingPunct="1">
              <a:spcBef>
                <a:spcPct val="0"/>
              </a:spcBef>
            </a:pPr>
            <a:r>
              <a:rPr lang="es-AR" altLang="es-AR" dirty="0"/>
              <a:t>Ferrita: 0,02% blando pero más dura q Austenita</a:t>
            </a:r>
          </a:p>
          <a:p>
            <a:pPr eaLnBrk="1" hangingPunct="1">
              <a:spcBef>
                <a:spcPct val="0"/>
              </a:spcBef>
            </a:pPr>
            <a:r>
              <a:rPr lang="es-AR" altLang="es-AR" dirty="0"/>
              <a:t>Cementita: muy duro y frágil, mucho contenido de C 6,7% </a:t>
            </a:r>
          </a:p>
          <a:p>
            <a:pPr eaLnBrk="1" hangingPunct="1">
              <a:spcBef>
                <a:spcPct val="0"/>
              </a:spcBef>
            </a:pPr>
            <a:r>
              <a:rPr lang="es-AR" altLang="es-AR" dirty="0"/>
              <a:t>Perlita: ferrita y cementita (no es una fase) </a:t>
            </a:r>
          </a:p>
          <a:p>
            <a:pPr eaLnBrk="1" hangingPunct="1">
              <a:spcBef>
                <a:spcPct val="0"/>
              </a:spcBef>
            </a:pPr>
            <a:endParaRPr lang="es-AR" altLang="es-AR" dirty="0"/>
          </a:p>
          <a:p>
            <a:pPr eaLnBrk="1" hangingPunct="1">
              <a:spcBef>
                <a:spcPct val="0"/>
              </a:spcBef>
            </a:pPr>
            <a:r>
              <a:rPr lang="es-AR" altLang="es-AR" dirty="0"/>
              <a:t>REACCIONES INVARIANTES: LÍNEAS HORIZONTALES</a:t>
            </a:r>
          </a:p>
          <a:p>
            <a:pPr eaLnBrk="1" hangingPunct="1">
              <a:spcBef>
                <a:spcPct val="0"/>
              </a:spcBef>
            </a:pPr>
            <a:r>
              <a:rPr lang="es-AR" altLang="es-AR" dirty="0"/>
              <a:t>HIERRO DELTA 1400°c: con ferrita hasta 0,08%C </a:t>
            </a:r>
          </a:p>
          <a:p>
            <a:pPr eaLnBrk="1" hangingPunct="1">
              <a:spcBef>
                <a:spcPct val="0"/>
              </a:spcBef>
            </a:pPr>
            <a:r>
              <a:rPr lang="es-AR" altLang="es-AR" dirty="0"/>
              <a:t>4,30% C 700° </a:t>
            </a:r>
          </a:p>
          <a:p>
            <a:pPr eaLnBrk="1" hangingPunct="1">
              <a:spcBef>
                <a:spcPct val="0"/>
              </a:spcBef>
            </a:pPr>
            <a:endParaRPr lang="es-AR" altLang="es-A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b="1" dirty="0"/>
              <a:t>Actividad sugerida: analizar en grupo por qué una cuchilla debe tener perlita + cementita.</a:t>
            </a:r>
          </a:p>
          <a:p>
            <a:pPr eaLnBrk="1" hangingPunct="1">
              <a:spcBef>
                <a:spcPct val="0"/>
              </a:spcBef>
            </a:pPr>
            <a:endParaRPr lang="es-AR" altLang="es-AR" dirty="0"/>
          </a:p>
        </p:txBody>
      </p:sp>
      <p:sp>
        <p:nvSpPr>
          <p:cNvPr id="7172" name="3 Marcador de número de diapositiva">
            <a:extLst>
              <a:ext uri="{FF2B5EF4-FFF2-40B4-BE49-F238E27FC236}">
                <a16:creationId xmlns:a16="http://schemas.microsoft.com/office/drawing/2014/main" id="{2E9B1345-9A3C-EA18-5010-CAC3637EC2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D1DBC3-BB2A-4B4E-ACD8-2BEACA497413}" type="slidenum">
              <a:rPr lang="es-AR" altLang="es-AR" smtClean="0"/>
              <a:pPr>
                <a:spcBef>
                  <a:spcPct val="0"/>
                </a:spcBef>
              </a:pPr>
              <a:t>12</a:t>
            </a:fld>
            <a:endParaRPr lang="es-AR" altLang="es-AR"/>
          </a:p>
        </p:txBody>
      </p:sp>
      <p:sp>
        <p:nvSpPr>
          <p:cNvPr id="30725" name="4 Marcador de encabezado">
            <a:extLst>
              <a:ext uri="{FF2B5EF4-FFF2-40B4-BE49-F238E27FC236}">
                <a16:creationId xmlns:a16="http://schemas.microsoft.com/office/drawing/2014/main" id="{25A453B4-5D98-3151-9BDB-83930A75A17A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AR"/>
          </a:p>
        </p:txBody>
      </p:sp>
      <p:sp>
        <p:nvSpPr>
          <p:cNvPr id="30726" name="5 Marcador de pie de página">
            <a:extLst>
              <a:ext uri="{FF2B5EF4-FFF2-40B4-BE49-F238E27FC236}">
                <a16:creationId xmlns:a16="http://schemas.microsoft.com/office/drawing/2014/main" id="{0FCC2823-0D09-202A-9C00-1D4E4478B6C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32201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E3768C-7FF5-C6D7-E366-B3B6617A4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D9966C-8F84-7ACB-C7E4-4693693EF7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24F66C-9389-DE8E-C65B-EE581D7DB4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76594-6799-5AB5-A281-B573D6C70C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F3882-5476-4E6E-B257-D19C6D960707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60748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939FC7-2363-6562-EDB6-335531F1D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99787B-F8A2-69B1-D9B7-2A68D50CAD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F6DE60-F00C-AEC8-1D9F-9572F319D0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3F1759-A370-8516-5149-D5CAD093DC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F3882-5476-4E6E-B257-D19C6D960707}" type="slidenum">
              <a:rPr lang="es-AR" smtClean="0"/>
              <a:t>14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471638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72912-18F7-0566-5333-01B6E8C40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39109C-D13B-7518-9F81-FCF0FF4F4C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CF5DEF-F967-CB2F-BD6D-4E274A8641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F7B849-92CA-1383-90D6-917DC758B0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F3882-5476-4E6E-B257-D19C6D960707}" type="slidenum">
              <a:rPr lang="es-AR" smtClean="0"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147504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93A26-709C-1131-A96B-5759B8CD1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1A9231-B277-4766-904E-B20AF1FE3F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2B75F4-C706-E549-3F31-F4CD472DAA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C54B7-031E-C563-9228-2568D4C5B8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F3882-5476-4E6E-B257-D19C6D960707}" type="slidenum">
              <a:rPr lang="es-AR" smtClean="0"/>
              <a:t>16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030661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452AE-3D85-D6F8-6317-5DAEA025C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>
            <a:extLst>
              <a:ext uri="{FF2B5EF4-FFF2-40B4-BE49-F238E27FC236}">
                <a16:creationId xmlns:a16="http://schemas.microsoft.com/office/drawing/2014/main" id="{C4BC5B44-89A6-F6DB-B770-A09D552B5C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2 Marcador de notas">
            <a:extLst>
              <a:ext uri="{FF2B5EF4-FFF2-40B4-BE49-F238E27FC236}">
                <a16:creationId xmlns:a16="http://schemas.microsoft.com/office/drawing/2014/main" id="{87CD704F-7892-A66E-0BE3-9587C2A6ED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AR" altLang="es-AR" dirty="0"/>
              <a:t>W= Tungsteno</a:t>
            </a:r>
          </a:p>
        </p:txBody>
      </p:sp>
      <p:sp>
        <p:nvSpPr>
          <p:cNvPr id="7172" name="3 Marcador de número de diapositiva">
            <a:extLst>
              <a:ext uri="{FF2B5EF4-FFF2-40B4-BE49-F238E27FC236}">
                <a16:creationId xmlns:a16="http://schemas.microsoft.com/office/drawing/2014/main" id="{FF678B49-554D-CC77-AD6C-9B2F2B3B6C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D1DBC3-BB2A-4B4E-ACD8-2BEACA497413}" type="slidenum">
              <a:rPr lang="es-AR" altLang="es-AR" smtClean="0"/>
              <a:pPr>
                <a:spcBef>
                  <a:spcPct val="0"/>
                </a:spcBef>
              </a:pPr>
              <a:t>17</a:t>
            </a:fld>
            <a:endParaRPr lang="es-AR" altLang="es-AR"/>
          </a:p>
        </p:txBody>
      </p:sp>
      <p:sp>
        <p:nvSpPr>
          <p:cNvPr id="30725" name="4 Marcador de encabezado">
            <a:extLst>
              <a:ext uri="{FF2B5EF4-FFF2-40B4-BE49-F238E27FC236}">
                <a16:creationId xmlns:a16="http://schemas.microsoft.com/office/drawing/2014/main" id="{BBBFE1BF-A9C4-C9DC-709C-313EDF20037C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AR"/>
          </a:p>
        </p:txBody>
      </p:sp>
      <p:sp>
        <p:nvSpPr>
          <p:cNvPr id="30726" name="5 Marcador de pie de página">
            <a:extLst>
              <a:ext uri="{FF2B5EF4-FFF2-40B4-BE49-F238E27FC236}">
                <a16:creationId xmlns:a16="http://schemas.microsoft.com/office/drawing/2014/main" id="{EC76DC10-C8B4-692C-0C5A-0A2B69D1DE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108735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14DBF-E72F-96D6-1104-82A857FD4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>
            <a:extLst>
              <a:ext uri="{FF2B5EF4-FFF2-40B4-BE49-F238E27FC236}">
                <a16:creationId xmlns:a16="http://schemas.microsoft.com/office/drawing/2014/main" id="{6378DC08-F736-E4E2-3B83-E8FA3BEB13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2 Marcador de notas">
            <a:extLst>
              <a:ext uri="{FF2B5EF4-FFF2-40B4-BE49-F238E27FC236}">
                <a16:creationId xmlns:a16="http://schemas.microsoft.com/office/drawing/2014/main" id="{E90EA5BA-D80A-BD60-47DC-874BE214E6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MX" dirty="0"/>
              <a:t>Ventaja Explicación </a:t>
            </a:r>
            <a:r>
              <a:rPr lang="es-MX" b="1" dirty="0"/>
              <a:t>Mayor resistencia mecánica</a:t>
            </a:r>
            <a:r>
              <a:rPr lang="es-MX" dirty="0"/>
              <a:t> Gracias a elementos como Cr, Mo y V, resiste mejor tracción, torsión y cargas dinámicas. </a:t>
            </a:r>
            <a:r>
              <a:rPr lang="es-MX" b="1" dirty="0"/>
              <a:t>Mayor dureza y resistencia al desgaste</a:t>
            </a:r>
            <a:r>
              <a:rPr lang="es-MX" dirty="0"/>
              <a:t> Aleaciones con tungsteno o vanadio endurecen la microestructura y prolongan la vida útil de herramientas. </a:t>
            </a:r>
            <a:r>
              <a:rPr lang="es-MX" b="1" dirty="0"/>
              <a:t>Mejor resistencia a altas temperaturas</a:t>
            </a:r>
            <a:r>
              <a:rPr lang="es-MX" dirty="0"/>
              <a:t> Acero aleado conserva su resistencia en condiciones térmicas exigentes (ej. turbinas, frenos). </a:t>
            </a:r>
            <a:r>
              <a:rPr lang="es-MX" b="1" dirty="0"/>
              <a:t>Mayor resistencia a la corrosión</a:t>
            </a:r>
            <a:r>
              <a:rPr lang="es-MX" dirty="0"/>
              <a:t> En aceros inoxidables (aleaciones con cromo &gt;10.5%), se forma una capa pasiva que protege el material. </a:t>
            </a:r>
            <a:endParaRPr lang="es-AR" altLang="es-AR" dirty="0"/>
          </a:p>
        </p:txBody>
      </p:sp>
      <p:sp>
        <p:nvSpPr>
          <p:cNvPr id="7172" name="3 Marcador de número de diapositiva">
            <a:extLst>
              <a:ext uri="{FF2B5EF4-FFF2-40B4-BE49-F238E27FC236}">
                <a16:creationId xmlns:a16="http://schemas.microsoft.com/office/drawing/2014/main" id="{117DA5C1-AA87-4316-3374-9DC75CC171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D1DBC3-BB2A-4B4E-ACD8-2BEACA497413}" type="slidenum">
              <a:rPr lang="es-AR" altLang="es-AR" smtClean="0"/>
              <a:pPr>
                <a:spcBef>
                  <a:spcPct val="0"/>
                </a:spcBef>
              </a:pPr>
              <a:t>18</a:t>
            </a:fld>
            <a:endParaRPr lang="es-AR" altLang="es-AR"/>
          </a:p>
        </p:txBody>
      </p:sp>
      <p:sp>
        <p:nvSpPr>
          <p:cNvPr id="30725" name="4 Marcador de encabezado">
            <a:extLst>
              <a:ext uri="{FF2B5EF4-FFF2-40B4-BE49-F238E27FC236}">
                <a16:creationId xmlns:a16="http://schemas.microsoft.com/office/drawing/2014/main" id="{0FEBB576-D46D-A21D-4C3D-58E413534773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AR"/>
          </a:p>
        </p:txBody>
      </p:sp>
      <p:sp>
        <p:nvSpPr>
          <p:cNvPr id="30726" name="5 Marcador de pie de página">
            <a:extLst>
              <a:ext uri="{FF2B5EF4-FFF2-40B4-BE49-F238E27FC236}">
                <a16:creationId xmlns:a16="http://schemas.microsoft.com/office/drawing/2014/main" id="{F5661AC4-B353-D5FE-3DEF-F54E3188FF6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488714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6D4C9-82D2-96EF-C7E3-63E8F9FCF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>
            <a:extLst>
              <a:ext uri="{FF2B5EF4-FFF2-40B4-BE49-F238E27FC236}">
                <a16:creationId xmlns:a16="http://schemas.microsoft.com/office/drawing/2014/main" id="{85F7D45C-7E6B-2E0D-EC0A-3FBDDE4BC7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2 Marcador de notas">
            <a:extLst>
              <a:ext uri="{FF2B5EF4-FFF2-40B4-BE49-F238E27FC236}">
                <a16:creationId xmlns:a16="http://schemas.microsoft.com/office/drawing/2014/main" id="{D0A844BE-7B52-32CD-0306-5806F36A81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AR" altLang="es-AR" dirty="0"/>
              <a:t>W= Tungsteno</a:t>
            </a:r>
          </a:p>
        </p:txBody>
      </p:sp>
      <p:sp>
        <p:nvSpPr>
          <p:cNvPr id="7172" name="3 Marcador de número de diapositiva">
            <a:extLst>
              <a:ext uri="{FF2B5EF4-FFF2-40B4-BE49-F238E27FC236}">
                <a16:creationId xmlns:a16="http://schemas.microsoft.com/office/drawing/2014/main" id="{ADF71E67-0319-4063-4B58-A5D8E1043A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D1DBC3-BB2A-4B4E-ACD8-2BEACA497413}" type="slidenum">
              <a:rPr lang="es-AR" altLang="es-AR" smtClean="0"/>
              <a:pPr>
                <a:spcBef>
                  <a:spcPct val="0"/>
                </a:spcBef>
              </a:pPr>
              <a:t>19</a:t>
            </a:fld>
            <a:endParaRPr lang="es-AR" altLang="es-AR"/>
          </a:p>
        </p:txBody>
      </p:sp>
      <p:sp>
        <p:nvSpPr>
          <p:cNvPr id="30725" name="4 Marcador de encabezado">
            <a:extLst>
              <a:ext uri="{FF2B5EF4-FFF2-40B4-BE49-F238E27FC236}">
                <a16:creationId xmlns:a16="http://schemas.microsoft.com/office/drawing/2014/main" id="{1CF6AF99-F57E-8F3B-8DDC-6AEE04B9ACFC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AR"/>
          </a:p>
        </p:txBody>
      </p:sp>
      <p:sp>
        <p:nvSpPr>
          <p:cNvPr id="30726" name="5 Marcador de pie de página">
            <a:extLst>
              <a:ext uri="{FF2B5EF4-FFF2-40B4-BE49-F238E27FC236}">
                <a16:creationId xmlns:a16="http://schemas.microsoft.com/office/drawing/2014/main" id="{FA226969-7039-9A25-71C0-AD59C4E219C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753680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D73674-A527-B059-1627-41826AED8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>
            <a:extLst>
              <a:ext uri="{FF2B5EF4-FFF2-40B4-BE49-F238E27FC236}">
                <a16:creationId xmlns:a16="http://schemas.microsoft.com/office/drawing/2014/main" id="{7FEF974C-24E7-9603-AB10-AAA86BBB73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2 Marcador de notas">
            <a:extLst>
              <a:ext uri="{FF2B5EF4-FFF2-40B4-BE49-F238E27FC236}">
                <a16:creationId xmlns:a16="http://schemas.microsoft.com/office/drawing/2014/main" id="{ED53FB47-6007-530F-D428-C3B3102DDC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AR" altLang="es-AR" dirty="0"/>
              <a:t>W= Tungsteno</a:t>
            </a:r>
          </a:p>
        </p:txBody>
      </p:sp>
      <p:sp>
        <p:nvSpPr>
          <p:cNvPr id="7172" name="3 Marcador de número de diapositiva">
            <a:extLst>
              <a:ext uri="{FF2B5EF4-FFF2-40B4-BE49-F238E27FC236}">
                <a16:creationId xmlns:a16="http://schemas.microsoft.com/office/drawing/2014/main" id="{4F49F218-3AF5-38DE-50C3-BEE76D06C0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D1DBC3-BB2A-4B4E-ACD8-2BEACA497413}" type="slidenum">
              <a:rPr lang="es-AR" altLang="es-AR" smtClean="0"/>
              <a:pPr>
                <a:spcBef>
                  <a:spcPct val="0"/>
                </a:spcBef>
              </a:pPr>
              <a:t>20</a:t>
            </a:fld>
            <a:endParaRPr lang="es-AR" altLang="es-AR"/>
          </a:p>
        </p:txBody>
      </p:sp>
      <p:sp>
        <p:nvSpPr>
          <p:cNvPr id="30725" name="4 Marcador de encabezado">
            <a:extLst>
              <a:ext uri="{FF2B5EF4-FFF2-40B4-BE49-F238E27FC236}">
                <a16:creationId xmlns:a16="http://schemas.microsoft.com/office/drawing/2014/main" id="{7B99B991-C616-10D1-0143-EEDA37BD9484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AR"/>
          </a:p>
        </p:txBody>
      </p:sp>
      <p:sp>
        <p:nvSpPr>
          <p:cNvPr id="30726" name="5 Marcador de pie de página">
            <a:extLst>
              <a:ext uri="{FF2B5EF4-FFF2-40B4-BE49-F238E27FC236}">
                <a16:creationId xmlns:a16="http://schemas.microsoft.com/office/drawing/2014/main" id="{7DE0F94A-3DF5-EF40-4352-30F24062FFD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332713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D914E5-ECCC-9EE0-6079-4C9D32DB2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>
            <a:extLst>
              <a:ext uri="{FF2B5EF4-FFF2-40B4-BE49-F238E27FC236}">
                <a16:creationId xmlns:a16="http://schemas.microsoft.com/office/drawing/2014/main" id="{D3B49438-E9B6-B134-4455-0EC6DD1FC7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2 Marcador de notas">
            <a:extLst>
              <a:ext uri="{FF2B5EF4-FFF2-40B4-BE49-F238E27FC236}">
                <a16:creationId xmlns:a16="http://schemas.microsoft.com/office/drawing/2014/main" id="{622F5C10-F9B7-1765-5CE5-C8EC14383A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MX" sz="1200" dirty="0"/>
              <a:t>Ejemplos</a:t>
            </a:r>
          </a:p>
          <a:p>
            <a:pPr eaLnBrk="1" hangingPunct="1">
              <a:spcBef>
                <a:spcPct val="0"/>
              </a:spcBef>
            </a:pPr>
            <a:r>
              <a:rPr lang="es-MX" sz="1200" dirty="0"/>
              <a:t>Uniforme, chapa expuesta </a:t>
            </a:r>
          </a:p>
          <a:p>
            <a:pPr eaLnBrk="1" hangingPunct="1">
              <a:spcBef>
                <a:spcPct val="0"/>
              </a:spcBef>
            </a:pPr>
            <a:r>
              <a:rPr lang="es-MX" sz="1200" dirty="0"/>
              <a:t>Galvánica: Tornillo de acero en una chapa de aluminio expuesta a agua salada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altLang="es-AR" sz="1200" dirty="0" err="1"/>
              <a:t>Picaura</a:t>
            </a:r>
            <a:r>
              <a:rPr lang="es-MX" altLang="es-AR" sz="1200" dirty="0"/>
              <a:t>: </a:t>
            </a:r>
            <a:r>
              <a:rPr lang="es-MX" sz="1200" dirty="0"/>
              <a:t>Tuberías de acero inoxidable mal pasivadas.</a:t>
            </a:r>
          </a:p>
          <a:p>
            <a:pPr eaLnBrk="1" hangingPunct="1">
              <a:spcBef>
                <a:spcPct val="0"/>
              </a:spcBef>
            </a:pPr>
            <a:endParaRPr lang="es-AR" altLang="es-AR" dirty="0"/>
          </a:p>
        </p:txBody>
      </p:sp>
      <p:sp>
        <p:nvSpPr>
          <p:cNvPr id="7172" name="3 Marcador de número de diapositiva">
            <a:extLst>
              <a:ext uri="{FF2B5EF4-FFF2-40B4-BE49-F238E27FC236}">
                <a16:creationId xmlns:a16="http://schemas.microsoft.com/office/drawing/2014/main" id="{4AB362B1-0EAA-FB2A-5D26-97F1248EC1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D1DBC3-BB2A-4B4E-ACD8-2BEACA497413}" type="slidenum">
              <a:rPr lang="es-AR" altLang="es-AR" smtClean="0"/>
              <a:pPr>
                <a:spcBef>
                  <a:spcPct val="0"/>
                </a:spcBef>
              </a:pPr>
              <a:t>21</a:t>
            </a:fld>
            <a:endParaRPr lang="es-AR" altLang="es-AR"/>
          </a:p>
        </p:txBody>
      </p:sp>
      <p:sp>
        <p:nvSpPr>
          <p:cNvPr id="30725" name="4 Marcador de encabezado">
            <a:extLst>
              <a:ext uri="{FF2B5EF4-FFF2-40B4-BE49-F238E27FC236}">
                <a16:creationId xmlns:a16="http://schemas.microsoft.com/office/drawing/2014/main" id="{BADE17DD-B5CC-421B-11A2-66C4D60083E4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AR"/>
          </a:p>
        </p:txBody>
      </p:sp>
      <p:sp>
        <p:nvSpPr>
          <p:cNvPr id="30726" name="5 Marcador de pie de página">
            <a:extLst>
              <a:ext uri="{FF2B5EF4-FFF2-40B4-BE49-F238E27FC236}">
                <a16:creationId xmlns:a16="http://schemas.microsoft.com/office/drawing/2014/main" id="{0C6780D0-A6F0-9E8F-F410-FBC1388C665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25827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6771D-1EE1-77D7-BC14-C3D502660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>
            <a:extLst>
              <a:ext uri="{FF2B5EF4-FFF2-40B4-BE49-F238E27FC236}">
                <a16:creationId xmlns:a16="http://schemas.microsoft.com/office/drawing/2014/main" id="{9635E51F-591C-9293-C778-2D0667C3EE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2 Marcador de notas">
            <a:extLst>
              <a:ext uri="{FF2B5EF4-FFF2-40B4-BE49-F238E27FC236}">
                <a16:creationId xmlns:a16="http://schemas.microsoft.com/office/drawing/2014/main" id="{1C255D87-DFBB-26DB-AB4A-2467376F53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AR" altLang="es-AR" dirty="0"/>
          </a:p>
        </p:txBody>
      </p:sp>
      <p:sp>
        <p:nvSpPr>
          <p:cNvPr id="7172" name="3 Marcador de número de diapositiva">
            <a:extLst>
              <a:ext uri="{FF2B5EF4-FFF2-40B4-BE49-F238E27FC236}">
                <a16:creationId xmlns:a16="http://schemas.microsoft.com/office/drawing/2014/main" id="{5A07A0CB-9572-2A20-C9B3-F86A48D73C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D1DBC3-BB2A-4B4E-ACD8-2BEACA497413}" type="slidenum">
              <a:rPr lang="es-AR" altLang="es-AR" smtClean="0"/>
              <a:pPr>
                <a:spcBef>
                  <a:spcPct val="0"/>
                </a:spcBef>
              </a:pPr>
              <a:t>4</a:t>
            </a:fld>
            <a:endParaRPr lang="es-AR" altLang="es-AR"/>
          </a:p>
        </p:txBody>
      </p:sp>
      <p:sp>
        <p:nvSpPr>
          <p:cNvPr id="30725" name="4 Marcador de encabezado">
            <a:extLst>
              <a:ext uri="{FF2B5EF4-FFF2-40B4-BE49-F238E27FC236}">
                <a16:creationId xmlns:a16="http://schemas.microsoft.com/office/drawing/2014/main" id="{8B497799-5221-71E2-2249-734CF04D85BD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AR"/>
          </a:p>
        </p:txBody>
      </p:sp>
      <p:sp>
        <p:nvSpPr>
          <p:cNvPr id="30726" name="5 Marcador de pie de página">
            <a:extLst>
              <a:ext uri="{FF2B5EF4-FFF2-40B4-BE49-F238E27FC236}">
                <a16:creationId xmlns:a16="http://schemas.microsoft.com/office/drawing/2014/main" id="{D8CB650C-803C-2188-2B47-F2326E13147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712392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C2CB42-B086-504A-A54E-197133AEB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>
            <a:extLst>
              <a:ext uri="{FF2B5EF4-FFF2-40B4-BE49-F238E27FC236}">
                <a16:creationId xmlns:a16="http://schemas.microsoft.com/office/drawing/2014/main" id="{4828953F-97F2-B77B-D1D8-15225EEF7D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2 Marcador de notas">
            <a:extLst>
              <a:ext uri="{FF2B5EF4-FFF2-40B4-BE49-F238E27FC236}">
                <a16:creationId xmlns:a16="http://schemas.microsoft.com/office/drawing/2014/main" id="{A3772D90-6498-8559-0A49-C9589716AB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MX" sz="1200" dirty="0"/>
              <a:t>Ejemplos</a:t>
            </a:r>
          </a:p>
          <a:p>
            <a:pPr eaLnBrk="1" hangingPunct="1">
              <a:spcBef>
                <a:spcPct val="0"/>
              </a:spcBef>
            </a:pPr>
            <a:r>
              <a:rPr lang="es-MX" sz="1200" dirty="0"/>
              <a:t>Uniforme, chapa expuesta </a:t>
            </a:r>
          </a:p>
          <a:p>
            <a:pPr eaLnBrk="1" hangingPunct="1">
              <a:spcBef>
                <a:spcPct val="0"/>
              </a:spcBef>
            </a:pPr>
            <a:r>
              <a:rPr lang="es-MX" sz="1200" dirty="0"/>
              <a:t>Galvánica: Tornillo de acero en una chapa de aluminio expuesta a agua salada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altLang="es-AR" sz="1200" dirty="0" err="1"/>
              <a:t>Picaura</a:t>
            </a:r>
            <a:r>
              <a:rPr lang="es-MX" altLang="es-AR" sz="1200" dirty="0"/>
              <a:t>: </a:t>
            </a:r>
            <a:r>
              <a:rPr lang="es-MX" sz="1200" dirty="0"/>
              <a:t>Tuberías de acero inoxidable mal pasivadas.</a:t>
            </a:r>
          </a:p>
          <a:p>
            <a:pPr eaLnBrk="1" hangingPunct="1">
              <a:spcBef>
                <a:spcPct val="0"/>
              </a:spcBef>
            </a:pPr>
            <a:endParaRPr lang="es-AR" altLang="es-AR" dirty="0"/>
          </a:p>
        </p:txBody>
      </p:sp>
      <p:sp>
        <p:nvSpPr>
          <p:cNvPr id="7172" name="3 Marcador de número de diapositiva">
            <a:extLst>
              <a:ext uri="{FF2B5EF4-FFF2-40B4-BE49-F238E27FC236}">
                <a16:creationId xmlns:a16="http://schemas.microsoft.com/office/drawing/2014/main" id="{B4B252FC-2771-B936-BDD9-C580C51D41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D1DBC3-BB2A-4B4E-ACD8-2BEACA497413}" type="slidenum">
              <a:rPr lang="es-AR" altLang="es-AR" smtClean="0"/>
              <a:pPr>
                <a:spcBef>
                  <a:spcPct val="0"/>
                </a:spcBef>
              </a:pPr>
              <a:t>22</a:t>
            </a:fld>
            <a:endParaRPr lang="es-AR" altLang="es-AR"/>
          </a:p>
        </p:txBody>
      </p:sp>
      <p:sp>
        <p:nvSpPr>
          <p:cNvPr id="30725" name="4 Marcador de encabezado">
            <a:extLst>
              <a:ext uri="{FF2B5EF4-FFF2-40B4-BE49-F238E27FC236}">
                <a16:creationId xmlns:a16="http://schemas.microsoft.com/office/drawing/2014/main" id="{41185A0E-0432-A968-F93C-90178A4D1DA0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AR"/>
          </a:p>
        </p:txBody>
      </p:sp>
      <p:sp>
        <p:nvSpPr>
          <p:cNvPr id="30726" name="5 Marcador de pie de página">
            <a:extLst>
              <a:ext uri="{FF2B5EF4-FFF2-40B4-BE49-F238E27FC236}">
                <a16:creationId xmlns:a16="http://schemas.microsoft.com/office/drawing/2014/main" id="{39870B6E-3824-9172-05D4-F703BDB8ADD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856796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DEC16-9109-FC4A-7379-FBDEEAFD6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>
            <a:extLst>
              <a:ext uri="{FF2B5EF4-FFF2-40B4-BE49-F238E27FC236}">
                <a16:creationId xmlns:a16="http://schemas.microsoft.com/office/drawing/2014/main" id="{BAEBB2A2-8615-E6F2-F1B6-3B95F4E453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2 Marcador de notas">
            <a:extLst>
              <a:ext uri="{FF2B5EF4-FFF2-40B4-BE49-F238E27FC236}">
                <a16:creationId xmlns:a16="http://schemas.microsoft.com/office/drawing/2014/main" id="{EE9FC65D-5FF9-2FDB-7749-D1230DFB33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MX" sz="1200" dirty="0"/>
              <a:t>Ejemplos</a:t>
            </a:r>
          </a:p>
          <a:p>
            <a:pPr eaLnBrk="1" hangingPunct="1">
              <a:spcBef>
                <a:spcPct val="0"/>
              </a:spcBef>
            </a:pPr>
            <a:r>
              <a:rPr lang="es-MX" sz="1200" dirty="0"/>
              <a:t>Uniforme, chapa expuesta </a:t>
            </a:r>
          </a:p>
          <a:p>
            <a:pPr eaLnBrk="1" hangingPunct="1">
              <a:spcBef>
                <a:spcPct val="0"/>
              </a:spcBef>
            </a:pPr>
            <a:r>
              <a:rPr lang="es-MX" sz="1200" dirty="0"/>
              <a:t>Galvánica: Tornillo de acero en una chapa de aluminio expuesta a agua salada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altLang="es-AR" sz="1200" dirty="0" err="1"/>
              <a:t>Picaura</a:t>
            </a:r>
            <a:r>
              <a:rPr lang="es-MX" altLang="es-AR" sz="1200" dirty="0"/>
              <a:t>: </a:t>
            </a:r>
            <a:r>
              <a:rPr lang="es-MX" sz="1200" dirty="0"/>
              <a:t>Tuberías de acero inoxidable mal pasivadas.</a:t>
            </a:r>
          </a:p>
          <a:p>
            <a:pPr eaLnBrk="1" hangingPunct="1">
              <a:spcBef>
                <a:spcPct val="0"/>
              </a:spcBef>
            </a:pPr>
            <a:endParaRPr lang="es-AR" altLang="es-AR" dirty="0"/>
          </a:p>
        </p:txBody>
      </p:sp>
      <p:sp>
        <p:nvSpPr>
          <p:cNvPr id="7172" name="3 Marcador de número de diapositiva">
            <a:extLst>
              <a:ext uri="{FF2B5EF4-FFF2-40B4-BE49-F238E27FC236}">
                <a16:creationId xmlns:a16="http://schemas.microsoft.com/office/drawing/2014/main" id="{44249EEA-EBE5-4460-9016-8C59ECAA4F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D1DBC3-BB2A-4B4E-ACD8-2BEACA497413}" type="slidenum">
              <a:rPr lang="es-AR" altLang="es-AR" smtClean="0"/>
              <a:pPr>
                <a:spcBef>
                  <a:spcPct val="0"/>
                </a:spcBef>
              </a:pPr>
              <a:t>23</a:t>
            </a:fld>
            <a:endParaRPr lang="es-AR" altLang="es-AR"/>
          </a:p>
        </p:txBody>
      </p:sp>
      <p:sp>
        <p:nvSpPr>
          <p:cNvPr id="30725" name="4 Marcador de encabezado">
            <a:extLst>
              <a:ext uri="{FF2B5EF4-FFF2-40B4-BE49-F238E27FC236}">
                <a16:creationId xmlns:a16="http://schemas.microsoft.com/office/drawing/2014/main" id="{615287EA-2202-4143-8390-4D88BF49F7CC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AR"/>
          </a:p>
        </p:txBody>
      </p:sp>
      <p:sp>
        <p:nvSpPr>
          <p:cNvPr id="30726" name="5 Marcador de pie de página">
            <a:extLst>
              <a:ext uri="{FF2B5EF4-FFF2-40B4-BE49-F238E27FC236}">
                <a16:creationId xmlns:a16="http://schemas.microsoft.com/office/drawing/2014/main" id="{EC58B4C7-D011-3E9D-984F-9D49D83BA0D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196719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8E721E-B456-EB15-1215-DBEF385DF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FEAAD6-04FD-F0DD-FCCE-8764DA02F5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A1D1AB-605D-040D-6904-C66E3E7187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8C06A-B1F7-0FA9-EDA7-DE5010F910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F3882-5476-4E6E-B257-D19C6D960707}" type="slidenum">
              <a:rPr lang="es-AR" smtClean="0"/>
              <a:t>24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039131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F497F-D315-9AB5-1A18-3C3CDC0C4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4C389C-32B8-D2E8-C154-49A5908180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A2D338-6F13-26C9-28CC-AD6EB4B012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042564-228E-E2A6-7B86-E4B754F3B7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F3882-5476-4E6E-B257-D19C6D960707}" type="slidenum">
              <a:rPr lang="es-AR" smtClean="0"/>
              <a:t>25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277059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ECB12C-01B2-E9A7-9534-6A40B6C58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8E924F-1CB3-6B64-5345-0E46D0699E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BCB8D2-E2C8-9572-8895-14A110BB5F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37276D-E8DA-8EC9-AB1D-69913B1021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F3882-5476-4E6E-B257-D19C6D960707}" type="slidenum">
              <a:rPr lang="es-AR" smtClean="0"/>
              <a:t>26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763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972C1-3D8F-3CCA-9EB5-265F1169D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573DAC-9FAA-667B-106E-1CDF64E5E4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8AF1C8-4A5F-6654-28F0-6C12088942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74FB7A-4342-1F56-ECA8-266BC7DBE8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F3882-5476-4E6E-B257-D19C6D960707}" type="slidenum">
              <a:rPr lang="es-AR" smtClean="0"/>
              <a:t>27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55083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0447F-FA3A-B97C-E476-6611EA694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>
            <a:extLst>
              <a:ext uri="{FF2B5EF4-FFF2-40B4-BE49-F238E27FC236}">
                <a16:creationId xmlns:a16="http://schemas.microsoft.com/office/drawing/2014/main" id="{7F6E8F95-40BB-36E9-5DAB-0DB21AF464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2 Marcador de notas">
            <a:extLst>
              <a:ext uri="{FF2B5EF4-FFF2-40B4-BE49-F238E27FC236}">
                <a16:creationId xmlns:a16="http://schemas.microsoft.com/office/drawing/2014/main" id="{B4AECD7B-0C94-B7A2-6FA9-27C83B4DF4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AR" altLang="es-AR" dirty="0"/>
          </a:p>
        </p:txBody>
      </p:sp>
      <p:sp>
        <p:nvSpPr>
          <p:cNvPr id="7172" name="3 Marcador de número de diapositiva">
            <a:extLst>
              <a:ext uri="{FF2B5EF4-FFF2-40B4-BE49-F238E27FC236}">
                <a16:creationId xmlns:a16="http://schemas.microsoft.com/office/drawing/2014/main" id="{1FA7F7BE-FB56-BB32-147F-14D7F0205A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D1DBC3-BB2A-4B4E-ACD8-2BEACA497413}" type="slidenum">
              <a:rPr lang="es-AR" altLang="es-AR" smtClean="0"/>
              <a:pPr>
                <a:spcBef>
                  <a:spcPct val="0"/>
                </a:spcBef>
              </a:pPr>
              <a:t>5</a:t>
            </a:fld>
            <a:endParaRPr lang="es-AR" altLang="es-AR"/>
          </a:p>
        </p:txBody>
      </p:sp>
      <p:sp>
        <p:nvSpPr>
          <p:cNvPr id="30725" name="4 Marcador de encabezado">
            <a:extLst>
              <a:ext uri="{FF2B5EF4-FFF2-40B4-BE49-F238E27FC236}">
                <a16:creationId xmlns:a16="http://schemas.microsoft.com/office/drawing/2014/main" id="{DBDE5864-FE20-74CA-7C62-8A461378FDB9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AR"/>
          </a:p>
        </p:txBody>
      </p:sp>
      <p:sp>
        <p:nvSpPr>
          <p:cNvPr id="30726" name="5 Marcador de pie de página">
            <a:extLst>
              <a:ext uri="{FF2B5EF4-FFF2-40B4-BE49-F238E27FC236}">
                <a16:creationId xmlns:a16="http://schemas.microsoft.com/office/drawing/2014/main" id="{BFA4792C-8965-AB47-2FAF-6FC2B7CB2C6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45184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α es el coeficiente de expansión térmica, °C–1 (°F–1); y L1 y L2 son longitudes, mm (in), que corresponden, respectivamente, a las temperaturas T1 y T2 , °C (°F).</a:t>
            </a:r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F3882-5476-4E6E-B257-D19C6D960707}" type="slidenum">
              <a:rPr lang="es-AR" smtClean="0"/>
              <a:t>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20768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CB84C9-7A1F-803F-1FD8-13C06E76A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CEE926-D8A9-27C7-224F-8DC2ABB008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3D96D7-D33A-F337-62DB-2A67585D73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FD2F62-DAB9-6D75-D16A-857B9DFB00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F3882-5476-4E6E-B257-D19C6D960707}" type="slidenum">
              <a:rPr lang="es-AR" smtClean="0"/>
              <a:t>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99307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154B9-A216-0515-9A87-FFA3ACAD9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F6A979-97A1-8BE7-8EFE-5279E54924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4301EE-0A56-4433-EA75-A39F0BE455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54DAB-CF54-B1C8-40C6-CC24C75580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F3882-5476-4E6E-B257-D19C6D960707}" type="slidenum">
              <a:rPr lang="es-AR" smtClean="0"/>
              <a:t>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90915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2C00DB-94D4-1B2B-3F6F-9926C3DF3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>
            <a:extLst>
              <a:ext uri="{FF2B5EF4-FFF2-40B4-BE49-F238E27FC236}">
                <a16:creationId xmlns:a16="http://schemas.microsoft.com/office/drawing/2014/main" id="{E09830D2-38C7-5BC0-80A7-68C4B028FB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2 Marcador de notas">
            <a:extLst>
              <a:ext uri="{FF2B5EF4-FFF2-40B4-BE49-F238E27FC236}">
                <a16:creationId xmlns:a16="http://schemas.microsoft.com/office/drawing/2014/main" id="{1DD55D82-C31B-54C2-5BAB-18C081D17D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AR" altLang="es-AR" dirty="0"/>
          </a:p>
        </p:txBody>
      </p:sp>
      <p:sp>
        <p:nvSpPr>
          <p:cNvPr id="7172" name="3 Marcador de número de diapositiva">
            <a:extLst>
              <a:ext uri="{FF2B5EF4-FFF2-40B4-BE49-F238E27FC236}">
                <a16:creationId xmlns:a16="http://schemas.microsoft.com/office/drawing/2014/main" id="{AFC83CB1-0F20-F5E3-8281-3AC1CB7FDF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D1DBC3-BB2A-4B4E-ACD8-2BEACA497413}" type="slidenum">
              <a:rPr lang="es-AR" altLang="es-AR" smtClean="0"/>
              <a:pPr>
                <a:spcBef>
                  <a:spcPct val="0"/>
                </a:spcBef>
              </a:pPr>
              <a:t>9</a:t>
            </a:fld>
            <a:endParaRPr lang="es-AR" altLang="es-AR"/>
          </a:p>
        </p:txBody>
      </p:sp>
      <p:sp>
        <p:nvSpPr>
          <p:cNvPr id="30725" name="4 Marcador de encabezado">
            <a:extLst>
              <a:ext uri="{FF2B5EF4-FFF2-40B4-BE49-F238E27FC236}">
                <a16:creationId xmlns:a16="http://schemas.microsoft.com/office/drawing/2014/main" id="{05BA01F8-EAC2-F6EF-4870-053AB13BB9D1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AR"/>
          </a:p>
        </p:txBody>
      </p:sp>
      <p:sp>
        <p:nvSpPr>
          <p:cNvPr id="30726" name="5 Marcador de pie de página">
            <a:extLst>
              <a:ext uri="{FF2B5EF4-FFF2-40B4-BE49-F238E27FC236}">
                <a16:creationId xmlns:a16="http://schemas.microsoft.com/office/drawing/2014/main" id="{76E932BE-ECE6-3529-5ED3-8B0806DA2ED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07536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E1E1A9-3F4A-7B19-73CD-54469F28B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>
            <a:extLst>
              <a:ext uri="{FF2B5EF4-FFF2-40B4-BE49-F238E27FC236}">
                <a16:creationId xmlns:a16="http://schemas.microsoft.com/office/drawing/2014/main" id="{75A3D76C-402B-2494-3953-B38D173678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2 Marcador de notas">
            <a:extLst>
              <a:ext uri="{FF2B5EF4-FFF2-40B4-BE49-F238E27FC236}">
                <a16:creationId xmlns:a16="http://schemas.microsoft.com/office/drawing/2014/main" id="{A6A5676A-DD9E-AD2D-B509-8F998D8929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AR" altLang="es-AR" dirty="0"/>
          </a:p>
        </p:txBody>
      </p:sp>
      <p:sp>
        <p:nvSpPr>
          <p:cNvPr id="7172" name="3 Marcador de número de diapositiva">
            <a:extLst>
              <a:ext uri="{FF2B5EF4-FFF2-40B4-BE49-F238E27FC236}">
                <a16:creationId xmlns:a16="http://schemas.microsoft.com/office/drawing/2014/main" id="{671CBA7A-C1C9-DF2C-002C-795CCA681D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D1DBC3-BB2A-4B4E-ACD8-2BEACA497413}" type="slidenum">
              <a:rPr lang="es-AR" altLang="es-AR" smtClean="0"/>
              <a:pPr>
                <a:spcBef>
                  <a:spcPct val="0"/>
                </a:spcBef>
              </a:pPr>
              <a:t>10</a:t>
            </a:fld>
            <a:endParaRPr lang="es-AR" altLang="es-AR"/>
          </a:p>
        </p:txBody>
      </p:sp>
      <p:sp>
        <p:nvSpPr>
          <p:cNvPr id="30725" name="4 Marcador de encabezado">
            <a:extLst>
              <a:ext uri="{FF2B5EF4-FFF2-40B4-BE49-F238E27FC236}">
                <a16:creationId xmlns:a16="http://schemas.microsoft.com/office/drawing/2014/main" id="{EE6FE2E4-4E02-E734-03C1-11A8C93680EA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AR"/>
          </a:p>
        </p:txBody>
      </p:sp>
      <p:sp>
        <p:nvSpPr>
          <p:cNvPr id="30726" name="5 Marcador de pie de página">
            <a:extLst>
              <a:ext uri="{FF2B5EF4-FFF2-40B4-BE49-F238E27FC236}">
                <a16:creationId xmlns:a16="http://schemas.microsoft.com/office/drawing/2014/main" id="{C1AAA039-9312-0F9E-96E5-63E9CED47F7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19170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11C08-050E-F9F4-F1C0-0C56A4FC9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>
            <a:extLst>
              <a:ext uri="{FF2B5EF4-FFF2-40B4-BE49-F238E27FC236}">
                <a16:creationId xmlns:a16="http://schemas.microsoft.com/office/drawing/2014/main" id="{12447E5C-6AD4-8E61-83E1-5C291465FA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2 Marcador de notas">
            <a:extLst>
              <a:ext uri="{FF2B5EF4-FFF2-40B4-BE49-F238E27FC236}">
                <a16:creationId xmlns:a16="http://schemas.microsoft.com/office/drawing/2014/main" id="{A352F2E9-3A6D-18AF-291E-7FAE89A4F3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MX" dirty="0"/>
              <a:t>EUTÉCTICO </a:t>
            </a:r>
            <a:r>
              <a:rPr lang="es-MX" b="1" dirty="0"/>
              <a:t>mezcla específica de componentes</a:t>
            </a:r>
            <a:r>
              <a:rPr lang="es-MX" dirty="0"/>
              <a:t> (en este caso, hierro y carbono) se </a:t>
            </a:r>
            <a:r>
              <a:rPr lang="es-MX" b="1" dirty="0"/>
              <a:t>solidifica completamente a una sola temperatura</a:t>
            </a:r>
            <a:r>
              <a:rPr lang="es-MX" dirty="0"/>
              <a:t>, formando </a:t>
            </a:r>
            <a:r>
              <a:rPr lang="es-MX" b="1" dirty="0"/>
              <a:t>dos fases sólidas simultáneamente</a:t>
            </a:r>
            <a:r>
              <a:rPr lang="es-MX" dirty="0"/>
              <a:t> a partir del estado líquido.</a:t>
            </a:r>
          </a:p>
          <a:p>
            <a:pPr eaLnBrk="1" hangingPunct="1">
              <a:spcBef>
                <a:spcPct val="0"/>
              </a:spcBef>
            </a:pPr>
            <a:endParaRPr lang="es-AR" b="1" dirty="0"/>
          </a:p>
          <a:p>
            <a:pPr eaLnBrk="1" hangingPunct="1">
              <a:spcBef>
                <a:spcPct val="0"/>
              </a:spcBef>
            </a:pPr>
            <a:r>
              <a:rPr lang="es-AR" b="1" dirty="0"/>
              <a:t>EUTECTOIDE: </a:t>
            </a:r>
            <a:r>
              <a:rPr lang="es-MX" dirty="0"/>
              <a:t>Es el </a:t>
            </a:r>
            <a:r>
              <a:rPr lang="es-MX" b="1" dirty="0"/>
              <a:t>punto del diagrama de fases</a:t>
            </a:r>
            <a:r>
              <a:rPr lang="es-MX" dirty="0"/>
              <a:t> en el que una </a:t>
            </a:r>
            <a:r>
              <a:rPr lang="es-MX" b="1" dirty="0"/>
              <a:t>fase sólida</a:t>
            </a:r>
            <a:r>
              <a:rPr lang="es-MX" dirty="0"/>
              <a:t> (en este caso, la </a:t>
            </a:r>
            <a:r>
              <a:rPr lang="es-MX" b="1" dirty="0"/>
              <a:t>austenita</a:t>
            </a:r>
            <a:r>
              <a:rPr lang="es-MX" dirty="0"/>
              <a:t>) se </a:t>
            </a:r>
            <a:r>
              <a:rPr lang="es-MX" b="1" dirty="0"/>
              <a:t>transforma en dos fases sólidas distintas</a:t>
            </a:r>
            <a:r>
              <a:rPr lang="es-MX" dirty="0"/>
              <a:t> simultáneamente, al </a:t>
            </a:r>
            <a:r>
              <a:rPr lang="es-MX" b="1" dirty="0"/>
              <a:t>enfriarse a una temperatura específica</a:t>
            </a:r>
            <a:r>
              <a:rPr lang="es-MX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b="1" dirty="0"/>
              <a:t>Pasa de austenita (</a:t>
            </a:r>
            <a:r>
              <a:rPr lang="es-MX" b="0" dirty="0"/>
              <a:t>sólida y estable</a:t>
            </a:r>
            <a:r>
              <a:rPr lang="es-MX" b="1" dirty="0"/>
              <a:t>) a PERLITA</a:t>
            </a:r>
            <a:r>
              <a:rPr lang="es-AR" b="1" dirty="0"/>
              <a:t> </a:t>
            </a:r>
            <a:r>
              <a:rPr lang="es-MX" b="0" dirty="0"/>
              <a:t>Ferrita y Cementita / BASE ME MUCHOS ACEROS AL CARBONO </a:t>
            </a:r>
          </a:p>
          <a:p>
            <a:endParaRPr lang="es-MX" dirty="0"/>
          </a:p>
          <a:p>
            <a:r>
              <a:rPr lang="es-MX" dirty="0"/>
              <a:t>El conocimiento del punto eutectoide permite:</a:t>
            </a:r>
          </a:p>
          <a:p>
            <a:r>
              <a:rPr lang="es-MX" dirty="0"/>
              <a:t>Diseñar </a:t>
            </a:r>
            <a:r>
              <a:rPr lang="es-MX" b="1" dirty="0"/>
              <a:t>tratamientos térmicos</a:t>
            </a:r>
            <a:r>
              <a:rPr lang="es-MX" dirty="0"/>
              <a:t> (como temple y recocido).</a:t>
            </a:r>
          </a:p>
          <a:p>
            <a:r>
              <a:rPr lang="es-MX" dirty="0"/>
              <a:t>Controlar la </a:t>
            </a:r>
            <a:r>
              <a:rPr lang="es-MX" b="1" dirty="0"/>
              <a:t>resistencia y ductilidad del acero</a:t>
            </a:r>
            <a:r>
              <a:rPr lang="es-MX" dirty="0"/>
              <a:t>.</a:t>
            </a:r>
          </a:p>
          <a:p>
            <a:r>
              <a:rPr lang="es-MX" dirty="0"/>
              <a:t>Comprender el comportamiento del acero durante la </a:t>
            </a:r>
            <a:r>
              <a:rPr lang="es-MX" b="1" dirty="0"/>
              <a:t>forja, soldadura y enfriamiento</a:t>
            </a:r>
            <a:r>
              <a:rPr lang="es-MX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b="1" dirty="0"/>
              <a:t>Punto eutectoide</a:t>
            </a:r>
            <a:r>
              <a:rPr lang="es-AR" dirty="0"/>
              <a:t>: 0.76% C, a 727 °C → forma </a:t>
            </a:r>
            <a:r>
              <a:rPr lang="es-AR" b="1" dirty="0"/>
              <a:t>perlita</a:t>
            </a:r>
            <a:r>
              <a:rPr lang="es-AR" dirty="0"/>
              <a:t> (ferrita + cementita)</a:t>
            </a:r>
          </a:p>
          <a:p>
            <a:pPr eaLnBrk="1" hangingPunct="1">
              <a:spcBef>
                <a:spcPct val="0"/>
              </a:spcBef>
            </a:pPr>
            <a:r>
              <a:rPr lang="es-MX" b="1" dirty="0"/>
              <a:t>Punto eutéctico</a:t>
            </a:r>
            <a:r>
              <a:rPr lang="es-MX" dirty="0"/>
              <a:t>: 4.3% C, a 1147 °C → base para fundiciones blancas</a:t>
            </a:r>
          </a:p>
          <a:p>
            <a:pPr eaLnBrk="1" hangingPunct="1">
              <a:spcBef>
                <a:spcPct val="0"/>
              </a:spcBef>
            </a:pPr>
            <a:endParaRPr lang="es-AR" altLang="es-AR" dirty="0"/>
          </a:p>
          <a:p>
            <a:pPr eaLnBrk="1" hangingPunct="1">
              <a:spcBef>
                <a:spcPct val="0"/>
              </a:spcBef>
            </a:pPr>
            <a:r>
              <a:rPr lang="es-AR" dirty="0"/>
              <a:t>Punto     Composición C (%) </a:t>
            </a:r>
            <a:r>
              <a:rPr lang="es-AR" dirty="0" err="1"/>
              <a:t>Temp</a:t>
            </a:r>
            <a:r>
              <a:rPr lang="es-AR" dirty="0"/>
              <a:t>. (°C) Estado inicial       Estado final         Fases </a:t>
            </a:r>
          </a:p>
          <a:p>
            <a:pPr eaLnBrk="1" hangingPunct="1">
              <a:spcBef>
                <a:spcPct val="0"/>
              </a:spcBef>
            </a:pPr>
            <a:r>
              <a:rPr lang="es-AR" b="1" dirty="0"/>
              <a:t>Eutéctico</a:t>
            </a:r>
            <a:r>
              <a:rPr lang="es-AR" dirty="0"/>
              <a:t>    4.3%                   1147             Líquido           Sólido            Austenita + Cementita </a:t>
            </a:r>
          </a:p>
          <a:p>
            <a:pPr eaLnBrk="1" hangingPunct="1">
              <a:spcBef>
                <a:spcPct val="0"/>
              </a:spcBef>
            </a:pPr>
            <a:r>
              <a:rPr lang="es-AR" b="1" dirty="0"/>
              <a:t>Eutectoide</a:t>
            </a:r>
            <a:r>
              <a:rPr lang="es-AR" dirty="0"/>
              <a:t>  0.76%                727             Austenita          Sólido          Ferrita + Cementita (Perlita) </a:t>
            </a:r>
            <a:endParaRPr lang="es-AR" altLang="es-AR" dirty="0"/>
          </a:p>
          <a:p>
            <a:pPr eaLnBrk="1" hangingPunct="1">
              <a:spcBef>
                <a:spcPct val="0"/>
              </a:spcBef>
            </a:pPr>
            <a:endParaRPr lang="es-AR" altLang="es-AR" dirty="0"/>
          </a:p>
          <a:p>
            <a:pPr eaLnBrk="1" hangingPunct="1">
              <a:spcBef>
                <a:spcPct val="0"/>
              </a:spcBef>
            </a:pPr>
            <a:endParaRPr lang="es-AR" altLang="es-AR" dirty="0"/>
          </a:p>
          <a:p>
            <a:pPr eaLnBrk="1" hangingPunct="1">
              <a:spcBef>
                <a:spcPct val="0"/>
              </a:spcBef>
            </a:pPr>
            <a:r>
              <a:rPr lang="es-AR" altLang="es-AR" dirty="0"/>
              <a:t>Austenita:  Hasta 2,11% de C, gran rango de temperatura. Muy suave, útil para deformación plástica</a:t>
            </a:r>
          </a:p>
          <a:p>
            <a:pPr eaLnBrk="1" hangingPunct="1">
              <a:spcBef>
                <a:spcPct val="0"/>
              </a:spcBef>
            </a:pPr>
            <a:r>
              <a:rPr lang="es-AR" altLang="es-AR" dirty="0"/>
              <a:t>Ferrita: 0,02% blando pero más dura q Austenita</a:t>
            </a:r>
          </a:p>
          <a:p>
            <a:pPr eaLnBrk="1" hangingPunct="1">
              <a:spcBef>
                <a:spcPct val="0"/>
              </a:spcBef>
            </a:pPr>
            <a:r>
              <a:rPr lang="es-AR" altLang="es-AR" dirty="0"/>
              <a:t>Cementita: muy duro y frágil, mucho contenido de C 6,7% </a:t>
            </a:r>
          </a:p>
          <a:p>
            <a:pPr eaLnBrk="1" hangingPunct="1">
              <a:spcBef>
                <a:spcPct val="0"/>
              </a:spcBef>
            </a:pPr>
            <a:r>
              <a:rPr lang="es-AR" altLang="es-AR" dirty="0"/>
              <a:t>Perlita: ferrita y cementita (no es una fase) </a:t>
            </a:r>
          </a:p>
          <a:p>
            <a:pPr eaLnBrk="1" hangingPunct="1">
              <a:spcBef>
                <a:spcPct val="0"/>
              </a:spcBef>
            </a:pPr>
            <a:endParaRPr lang="es-AR" altLang="es-AR" dirty="0"/>
          </a:p>
          <a:p>
            <a:pPr eaLnBrk="1" hangingPunct="1">
              <a:spcBef>
                <a:spcPct val="0"/>
              </a:spcBef>
            </a:pPr>
            <a:r>
              <a:rPr lang="es-AR" altLang="es-AR" dirty="0"/>
              <a:t>REACCIONES INVARIANTES: LÍNEAS HORIZONTALES</a:t>
            </a:r>
          </a:p>
          <a:p>
            <a:pPr eaLnBrk="1" hangingPunct="1">
              <a:spcBef>
                <a:spcPct val="0"/>
              </a:spcBef>
            </a:pPr>
            <a:r>
              <a:rPr lang="es-AR" altLang="es-AR" dirty="0"/>
              <a:t>HIERRO DELTA 1400°c: con ferrita hasta 0,08%C </a:t>
            </a:r>
          </a:p>
          <a:p>
            <a:pPr eaLnBrk="1" hangingPunct="1">
              <a:spcBef>
                <a:spcPct val="0"/>
              </a:spcBef>
            </a:pPr>
            <a:r>
              <a:rPr lang="es-AR" altLang="es-AR" dirty="0"/>
              <a:t>4,30% C 700° </a:t>
            </a:r>
          </a:p>
          <a:p>
            <a:pPr eaLnBrk="1" hangingPunct="1">
              <a:spcBef>
                <a:spcPct val="0"/>
              </a:spcBef>
            </a:pPr>
            <a:endParaRPr lang="es-AR" altLang="es-A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b="1" dirty="0"/>
              <a:t>Actividad sugerida: analizar en grupo por qué una cuchilla debe tener perlita + cementita.</a:t>
            </a:r>
          </a:p>
          <a:p>
            <a:pPr eaLnBrk="1" hangingPunct="1">
              <a:spcBef>
                <a:spcPct val="0"/>
              </a:spcBef>
            </a:pPr>
            <a:endParaRPr lang="es-AR" altLang="es-AR" dirty="0"/>
          </a:p>
        </p:txBody>
      </p:sp>
      <p:sp>
        <p:nvSpPr>
          <p:cNvPr id="7172" name="3 Marcador de número de diapositiva">
            <a:extLst>
              <a:ext uri="{FF2B5EF4-FFF2-40B4-BE49-F238E27FC236}">
                <a16:creationId xmlns:a16="http://schemas.microsoft.com/office/drawing/2014/main" id="{755509E5-DAED-9B34-D485-CC54CADA57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D1DBC3-BB2A-4B4E-ACD8-2BEACA497413}" type="slidenum">
              <a:rPr lang="es-AR" altLang="es-AR" smtClean="0"/>
              <a:pPr>
                <a:spcBef>
                  <a:spcPct val="0"/>
                </a:spcBef>
              </a:pPr>
              <a:t>11</a:t>
            </a:fld>
            <a:endParaRPr lang="es-AR" altLang="es-AR"/>
          </a:p>
        </p:txBody>
      </p:sp>
      <p:sp>
        <p:nvSpPr>
          <p:cNvPr id="30725" name="4 Marcador de encabezado">
            <a:extLst>
              <a:ext uri="{FF2B5EF4-FFF2-40B4-BE49-F238E27FC236}">
                <a16:creationId xmlns:a16="http://schemas.microsoft.com/office/drawing/2014/main" id="{9749CF0C-BB7F-959D-BC2E-C23AD10D7781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AR"/>
          </a:p>
        </p:txBody>
      </p:sp>
      <p:sp>
        <p:nvSpPr>
          <p:cNvPr id="30726" name="5 Marcador de pie de página">
            <a:extLst>
              <a:ext uri="{FF2B5EF4-FFF2-40B4-BE49-F238E27FC236}">
                <a16:creationId xmlns:a16="http://schemas.microsoft.com/office/drawing/2014/main" id="{F84C2609-A58A-6B2C-34C0-BC9269850E7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70592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05D0A-5D6A-48A4-BBDD-20A5A9B152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7466" y="-345147"/>
            <a:ext cx="8361229" cy="2098226"/>
          </a:xfrm>
        </p:spPr>
        <p:txBody>
          <a:bodyPr/>
          <a:lstStyle/>
          <a:p>
            <a:r>
              <a:rPr lang="es-AR" sz="7800" b="1" dirty="0">
                <a:latin typeface="Arial Black" panose="020B0A04020102020204" pitchFamily="34" charset="0"/>
              </a:rPr>
              <a:t>Tecnología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77080D-BBE3-79BD-3DD8-82E4843464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67466" y="3275880"/>
            <a:ext cx="7137862" cy="2458453"/>
          </a:xfrm>
        </p:spPr>
        <p:txBody>
          <a:bodyPr>
            <a:normAutofit/>
          </a:bodyPr>
          <a:lstStyle/>
          <a:p>
            <a:pPr algn="r"/>
            <a:r>
              <a:rPr lang="es-AR" sz="7200" b="1" dirty="0"/>
              <a:t>Investigación y </a:t>
            </a:r>
          </a:p>
          <a:p>
            <a:pPr algn="r"/>
            <a:r>
              <a:rPr lang="es-AR" sz="7200" b="1" dirty="0"/>
              <a:t>Desarrollo </a:t>
            </a:r>
          </a:p>
        </p:txBody>
      </p:sp>
    </p:spTree>
    <p:extLst>
      <p:ext uri="{BB962C8B-B14F-4D97-AF65-F5344CB8AC3E}">
        <p14:creationId xmlns:p14="http://schemas.microsoft.com/office/powerpoint/2010/main" val="1861709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284F5-22DE-8D78-835B-74098A6A1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5 Marcador de número de diapositiva">
            <a:extLst>
              <a:ext uri="{FF2B5EF4-FFF2-40B4-BE49-F238E27FC236}">
                <a16:creationId xmlns:a16="http://schemas.microsoft.com/office/drawing/2014/main" id="{F13E317C-4310-0DF1-33BF-EF99054290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254D29-2722-4569-9392-A787BA3F7C01}" type="slidenum">
              <a:rPr lang="es-AR" altLang="es-A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s-AR" altLang="es-AR" sz="1200">
              <a:solidFill>
                <a:srgbClr val="898989"/>
              </a:solidFill>
            </a:endParaRPr>
          </a:p>
        </p:txBody>
      </p:sp>
      <p:sp>
        <p:nvSpPr>
          <p:cNvPr id="6149" name="Rectangle 2">
            <a:extLst>
              <a:ext uri="{FF2B5EF4-FFF2-40B4-BE49-F238E27FC236}">
                <a16:creationId xmlns:a16="http://schemas.microsoft.com/office/drawing/2014/main" id="{72F7DC85-2AE4-B975-370F-F28B2FE63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471" y="980380"/>
            <a:ext cx="9647992" cy="1193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altLang="en-US" sz="2800" b="1" dirty="0">
                <a:latin typeface="Arial" panose="020B0604020202020204" pitchFamily="34" charset="0"/>
              </a:rPr>
              <a:t>Aleación Fe-C </a:t>
            </a:r>
            <a:endParaRPr lang="es-ES_tradnl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4E3328-C47D-A167-E84B-89AA5AD6B982}"/>
              </a:ext>
            </a:extLst>
          </p:cNvPr>
          <p:cNvSpPr txBox="1"/>
          <p:nvPr/>
        </p:nvSpPr>
        <p:spPr>
          <a:xfrm>
            <a:off x="947032" y="334049"/>
            <a:ext cx="6616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1" dirty="0">
                <a:latin typeface="Arial Black" panose="020B0A04020102020204" pitchFamily="34" charset="0"/>
              </a:rPr>
              <a:t>OBTENCIÓN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96F857-7B73-1EEF-5B7A-1AD7412B5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032" y="2637064"/>
            <a:ext cx="3324522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altLang="es-A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 diagrama FE-C representa la transformación que sufre esta aleación al calentarse y enfriarse lentamente, completando los procesos de difusión. </a:t>
            </a:r>
            <a:endParaRPr kumimoji="0" lang="es-AR" altLang="es-AR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4" name="Picture 2" descr="Diagrama hierro-carbono">
            <a:extLst>
              <a:ext uri="{FF2B5EF4-FFF2-40B4-BE49-F238E27FC236}">
                <a16:creationId xmlns:a16="http://schemas.microsoft.com/office/drawing/2014/main" id="{98FB305C-1C9E-41D7-64B7-FC7DA6FCE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867" y="980380"/>
            <a:ext cx="7587133" cy="587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246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E78C5-1935-C425-3BC3-D3632A388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5 Marcador de número de diapositiva">
            <a:extLst>
              <a:ext uri="{FF2B5EF4-FFF2-40B4-BE49-F238E27FC236}">
                <a16:creationId xmlns:a16="http://schemas.microsoft.com/office/drawing/2014/main" id="{96F7FB1A-CA97-5D61-C589-DCD615F701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254D29-2722-4569-9392-A787BA3F7C01}" type="slidenum">
              <a:rPr lang="es-AR" altLang="es-A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s-AR" altLang="es-AR" sz="1200">
              <a:solidFill>
                <a:srgbClr val="898989"/>
              </a:solidFill>
            </a:endParaRPr>
          </a:p>
        </p:txBody>
      </p:sp>
      <p:sp>
        <p:nvSpPr>
          <p:cNvPr id="6149" name="Rectangle 2">
            <a:extLst>
              <a:ext uri="{FF2B5EF4-FFF2-40B4-BE49-F238E27FC236}">
                <a16:creationId xmlns:a16="http://schemas.microsoft.com/office/drawing/2014/main" id="{D3BCADC8-E417-7773-A41B-EE1AB2D9A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032" y="532762"/>
            <a:ext cx="9647992" cy="1193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altLang="en-US" sz="2400" b="1" dirty="0">
                <a:latin typeface="Arial" panose="020B0604020202020204" pitchFamily="34" charset="0"/>
              </a:rPr>
              <a:t>Diagrama de fase Fe-C</a:t>
            </a:r>
            <a:endParaRPr lang="es-ES_tradnl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2FEFE2-1E86-27C7-B970-1BD012803A0C}"/>
              </a:ext>
            </a:extLst>
          </p:cNvPr>
          <p:cNvSpPr txBox="1"/>
          <p:nvPr/>
        </p:nvSpPr>
        <p:spPr>
          <a:xfrm>
            <a:off x="947032" y="334049"/>
            <a:ext cx="6616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1" dirty="0">
                <a:latin typeface="Arial Black" panose="020B0A04020102020204" pitchFamily="34" charset="0"/>
              </a:rPr>
              <a:t>OBTENCIÓN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B50065-F843-52CA-B496-8381EDF56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332" y="1938080"/>
            <a:ext cx="3523368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s-MX" sz="2000" b="1" dirty="0"/>
              <a:t>Punto eutéctico</a:t>
            </a:r>
            <a:r>
              <a:rPr lang="es-MX" sz="2000" dirty="0"/>
              <a:t>: 4.3% C, a 1147 °C</a:t>
            </a:r>
          </a:p>
          <a:p>
            <a:pPr>
              <a:spcBef>
                <a:spcPct val="0"/>
              </a:spcBef>
            </a:pPr>
            <a:r>
              <a:rPr lang="es-MX" sz="2000" b="1" dirty="0"/>
              <a:t>Punto eutectoide: </a:t>
            </a:r>
            <a:r>
              <a:rPr lang="es-MX" sz="2000" dirty="0"/>
              <a:t>0,76%C, 727°C</a:t>
            </a:r>
          </a:p>
          <a:p>
            <a:pPr>
              <a:spcBef>
                <a:spcPct val="0"/>
              </a:spcBef>
            </a:pPr>
            <a:endParaRPr lang="es-AR" altLang="es-AR" sz="2000" dirty="0"/>
          </a:p>
          <a:p>
            <a:pPr>
              <a:spcBef>
                <a:spcPct val="0"/>
              </a:spcBef>
            </a:pPr>
            <a:r>
              <a:rPr lang="es-AR" altLang="es-AR" sz="2000" dirty="0"/>
              <a:t>Austenita: 2,11% C  FCC</a:t>
            </a:r>
          </a:p>
          <a:p>
            <a:pPr>
              <a:spcBef>
                <a:spcPct val="0"/>
              </a:spcBef>
            </a:pPr>
            <a:r>
              <a:rPr lang="es-AR" altLang="es-AR" sz="2000" dirty="0"/>
              <a:t>Ferrita: 0,02%C       BCC </a:t>
            </a:r>
          </a:p>
          <a:p>
            <a:pPr>
              <a:spcBef>
                <a:spcPct val="0"/>
              </a:spcBef>
            </a:pPr>
            <a:endParaRPr lang="es-AR" altLang="es-AR" sz="2000" dirty="0"/>
          </a:p>
          <a:p>
            <a:pPr>
              <a:spcBef>
                <a:spcPct val="0"/>
              </a:spcBef>
            </a:pPr>
            <a:r>
              <a:rPr lang="es-AR" altLang="es-AR" sz="2000" dirty="0"/>
              <a:t>Cementita: 6,7% C</a:t>
            </a:r>
          </a:p>
          <a:p>
            <a:pPr>
              <a:spcBef>
                <a:spcPct val="0"/>
              </a:spcBef>
            </a:pPr>
            <a:endParaRPr lang="es-AR" altLang="es-AR" sz="2000" dirty="0"/>
          </a:p>
          <a:p>
            <a:pPr>
              <a:spcBef>
                <a:spcPct val="0"/>
              </a:spcBef>
            </a:pPr>
            <a:r>
              <a:rPr lang="es-AR" altLang="es-AR" sz="2000" dirty="0"/>
              <a:t>Perlita: ferrita + cementita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AR" altLang="es-AR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8" name="Picture 2" descr="Diagrama hierro-carbono">
            <a:extLst>
              <a:ext uri="{FF2B5EF4-FFF2-40B4-BE49-F238E27FC236}">
                <a16:creationId xmlns:a16="http://schemas.microsoft.com/office/drawing/2014/main" id="{913A64A5-FAE4-83A0-CEEC-506DFDCE081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999" y="980380"/>
            <a:ext cx="8255001" cy="567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576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C3C295-1310-6AF0-CA2E-4CA34C9EA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5 Marcador de número de diapositiva">
            <a:extLst>
              <a:ext uri="{FF2B5EF4-FFF2-40B4-BE49-F238E27FC236}">
                <a16:creationId xmlns:a16="http://schemas.microsoft.com/office/drawing/2014/main" id="{03035E2A-7FA7-5635-B2DB-ADD312626A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254D29-2722-4569-9392-A787BA3F7C01}" type="slidenum">
              <a:rPr lang="es-AR" altLang="es-A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s-AR" altLang="es-AR" sz="1200">
              <a:solidFill>
                <a:srgbClr val="898989"/>
              </a:solidFill>
            </a:endParaRPr>
          </a:p>
        </p:txBody>
      </p:sp>
      <p:sp>
        <p:nvSpPr>
          <p:cNvPr id="6149" name="Rectangle 2">
            <a:extLst>
              <a:ext uri="{FF2B5EF4-FFF2-40B4-BE49-F238E27FC236}">
                <a16:creationId xmlns:a16="http://schemas.microsoft.com/office/drawing/2014/main" id="{7890B949-085F-C76A-9880-48C98057B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471" y="980380"/>
            <a:ext cx="9647992" cy="1193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altLang="en-US" sz="2800" b="1" dirty="0">
                <a:latin typeface="Arial" panose="020B0604020202020204" pitchFamily="34" charset="0"/>
              </a:rPr>
              <a:t>Aleación Fe-C </a:t>
            </a:r>
            <a:endParaRPr lang="es-ES_tradnl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C9603B-26C1-2F96-563F-9CEF2ECD57A2}"/>
              </a:ext>
            </a:extLst>
          </p:cNvPr>
          <p:cNvSpPr txBox="1"/>
          <p:nvPr/>
        </p:nvSpPr>
        <p:spPr>
          <a:xfrm>
            <a:off x="947032" y="334049"/>
            <a:ext cx="6616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1" dirty="0">
                <a:latin typeface="Arial Black" panose="020B0A04020102020204" pitchFamily="34" charset="0"/>
              </a:rPr>
              <a:t>OBTENCIÓN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0D6B8A-F5C9-FC73-D19D-E9495C029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032" y="2541613"/>
            <a:ext cx="332452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s-AR" altLang="es-AR" sz="1600" dirty="0">
                <a:latin typeface="Arial" panose="020B0604020202020204" pitchFamily="34" charset="0"/>
              </a:rPr>
              <a:t>Aceros </a:t>
            </a:r>
            <a:r>
              <a:rPr lang="es-AR" altLang="es-AR" sz="1600" dirty="0" err="1">
                <a:latin typeface="Arial" panose="020B0604020202020204" pitchFamily="34" charset="0"/>
              </a:rPr>
              <a:t>hipoeutectoides</a:t>
            </a:r>
            <a:endParaRPr lang="es-AR" altLang="es-AR" sz="16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AR" altLang="es-AR" sz="1600" dirty="0">
                <a:latin typeface="Arial" panose="020B0604020202020204" pitchFamily="34" charset="0"/>
              </a:rPr>
              <a:t>Más blandos, dúctiles, tenaces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AR" altLang="es-AR" sz="1600" dirty="0">
              <a:latin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AR" altLang="es-AR" sz="1600" dirty="0">
                <a:latin typeface="Arial" panose="020B0604020202020204" pitchFamily="34" charset="0"/>
              </a:rPr>
              <a:t>Aceros eutectoides: Equilibrio de propiedades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s-AR" altLang="es-AR" sz="16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altLang="es-A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Aceros </a:t>
            </a:r>
            <a:r>
              <a:rPr kumimoji="0" lang="es-AR" altLang="es-AR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hipereutectoides</a:t>
            </a:r>
            <a:r>
              <a:rPr kumimoji="0" lang="es-AR" altLang="es-A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Más rígidos y duros. </a:t>
            </a:r>
          </a:p>
        </p:txBody>
      </p:sp>
      <p:pic>
        <p:nvPicPr>
          <p:cNvPr id="4098" name="Picture 2" descr="Diagrama hierro-carbono">
            <a:extLst>
              <a:ext uri="{FF2B5EF4-FFF2-40B4-BE49-F238E27FC236}">
                <a16:creationId xmlns:a16="http://schemas.microsoft.com/office/drawing/2014/main" id="{76ECDD00-F653-AF9B-7E13-9EB13DDBB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999" y="980380"/>
            <a:ext cx="8255001" cy="567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055A53-38D0-8890-A905-AA6FFD3F8A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00" y="4725061"/>
            <a:ext cx="3759200" cy="143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69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F3C9F-9661-E677-5BF3-0700D1217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D6B1EC9-8DD6-CECE-5589-1B20C9FA796C}"/>
              </a:ext>
            </a:extLst>
          </p:cNvPr>
          <p:cNvSpPr txBox="1"/>
          <p:nvPr/>
        </p:nvSpPr>
        <p:spPr>
          <a:xfrm>
            <a:off x="453672" y="235763"/>
            <a:ext cx="44479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b="1" dirty="0">
                <a:latin typeface="Arial Black" panose="020B0A04020102020204" pitchFamily="34" charset="0"/>
              </a:rPr>
              <a:t>PRODUCCIÓN </a:t>
            </a:r>
          </a:p>
          <a:p>
            <a:r>
              <a:rPr lang="es-AR" sz="4400" b="1" dirty="0">
                <a:latin typeface="Arial Black" panose="020B0A04020102020204" pitchFamily="34" charset="0"/>
              </a:rPr>
              <a:t>DE HIERRO</a:t>
            </a:r>
            <a:endParaRPr lang="es-AR" sz="3200" b="1" dirty="0">
              <a:latin typeface="Arial Black" panose="020B0A040201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720BE1A-85FA-785B-F3D1-9DB730D00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337" y="1895428"/>
            <a:ext cx="4812660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MX" sz="2200" dirty="0"/>
              <a:t>Un </a:t>
            </a:r>
            <a:r>
              <a:rPr lang="es-MX" sz="2200" b="1" dirty="0"/>
              <a:t>alto horno </a:t>
            </a:r>
            <a:r>
              <a:rPr lang="es-MX" sz="2200" dirty="0"/>
              <a:t>es una cámara refractaria recta con diámetro de 9 a 11 m en su parte más ancha, y altura de 40 m, en el que se fuerzan gases calientes dentro de la parte baja de la cámara a tasas elevadas para llevar a cabo la combustión y reducción del hierro.</a:t>
            </a:r>
          </a:p>
          <a:p>
            <a:endParaRPr lang="es-MX" sz="2200" dirty="0"/>
          </a:p>
          <a:p>
            <a:r>
              <a:rPr lang="es-MX" sz="2200" dirty="0"/>
              <a:t>La carga desciende con lentitud desde la parte superior del horno hacia su base y se calienta a temperaturas de alrededor de 1650 </a:t>
            </a:r>
            <a:r>
              <a:rPr lang="es-MX" sz="2200" dirty="0" err="1"/>
              <a:t>ºC</a:t>
            </a:r>
            <a:r>
              <a:rPr lang="es-MX" sz="2200" dirty="0"/>
              <a:t> </a:t>
            </a:r>
          </a:p>
          <a:p>
            <a:endParaRPr lang="es-MX" sz="22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E198E3-8424-14E0-644A-3087EC547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1700" y="5448302"/>
            <a:ext cx="52197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altLang="es-A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Mineral de hierro + coque + caliza</a:t>
            </a:r>
            <a:r>
              <a:rPr kumimoji="0" lang="es-AR" altLang="es-A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→ en </a:t>
            </a:r>
            <a:r>
              <a:rPr kumimoji="0" lang="es-AR" altLang="es-A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alto horno</a:t>
            </a:r>
            <a:r>
              <a:rPr kumimoji="0" lang="es-AR" altLang="es-A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altLang="es-A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 obtiene </a:t>
            </a:r>
            <a:r>
              <a:rPr kumimoji="0" lang="es-AR" altLang="es-A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arrabio</a:t>
            </a:r>
            <a:r>
              <a:rPr kumimoji="0" lang="es-AR" altLang="es-A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(hierro con ~4% C).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23450-5104-CBD2-89F4-107C572E2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061" y="-27734"/>
            <a:ext cx="6636776" cy="526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88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174AF-A3FB-14CD-A5AA-F5B5657E5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53EC664-193B-4DB2-B756-E5E7896DF306}"/>
              </a:ext>
            </a:extLst>
          </p:cNvPr>
          <p:cNvSpPr txBox="1"/>
          <p:nvPr/>
        </p:nvSpPr>
        <p:spPr>
          <a:xfrm>
            <a:off x="453672" y="235763"/>
            <a:ext cx="44479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b="1" dirty="0">
                <a:latin typeface="Arial Black" panose="020B0A04020102020204" pitchFamily="34" charset="0"/>
              </a:rPr>
              <a:t>PRODUCCIÓN </a:t>
            </a:r>
          </a:p>
          <a:p>
            <a:r>
              <a:rPr lang="es-AR" sz="4400" b="1" dirty="0">
                <a:latin typeface="Arial Black" panose="020B0A04020102020204" pitchFamily="34" charset="0"/>
              </a:rPr>
              <a:t>DE HIERRO</a:t>
            </a:r>
            <a:endParaRPr lang="es-AR" sz="3200" b="1" dirty="0">
              <a:latin typeface="Arial Black" panose="020B0A040201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FBF55AC-C25E-A1E4-7339-ED7899F51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540" y="1961324"/>
            <a:ext cx="4668253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MX" sz="2200" dirty="0"/>
              <a:t>Se requiere más refinación del metal para obtener tanto hierro fundido como acero. </a:t>
            </a:r>
          </a:p>
          <a:p>
            <a:r>
              <a:rPr lang="es-MX" sz="2200" dirty="0"/>
              <a:t>Para convertir el arrabio en hierro fundido gris es común emplear un horno llamado cubilote</a:t>
            </a:r>
          </a:p>
          <a:p>
            <a:endParaRPr lang="es-MX" sz="2200" dirty="0"/>
          </a:p>
          <a:p>
            <a:r>
              <a:rPr lang="es-MX" sz="2200" dirty="0"/>
              <a:t>alrededor del 70% se producen en  </a:t>
            </a:r>
            <a:r>
              <a:rPr lang="es-MX" sz="2200" b="1" dirty="0"/>
              <a:t>hornos de oxígeno básico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A14DFA-1A32-B9B9-3AA9-CC0287A59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701" y="0"/>
            <a:ext cx="4762130" cy="31393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755A43-9C05-AEE3-0B69-674DD9DFA1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0015" y="3381314"/>
            <a:ext cx="5261985" cy="343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25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6A7198-8788-AD88-AAE1-56F346910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4095D5-596D-91F9-D6F3-F695734AD019}"/>
              </a:ext>
            </a:extLst>
          </p:cNvPr>
          <p:cNvSpPr txBox="1"/>
          <p:nvPr/>
        </p:nvSpPr>
        <p:spPr>
          <a:xfrm>
            <a:off x="453672" y="235763"/>
            <a:ext cx="44479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b="1" dirty="0">
                <a:latin typeface="Arial Black" panose="020B0A04020102020204" pitchFamily="34" charset="0"/>
              </a:rPr>
              <a:t>PRODUCCIÓN </a:t>
            </a:r>
          </a:p>
          <a:p>
            <a:r>
              <a:rPr lang="es-AR" sz="4400" b="1" dirty="0">
                <a:latin typeface="Arial Black" panose="020B0A04020102020204" pitchFamily="34" charset="0"/>
              </a:rPr>
              <a:t>DE HIERRO</a:t>
            </a:r>
            <a:endParaRPr lang="es-AR" sz="3200" b="1" dirty="0">
              <a:latin typeface="Arial Black" panose="020B0A040201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038E9B00-37A4-D15D-055A-386B65EC0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410" y="2094378"/>
            <a:ext cx="4668253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MX" sz="2200" b="1" dirty="0"/>
              <a:t>Hornos de Arco eléctrico:</a:t>
            </a:r>
          </a:p>
          <a:p>
            <a:endParaRPr lang="es-MX" sz="2200" dirty="0"/>
          </a:p>
          <a:p>
            <a:r>
              <a:rPr lang="es-MX" sz="2200" dirty="0"/>
              <a:t>Los hornos de arco eléctrico destacan por la mejor calidad del acero pero su costo por tonelada producida es mayor, en comparación con el del BOF.</a:t>
            </a:r>
          </a:p>
          <a:p>
            <a:r>
              <a:rPr lang="es-MX" sz="2200" dirty="0"/>
              <a:t>Por lo general, el horno de arco eléctrico se asocia con la producción de aceros de aleación, aceros para herramientas y aceros inoxidables</a:t>
            </a:r>
            <a:endParaRPr lang="es-MX" sz="2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85E278-1B53-84ED-76A9-A618667D6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0" y="0"/>
            <a:ext cx="6604000" cy="3707662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C1743D05-2E20-F818-F59C-2245E541E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000" y="4186721"/>
            <a:ext cx="4668253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MX" sz="2200" b="1" dirty="0"/>
              <a:t>Una vez producido, el acero se vierte en moldes formando lingotes. </a:t>
            </a:r>
          </a:p>
          <a:p>
            <a:endParaRPr lang="es-MX" sz="2200" b="1" dirty="0"/>
          </a:p>
          <a:p>
            <a:r>
              <a:rPr lang="es-MX" sz="2200" b="1" dirty="0"/>
              <a:t>Otro medio es la colada continua, empleada para la fabricación de filamentos y láminas.</a:t>
            </a:r>
          </a:p>
          <a:p>
            <a:endParaRPr lang="es-MX" sz="2200" dirty="0"/>
          </a:p>
        </p:txBody>
      </p:sp>
    </p:spTree>
    <p:extLst>
      <p:ext uri="{BB962C8B-B14F-4D97-AF65-F5344CB8AC3E}">
        <p14:creationId xmlns:p14="http://schemas.microsoft.com/office/powerpoint/2010/main" val="4246831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42AE7-B70B-F717-612E-510055545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E0ABA0-4A67-3533-C7C7-22EF91B1CAA2}"/>
              </a:ext>
            </a:extLst>
          </p:cNvPr>
          <p:cNvSpPr txBox="1"/>
          <p:nvPr/>
        </p:nvSpPr>
        <p:spPr>
          <a:xfrm>
            <a:off x="453672" y="235763"/>
            <a:ext cx="44479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b="1" dirty="0">
                <a:latin typeface="Arial Black" panose="020B0A04020102020204" pitchFamily="34" charset="0"/>
              </a:rPr>
              <a:t>PRODUCCIÓN </a:t>
            </a:r>
          </a:p>
          <a:p>
            <a:r>
              <a:rPr lang="es-AR" sz="4400" b="1" dirty="0">
                <a:latin typeface="Arial Black" panose="020B0A04020102020204" pitchFamily="34" charset="0"/>
              </a:rPr>
              <a:t>DE HIERRO</a:t>
            </a:r>
            <a:endParaRPr lang="es-AR" sz="3200" b="1" dirty="0">
              <a:latin typeface="Arial Black" panose="020B0A040201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84B298D-2C7B-C5DC-E1EB-A82BA6172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540" y="1682313"/>
            <a:ext cx="4823546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MX" sz="2200" dirty="0"/>
              <a:t>El acero fundido se vierte desde un recipiente hacia un contenedor temporal llamado Artesa, que dosifica el metal hacia uno o más moldes de fundición continua. El acero comienza a solidificarse en las regiones exteriores conforme viaja hacia abajo a través del molde enfriado por agua. Un rocío de agua acelera el proceso de enfriamiento. Mientras está caliente y es plástico, el metal se cambia de orientación vertical a horizontal. Entonces se corta en secciones o se alimenta en forma continua a un laminador</a:t>
            </a:r>
            <a:endParaRPr lang="es-MX" sz="2200" b="1" dirty="0"/>
          </a:p>
        </p:txBody>
      </p:sp>
      <p:pic>
        <p:nvPicPr>
          <p:cNvPr id="6146" name="Picture 2" descr="Partes de una máquina de colada continua – METALES FERROSOS">
            <a:extLst>
              <a:ext uri="{FF2B5EF4-FFF2-40B4-BE49-F238E27FC236}">
                <a16:creationId xmlns:a16="http://schemas.microsoft.com/office/drawing/2014/main" id="{20E06B6B-498D-E48D-2AEC-DF72EA158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904" y="0"/>
            <a:ext cx="52673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C11884-C200-374A-2188-00393B77D7E0}"/>
              </a:ext>
            </a:extLst>
          </p:cNvPr>
          <p:cNvSpPr txBox="1"/>
          <p:nvPr/>
        </p:nvSpPr>
        <p:spPr>
          <a:xfrm>
            <a:off x="5632904" y="308167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 dirty="0"/>
              <a:t>Otro medio es la colada continua, empleada para la fabricación de filamentos y láminas.</a:t>
            </a:r>
          </a:p>
        </p:txBody>
      </p:sp>
      <p:pic>
        <p:nvPicPr>
          <p:cNvPr id="6148" name="Picture 4" descr="Qué es la Colada Continua? | Carbosystem">
            <a:extLst>
              <a:ext uri="{FF2B5EF4-FFF2-40B4-BE49-F238E27FC236}">
                <a16:creationId xmlns:a16="http://schemas.microsoft.com/office/drawing/2014/main" id="{B8316811-AC5A-110A-0B4B-5B6BCD979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097" y="3776323"/>
            <a:ext cx="4108903" cy="308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A2450E-B0A7-A5B4-E99B-82683E02AB04}"/>
              </a:ext>
            </a:extLst>
          </p:cNvPr>
          <p:cNvSpPr txBox="1"/>
          <p:nvPr/>
        </p:nvSpPr>
        <p:spPr>
          <a:xfrm>
            <a:off x="5632904" y="4301498"/>
            <a:ext cx="211772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 dirty="0"/>
              <a:t>Este proceso tiene la ventaja de producir más rápido y posibilidad de conferir formas más complejas al material.</a:t>
            </a:r>
          </a:p>
        </p:txBody>
      </p:sp>
    </p:spTree>
    <p:extLst>
      <p:ext uri="{BB962C8B-B14F-4D97-AF65-F5344CB8AC3E}">
        <p14:creationId xmlns:p14="http://schemas.microsoft.com/office/powerpoint/2010/main" val="1710293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116CAE-4D45-CF66-A69D-198BC9E3F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5 Marcador de número de diapositiva">
            <a:extLst>
              <a:ext uri="{FF2B5EF4-FFF2-40B4-BE49-F238E27FC236}">
                <a16:creationId xmlns:a16="http://schemas.microsoft.com/office/drawing/2014/main" id="{50AEA5F7-6645-2F64-FAE7-AE773F960B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254D29-2722-4569-9392-A787BA3F7C01}" type="slidenum">
              <a:rPr lang="es-AR" altLang="es-A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s-AR" altLang="es-AR" sz="1200">
              <a:solidFill>
                <a:srgbClr val="898989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2E783A-92ED-6349-2355-137D27B4BD13}"/>
              </a:ext>
            </a:extLst>
          </p:cNvPr>
          <p:cNvSpPr txBox="1"/>
          <p:nvPr/>
        </p:nvSpPr>
        <p:spPr>
          <a:xfrm>
            <a:off x="962526" y="541104"/>
            <a:ext cx="66160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b="1" dirty="0">
                <a:latin typeface="Arial Black" panose="020B0A04020102020204" pitchFamily="34" charset="0"/>
              </a:rPr>
              <a:t>ACEROS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EDA358-5DBC-6328-D5CC-737087C56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7684" y="1738500"/>
            <a:ext cx="6966857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altLang="es-A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Contienen </a:t>
            </a:r>
            <a:r>
              <a:rPr kumimoji="0" lang="es-AR" altLang="es-AR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Fe + C</a:t>
            </a:r>
            <a:r>
              <a:rPr kumimoji="0" lang="es-AR" altLang="es-A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(0.05–1.5%)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AR" altLang="es-A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altLang="es-A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Clasificación según %C: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AR" altLang="es-A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altLang="es-AR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Bajo carbono </a:t>
            </a:r>
            <a:r>
              <a:rPr kumimoji="0" lang="es-AR" altLang="es-A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(&lt;0.25%) → dúctil, soldable (ej. carrocerías)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altLang="es-AR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Medio carbono </a:t>
            </a:r>
            <a:r>
              <a:rPr kumimoji="0" lang="es-AR" altLang="es-A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(0.25–0.60%) → mayor resistencia (ejes, bujes)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altLang="es-AR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Alto carbono </a:t>
            </a:r>
            <a:r>
              <a:rPr kumimoji="0" lang="es-AR" altLang="es-A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(0.60–1.5%) → más duro, menos tenaz (resortes, cuchillas)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altLang="es-A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71" name="Picture 3" descr="Tipos de Acero y Sus Aplicaciones - Ferreteria Lider">
            <a:extLst>
              <a:ext uri="{FF2B5EF4-FFF2-40B4-BE49-F238E27FC236}">
                <a16:creationId xmlns:a16="http://schemas.microsoft.com/office/drawing/2014/main" id="{8D1BEE9B-E719-6071-CD7C-46BEE805E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102" y="1335768"/>
            <a:ext cx="29527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Aplicaciones del acero carbonado en la industria">
            <a:extLst>
              <a:ext uri="{FF2B5EF4-FFF2-40B4-BE49-F238E27FC236}">
                <a16:creationId xmlns:a16="http://schemas.microsoft.com/office/drawing/2014/main" id="{7715A4B9-B7B0-A0CC-7039-93982FE3D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102" y="2888343"/>
            <a:ext cx="2952750" cy="183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HCS: High Carbon Steel | Acero alto en carbono | Tecnitool">
            <a:extLst>
              <a:ext uri="{FF2B5EF4-FFF2-40B4-BE49-F238E27FC236}">
                <a16:creationId xmlns:a16="http://schemas.microsoft.com/office/drawing/2014/main" id="{BC7F6ACE-E3E8-F372-0F3C-D4E14CB03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102" y="4710311"/>
            <a:ext cx="295275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553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72DDB0-A0E9-08DD-BCA0-F929688D6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5 Marcador de número de diapositiva">
            <a:extLst>
              <a:ext uri="{FF2B5EF4-FFF2-40B4-BE49-F238E27FC236}">
                <a16:creationId xmlns:a16="http://schemas.microsoft.com/office/drawing/2014/main" id="{48826C29-853A-B22E-F51C-E0C5E7A9E4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254D29-2722-4569-9392-A787BA3F7C01}" type="slidenum">
              <a:rPr lang="es-AR" altLang="es-A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s-AR" altLang="es-AR" sz="1200">
              <a:solidFill>
                <a:srgbClr val="898989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88EC10-5813-2FE8-EEAC-F4BBC9AF6563}"/>
              </a:ext>
            </a:extLst>
          </p:cNvPr>
          <p:cNvSpPr txBox="1"/>
          <p:nvPr/>
        </p:nvSpPr>
        <p:spPr>
          <a:xfrm>
            <a:off x="962526" y="541104"/>
            <a:ext cx="66160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b="1" dirty="0">
                <a:latin typeface="Arial Black" panose="020B0A04020102020204" pitchFamily="34" charset="0"/>
              </a:rPr>
              <a:t>ACEROS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1B5ADD-E575-6F61-1F66-CB686DC69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5741" y="1827336"/>
            <a:ext cx="6966857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Aceros aleados</a:t>
            </a:r>
          </a:p>
          <a:p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Contienen otros elementos: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Cr, Ni, Mo, Mn</a:t>
            </a:r>
          </a:p>
          <a:p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Inoxidable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(Cr &gt; 10.5%) → alta resistencia a la corrosión</a:t>
            </a:r>
          </a:p>
          <a:p>
            <a:pPr lvl="1"/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Rápido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(alta velocidad) → para herramientas de corte</a:t>
            </a:r>
          </a:p>
          <a:p>
            <a:pPr lvl="1"/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Al boro, vanadio, tungsteno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→ propiedades específicas (corrosión, dureza,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altLang="es-A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194" name="Picture 2" descr="Jarra acero inoxidable pico, 500 mL - Material de Laboratorio">
            <a:extLst>
              <a:ext uri="{FF2B5EF4-FFF2-40B4-BE49-F238E27FC236}">
                <a16:creationId xmlns:a16="http://schemas.microsoft.com/office/drawing/2014/main" id="{0E2F1FF0-4F80-C637-368B-E1935F2CC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736" y="1213216"/>
            <a:ext cx="241935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leaciones de Molibdeno (Mo): tipos, propiedades y aplicaciones">
            <a:extLst>
              <a:ext uri="{FF2B5EF4-FFF2-40B4-BE49-F238E27FC236}">
                <a16:creationId xmlns:a16="http://schemas.microsoft.com/office/drawing/2014/main" id="{5039DBC4-6D28-CA52-33D7-1E1BEE257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795" y="3108691"/>
            <a:ext cx="2587002" cy="150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6527A8-AFBC-8DD3-9616-9DEB206CAD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6375" y="4769977"/>
            <a:ext cx="2097842" cy="2255744"/>
          </a:xfrm>
          <a:prstGeom prst="rect">
            <a:avLst/>
          </a:prstGeom>
        </p:spPr>
      </p:pic>
      <p:pic>
        <p:nvPicPr>
          <p:cNvPr id="8200" name="Picture 8" descr="Para qué se utiliza el tungsteno?, Aleación de tungsteno, Usos del tungsteno">
            <a:extLst>
              <a:ext uri="{FF2B5EF4-FFF2-40B4-BE49-F238E27FC236}">
                <a16:creationId xmlns:a16="http://schemas.microsoft.com/office/drawing/2014/main" id="{D46B53EC-90ED-601C-2C59-B5747202E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563" y="5276261"/>
            <a:ext cx="2283353" cy="154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044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BB696-A73D-E70D-50BD-5F7EB7E59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5 Marcador de número de diapositiva">
            <a:extLst>
              <a:ext uri="{FF2B5EF4-FFF2-40B4-BE49-F238E27FC236}">
                <a16:creationId xmlns:a16="http://schemas.microsoft.com/office/drawing/2014/main" id="{B77BCD31-7045-1B9D-538F-DB1E1EE630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254D29-2722-4569-9392-A787BA3F7C01}" type="slidenum">
              <a:rPr lang="es-AR" altLang="es-A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s-AR" altLang="es-AR" sz="1200">
              <a:solidFill>
                <a:srgbClr val="898989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99B7F9-0C5F-BFFA-C868-6EEBA3E7040E}"/>
              </a:ext>
            </a:extLst>
          </p:cNvPr>
          <p:cNvSpPr txBox="1"/>
          <p:nvPr/>
        </p:nvSpPr>
        <p:spPr>
          <a:xfrm>
            <a:off x="962526" y="541104"/>
            <a:ext cx="66160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b="1" dirty="0">
                <a:latin typeface="Arial Black" panose="020B0A04020102020204" pitchFamily="34" charset="0"/>
              </a:rPr>
              <a:t>ACEROS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B41936-CD17-0FC8-5CBE-9FA7231FB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215" y="1942322"/>
            <a:ext cx="6966857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MX" sz="2200" b="1" dirty="0">
                <a:latin typeface="Arial" panose="020B0604020202020204" pitchFamily="34" charset="0"/>
                <a:cs typeface="Arial" panose="020B0604020202020204" pitchFamily="34" charset="0"/>
              </a:rPr>
              <a:t>Fundiciones (hierro fundido)</a:t>
            </a:r>
          </a:p>
          <a:p>
            <a:r>
              <a:rPr lang="es-MX" sz="2200" dirty="0">
                <a:latin typeface="Arial" panose="020B0604020202020204" pitchFamily="34" charset="0"/>
                <a:cs typeface="Arial" panose="020B0604020202020204" pitchFamily="34" charset="0"/>
              </a:rPr>
              <a:t>Mayor contenido de carbono (&gt;2.11%)</a:t>
            </a:r>
          </a:p>
          <a:p>
            <a:r>
              <a:rPr lang="es-MX" sz="2200" dirty="0">
                <a:latin typeface="Arial" panose="020B0604020202020204" pitchFamily="34" charset="0"/>
                <a:cs typeface="Arial" panose="020B0604020202020204" pitchFamily="34" charset="0"/>
              </a:rPr>
              <a:t>Tipos:</a:t>
            </a:r>
          </a:p>
          <a:p>
            <a:r>
              <a:rPr lang="es-MX" sz="2200" b="1" dirty="0">
                <a:latin typeface="Arial" panose="020B0604020202020204" pitchFamily="34" charset="0"/>
                <a:cs typeface="Arial" panose="020B0604020202020204" pitchFamily="34" charset="0"/>
              </a:rPr>
              <a:t>Gris</a:t>
            </a:r>
            <a:r>
              <a:rPr lang="es-MX" sz="2200" dirty="0">
                <a:latin typeface="Arial" panose="020B0604020202020204" pitchFamily="34" charset="0"/>
                <a:cs typeface="Arial" panose="020B0604020202020204" pitchFamily="34" charset="0"/>
              </a:rPr>
              <a:t>: contiene grafito → buen amortiguamiento, buena </a:t>
            </a:r>
            <a:r>
              <a:rPr lang="es-MX" sz="2200" dirty="0" err="1">
                <a:latin typeface="Arial" panose="020B0604020202020204" pitchFamily="34" charset="0"/>
                <a:cs typeface="Arial" panose="020B0604020202020204" pitchFamily="34" charset="0"/>
              </a:rPr>
              <a:t>fundibilidad</a:t>
            </a:r>
            <a:endParaRPr lang="es-MX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200" b="1" dirty="0">
                <a:latin typeface="Arial" panose="020B0604020202020204" pitchFamily="34" charset="0"/>
                <a:cs typeface="Arial" panose="020B0604020202020204" pitchFamily="34" charset="0"/>
              </a:rPr>
              <a:t>Nodular</a:t>
            </a:r>
            <a:r>
              <a:rPr lang="es-MX" sz="2200" dirty="0">
                <a:latin typeface="Arial" panose="020B0604020202020204" pitchFamily="34" charset="0"/>
                <a:cs typeface="Arial" panose="020B0604020202020204" pitchFamily="34" charset="0"/>
              </a:rPr>
              <a:t>: grafito en esferas → más resistencia y tenacidad</a:t>
            </a:r>
          </a:p>
          <a:p>
            <a:r>
              <a:rPr lang="es-MX" sz="2200" b="1" dirty="0">
                <a:latin typeface="Arial" panose="020B0604020202020204" pitchFamily="34" charset="0"/>
                <a:cs typeface="Arial" panose="020B0604020202020204" pitchFamily="34" charset="0"/>
              </a:rPr>
              <a:t>Blanca</a:t>
            </a:r>
            <a:r>
              <a:rPr lang="es-MX" sz="2200" dirty="0">
                <a:latin typeface="Arial" panose="020B0604020202020204" pitchFamily="34" charset="0"/>
                <a:cs typeface="Arial" panose="020B0604020202020204" pitchFamily="34" charset="0"/>
              </a:rPr>
              <a:t>: más cementita, muy dura y frágil</a:t>
            </a:r>
          </a:p>
          <a:p>
            <a:r>
              <a:rPr lang="es-MX" sz="2200" b="1" dirty="0">
                <a:latin typeface="Arial" panose="020B0604020202020204" pitchFamily="34" charset="0"/>
                <a:cs typeface="Arial" panose="020B0604020202020204" pitchFamily="34" charset="0"/>
              </a:rPr>
              <a:t>Maleable</a:t>
            </a:r>
            <a:r>
              <a:rPr lang="es-MX" sz="2200" dirty="0">
                <a:latin typeface="Arial" panose="020B0604020202020204" pitchFamily="34" charset="0"/>
                <a:cs typeface="Arial" panose="020B0604020202020204" pitchFamily="34" charset="0"/>
              </a:rPr>
              <a:t>: tratada térmicamente para mejorar tenacidad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altLang="es-A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Hierro fundido gris BS 1452 Grado 180 Productos de fundición de moldeo de  arena Productos de fundición de fundición de arena verde Fabricante y  Proveedor China - YiLi Machinery">
            <a:extLst>
              <a:ext uri="{FF2B5EF4-FFF2-40B4-BE49-F238E27FC236}">
                <a16:creationId xmlns:a16="http://schemas.microsoft.com/office/drawing/2014/main" id="{3BB4324A-82DD-DFBF-3701-7B8D7A39D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736" y="541104"/>
            <a:ext cx="2237800" cy="223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1 | Proyecto de Innovación Atlas Metalográfico">
            <a:extLst>
              <a:ext uri="{FF2B5EF4-FFF2-40B4-BE49-F238E27FC236}">
                <a16:creationId xmlns:a16="http://schemas.microsoft.com/office/drawing/2014/main" id="{7E4C958E-2872-14A3-6042-68C925544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790" y="535842"/>
            <a:ext cx="1670946" cy="125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Fundiciones Nodulares – Prácticas Metalograficas">
            <a:extLst>
              <a:ext uri="{FF2B5EF4-FFF2-40B4-BE49-F238E27FC236}">
                <a16:creationId xmlns:a16="http://schemas.microsoft.com/office/drawing/2014/main" id="{0FB48B3E-35E4-0897-E02C-03B467CA1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357" y="2802504"/>
            <a:ext cx="1690379" cy="125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Fundición Nodular - JG Automotive. Suministro componentes automoción">
            <a:extLst>
              <a:ext uri="{FF2B5EF4-FFF2-40B4-BE49-F238E27FC236}">
                <a16:creationId xmlns:a16="http://schemas.microsoft.com/office/drawing/2014/main" id="{C8031272-22BF-5243-BDD2-48BBB9207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736" y="2802504"/>
            <a:ext cx="244792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Fundiciones Blancas – Prácticas Metalograficas">
            <a:extLst>
              <a:ext uri="{FF2B5EF4-FFF2-40B4-BE49-F238E27FC236}">
                <a16:creationId xmlns:a16="http://schemas.microsoft.com/office/drawing/2014/main" id="{AFB1F0D1-5A60-FE15-C8B9-FB9D74F5B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357" y="4684755"/>
            <a:ext cx="1690379" cy="125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Palancas De Engranajes De Hierro Fundido Y Rusto Foto de archivo - Imagen  de palancas, resistido: 164718552">
            <a:extLst>
              <a:ext uri="{FF2B5EF4-FFF2-40B4-BE49-F238E27FC236}">
                <a16:creationId xmlns:a16="http://schemas.microsoft.com/office/drawing/2014/main" id="{611F045D-A828-7764-DBE8-4C95AA28AC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3" t="4899" r="13175" b="2577"/>
          <a:stretch>
            <a:fillRect/>
          </a:stretch>
        </p:blipFill>
        <p:spPr bwMode="auto">
          <a:xfrm>
            <a:off x="9538311" y="4693004"/>
            <a:ext cx="2382350" cy="213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988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E8C74E-B782-92A6-B8A1-EC62224BF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6501" y="3149364"/>
            <a:ext cx="7810539" cy="2317849"/>
          </a:xfrm>
        </p:spPr>
        <p:txBody>
          <a:bodyPr>
            <a:normAutofit fontScale="90000"/>
          </a:bodyPr>
          <a:lstStyle/>
          <a:p>
            <a:r>
              <a:rPr lang="es-AR" b="1" dirty="0"/>
              <a:t>Materiales de </a:t>
            </a:r>
            <a:br>
              <a:rPr lang="es-AR" b="1" dirty="0"/>
            </a:br>
            <a:r>
              <a:rPr lang="es-AR" b="1" dirty="0"/>
              <a:t>ingeniería</a:t>
            </a:r>
            <a:br>
              <a:rPr lang="es-AR" b="1" dirty="0"/>
            </a:br>
            <a:br>
              <a:rPr lang="es-AR" b="1" dirty="0"/>
            </a:br>
            <a:r>
              <a:rPr lang="es-AR" b="1" dirty="0">
                <a:latin typeface="Arial Black" panose="020B0A04020102020204" pitchFamily="34" charset="0"/>
              </a:rPr>
              <a:t>metales ferrosos</a:t>
            </a:r>
          </a:p>
        </p:txBody>
      </p:sp>
    </p:spTree>
    <p:extLst>
      <p:ext uri="{BB962C8B-B14F-4D97-AF65-F5344CB8AC3E}">
        <p14:creationId xmlns:p14="http://schemas.microsoft.com/office/powerpoint/2010/main" val="3776693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971C19-507A-8976-C493-526023031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5621F3-5782-EE64-88F0-5F2897FA67BC}"/>
              </a:ext>
            </a:extLst>
          </p:cNvPr>
          <p:cNvSpPr txBox="1"/>
          <p:nvPr/>
        </p:nvSpPr>
        <p:spPr>
          <a:xfrm>
            <a:off x="962526" y="541104"/>
            <a:ext cx="66160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b="1" dirty="0">
                <a:latin typeface="Arial Black" panose="020B0A04020102020204" pitchFamily="34" charset="0"/>
              </a:rPr>
              <a:t>ACEROS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97B42B4-3210-3AC5-265A-64AB71830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526" y="4651830"/>
            <a:ext cx="8822528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MX" sz="2200" dirty="0">
                <a:latin typeface="Arial" panose="020B0604020202020204" pitchFamily="34" charset="0"/>
                <a:cs typeface="Arial" panose="020B0604020202020204" pitchFamily="34" charset="0"/>
              </a:rPr>
              <a:t>Mayor contenido de carbono (&gt;2.11%)</a:t>
            </a:r>
          </a:p>
          <a:p>
            <a:r>
              <a:rPr lang="es-MX" sz="2200" dirty="0">
                <a:latin typeface="Arial" panose="020B0604020202020204" pitchFamily="34" charset="0"/>
                <a:cs typeface="Arial" panose="020B0604020202020204" pitchFamily="34" charset="0"/>
              </a:rPr>
              <a:t>Tipos:</a:t>
            </a:r>
          </a:p>
          <a:p>
            <a:r>
              <a:rPr lang="es-MX" sz="2200" b="1" dirty="0">
                <a:latin typeface="Arial" panose="020B0604020202020204" pitchFamily="34" charset="0"/>
                <a:cs typeface="Arial" panose="020B0604020202020204" pitchFamily="34" charset="0"/>
              </a:rPr>
              <a:t>Gris</a:t>
            </a:r>
            <a:r>
              <a:rPr lang="es-MX" sz="2200" dirty="0">
                <a:latin typeface="Arial" panose="020B0604020202020204" pitchFamily="34" charset="0"/>
                <a:cs typeface="Arial" panose="020B0604020202020204" pitchFamily="34" charset="0"/>
              </a:rPr>
              <a:t>: contiene grafito → buen amortiguamiento, buena </a:t>
            </a:r>
            <a:r>
              <a:rPr lang="es-MX" sz="2200" dirty="0" err="1">
                <a:latin typeface="Arial" panose="020B0604020202020204" pitchFamily="34" charset="0"/>
                <a:cs typeface="Arial" panose="020B0604020202020204" pitchFamily="34" charset="0"/>
              </a:rPr>
              <a:t>fundibilidad</a:t>
            </a:r>
            <a:endParaRPr lang="es-MX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200" b="1" dirty="0">
                <a:latin typeface="Arial" panose="020B0604020202020204" pitchFamily="34" charset="0"/>
                <a:cs typeface="Arial" panose="020B0604020202020204" pitchFamily="34" charset="0"/>
              </a:rPr>
              <a:t>Nodular</a:t>
            </a:r>
            <a:r>
              <a:rPr lang="es-MX" sz="2200" dirty="0">
                <a:latin typeface="Arial" panose="020B0604020202020204" pitchFamily="34" charset="0"/>
                <a:cs typeface="Arial" panose="020B0604020202020204" pitchFamily="34" charset="0"/>
              </a:rPr>
              <a:t>: grafito en esferas → más resistencia y tenacidad</a:t>
            </a:r>
          </a:p>
          <a:p>
            <a:r>
              <a:rPr lang="es-MX" sz="2200" b="1" dirty="0">
                <a:latin typeface="Arial" panose="020B0604020202020204" pitchFamily="34" charset="0"/>
                <a:cs typeface="Arial" panose="020B0604020202020204" pitchFamily="34" charset="0"/>
              </a:rPr>
              <a:t>Blanca</a:t>
            </a:r>
            <a:r>
              <a:rPr lang="es-MX" sz="2200" dirty="0">
                <a:latin typeface="Arial" panose="020B0604020202020204" pitchFamily="34" charset="0"/>
                <a:cs typeface="Arial" panose="020B0604020202020204" pitchFamily="34" charset="0"/>
              </a:rPr>
              <a:t>: más cementita, muy dura y frágil</a:t>
            </a:r>
          </a:p>
          <a:p>
            <a:r>
              <a:rPr lang="es-MX" sz="2200" b="1" dirty="0">
                <a:latin typeface="Arial" panose="020B0604020202020204" pitchFamily="34" charset="0"/>
                <a:cs typeface="Arial" panose="020B0604020202020204" pitchFamily="34" charset="0"/>
              </a:rPr>
              <a:t>Maleable</a:t>
            </a:r>
            <a:r>
              <a:rPr lang="es-MX" sz="2200" dirty="0">
                <a:latin typeface="Arial" panose="020B0604020202020204" pitchFamily="34" charset="0"/>
                <a:cs typeface="Arial" panose="020B0604020202020204" pitchFamily="34" charset="0"/>
              </a:rPr>
              <a:t>: tratada térmicamente para mejorar tenacidad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altLang="es-A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No hay ninguna descripción de la foto disponible.">
            <a:extLst>
              <a:ext uri="{FF2B5EF4-FFF2-40B4-BE49-F238E27FC236}">
                <a16:creationId xmlns:a16="http://schemas.microsoft.com/office/drawing/2014/main" id="{48D48A4D-D8A6-1C5C-4C47-AC88F9FED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988" y="217716"/>
            <a:ext cx="8425869" cy="443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7D79F52-C549-444A-C0C4-7BA57EC0EEC7}"/>
              </a:ext>
            </a:extLst>
          </p:cNvPr>
          <p:cNvSpPr txBox="1"/>
          <p:nvPr/>
        </p:nvSpPr>
        <p:spPr>
          <a:xfrm>
            <a:off x="962526" y="1310544"/>
            <a:ext cx="19983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Fundiciones (hierro fundido)</a:t>
            </a:r>
          </a:p>
        </p:txBody>
      </p:sp>
    </p:spTree>
    <p:extLst>
      <p:ext uri="{BB962C8B-B14F-4D97-AF65-F5344CB8AC3E}">
        <p14:creationId xmlns:p14="http://schemas.microsoft.com/office/powerpoint/2010/main" val="1525606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E2F1FE-8AED-3B8B-EA02-9F059C25D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D988F4-82BB-8F0A-0B60-D77CCC136978}"/>
              </a:ext>
            </a:extLst>
          </p:cNvPr>
          <p:cNvSpPr txBox="1"/>
          <p:nvPr/>
        </p:nvSpPr>
        <p:spPr>
          <a:xfrm>
            <a:off x="1058779" y="283251"/>
            <a:ext cx="66160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b="1" dirty="0">
                <a:latin typeface="Arial Black" panose="020B0A04020102020204" pitchFamily="34" charset="0"/>
              </a:rPr>
              <a:t>PROPIEDADES MECÁNICAS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537F9BD-BA76-9116-2C24-8D62029F2B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639359"/>
              </p:ext>
            </p:extLst>
          </p:nvPr>
        </p:nvGraphicFramePr>
        <p:xfrm>
          <a:off x="1901372" y="2133600"/>
          <a:ext cx="9069495" cy="3864427"/>
        </p:xfrm>
        <a:graphic>
          <a:graphicData uri="http://schemas.openxmlformats.org/drawingml/2006/table">
            <a:tbl>
              <a:tblPr/>
              <a:tblGrid>
                <a:gridCol w="1813899">
                  <a:extLst>
                    <a:ext uri="{9D8B030D-6E8A-4147-A177-3AD203B41FA5}">
                      <a16:colId xmlns:a16="http://schemas.microsoft.com/office/drawing/2014/main" val="3533178028"/>
                    </a:ext>
                  </a:extLst>
                </a:gridCol>
                <a:gridCol w="1813899">
                  <a:extLst>
                    <a:ext uri="{9D8B030D-6E8A-4147-A177-3AD203B41FA5}">
                      <a16:colId xmlns:a16="http://schemas.microsoft.com/office/drawing/2014/main" val="1282948038"/>
                    </a:ext>
                  </a:extLst>
                </a:gridCol>
                <a:gridCol w="1813899">
                  <a:extLst>
                    <a:ext uri="{9D8B030D-6E8A-4147-A177-3AD203B41FA5}">
                      <a16:colId xmlns:a16="http://schemas.microsoft.com/office/drawing/2014/main" val="2206849087"/>
                    </a:ext>
                  </a:extLst>
                </a:gridCol>
                <a:gridCol w="1813899">
                  <a:extLst>
                    <a:ext uri="{9D8B030D-6E8A-4147-A177-3AD203B41FA5}">
                      <a16:colId xmlns:a16="http://schemas.microsoft.com/office/drawing/2014/main" val="1779726035"/>
                    </a:ext>
                  </a:extLst>
                </a:gridCol>
                <a:gridCol w="1813899">
                  <a:extLst>
                    <a:ext uri="{9D8B030D-6E8A-4147-A177-3AD203B41FA5}">
                      <a16:colId xmlns:a16="http://schemas.microsoft.com/office/drawing/2014/main" val="1707211200"/>
                    </a:ext>
                  </a:extLst>
                </a:gridCol>
              </a:tblGrid>
              <a:tr h="588065">
                <a:tc>
                  <a:txBody>
                    <a:bodyPr/>
                    <a:lstStyle/>
                    <a:p>
                      <a:r>
                        <a:rPr lang="es-AR" sz="1500" b="1"/>
                        <a:t>Tipo de acero/fundición</a:t>
                      </a:r>
                    </a:p>
                  </a:txBody>
                  <a:tcPr marL="77857" marR="77857" marT="38928" marB="389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 b="1"/>
                        <a:t>Resistencia</a:t>
                      </a:r>
                    </a:p>
                  </a:txBody>
                  <a:tcPr marL="77857" marR="77857" marT="38928" marB="389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 b="1"/>
                        <a:t>Dureza</a:t>
                      </a:r>
                    </a:p>
                  </a:txBody>
                  <a:tcPr marL="77857" marR="77857" marT="38928" marB="389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 b="1"/>
                        <a:t>Ductilidad</a:t>
                      </a:r>
                    </a:p>
                  </a:txBody>
                  <a:tcPr marL="77857" marR="77857" marT="38928" marB="389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 b="1" dirty="0"/>
                        <a:t>Aplicaciones</a:t>
                      </a:r>
                    </a:p>
                  </a:txBody>
                  <a:tcPr marL="77857" marR="77857" marT="38928" marB="389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2956704"/>
                  </a:ext>
                </a:extLst>
              </a:tr>
              <a:tr h="588065">
                <a:tc>
                  <a:txBody>
                    <a:bodyPr/>
                    <a:lstStyle/>
                    <a:p>
                      <a:r>
                        <a:rPr lang="es-AR" sz="1500" b="1"/>
                        <a:t>Acero bajo carbono</a:t>
                      </a:r>
                    </a:p>
                  </a:txBody>
                  <a:tcPr marL="77857" marR="77857" marT="38928" marB="389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500" dirty="0"/>
                        <a:t>Baja</a:t>
                      </a:r>
                    </a:p>
                  </a:txBody>
                  <a:tcPr marL="77857" marR="77857" marT="38928" marB="389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500"/>
                        <a:t>Media</a:t>
                      </a:r>
                    </a:p>
                  </a:txBody>
                  <a:tcPr marL="77857" marR="77857" marT="38928" marB="389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500"/>
                        <a:t>Alta</a:t>
                      </a:r>
                    </a:p>
                  </a:txBody>
                  <a:tcPr marL="77857" marR="77857" marT="38928" marB="389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500"/>
                        <a:t>Chapas, autos</a:t>
                      </a:r>
                    </a:p>
                  </a:txBody>
                  <a:tcPr marL="77857" marR="77857" marT="38928" marB="389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9934263"/>
                  </a:ext>
                </a:extLst>
              </a:tr>
              <a:tr h="588065">
                <a:tc>
                  <a:txBody>
                    <a:bodyPr/>
                    <a:lstStyle/>
                    <a:p>
                      <a:r>
                        <a:rPr lang="es-AR" sz="1500" b="1"/>
                        <a:t>Acero medio carbono</a:t>
                      </a:r>
                    </a:p>
                  </a:txBody>
                  <a:tcPr marL="77857" marR="77857" marT="38928" marB="389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500"/>
                        <a:t>Media</a:t>
                      </a:r>
                    </a:p>
                  </a:txBody>
                  <a:tcPr marL="77857" marR="77857" marT="38928" marB="389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500"/>
                        <a:t>Alta</a:t>
                      </a:r>
                    </a:p>
                  </a:txBody>
                  <a:tcPr marL="77857" marR="77857" marT="38928" marB="389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500"/>
                        <a:t>Media</a:t>
                      </a:r>
                    </a:p>
                  </a:txBody>
                  <a:tcPr marL="77857" marR="77857" marT="38928" marB="389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500"/>
                        <a:t>Árboles de levas</a:t>
                      </a:r>
                    </a:p>
                  </a:txBody>
                  <a:tcPr marL="77857" marR="77857" marT="38928" marB="389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9750387"/>
                  </a:ext>
                </a:extLst>
              </a:tr>
              <a:tr h="588065">
                <a:tc>
                  <a:txBody>
                    <a:bodyPr/>
                    <a:lstStyle/>
                    <a:p>
                      <a:r>
                        <a:rPr lang="es-AR" sz="1500" b="1"/>
                        <a:t>Acero alto carbono</a:t>
                      </a:r>
                    </a:p>
                  </a:txBody>
                  <a:tcPr marL="77857" marR="77857" marT="38928" marB="389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500"/>
                        <a:t>Alta</a:t>
                      </a:r>
                    </a:p>
                  </a:txBody>
                  <a:tcPr marL="77857" marR="77857" marT="38928" marB="389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500"/>
                        <a:t>Muy alta</a:t>
                      </a:r>
                    </a:p>
                  </a:txBody>
                  <a:tcPr marL="77857" marR="77857" marT="38928" marB="389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500"/>
                        <a:t>Baja</a:t>
                      </a:r>
                    </a:p>
                  </a:txBody>
                  <a:tcPr marL="77857" marR="77857" marT="38928" marB="389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500"/>
                        <a:t>Herramientas</a:t>
                      </a:r>
                    </a:p>
                  </a:txBody>
                  <a:tcPr marL="77857" marR="77857" marT="38928" marB="389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425165"/>
                  </a:ext>
                </a:extLst>
              </a:tr>
              <a:tr h="588065">
                <a:tc>
                  <a:txBody>
                    <a:bodyPr/>
                    <a:lstStyle/>
                    <a:p>
                      <a:r>
                        <a:rPr lang="es-AR" sz="1500" b="1"/>
                        <a:t>Acero inoxidable</a:t>
                      </a:r>
                    </a:p>
                  </a:txBody>
                  <a:tcPr marL="77857" marR="77857" marT="38928" marB="389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500" dirty="0"/>
                        <a:t>Alta</a:t>
                      </a:r>
                    </a:p>
                  </a:txBody>
                  <a:tcPr marL="77857" marR="77857" marT="38928" marB="389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500"/>
                        <a:t>Alta</a:t>
                      </a:r>
                    </a:p>
                  </a:txBody>
                  <a:tcPr marL="77857" marR="77857" marT="38928" marB="389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500"/>
                        <a:t>Media</a:t>
                      </a:r>
                    </a:p>
                  </a:txBody>
                  <a:tcPr marL="77857" marR="77857" marT="38928" marB="389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500"/>
                        <a:t>Utensilios, quirúrgico</a:t>
                      </a:r>
                    </a:p>
                  </a:txBody>
                  <a:tcPr marL="77857" marR="77857" marT="38928" marB="389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5159242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r>
                        <a:rPr lang="es-AR" sz="1500" b="1"/>
                        <a:t>Fundición gris</a:t>
                      </a:r>
                    </a:p>
                  </a:txBody>
                  <a:tcPr marL="77857" marR="77857" marT="38928" marB="389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500"/>
                        <a:t>Media</a:t>
                      </a:r>
                    </a:p>
                  </a:txBody>
                  <a:tcPr marL="77857" marR="77857" marT="38928" marB="389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500"/>
                        <a:t>Media</a:t>
                      </a:r>
                    </a:p>
                  </a:txBody>
                  <a:tcPr marL="77857" marR="77857" marT="38928" marB="389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500"/>
                        <a:t>Baja</a:t>
                      </a:r>
                    </a:p>
                  </a:txBody>
                  <a:tcPr marL="77857" marR="77857" marT="38928" marB="389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500"/>
                        <a:t>Motores, bases</a:t>
                      </a:r>
                    </a:p>
                  </a:txBody>
                  <a:tcPr marL="77857" marR="77857" marT="38928" marB="389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8728603"/>
                  </a:ext>
                </a:extLst>
              </a:tr>
              <a:tr h="588065">
                <a:tc>
                  <a:txBody>
                    <a:bodyPr/>
                    <a:lstStyle/>
                    <a:p>
                      <a:r>
                        <a:rPr lang="es-AR" sz="1500" b="1" dirty="0"/>
                        <a:t>Fundición nodular</a:t>
                      </a:r>
                    </a:p>
                  </a:txBody>
                  <a:tcPr marL="77857" marR="77857" marT="38928" marB="389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500"/>
                        <a:t>Alta</a:t>
                      </a:r>
                    </a:p>
                  </a:txBody>
                  <a:tcPr marL="77857" marR="77857" marT="38928" marB="389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500"/>
                        <a:t>Media</a:t>
                      </a:r>
                    </a:p>
                  </a:txBody>
                  <a:tcPr marL="77857" marR="77857" marT="38928" marB="389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500"/>
                        <a:t>Media-alta</a:t>
                      </a:r>
                    </a:p>
                  </a:txBody>
                  <a:tcPr marL="77857" marR="77857" marT="38928" marB="389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500" dirty="0"/>
                        <a:t>Tuberías, engranajes</a:t>
                      </a:r>
                    </a:p>
                  </a:txBody>
                  <a:tcPr marL="77857" marR="77857" marT="38928" marB="389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0987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953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4D0D3-FD77-52C3-5C63-AE7BE315F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B50930-9DC0-63F3-445E-F5EF0E902301}"/>
              </a:ext>
            </a:extLst>
          </p:cNvPr>
          <p:cNvSpPr txBox="1"/>
          <p:nvPr/>
        </p:nvSpPr>
        <p:spPr>
          <a:xfrm>
            <a:off x="1058778" y="283251"/>
            <a:ext cx="10131735" cy="77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b="1" dirty="0">
                <a:latin typeface="Arial Black" panose="020B0A04020102020204" pitchFamily="34" charset="0"/>
              </a:rPr>
              <a:t>PROPIEDADES MECÁNICAS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7340C12-871F-8977-9217-FF76E0B2F9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728020"/>
              </p:ext>
            </p:extLst>
          </p:nvPr>
        </p:nvGraphicFramePr>
        <p:xfrm>
          <a:off x="957943" y="1059543"/>
          <a:ext cx="11234057" cy="5636128"/>
        </p:xfrm>
        <a:graphic>
          <a:graphicData uri="http://schemas.openxmlformats.org/drawingml/2006/table">
            <a:tbl>
              <a:tblPr/>
              <a:tblGrid>
                <a:gridCol w="1538514">
                  <a:extLst>
                    <a:ext uri="{9D8B030D-6E8A-4147-A177-3AD203B41FA5}">
                      <a16:colId xmlns:a16="http://schemas.microsoft.com/office/drawing/2014/main" val="54549437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10465817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4930249"/>
                    </a:ext>
                  </a:extLst>
                </a:gridCol>
                <a:gridCol w="1756229">
                  <a:extLst>
                    <a:ext uri="{9D8B030D-6E8A-4147-A177-3AD203B41FA5}">
                      <a16:colId xmlns:a16="http://schemas.microsoft.com/office/drawing/2014/main" val="3356934158"/>
                    </a:ext>
                  </a:extLst>
                </a:gridCol>
                <a:gridCol w="2119085">
                  <a:extLst>
                    <a:ext uri="{9D8B030D-6E8A-4147-A177-3AD203B41FA5}">
                      <a16:colId xmlns:a16="http://schemas.microsoft.com/office/drawing/2014/main" val="818110653"/>
                    </a:ext>
                  </a:extLst>
                </a:gridCol>
                <a:gridCol w="2162629">
                  <a:extLst>
                    <a:ext uri="{9D8B030D-6E8A-4147-A177-3AD203B41FA5}">
                      <a16:colId xmlns:a16="http://schemas.microsoft.com/office/drawing/2014/main" val="597517141"/>
                    </a:ext>
                  </a:extLst>
                </a:gridCol>
              </a:tblGrid>
              <a:tr h="385394">
                <a:tc>
                  <a:txBody>
                    <a:bodyPr/>
                    <a:lstStyle/>
                    <a:p>
                      <a:r>
                        <a:rPr lang="es-A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de acero</a:t>
                      </a:r>
                    </a:p>
                  </a:txBody>
                  <a:tcPr marL="40698" marR="40698" marT="20349" marB="203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C aprox.</a:t>
                      </a:r>
                    </a:p>
                  </a:txBody>
                  <a:tcPr marL="40698" marR="40698" marT="20349" marB="203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Resistencia a tracción (MPa)</a:t>
                      </a:r>
                    </a:p>
                  </a:txBody>
                  <a:tcPr marL="40698" marR="40698" marT="20349" marB="203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Dureza (HR)</a:t>
                      </a:r>
                    </a:p>
                  </a:txBody>
                  <a:tcPr marL="40698" marR="40698" marT="20349" marB="203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Propiedades destacadas</a:t>
                      </a:r>
                    </a:p>
                  </a:txBody>
                  <a:tcPr marL="40698" marR="40698" marT="20349" marB="203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Aplicaciones</a:t>
                      </a:r>
                    </a:p>
                  </a:txBody>
                  <a:tcPr marL="40698" marR="40698" marT="20349" marB="203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25209"/>
                  </a:ext>
                </a:extLst>
              </a:tr>
              <a:tr h="550562">
                <a:tc>
                  <a:txBody>
                    <a:bodyPr/>
                    <a:lstStyle/>
                    <a:p>
                      <a:r>
                        <a:rPr lang="es-AR" sz="1800" b="1"/>
                        <a:t>Bajo carbono</a:t>
                      </a:r>
                      <a:endParaRPr lang="es-AR" sz="1800"/>
                    </a:p>
                  </a:txBody>
                  <a:tcPr marL="40698" marR="40698" marT="20349" marB="203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/>
                        <a:t>0.05–0.25%</a:t>
                      </a:r>
                    </a:p>
                  </a:txBody>
                  <a:tcPr marL="40698" marR="40698" marT="20349" marB="203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 dirty="0"/>
                        <a:t>270–450 MPa</a:t>
                      </a:r>
                    </a:p>
                  </a:txBody>
                  <a:tcPr marL="40698" marR="40698" marT="20349" marB="203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/>
                        <a:t>50–70 HRB</a:t>
                      </a:r>
                    </a:p>
                  </a:txBody>
                  <a:tcPr marL="40698" marR="40698" marT="20349" marB="203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700"/>
                        <a:t>Muy dúctil, fácil de soldar y mecanizar</a:t>
                      </a:r>
                    </a:p>
                  </a:txBody>
                  <a:tcPr marL="40698" marR="40698" marT="20349" marB="203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/>
                        <a:t>Chapas, perfiles, carrocerías</a:t>
                      </a:r>
                    </a:p>
                  </a:txBody>
                  <a:tcPr marL="40698" marR="40698" marT="20349" marB="203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768331"/>
                  </a:ext>
                </a:extLst>
              </a:tr>
              <a:tr h="715731">
                <a:tc>
                  <a:txBody>
                    <a:bodyPr/>
                    <a:lstStyle/>
                    <a:p>
                      <a:r>
                        <a:rPr lang="es-AR" sz="1800" b="1"/>
                        <a:t>Medio carbono</a:t>
                      </a:r>
                      <a:endParaRPr lang="es-AR" sz="1800"/>
                    </a:p>
                  </a:txBody>
                  <a:tcPr marL="40698" marR="40698" marT="20349" marB="203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/>
                        <a:t>0.30–0.60%</a:t>
                      </a:r>
                    </a:p>
                  </a:txBody>
                  <a:tcPr marL="40698" marR="40698" marT="20349" marB="203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/>
                        <a:t>500–800 MPa</a:t>
                      </a:r>
                    </a:p>
                  </a:txBody>
                  <a:tcPr marL="40698" marR="40698" marT="20349" marB="203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/>
                        <a:t>80–95 HRB / 20–35 HRC</a:t>
                      </a:r>
                    </a:p>
                  </a:txBody>
                  <a:tcPr marL="40698" marR="40698" marT="20349" marB="203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700" dirty="0"/>
                        <a:t>Equilibrio entre resistencia y ductilidad</a:t>
                      </a:r>
                    </a:p>
                  </a:txBody>
                  <a:tcPr marL="40698" marR="40698" marT="20349" marB="203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/>
                        <a:t>Ejes, engranajes, bielas</a:t>
                      </a:r>
                    </a:p>
                  </a:txBody>
                  <a:tcPr marL="40698" marR="40698" marT="20349" marB="203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8405836"/>
                  </a:ext>
                </a:extLst>
              </a:tr>
              <a:tr h="715731">
                <a:tc>
                  <a:txBody>
                    <a:bodyPr/>
                    <a:lstStyle/>
                    <a:p>
                      <a:r>
                        <a:rPr lang="es-AR" sz="1800" b="1"/>
                        <a:t>Alto carbono</a:t>
                      </a:r>
                      <a:endParaRPr lang="es-AR" sz="1800"/>
                    </a:p>
                  </a:txBody>
                  <a:tcPr marL="40698" marR="40698" marT="20349" marB="203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/>
                        <a:t>0.60–1.5%</a:t>
                      </a:r>
                    </a:p>
                  </a:txBody>
                  <a:tcPr marL="40698" marR="40698" marT="20349" marB="203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/>
                        <a:t>800–1200 MPa</a:t>
                      </a:r>
                    </a:p>
                  </a:txBody>
                  <a:tcPr marL="40698" marR="40698" marT="20349" marB="203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/>
                        <a:t>40–60 HRC</a:t>
                      </a:r>
                    </a:p>
                  </a:txBody>
                  <a:tcPr marL="40698" marR="40698" marT="20349" marB="203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700" dirty="0"/>
                        <a:t>Muy duro, baja tenacidad</a:t>
                      </a:r>
                    </a:p>
                  </a:txBody>
                  <a:tcPr marL="40698" marR="40698" marT="20349" marB="203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800"/>
                        <a:t>Cuchillas, resortes, herramientas de mano</a:t>
                      </a:r>
                    </a:p>
                  </a:txBody>
                  <a:tcPr marL="40698" marR="40698" marT="20349" marB="203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4701219"/>
                  </a:ext>
                </a:extLst>
              </a:tr>
              <a:tr h="880900">
                <a:tc>
                  <a:txBody>
                    <a:bodyPr/>
                    <a:lstStyle/>
                    <a:p>
                      <a:r>
                        <a:rPr lang="es-AR" sz="1800" b="1"/>
                        <a:t>Inoxidable ferrítico</a:t>
                      </a:r>
                      <a:endParaRPr lang="es-AR" sz="1800"/>
                    </a:p>
                  </a:txBody>
                  <a:tcPr marL="40698" marR="40698" marT="20349" marB="203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/>
                        <a:t>~0.08–0.20% C, &gt;10% Cr</a:t>
                      </a:r>
                    </a:p>
                  </a:txBody>
                  <a:tcPr marL="40698" marR="40698" marT="20349" marB="203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/>
                        <a:t>450–600 MPa</a:t>
                      </a:r>
                    </a:p>
                  </a:txBody>
                  <a:tcPr marL="40698" marR="40698" marT="20349" marB="203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/>
                        <a:t>70–100 HRB</a:t>
                      </a:r>
                    </a:p>
                  </a:txBody>
                  <a:tcPr marL="40698" marR="40698" marT="20349" marB="203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700"/>
                        <a:t>Resistente a la corrosión, menos dúctil que el acero dulce</a:t>
                      </a:r>
                    </a:p>
                  </a:txBody>
                  <a:tcPr marL="40698" marR="40698" marT="20349" marB="203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/>
                        <a:t>Electrodomésticos, tubos</a:t>
                      </a:r>
                    </a:p>
                  </a:txBody>
                  <a:tcPr marL="40698" marR="40698" marT="20349" marB="203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093946"/>
                  </a:ext>
                </a:extLst>
              </a:tr>
              <a:tr h="715731">
                <a:tc>
                  <a:txBody>
                    <a:bodyPr/>
                    <a:lstStyle/>
                    <a:p>
                      <a:r>
                        <a:rPr lang="es-AR" sz="1800" b="1"/>
                        <a:t>Inoxidable austenítico</a:t>
                      </a:r>
                      <a:endParaRPr lang="es-AR" sz="1800"/>
                    </a:p>
                  </a:txBody>
                  <a:tcPr marL="40698" marR="40698" marT="20349" marB="203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/>
                        <a:t>≤0.08% C, 18% Cr + 8% Ni</a:t>
                      </a:r>
                    </a:p>
                  </a:txBody>
                  <a:tcPr marL="40698" marR="40698" marT="20349" marB="203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/>
                        <a:t>500–750 MPa</a:t>
                      </a:r>
                    </a:p>
                  </a:txBody>
                  <a:tcPr marL="40698" marR="40698" marT="20349" marB="203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/>
                        <a:t>75–95 HRB</a:t>
                      </a:r>
                    </a:p>
                  </a:txBody>
                  <a:tcPr marL="40698" marR="40698" marT="20349" marB="203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700"/>
                        <a:t>Excelente ductilidad y resistencia a la corrosión</a:t>
                      </a:r>
                    </a:p>
                  </a:txBody>
                  <a:tcPr marL="40698" marR="40698" marT="20349" marB="203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/>
                        <a:t>Instrumental quirúrgico, cocina</a:t>
                      </a:r>
                    </a:p>
                  </a:txBody>
                  <a:tcPr marL="40698" marR="40698" marT="20349" marB="203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075651"/>
                  </a:ext>
                </a:extLst>
              </a:tr>
              <a:tr h="880900">
                <a:tc>
                  <a:txBody>
                    <a:bodyPr/>
                    <a:lstStyle/>
                    <a:p>
                      <a:r>
                        <a:rPr lang="es-AR" sz="1800" b="1" dirty="0"/>
                        <a:t>Acero rápido (HSS)</a:t>
                      </a:r>
                      <a:endParaRPr lang="es-AR" sz="1800" dirty="0"/>
                    </a:p>
                  </a:txBody>
                  <a:tcPr marL="40698" marR="40698" marT="20349" marB="203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~0.80–1.2% C + Mo, W, V</a:t>
                      </a:r>
                    </a:p>
                  </a:txBody>
                  <a:tcPr marL="40698" marR="40698" marT="20349" marB="203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 dirty="0"/>
                        <a:t>900–1500 MPa</a:t>
                      </a:r>
                    </a:p>
                  </a:txBody>
                  <a:tcPr marL="40698" marR="40698" marT="20349" marB="203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/>
                        <a:t>60–66 HRC</a:t>
                      </a:r>
                    </a:p>
                  </a:txBody>
                  <a:tcPr marL="40698" marR="40698" marT="20349" marB="203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700" dirty="0"/>
                        <a:t>Muy duro, resistente al desgaste y altas temperaturas</a:t>
                      </a:r>
                    </a:p>
                  </a:txBody>
                  <a:tcPr marL="40698" marR="40698" marT="20349" marB="203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 dirty="0"/>
                        <a:t>Brocas, fresas, herramientas de corte</a:t>
                      </a:r>
                    </a:p>
                  </a:txBody>
                  <a:tcPr marL="40698" marR="40698" marT="20349" marB="203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1697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2224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FA96D5-690D-CA4A-CEB9-645F04C10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9C57FB-9837-6A51-6816-A4BE9E9BBEEF}"/>
              </a:ext>
            </a:extLst>
          </p:cNvPr>
          <p:cNvSpPr txBox="1"/>
          <p:nvPr/>
        </p:nvSpPr>
        <p:spPr>
          <a:xfrm>
            <a:off x="1058778" y="283251"/>
            <a:ext cx="10131735" cy="77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b="1" dirty="0">
                <a:latin typeface="Arial Black" panose="020B0A04020102020204" pitchFamily="34" charset="0"/>
              </a:rPr>
              <a:t>PROPIEDADES MECÁNICAS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6B728A6-1D40-7268-7F13-AA35A8CE2E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815100"/>
              </p:ext>
            </p:extLst>
          </p:nvPr>
        </p:nvGraphicFramePr>
        <p:xfrm>
          <a:off x="1388787" y="1204969"/>
          <a:ext cx="9801726" cy="5515590"/>
        </p:xfrm>
        <a:graphic>
          <a:graphicData uri="http://schemas.openxmlformats.org/drawingml/2006/table">
            <a:tbl>
              <a:tblPr/>
              <a:tblGrid>
                <a:gridCol w="1633621">
                  <a:extLst>
                    <a:ext uri="{9D8B030D-6E8A-4147-A177-3AD203B41FA5}">
                      <a16:colId xmlns:a16="http://schemas.microsoft.com/office/drawing/2014/main" val="1096764205"/>
                    </a:ext>
                  </a:extLst>
                </a:gridCol>
                <a:gridCol w="1633621">
                  <a:extLst>
                    <a:ext uri="{9D8B030D-6E8A-4147-A177-3AD203B41FA5}">
                      <a16:colId xmlns:a16="http://schemas.microsoft.com/office/drawing/2014/main" val="1413552433"/>
                    </a:ext>
                  </a:extLst>
                </a:gridCol>
                <a:gridCol w="1633621">
                  <a:extLst>
                    <a:ext uri="{9D8B030D-6E8A-4147-A177-3AD203B41FA5}">
                      <a16:colId xmlns:a16="http://schemas.microsoft.com/office/drawing/2014/main" val="2869335999"/>
                    </a:ext>
                  </a:extLst>
                </a:gridCol>
                <a:gridCol w="1633621">
                  <a:extLst>
                    <a:ext uri="{9D8B030D-6E8A-4147-A177-3AD203B41FA5}">
                      <a16:colId xmlns:a16="http://schemas.microsoft.com/office/drawing/2014/main" val="3089298349"/>
                    </a:ext>
                  </a:extLst>
                </a:gridCol>
                <a:gridCol w="1633621">
                  <a:extLst>
                    <a:ext uri="{9D8B030D-6E8A-4147-A177-3AD203B41FA5}">
                      <a16:colId xmlns:a16="http://schemas.microsoft.com/office/drawing/2014/main" val="985714079"/>
                    </a:ext>
                  </a:extLst>
                </a:gridCol>
                <a:gridCol w="1633621">
                  <a:extLst>
                    <a:ext uri="{9D8B030D-6E8A-4147-A177-3AD203B41FA5}">
                      <a16:colId xmlns:a16="http://schemas.microsoft.com/office/drawing/2014/main" val="1257617894"/>
                    </a:ext>
                  </a:extLst>
                </a:gridCol>
              </a:tblGrid>
              <a:tr h="561211">
                <a:tc>
                  <a:txBody>
                    <a:bodyPr/>
                    <a:lstStyle/>
                    <a:p>
                      <a:r>
                        <a:rPr lang="es-AR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de fundición</a:t>
                      </a:r>
                    </a:p>
                  </a:txBody>
                  <a:tcPr marL="60702" marR="60702" marT="30351" marB="303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C aprox.</a:t>
                      </a:r>
                    </a:p>
                  </a:txBody>
                  <a:tcPr marL="60702" marR="60702" marT="30351" marB="303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Resistencia a tracción (MPa)</a:t>
                      </a:r>
                    </a:p>
                  </a:txBody>
                  <a:tcPr marL="60702" marR="60702" marT="30351" marB="303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Dureza (HR)</a:t>
                      </a:r>
                    </a:p>
                  </a:txBody>
                  <a:tcPr marL="60702" marR="60702" marT="30351" marB="303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Propiedades destacadas</a:t>
                      </a:r>
                    </a:p>
                  </a:txBody>
                  <a:tcPr marL="60702" marR="60702" marT="30351" marB="303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Aplicaciones</a:t>
                      </a:r>
                    </a:p>
                  </a:txBody>
                  <a:tcPr marL="60702" marR="60702" marT="30351" marB="303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1702725"/>
                  </a:ext>
                </a:extLst>
              </a:tr>
              <a:tr h="1042541">
                <a:tc>
                  <a:txBody>
                    <a:bodyPr/>
                    <a:lstStyle/>
                    <a:p>
                      <a:r>
                        <a:rPr lang="es-AR" sz="1800" b="1"/>
                        <a:t>Fundición gris</a:t>
                      </a:r>
                      <a:endParaRPr lang="es-AR" sz="1800"/>
                    </a:p>
                  </a:txBody>
                  <a:tcPr marL="60702" marR="60702" marT="30351" marB="303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/>
                        <a:t>2.5–4.0%</a:t>
                      </a:r>
                    </a:p>
                  </a:txBody>
                  <a:tcPr marL="60702" marR="60702" marT="30351" marB="303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/>
                        <a:t>150–300 MPa</a:t>
                      </a:r>
                    </a:p>
                  </a:txBody>
                  <a:tcPr marL="60702" marR="60702" marT="30351" marB="303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/>
                        <a:t>40–80 HRB</a:t>
                      </a:r>
                    </a:p>
                  </a:txBody>
                  <a:tcPr marL="60702" marR="60702" marT="30351" marB="303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800"/>
                        <a:t>Buena colabilidad y amortiguamiento, frágil</a:t>
                      </a:r>
                    </a:p>
                  </a:txBody>
                  <a:tcPr marL="60702" marR="60702" marT="30351" marB="303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/>
                        <a:t>Bloques de motor, bancadas de máquinas</a:t>
                      </a:r>
                    </a:p>
                  </a:txBody>
                  <a:tcPr marL="60702" marR="60702" marT="30351" marB="303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6546612"/>
                  </a:ext>
                </a:extLst>
              </a:tr>
              <a:tr h="801876">
                <a:tc>
                  <a:txBody>
                    <a:bodyPr/>
                    <a:lstStyle/>
                    <a:p>
                      <a:r>
                        <a:rPr lang="es-AR" sz="1800" b="1"/>
                        <a:t>Fundición nodular (esferoidal)</a:t>
                      </a:r>
                      <a:endParaRPr lang="es-AR" sz="1800"/>
                    </a:p>
                  </a:txBody>
                  <a:tcPr marL="60702" marR="60702" marT="30351" marB="303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/>
                        <a:t>3.0–4.0% + Mg</a:t>
                      </a:r>
                    </a:p>
                  </a:txBody>
                  <a:tcPr marL="60702" marR="60702" marT="30351" marB="303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/>
                        <a:t>400–700 MPa</a:t>
                      </a:r>
                    </a:p>
                  </a:txBody>
                  <a:tcPr marL="60702" marR="60702" marT="30351" marB="303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/>
                        <a:t>90–110 HRB</a:t>
                      </a:r>
                    </a:p>
                  </a:txBody>
                  <a:tcPr marL="60702" marR="60702" marT="30351" marB="303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/>
                        <a:t>Buena resistencia y ductilidad</a:t>
                      </a:r>
                    </a:p>
                  </a:txBody>
                  <a:tcPr marL="60702" marR="60702" marT="30351" marB="303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/>
                        <a:t>Engranajes, válvulas, tubos</a:t>
                      </a:r>
                    </a:p>
                  </a:txBody>
                  <a:tcPr marL="60702" marR="60702" marT="30351" marB="303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7304174"/>
                  </a:ext>
                </a:extLst>
              </a:tr>
              <a:tr h="1042541">
                <a:tc>
                  <a:txBody>
                    <a:bodyPr/>
                    <a:lstStyle/>
                    <a:p>
                      <a:r>
                        <a:rPr lang="es-AR" sz="1800" b="1"/>
                        <a:t>Fundición blanca</a:t>
                      </a:r>
                      <a:endParaRPr lang="es-AR" sz="1800"/>
                    </a:p>
                  </a:txBody>
                  <a:tcPr marL="60702" marR="60702" marT="30351" marB="303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/>
                        <a:t>2.5–3.5%</a:t>
                      </a:r>
                    </a:p>
                  </a:txBody>
                  <a:tcPr marL="60702" marR="60702" marT="30351" marB="303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/>
                        <a:t>400–600 MPa</a:t>
                      </a:r>
                    </a:p>
                  </a:txBody>
                  <a:tcPr marL="60702" marR="60702" marT="30351" marB="303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/>
                        <a:t>50–60 HRC</a:t>
                      </a:r>
                    </a:p>
                  </a:txBody>
                  <a:tcPr marL="60702" marR="60702" marT="30351" marB="303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800"/>
                        <a:t>Muy dura y frágil, resistente al desgaste</a:t>
                      </a:r>
                    </a:p>
                  </a:txBody>
                  <a:tcPr marL="60702" marR="60702" marT="30351" marB="303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 dirty="0"/>
                        <a:t>Rodillos, revestimientos de trituradoras</a:t>
                      </a:r>
                    </a:p>
                  </a:txBody>
                  <a:tcPr marL="60702" marR="60702" marT="30351" marB="303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0182033"/>
                  </a:ext>
                </a:extLst>
              </a:tr>
              <a:tr h="1283205">
                <a:tc>
                  <a:txBody>
                    <a:bodyPr/>
                    <a:lstStyle/>
                    <a:p>
                      <a:r>
                        <a:rPr lang="es-AR" sz="1800" b="1"/>
                        <a:t>Fundición maleable</a:t>
                      </a:r>
                      <a:endParaRPr lang="es-AR" sz="1800"/>
                    </a:p>
                  </a:txBody>
                  <a:tcPr marL="60702" marR="60702" marT="30351" marB="303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/>
                        <a:t>~2.0–2.6% + tratamiento térmico</a:t>
                      </a:r>
                    </a:p>
                  </a:txBody>
                  <a:tcPr marL="60702" marR="60702" marT="30351" marB="303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/>
                        <a:t>350–500 MPa</a:t>
                      </a:r>
                    </a:p>
                  </a:txBody>
                  <a:tcPr marL="60702" marR="60702" marT="30351" marB="303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 dirty="0"/>
                        <a:t>90–100 HRB</a:t>
                      </a:r>
                    </a:p>
                  </a:txBody>
                  <a:tcPr marL="60702" marR="60702" marT="30351" marB="303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/>
                        <a:t>Buena tenacidad, maquinable</a:t>
                      </a:r>
                    </a:p>
                  </a:txBody>
                  <a:tcPr marL="60702" marR="60702" marT="30351" marB="303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800" dirty="0"/>
                        <a:t>Piezas de forma compleja, racores, soportes</a:t>
                      </a:r>
                    </a:p>
                  </a:txBody>
                  <a:tcPr marL="60702" marR="60702" marT="30351" marB="303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697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7394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1C5F1-EC62-CFB9-889E-E5673731B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A0659E-1B66-9080-D170-9E7EC965A79C}"/>
              </a:ext>
            </a:extLst>
          </p:cNvPr>
          <p:cNvSpPr txBox="1"/>
          <p:nvPr/>
        </p:nvSpPr>
        <p:spPr>
          <a:xfrm>
            <a:off x="453670" y="642163"/>
            <a:ext cx="44479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1" dirty="0">
                <a:latin typeface="Arial Black" panose="020B0A04020102020204" pitchFamily="34" charset="0"/>
              </a:rPr>
              <a:t>CLASIFICACIÓN DE ACEROS</a:t>
            </a:r>
            <a:endParaRPr lang="es-AR" sz="2400" b="1" dirty="0">
              <a:latin typeface="Arial Black" panose="020B0A040201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82A4DF09-B58D-C085-9823-6DBBA0CB8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669" y="2164429"/>
            <a:ext cx="4447991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MX" dirty="0"/>
              <a:t>El </a:t>
            </a:r>
            <a:r>
              <a:rPr lang="es-MX" b="1" dirty="0"/>
              <a:t>sistema SAE-AISI</a:t>
            </a:r>
            <a:r>
              <a:rPr lang="es-MX" dirty="0"/>
              <a:t> es una </a:t>
            </a:r>
            <a:r>
              <a:rPr lang="es-MX" b="1" dirty="0"/>
              <a:t>nomenclatura numérica</a:t>
            </a:r>
            <a:r>
              <a:rPr lang="es-MX" dirty="0"/>
              <a:t> estandarizada utilizada internacionalmente para </a:t>
            </a:r>
            <a:r>
              <a:rPr lang="es-MX" b="1" dirty="0"/>
              <a:t>identificar y clasificar los aceros</a:t>
            </a:r>
            <a:r>
              <a:rPr lang="es-MX" dirty="0"/>
              <a:t> según su composición química.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s-MX" dirty="0"/>
          </a:p>
          <a:p>
            <a:r>
              <a:rPr lang="es-MX" dirty="0"/>
              <a:t>Es un número de </a:t>
            </a:r>
            <a:r>
              <a:rPr lang="es-MX" b="1" dirty="0"/>
              <a:t>4 dígitos</a:t>
            </a:r>
            <a:r>
              <a:rPr lang="es-MX" dirty="0"/>
              <a:t> (a veces 5), donde:</a:t>
            </a:r>
          </a:p>
          <a:p>
            <a:r>
              <a:rPr lang="es-MX" b="1" dirty="0"/>
              <a:t>Primeros dos dígitos</a:t>
            </a:r>
            <a:r>
              <a:rPr lang="es-MX" dirty="0"/>
              <a:t> → indican la </a:t>
            </a:r>
            <a:r>
              <a:rPr lang="es-MX" b="1" dirty="0"/>
              <a:t>familia del acero</a:t>
            </a:r>
            <a:r>
              <a:rPr lang="es-MX" dirty="0"/>
              <a:t> o los principales elementos </a:t>
            </a:r>
            <a:r>
              <a:rPr lang="es-MX" dirty="0" err="1"/>
              <a:t>aleantes</a:t>
            </a:r>
            <a:r>
              <a:rPr lang="es-MX" dirty="0"/>
              <a:t>.</a:t>
            </a:r>
          </a:p>
          <a:p>
            <a:r>
              <a:rPr lang="es-MX" b="1" dirty="0"/>
              <a:t>Últimos dos dígitos</a:t>
            </a:r>
            <a:r>
              <a:rPr lang="es-MX" dirty="0"/>
              <a:t> → indican el </a:t>
            </a:r>
            <a:r>
              <a:rPr lang="es-MX" b="1" dirty="0"/>
              <a:t>contenido de carbono promedio en centésimas de por ciento</a:t>
            </a:r>
            <a:r>
              <a:rPr lang="es-MX" dirty="0"/>
              <a:t>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es-AR" altLang="es-A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AR" altLang="es-A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7710386-FB9B-01B5-3AAA-895FD55A7F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753790"/>
              </p:ext>
            </p:extLst>
          </p:nvPr>
        </p:nvGraphicFramePr>
        <p:xfrm>
          <a:off x="5747657" y="377371"/>
          <a:ext cx="5225143" cy="6197604"/>
        </p:xfrm>
        <a:graphic>
          <a:graphicData uri="http://schemas.openxmlformats.org/drawingml/2006/table">
            <a:tbl>
              <a:tblPr/>
              <a:tblGrid>
                <a:gridCol w="928914">
                  <a:extLst>
                    <a:ext uri="{9D8B030D-6E8A-4147-A177-3AD203B41FA5}">
                      <a16:colId xmlns:a16="http://schemas.microsoft.com/office/drawing/2014/main" val="728345035"/>
                    </a:ext>
                  </a:extLst>
                </a:gridCol>
                <a:gridCol w="2090058">
                  <a:extLst>
                    <a:ext uri="{9D8B030D-6E8A-4147-A177-3AD203B41FA5}">
                      <a16:colId xmlns:a16="http://schemas.microsoft.com/office/drawing/2014/main" val="3242599868"/>
                    </a:ext>
                  </a:extLst>
                </a:gridCol>
                <a:gridCol w="2206171">
                  <a:extLst>
                    <a:ext uri="{9D8B030D-6E8A-4147-A177-3AD203B41FA5}">
                      <a16:colId xmlns:a16="http://schemas.microsoft.com/office/drawing/2014/main" val="1495414748"/>
                    </a:ext>
                  </a:extLst>
                </a:gridCol>
              </a:tblGrid>
              <a:tr h="799691">
                <a:tc>
                  <a:txBody>
                    <a:bodyPr/>
                    <a:lstStyle/>
                    <a:p>
                      <a:r>
                        <a:rPr lang="es-AR" sz="2000" b="1"/>
                        <a:t>Código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2000" b="1"/>
                        <a:t>Elementos principales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2000" b="1" dirty="0"/>
                        <a:t>Tipo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3028628"/>
                  </a:ext>
                </a:extLst>
              </a:tr>
              <a:tr h="799691">
                <a:tc>
                  <a:txBody>
                    <a:bodyPr/>
                    <a:lstStyle/>
                    <a:p>
                      <a:r>
                        <a:rPr lang="es-AR" sz="2000" b="1"/>
                        <a:t>10xx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2000" dirty="0"/>
                        <a:t>Solo carbono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2000" dirty="0"/>
                        <a:t>Acero al carbono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2136923"/>
                  </a:ext>
                </a:extLst>
              </a:tr>
              <a:tr h="799691">
                <a:tc>
                  <a:txBody>
                    <a:bodyPr/>
                    <a:lstStyle/>
                    <a:p>
                      <a:r>
                        <a:rPr lang="es-AR" sz="2000" b="1" dirty="0"/>
                        <a:t>11xx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2000"/>
                        <a:t>Carbono + manganeso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2000"/>
                        <a:t>Mejor resistencia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6295948"/>
                  </a:ext>
                </a:extLst>
              </a:tr>
              <a:tr h="799691">
                <a:tc>
                  <a:txBody>
                    <a:bodyPr/>
                    <a:lstStyle/>
                    <a:p>
                      <a:r>
                        <a:rPr lang="es-AR" sz="2000" b="1"/>
                        <a:t>41xx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2000"/>
                        <a:t>Cromo + molibdeno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2000"/>
                        <a:t>Acero aleado (templable)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6610950"/>
                  </a:ext>
                </a:extLst>
              </a:tr>
              <a:tr h="1399458">
                <a:tc>
                  <a:txBody>
                    <a:bodyPr/>
                    <a:lstStyle/>
                    <a:p>
                      <a:r>
                        <a:rPr lang="es-AR" sz="2000" b="1"/>
                        <a:t>43xx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2000" dirty="0"/>
                        <a:t>Níquel + cromo + molibdeno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2000"/>
                        <a:t>Alta tenacidad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896026"/>
                  </a:ext>
                </a:extLst>
              </a:tr>
              <a:tr h="799691">
                <a:tc>
                  <a:txBody>
                    <a:bodyPr/>
                    <a:lstStyle/>
                    <a:p>
                      <a:r>
                        <a:rPr lang="es-AR" sz="2000" b="1"/>
                        <a:t>51xx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2000"/>
                        <a:t>Cromo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2000"/>
                        <a:t>Resortes, cuchillas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8321860"/>
                  </a:ext>
                </a:extLst>
              </a:tr>
              <a:tr h="799691">
                <a:tc>
                  <a:txBody>
                    <a:bodyPr/>
                    <a:lstStyle/>
                    <a:p>
                      <a:r>
                        <a:rPr lang="es-AR" sz="2000" b="1" dirty="0"/>
                        <a:t>61xx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2000" dirty="0"/>
                        <a:t>Cromo + vanadio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2000" dirty="0"/>
                        <a:t>Alta resistencia y desgaste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509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20919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AF081-CBD4-E104-5B08-FBEF55AF1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3EC33B-F887-AD8B-F7C7-7BB2DE97F1D2}"/>
              </a:ext>
            </a:extLst>
          </p:cNvPr>
          <p:cNvSpPr txBox="1"/>
          <p:nvPr/>
        </p:nvSpPr>
        <p:spPr>
          <a:xfrm>
            <a:off x="453670" y="642163"/>
            <a:ext cx="44479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1" dirty="0">
                <a:latin typeface="Arial Black" panose="020B0A04020102020204" pitchFamily="34" charset="0"/>
              </a:rPr>
              <a:t>CLASIFICACIÓN DE ACEROS</a:t>
            </a:r>
            <a:endParaRPr lang="es-AR" sz="2400" b="1" dirty="0">
              <a:latin typeface="Arial Black" panose="020B0A040201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4599D9A-0B08-6A0E-1A58-CB9028ED4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669" y="2164429"/>
            <a:ext cx="4447991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MX" dirty="0"/>
              <a:t>El </a:t>
            </a:r>
            <a:r>
              <a:rPr lang="es-MX" b="1" dirty="0"/>
              <a:t>sistema SAE-AISI</a:t>
            </a:r>
            <a:r>
              <a:rPr lang="es-MX" dirty="0"/>
              <a:t> es una </a:t>
            </a:r>
            <a:r>
              <a:rPr lang="es-MX" b="1" dirty="0"/>
              <a:t>nomenclatura numérica</a:t>
            </a:r>
            <a:r>
              <a:rPr lang="es-MX" dirty="0"/>
              <a:t> estandarizada utilizada internacionalmente para </a:t>
            </a:r>
            <a:r>
              <a:rPr lang="es-MX" b="1" dirty="0"/>
              <a:t>identificar y clasificar los aceros</a:t>
            </a:r>
            <a:r>
              <a:rPr lang="es-MX" dirty="0"/>
              <a:t> según su composición química.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s-MX" dirty="0"/>
          </a:p>
          <a:p>
            <a:r>
              <a:rPr lang="es-MX" dirty="0"/>
              <a:t>Es un número de </a:t>
            </a:r>
            <a:r>
              <a:rPr lang="es-MX" b="1" dirty="0"/>
              <a:t>4 dígitos</a:t>
            </a:r>
            <a:r>
              <a:rPr lang="es-MX" dirty="0"/>
              <a:t> (a veces 5), donde:</a:t>
            </a:r>
          </a:p>
          <a:p>
            <a:r>
              <a:rPr lang="es-MX" b="1" dirty="0"/>
              <a:t>Primeros dos dígitos</a:t>
            </a:r>
            <a:r>
              <a:rPr lang="es-MX" dirty="0"/>
              <a:t> → indican la </a:t>
            </a:r>
            <a:r>
              <a:rPr lang="es-MX" b="1" dirty="0"/>
              <a:t>familia del acero</a:t>
            </a:r>
            <a:r>
              <a:rPr lang="es-MX" dirty="0"/>
              <a:t> o los principales elementos </a:t>
            </a:r>
            <a:r>
              <a:rPr lang="es-MX" dirty="0" err="1"/>
              <a:t>aleantes</a:t>
            </a:r>
            <a:r>
              <a:rPr lang="es-MX" dirty="0"/>
              <a:t>.</a:t>
            </a:r>
          </a:p>
          <a:p>
            <a:r>
              <a:rPr lang="es-MX" b="1" dirty="0"/>
              <a:t>Últimos dos dígitos</a:t>
            </a:r>
            <a:r>
              <a:rPr lang="es-MX" dirty="0"/>
              <a:t> → indican el </a:t>
            </a:r>
            <a:r>
              <a:rPr lang="es-MX" b="1" dirty="0"/>
              <a:t>contenido de carbono promedio en centésimas de por ciento</a:t>
            </a:r>
            <a:r>
              <a:rPr lang="es-MX" dirty="0"/>
              <a:t>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es-AR" altLang="es-A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AR" altLang="es-A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FC08211-397C-F30F-8515-4E3EBE41FE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139776"/>
              </p:ext>
            </p:extLst>
          </p:nvPr>
        </p:nvGraphicFramePr>
        <p:xfrm>
          <a:off x="6096000" y="140085"/>
          <a:ext cx="4796335" cy="6640992"/>
        </p:xfrm>
        <a:graphic>
          <a:graphicData uri="http://schemas.openxmlformats.org/drawingml/2006/table">
            <a:tbl>
              <a:tblPr/>
              <a:tblGrid>
                <a:gridCol w="1027989">
                  <a:extLst>
                    <a:ext uri="{9D8B030D-6E8A-4147-A177-3AD203B41FA5}">
                      <a16:colId xmlns:a16="http://schemas.microsoft.com/office/drawing/2014/main" val="1931695122"/>
                    </a:ext>
                  </a:extLst>
                </a:gridCol>
                <a:gridCol w="1625302">
                  <a:extLst>
                    <a:ext uri="{9D8B030D-6E8A-4147-A177-3AD203B41FA5}">
                      <a16:colId xmlns:a16="http://schemas.microsoft.com/office/drawing/2014/main" val="3163517172"/>
                    </a:ext>
                  </a:extLst>
                </a:gridCol>
                <a:gridCol w="2143044">
                  <a:extLst>
                    <a:ext uri="{9D8B030D-6E8A-4147-A177-3AD203B41FA5}">
                      <a16:colId xmlns:a16="http://schemas.microsoft.com/office/drawing/2014/main" val="3198368108"/>
                    </a:ext>
                  </a:extLst>
                </a:gridCol>
              </a:tblGrid>
              <a:tr h="311426">
                <a:tc>
                  <a:txBody>
                    <a:bodyPr/>
                    <a:lstStyle/>
                    <a:p>
                      <a:r>
                        <a:rPr lang="es-AR" sz="2000" dirty="0"/>
                        <a:t>Código SAE</a:t>
                      </a:r>
                    </a:p>
                  </a:txBody>
                  <a:tcPr marL="77857" marR="77857" marT="38928" marB="389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2000"/>
                        <a:t>Descripción</a:t>
                      </a:r>
                    </a:p>
                  </a:txBody>
                  <a:tcPr marL="77857" marR="77857" marT="38928" marB="389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2000" dirty="0"/>
                        <a:t>Carbono %.</a:t>
                      </a:r>
                    </a:p>
                  </a:txBody>
                  <a:tcPr marL="77857" marR="77857" marT="38928" marB="389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1746278"/>
                  </a:ext>
                </a:extLst>
              </a:tr>
              <a:tr h="544996">
                <a:tc>
                  <a:txBody>
                    <a:bodyPr/>
                    <a:lstStyle/>
                    <a:p>
                      <a:r>
                        <a:rPr lang="es-AR" sz="2000" b="1"/>
                        <a:t>1010</a:t>
                      </a:r>
                      <a:endParaRPr lang="es-AR" sz="2000"/>
                    </a:p>
                  </a:txBody>
                  <a:tcPr marL="77857" marR="77857" marT="38928" marB="389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2000"/>
                        <a:t>Acero al carbono, 0.10% C</a:t>
                      </a:r>
                    </a:p>
                  </a:txBody>
                  <a:tcPr marL="77857" marR="77857" marT="38928" marB="389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2000"/>
                        <a:t>0.10%</a:t>
                      </a:r>
                    </a:p>
                  </a:txBody>
                  <a:tcPr marL="77857" marR="77857" marT="38928" marB="389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1530281"/>
                  </a:ext>
                </a:extLst>
              </a:tr>
              <a:tr h="544996">
                <a:tc>
                  <a:txBody>
                    <a:bodyPr/>
                    <a:lstStyle/>
                    <a:p>
                      <a:r>
                        <a:rPr lang="es-AR" sz="2000" b="1"/>
                        <a:t>1045</a:t>
                      </a:r>
                      <a:endParaRPr lang="es-AR" sz="2000"/>
                    </a:p>
                  </a:txBody>
                  <a:tcPr marL="77857" marR="77857" marT="38928" marB="389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2000"/>
                        <a:t>Acero al carbono medio, 0.45% C</a:t>
                      </a:r>
                    </a:p>
                  </a:txBody>
                  <a:tcPr marL="77857" marR="77857" marT="38928" marB="389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2000" dirty="0"/>
                        <a:t>0.45%</a:t>
                      </a:r>
                    </a:p>
                  </a:txBody>
                  <a:tcPr marL="77857" marR="77857" marT="38928" marB="389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3209152"/>
                  </a:ext>
                </a:extLst>
              </a:tr>
              <a:tr h="544996">
                <a:tc>
                  <a:txBody>
                    <a:bodyPr/>
                    <a:lstStyle/>
                    <a:p>
                      <a:r>
                        <a:rPr lang="es-AR" sz="2000" b="1"/>
                        <a:t>1137</a:t>
                      </a:r>
                      <a:endParaRPr lang="es-AR" sz="2000"/>
                    </a:p>
                  </a:txBody>
                  <a:tcPr marL="77857" marR="77857" marT="38928" marB="389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2000" dirty="0"/>
                        <a:t>Acero al carbono con manganeso</a:t>
                      </a:r>
                    </a:p>
                  </a:txBody>
                  <a:tcPr marL="77857" marR="77857" marT="38928" marB="389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2000"/>
                        <a:t>0.37%</a:t>
                      </a:r>
                    </a:p>
                  </a:txBody>
                  <a:tcPr marL="77857" marR="77857" marT="38928" marB="389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0399825"/>
                  </a:ext>
                </a:extLst>
              </a:tr>
              <a:tr h="544996">
                <a:tc>
                  <a:txBody>
                    <a:bodyPr/>
                    <a:lstStyle/>
                    <a:p>
                      <a:r>
                        <a:rPr lang="es-AR" sz="2000" b="1"/>
                        <a:t>4140</a:t>
                      </a:r>
                      <a:endParaRPr lang="es-AR" sz="2000"/>
                    </a:p>
                  </a:txBody>
                  <a:tcPr marL="77857" marR="77857" marT="38928" marB="389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2000"/>
                        <a:t>Acero aleado con Cr y Mo</a:t>
                      </a:r>
                    </a:p>
                  </a:txBody>
                  <a:tcPr marL="77857" marR="77857" marT="38928" marB="389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2000"/>
                        <a:t>0.40%</a:t>
                      </a:r>
                    </a:p>
                  </a:txBody>
                  <a:tcPr marL="77857" marR="77857" marT="38928" marB="389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9107420"/>
                  </a:ext>
                </a:extLst>
              </a:tr>
              <a:tr h="544996">
                <a:tc>
                  <a:txBody>
                    <a:bodyPr/>
                    <a:lstStyle/>
                    <a:p>
                      <a:r>
                        <a:rPr lang="es-AR" sz="2000" b="1"/>
                        <a:t>4340</a:t>
                      </a:r>
                      <a:endParaRPr lang="es-AR" sz="2000"/>
                    </a:p>
                  </a:txBody>
                  <a:tcPr marL="77857" marR="77857" marT="38928" marB="389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2000"/>
                        <a:t>Acero aleado con Ni, Cr y Mo</a:t>
                      </a:r>
                    </a:p>
                  </a:txBody>
                  <a:tcPr marL="77857" marR="77857" marT="38928" marB="389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2000"/>
                        <a:t>0.40%</a:t>
                      </a:r>
                    </a:p>
                  </a:txBody>
                  <a:tcPr marL="77857" marR="77857" marT="38928" marB="389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437980"/>
                  </a:ext>
                </a:extLst>
              </a:tr>
              <a:tr h="544996">
                <a:tc>
                  <a:txBody>
                    <a:bodyPr/>
                    <a:lstStyle/>
                    <a:p>
                      <a:r>
                        <a:rPr lang="es-AR" sz="2000" b="1"/>
                        <a:t>5160</a:t>
                      </a:r>
                      <a:endParaRPr lang="es-AR" sz="2000"/>
                    </a:p>
                  </a:txBody>
                  <a:tcPr marL="77857" marR="77857" marT="38928" marB="389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2000"/>
                        <a:t>Acero aleado con cromo, 0.60% C</a:t>
                      </a:r>
                    </a:p>
                  </a:txBody>
                  <a:tcPr marL="77857" marR="77857" marT="38928" marB="389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2000" dirty="0"/>
                        <a:t>0.60%</a:t>
                      </a:r>
                    </a:p>
                  </a:txBody>
                  <a:tcPr marL="77857" marR="77857" marT="38928" marB="389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7918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5224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2D9AF-04D3-3BB9-280B-F0EF54EDB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327D68-185A-9619-C9A5-BB517BC765C2}"/>
              </a:ext>
            </a:extLst>
          </p:cNvPr>
          <p:cNvSpPr txBox="1"/>
          <p:nvPr/>
        </p:nvSpPr>
        <p:spPr>
          <a:xfrm>
            <a:off x="453672" y="235763"/>
            <a:ext cx="444799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b="1" dirty="0">
                <a:latin typeface="Arial Black" panose="020B0A04020102020204" pitchFamily="34" charset="0"/>
              </a:rPr>
              <a:t>Preguntas de repaso: metales</a:t>
            </a:r>
            <a:endParaRPr lang="es-AR" sz="3200" b="1" dirty="0">
              <a:latin typeface="Arial Black" panose="020B0A04020102020204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8CDB345B-A1A8-3236-ED48-D9DA6D22B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5675" y="1504470"/>
            <a:ext cx="5582653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altLang="es-A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¿Cuál es la diferencia principal entre un metal ferroso y uno no ferroso?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AR" altLang="es-A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altLang="es-A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¿Qué es una aleación y para qué se utiliza?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AR" altLang="es-A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altLang="es-A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Menciona tres propiedades físicas importantes de los metales y sus implicancias en el diseño.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AR" altLang="es-A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altLang="es-A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¿Qué es el diagrama tensión-deformación y qué información nos proporciona?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9A3662D-708C-E438-6344-012F40636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671" y="2186176"/>
            <a:ext cx="4447991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altLang="es-A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¿Qué es la corrosión y cómo puede prevenirse?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¿Cuál es la importancia de la estructura cristalina en los metales?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Menciona tres metales no ferrosos y una aplicación típica de cada uno.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AR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¿Qué tipos de tratamientos térmicos existen y qué efectos tienen sobre el metal?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es-AR" altLang="es-A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AR" altLang="es-A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8628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C2ACBC-40EC-57DB-91E5-B199AC11D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6D9D422-B307-0B97-1DF6-ACF04A64A018}"/>
              </a:ext>
            </a:extLst>
          </p:cNvPr>
          <p:cNvSpPr txBox="1"/>
          <p:nvPr/>
        </p:nvSpPr>
        <p:spPr>
          <a:xfrm>
            <a:off x="453672" y="235763"/>
            <a:ext cx="444799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b="1" dirty="0">
                <a:latin typeface="Arial Black" panose="020B0A04020102020204" pitchFamily="34" charset="0"/>
              </a:rPr>
              <a:t>Preguntas de repaso: Aceros</a:t>
            </a:r>
            <a:endParaRPr lang="es-AR" sz="3200" b="1" dirty="0">
              <a:latin typeface="Arial Black" panose="020B0A04020102020204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72EF5EB9-BE74-1A1F-7112-23671810A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6704" y="1461148"/>
            <a:ext cx="5582653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¿Qué tipo de fundición usarías para una base de maquinaria pesada? ¿Por qué?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¿Cómo se produce el acero a partir del arrabio?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¿Qué propiedades tiene la cementita? ¿Qué desventaja presenta?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¿Qué ventajas tiene el acero aleado respecto al acero común?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Menciona tres aplicaciones industriales típicas de metales ferrosos y el tipo de aleación usada en cada una.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239D778-9F23-0064-4E36-DB9BFD5AB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656" y="2509546"/>
            <a:ext cx="4742007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altLang="es-A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¿Cuál es la diferencia entre acero y hierro fundido según el contenido de carbono?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altLang="es-A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¿Qué fase se forma en el punto eutectoide del diagrama Fe–C?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altLang="es-A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¿Qué función cumple el coque en un alto horno?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altLang="es-A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¿Qué distingue a un acero inoxidable de uno al carbono?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altLang="es-A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¿Qué propiedades mecánicas tiene el acero de alto carbono?</a:t>
            </a:r>
          </a:p>
        </p:txBody>
      </p:sp>
    </p:spTree>
    <p:extLst>
      <p:ext uri="{BB962C8B-B14F-4D97-AF65-F5344CB8AC3E}">
        <p14:creationId xmlns:p14="http://schemas.microsoft.com/office/powerpoint/2010/main" val="3528866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51AF8-0744-E691-75F6-318D1382B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5 Marcador de número de diapositiva">
            <a:extLst>
              <a:ext uri="{FF2B5EF4-FFF2-40B4-BE49-F238E27FC236}">
                <a16:creationId xmlns:a16="http://schemas.microsoft.com/office/drawing/2014/main" id="{065DF68A-4F79-13AC-8F59-3BEEE24C10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254D29-2722-4569-9392-A787BA3F7C01}" type="slidenum">
              <a:rPr lang="es-AR" altLang="es-A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s-AR" altLang="es-AR" sz="1200">
              <a:solidFill>
                <a:srgbClr val="898989"/>
              </a:solidFill>
            </a:endParaRPr>
          </a:p>
        </p:txBody>
      </p:sp>
      <p:pic>
        <p:nvPicPr>
          <p:cNvPr id="6147" name="6 Imagen" descr="encabezado.jpg">
            <a:extLst>
              <a:ext uri="{FF2B5EF4-FFF2-40B4-BE49-F238E27FC236}">
                <a16:creationId xmlns:a16="http://schemas.microsoft.com/office/drawing/2014/main" id="{D8FC6F18-C079-9FD3-F8FC-4BAB67CA4D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9906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532096E-F5C6-3C49-6557-DCF9F6415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471" y="815342"/>
            <a:ext cx="5009651" cy="763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_tradnl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Historia</a:t>
            </a:r>
          </a:p>
        </p:txBody>
      </p:sp>
      <p:sp>
        <p:nvSpPr>
          <p:cNvPr id="6149" name="Rectangle 2">
            <a:extLst>
              <a:ext uri="{FF2B5EF4-FFF2-40B4-BE49-F238E27FC236}">
                <a16:creationId xmlns:a16="http://schemas.microsoft.com/office/drawing/2014/main" id="{BEB9C525-0ED7-5B23-D8D5-F84B7408D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471" y="1197071"/>
            <a:ext cx="8209547" cy="1193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lang="es-ES_tradnl" altLang="en-US" sz="2400" dirty="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s-MX" sz="2400" dirty="0"/>
              <a:t>Los metales han sido fundamentales en la evolución tecnológica de la humanidad</a:t>
            </a:r>
            <a:endParaRPr lang="es-ES_tradnl" altLang="en-US" sz="2000" dirty="0">
              <a:latin typeface="Arial" panose="020B0604020202020204" pitchFamily="34" charset="0"/>
            </a:endParaRPr>
          </a:p>
        </p:txBody>
      </p:sp>
      <p:pic>
        <p:nvPicPr>
          <p:cNvPr id="3" name="Picture 14" descr="ETAPAS de la Edad de los METALES: Cobre, Bronce y Hierro - [RESUMEN]">
            <a:extLst>
              <a:ext uri="{FF2B5EF4-FFF2-40B4-BE49-F238E27FC236}">
                <a16:creationId xmlns:a16="http://schemas.microsoft.com/office/drawing/2014/main" id="{CACAA46B-2B09-36F9-E92B-F2704EE8CB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95" b="6705"/>
          <a:stretch/>
        </p:blipFill>
        <p:spPr bwMode="auto">
          <a:xfrm>
            <a:off x="1142249" y="2594140"/>
            <a:ext cx="9926779" cy="3445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El período de la Edad de los metales es la última fase de la Prehistoria.  De corta duración, el cual llego hasta la ap… | Edad de los metales, Edad  de bronce,">
            <a:extLst>
              <a:ext uri="{FF2B5EF4-FFF2-40B4-BE49-F238E27FC236}">
                <a16:creationId xmlns:a16="http://schemas.microsoft.com/office/drawing/2014/main" id="{4A318CA6-5845-5B01-E0C9-0DDE3084A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845" y="5496470"/>
            <a:ext cx="2402155" cy="124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id="{46CA8BF5-262C-C08A-5B6F-A5311F3E1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11" y="5575039"/>
            <a:ext cx="1755142" cy="134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Edad del Bronce - Wikipedia, la enciclopedia libre">
            <a:extLst>
              <a:ext uri="{FF2B5EF4-FFF2-40B4-BE49-F238E27FC236}">
                <a16:creationId xmlns:a16="http://schemas.microsoft.com/office/drawing/2014/main" id="{3EE47940-4A7B-829D-B7C2-4149280EC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582" y="5749329"/>
            <a:ext cx="2402155" cy="1699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560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58720-A966-5A1D-2F2C-CF265702F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5 Marcador de número de diapositiva">
            <a:extLst>
              <a:ext uri="{FF2B5EF4-FFF2-40B4-BE49-F238E27FC236}">
                <a16:creationId xmlns:a16="http://schemas.microsoft.com/office/drawing/2014/main" id="{0CBC23D1-BB30-7C55-1E74-39711F2767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254D29-2722-4569-9392-A787BA3F7C01}" type="slidenum">
              <a:rPr lang="es-AR" altLang="es-A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s-AR" altLang="es-AR" sz="1200">
              <a:solidFill>
                <a:srgbClr val="898989"/>
              </a:solidFill>
            </a:endParaRPr>
          </a:p>
        </p:txBody>
      </p:sp>
      <p:pic>
        <p:nvPicPr>
          <p:cNvPr id="6147" name="6 Imagen" descr="encabezado.jpg">
            <a:extLst>
              <a:ext uri="{FF2B5EF4-FFF2-40B4-BE49-F238E27FC236}">
                <a16:creationId xmlns:a16="http://schemas.microsoft.com/office/drawing/2014/main" id="{622A3793-61DB-C5E6-CA40-2AE7C75B9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9906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BED69CA-C209-774A-C0F1-92C9EBB8A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471" y="815342"/>
            <a:ext cx="5009651" cy="763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_tradnl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Historia</a:t>
            </a:r>
          </a:p>
        </p:txBody>
      </p:sp>
      <p:sp>
        <p:nvSpPr>
          <p:cNvPr id="6149" name="Rectangle 2">
            <a:extLst>
              <a:ext uri="{FF2B5EF4-FFF2-40B4-BE49-F238E27FC236}">
                <a16:creationId xmlns:a16="http://schemas.microsoft.com/office/drawing/2014/main" id="{CDA584CC-4D78-2D89-A17D-8BEDC9E92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471" y="1197071"/>
            <a:ext cx="8209547" cy="1193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lang="es-ES_tradnl" altLang="en-US" sz="2400" dirty="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s-MX" sz="2400" dirty="0"/>
              <a:t>Los metales han sido fundamentales en la evolución tecnológica de la humanidad</a:t>
            </a:r>
            <a:endParaRPr lang="es-ES_tradnl" altLang="en-US" sz="2000" dirty="0">
              <a:latin typeface="Arial" panose="020B0604020202020204" pitchFamily="34" charset="0"/>
            </a:endParaRPr>
          </a:p>
        </p:txBody>
      </p:sp>
      <p:pic>
        <p:nvPicPr>
          <p:cNvPr id="7" name="Picture 5" descr="Las fábricas en los inicios de la Revolución Industrial | Revolución  industrial, Primera revolucion industrial, Fabricas industrial">
            <a:extLst>
              <a:ext uri="{FF2B5EF4-FFF2-40B4-BE49-F238E27FC236}">
                <a16:creationId xmlns:a16="http://schemas.microsoft.com/office/drawing/2014/main" id="{3CE2593F-4491-894F-A9DE-66CBFFA77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705" y="2845304"/>
            <a:ext cx="4572000" cy="401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9CEA16B0-55B4-DB57-5D66-FD6C86FA6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6471" y="2781356"/>
            <a:ext cx="33131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s-AR" altLang="es-A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1760-1899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68C03043-B09A-F484-3FC8-2249B91C2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6471" y="3473116"/>
            <a:ext cx="3313112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s-AR" altLang="es-A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-Caminos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es-AR" altLang="es-A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s-AR" altLang="es-A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-Industrias y herramientas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es-AR" altLang="es-A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s-AR" altLang="es-A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-Bienes comunes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es-AR" altLang="es-AR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737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89C25-56EE-C1E8-07F7-FD85C626B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5 Marcador de número de diapositiva">
            <a:extLst>
              <a:ext uri="{FF2B5EF4-FFF2-40B4-BE49-F238E27FC236}">
                <a16:creationId xmlns:a16="http://schemas.microsoft.com/office/drawing/2014/main" id="{D91B91A9-C3EA-44F4-EF50-D0D26FA911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254D29-2722-4569-9392-A787BA3F7C01}" type="slidenum">
              <a:rPr lang="es-AR" altLang="es-A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s-AR" altLang="es-AR" sz="1200">
              <a:solidFill>
                <a:srgbClr val="898989"/>
              </a:solidFill>
            </a:endParaRPr>
          </a:p>
        </p:txBody>
      </p:sp>
      <p:pic>
        <p:nvPicPr>
          <p:cNvPr id="6147" name="6 Imagen" descr="encabezado.jpg">
            <a:extLst>
              <a:ext uri="{FF2B5EF4-FFF2-40B4-BE49-F238E27FC236}">
                <a16:creationId xmlns:a16="http://schemas.microsoft.com/office/drawing/2014/main" id="{F39389D5-D644-B2F5-CC94-A8EFD20279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9906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2">
            <a:extLst>
              <a:ext uri="{FF2B5EF4-FFF2-40B4-BE49-F238E27FC236}">
                <a16:creationId xmlns:a16="http://schemas.microsoft.com/office/drawing/2014/main" id="{948E1B0D-B244-3C30-D969-60C6259C3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471" y="1197071"/>
            <a:ext cx="8209547" cy="1193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lang="es-ES_tradnl" altLang="en-US" sz="2400" dirty="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s-MX" sz="2400" dirty="0"/>
              <a:t>Uso del acero para infinidad de aplicaciones variadas </a:t>
            </a:r>
            <a:endParaRPr lang="es-ES_tradnl" altLang="en-US" sz="2000" dirty="0">
              <a:latin typeface="Arial" panose="020B0604020202020204" pitchFamily="34" charset="0"/>
            </a:endParaRP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F6F2841D-054D-4FDB-CD96-9E6553544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772464"/>
            <a:ext cx="33131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s-AR" altLang="es-A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1900 – 2000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es-AR" altLang="es-AR" b="1" dirty="0">
              <a:latin typeface="Times New Roman" panose="02020603050405020304" pitchFamily="18" charset="0"/>
            </a:endParaRPr>
          </a:p>
        </p:txBody>
      </p:sp>
      <p:pic>
        <p:nvPicPr>
          <p:cNvPr id="3" name="Picture 4" descr="Metales: información, clasificación, usos y características">
            <a:extLst>
              <a:ext uri="{FF2B5EF4-FFF2-40B4-BE49-F238E27FC236}">
                <a16:creationId xmlns:a16="http://schemas.microsoft.com/office/drawing/2014/main" id="{B8680926-2BF9-6547-5CD7-F3E49B3CC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532" y="3959058"/>
            <a:ext cx="5985878" cy="2992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721237C6-B0C7-5E79-2311-DCEE51F05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60" t="16034"/>
          <a:stretch>
            <a:fillRect/>
          </a:stretch>
        </p:blipFill>
        <p:spPr bwMode="auto">
          <a:xfrm rot="16200000">
            <a:off x="7081902" y="1299201"/>
            <a:ext cx="1368425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3F6365AA-988D-BA99-8D91-44B31CF4D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78" y="3656575"/>
            <a:ext cx="4833937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312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B570A73-B059-7FBA-7042-994E9FFFAE5C}"/>
              </a:ext>
            </a:extLst>
          </p:cNvPr>
          <p:cNvSpPr txBox="1"/>
          <p:nvPr/>
        </p:nvSpPr>
        <p:spPr>
          <a:xfrm>
            <a:off x="280763" y="424806"/>
            <a:ext cx="44479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b="1" dirty="0">
                <a:latin typeface="Arial Black" panose="020B0A04020102020204" pitchFamily="34" charset="0"/>
              </a:rPr>
              <a:t>Metales Ferrosos</a:t>
            </a: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9ABBACF8-185B-93F5-9CDE-9CB82BAAC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763" y="2194559"/>
            <a:ext cx="4838388" cy="345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MX" sz="2800" b="1" dirty="0"/>
              <a:t>¿Por qué se usan tanto?</a:t>
            </a:r>
          </a:p>
          <a:p>
            <a:r>
              <a:rPr lang="es-MX" sz="2800" dirty="0"/>
              <a:t>Bajo costo relativo</a:t>
            </a:r>
          </a:p>
          <a:p>
            <a:r>
              <a:rPr lang="es-MX" sz="2800" dirty="0"/>
              <a:t>Alta resistencia mecánica</a:t>
            </a:r>
          </a:p>
          <a:p>
            <a:r>
              <a:rPr lang="es-MX" sz="2800" dirty="0"/>
              <a:t>Capacidad de ser aleado y tratado térmicamente</a:t>
            </a:r>
          </a:p>
          <a:p>
            <a:r>
              <a:rPr lang="es-MX" sz="2800" dirty="0"/>
              <a:t>Versatilidad en procesos de manufactura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CE6E68-E446-2C6F-C5B0-2DD4CA9DC419}"/>
              </a:ext>
            </a:extLst>
          </p:cNvPr>
          <p:cNvSpPr txBox="1"/>
          <p:nvPr/>
        </p:nvSpPr>
        <p:spPr>
          <a:xfrm>
            <a:off x="5887453" y="855694"/>
            <a:ext cx="63045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dirty="0"/>
              <a:t>Los procesos de manufactura con los que se les transforma en productos, han sido creados y mejorados a lo largo de muchos años</a:t>
            </a:r>
            <a:endParaRPr lang="es-AR" sz="2400" dirty="0"/>
          </a:p>
        </p:txBody>
      </p:sp>
      <p:pic>
        <p:nvPicPr>
          <p:cNvPr id="1026" name="Picture 2" descr="Qué diferencias hay entre el Acero y Hierro en la construcción?">
            <a:extLst>
              <a:ext uri="{FF2B5EF4-FFF2-40B4-BE49-F238E27FC236}">
                <a16:creationId xmlns:a16="http://schemas.microsoft.com/office/drawing/2014/main" id="{8AACD01A-9E6D-AC36-042D-6AA9C976F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651" y="2422434"/>
            <a:ext cx="6653349" cy="443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273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23A729-5E7A-FC85-0FFD-7C4E4BD7D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98D2FD0-9B90-56AB-F4CB-4F7155354AC5}"/>
              </a:ext>
            </a:extLst>
          </p:cNvPr>
          <p:cNvSpPr txBox="1"/>
          <p:nvPr/>
        </p:nvSpPr>
        <p:spPr>
          <a:xfrm>
            <a:off x="280763" y="424806"/>
            <a:ext cx="44479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b="1" dirty="0">
                <a:latin typeface="Arial Black" panose="020B0A04020102020204" pitchFamily="34" charset="0"/>
              </a:rPr>
              <a:t>Metales Ferrosos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393AEA-44F4-BA15-0B4F-8DC165EDC46E}"/>
              </a:ext>
            </a:extLst>
          </p:cNvPr>
          <p:cNvSpPr txBox="1"/>
          <p:nvPr/>
        </p:nvSpPr>
        <p:spPr>
          <a:xfrm>
            <a:off x="280763" y="2904289"/>
            <a:ext cx="457862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/>
              <a:t>Clasificación general:</a:t>
            </a:r>
          </a:p>
          <a:p>
            <a:endParaRPr lang="es-MX" sz="2400" b="1" dirty="0"/>
          </a:p>
          <a:p>
            <a:endParaRPr lang="es-MX" sz="2400" b="1" dirty="0"/>
          </a:p>
          <a:p>
            <a:r>
              <a:rPr lang="es-MX" sz="2400" b="1" dirty="0">
                <a:latin typeface="Arial Black" panose="020B0A04020102020204" pitchFamily="34" charset="0"/>
              </a:rPr>
              <a:t>Aceros</a:t>
            </a:r>
            <a:r>
              <a:rPr lang="es-MX" sz="2400" dirty="0"/>
              <a:t> (hasta 2.11% de carbono)</a:t>
            </a:r>
          </a:p>
          <a:p>
            <a:endParaRPr lang="es-MX" sz="2400" dirty="0"/>
          </a:p>
          <a:p>
            <a:r>
              <a:rPr lang="es-MX" sz="2400" b="1" dirty="0">
                <a:latin typeface="Arial Black" panose="020B0A04020102020204" pitchFamily="34" charset="0"/>
              </a:rPr>
              <a:t>Fundiciones</a:t>
            </a:r>
            <a:r>
              <a:rPr lang="es-MX" sz="2400" dirty="0"/>
              <a:t> (más de 2.11% de carbono)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21BFF0-F04C-8E74-EEFA-8B60FF7A0F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381"/>
          <a:stretch>
            <a:fillRect/>
          </a:stretch>
        </p:blipFill>
        <p:spPr>
          <a:xfrm>
            <a:off x="5657452" y="199831"/>
            <a:ext cx="6534547" cy="3902058"/>
          </a:xfrm>
          <a:prstGeom prst="rect">
            <a:avLst/>
          </a:prstGeom>
        </p:spPr>
      </p:pic>
      <p:pic>
        <p:nvPicPr>
          <p:cNvPr id="2052" name="Picture 4" descr="Fundición de hierro dúctil vs Acero - Construtec Duktil">
            <a:extLst>
              <a:ext uri="{FF2B5EF4-FFF2-40B4-BE49-F238E27FC236}">
                <a16:creationId xmlns:a16="http://schemas.microsoft.com/office/drawing/2014/main" id="{5CD79F0E-4463-F04D-9BD3-8CBFD82AC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452" y="4427783"/>
            <a:ext cx="6358112" cy="209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436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74ECA1-1C4B-E876-5492-0192DF3EF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788BF39-6887-C7A3-B280-2EA55D0EDD24}"/>
              </a:ext>
            </a:extLst>
          </p:cNvPr>
          <p:cNvSpPr txBox="1"/>
          <p:nvPr/>
        </p:nvSpPr>
        <p:spPr>
          <a:xfrm>
            <a:off x="280763" y="424806"/>
            <a:ext cx="44479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b="1" dirty="0">
                <a:latin typeface="Arial Black" panose="020B0A04020102020204" pitchFamily="34" charset="0"/>
              </a:rPr>
              <a:t>Metales Ferrosos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D7DCB1-9068-987D-A3D6-81CF5C1EC083}"/>
              </a:ext>
            </a:extLst>
          </p:cNvPr>
          <p:cNvSpPr txBox="1"/>
          <p:nvPr/>
        </p:nvSpPr>
        <p:spPr>
          <a:xfrm>
            <a:off x="280763" y="2222223"/>
            <a:ext cx="457862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MX" sz="2400" b="1" dirty="0"/>
          </a:p>
          <a:p>
            <a:endParaRPr lang="es-MX" sz="2400" b="1" dirty="0"/>
          </a:p>
          <a:p>
            <a:r>
              <a:rPr lang="es-MX" sz="2400" b="1" dirty="0">
                <a:latin typeface="Arial Black" panose="020B0A04020102020204" pitchFamily="34" charset="0"/>
              </a:rPr>
              <a:t>Aceros</a:t>
            </a:r>
            <a:r>
              <a:rPr lang="es-MX" sz="2400" dirty="0"/>
              <a:t> (hasta 2.11% de carbono)</a:t>
            </a:r>
          </a:p>
          <a:p>
            <a:r>
              <a:rPr lang="es-MX" sz="2400" dirty="0"/>
              <a:t>Mayor resistencia y ductilidad, tenacidad y difícil de procesar.</a:t>
            </a:r>
          </a:p>
          <a:p>
            <a:endParaRPr lang="es-MX" sz="2400" dirty="0"/>
          </a:p>
          <a:p>
            <a:r>
              <a:rPr lang="es-MX" sz="2400" b="1" dirty="0">
                <a:latin typeface="Arial Black" panose="020B0A04020102020204" pitchFamily="34" charset="0"/>
              </a:rPr>
              <a:t>Fundiciones</a:t>
            </a:r>
            <a:r>
              <a:rPr lang="es-MX" sz="2400" dirty="0"/>
              <a:t> (más de 2.11% de carbono)</a:t>
            </a:r>
          </a:p>
          <a:p>
            <a:r>
              <a:rPr lang="es-MX" sz="2400" dirty="0"/>
              <a:t>Facilidad de fabricación</a:t>
            </a:r>
          </a:p>
          <a:p>
            <a:r>
              <a:rPr lang="es-MX" sz="2400" dirty="0"/>
              <a:t>Dureza y rigidez. Maquinabilidad</a:t>
            </a:r>
          </a:p>
        </p:txBody>
      </p:sp>
      <p:pic>
        <p:nvPicPr>
          <p:cNvPr id="2052" name="Picture 4" descr="Fundición de hierro dúctil vs Acero - Construtec Duktil">
            <a:extLst>
              <a:ext uri="{FF2B5EF4-FFF2-40B4-BE49-F238E27FC236}">
                <a16:creationId xmlns:a16="http://schemas.microsoft.com/office/drawing/2014/main" id="{29BD3E08-8971-3C75-5111-BFF5BFA36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641" y="4648849"/>
            <a:ext cx="6358112" cy="209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9BE2D6-F166-7D0E-0B77-77CF2FA7EC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8539" y="0"/>
            <a:ext cx="5220429" cy="464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515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C1C7A-D074-59C5-6BB0-B60668F74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5 Marcador de número de diapositiva">
            <a:extLst>
              <a:ext uri="{FF2B5EF4-FFF2-40B4-BE49-F238E27FC236}">
                <a16:creationId xmlns:a16="http://schemas.microsoft.com/office/drawing/2014/main" id="{C2ABE348-8F53-D882-AEDB-521434993B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254D29-2722-4569-9392-A787BA3F7C01}" type="slidenum">
              <a:rPr lang="es-AR" altLang="es-A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s-AR" altLang="es-AR" sz="1200">
              <a:solidFill>
                <a:srgbClr val="898989"/>
              </a:solidFill>
            </a:endParaRPr>
          </a:p>
        </p:txBody>
      </p:sp>
      <p:sp>
        <p:nvSpPr>
          <p:cNvPr id="6149" name="Rectangle 2">
            <a:extLst>
              <a:ext uri="{FF2B5EF4-FFF2-40B4-BE49-F238E27FC236}">
                <a16:creationId xmlns:a16="http://schemas.microsoft.com/office/drawing/2014/main" id="{70A8389A-1D29-AB0F-46EC-98A007684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471" y="980380"/>
            <a:ext cx="9647992" cy="1193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altLang="en-US" sz="2800" b="1" dirty="0">
                <a:latin typeface="Arial" panose="020B0604020202020204" pitchFamily="34" charset="0"/>
              </a:rPr>
              <a:t>Aleación Fe-C </a:t>
            </a:r>
            <a:endParaRPr lang="es-ES_tradnl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20A830-5BB8-4032-AD0C-DDD28A776ADB}"/>
              </a:ext>
            </a:extLst>
          </p:cNvPr>
          <p:cNvSpPr txBox="1"/>
          <p:nvPr/>
        </p:nvSpPr>
        <p:spPr>
          <a:xfrm>
            <a:off x="947032" y="334049"/>
            <a:ext cx="6616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1" dirty="0">
                <a:latin typeface="Arial Black" panose="020B0A04020102020204" pitchFamily="34" charset="0"/>
              </a:rPr>
              <a:t>OBTENCIÓN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44BB99-BD24-3D87-9791-31779801C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032" y="1983530"/>
            <a:ext cx="332452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altLang="es-A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 hierro es un elemento de estructura cristalina que cambia según la temperatura, a esto se lo lla</a:t>
            </a:r>
            <a:r>
              <a:rPr lang="es-AR" altLang="es-AR" sz="2400" dirty="0">
                <a:latin typeface="Arial" panose="020B0604020202020204" pitchFamily="34" charset="0"/>
              </a:rPr>
              <a:t>ma </a:t>
            </a:r>
            <a:r>
              <a:rPr lang="es-AR" altLang="es-AR" sz="2400" b="1" dirty="0">
                <a:latin typeface="Arial" panose="020B0604020202020204" pitchFamily="34" charset="0"/>
              </a:rPr>
              <a:t>Alotropía.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AR" altLang="es-AR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54A785-F621-2C3C-C9DB-96D73128C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300" y="919302"/>
            <a:ext cx="5769985" cy="593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6558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{E5076CB7-B413-4954-8BD8-A54B3D060C40}tf10001105</Template>
  <TotalTime>7932</TotalTime>
  <Words>2453</Words>
  <Application>Microsoft Office PowerPoint</Application>
  <PresentationFormat>Widescreen</PresentationFormat>
  <Paragraphs>414</Paragraphs>
  <Slides>27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Arial Black</vt:lpstr>
      <vt:lpstr>Calibri</vt:lpstr>
      <vt:lpstr>Franklin Gothic Book</vt:lpstr>
      <vt:lpstr>Times New Roman</vt:lpstr>
      <vt:lpstr>Crop</vt:lpstr>
      <vt:lpstr>Tecnología</vt:lpstr>
      <vt:lpstr>Materiales de  ingeniería  metales ferrosos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Tecnología</dc:title>
  <dc:creator>Lucas Schimpf</dc:creator>
  <cp:lastModifiedBy>SCHIMPF BERNHARDT LUCAS BENJAMIN</cp:lastModifiedBy>
  <cp:revision>20</cp:revision>
  <dcterms:created xsi:type="dcterms:W3CDTF">2024-03-12T13:03:38Z</dcterms:created>
  <dcterms:modified xsi:type="dcterms:W3CDTF">2025-05-12T21:59:06Z</dcterms:modified>
</cp:coreProperties>
</file>