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sldIdLst>
    <p:sldId id="256" r:id="rId2"/>
    <p:sldId id="278" r:id="rId3"/>
    <p:sldId id="279" r:id="rId4"/>
    <p:sldId id="280" r:id="rId5"/>
    <p:sldId id="281" r:id="rId6"/>
    <p:sldId id="274" r:id="rId7"/>
    <p:sldId id="265" r:id="rId8"/>
    <p:sldId id="282" r:id="rId9"/>
    <p:sldId id="286" r:id="rId10"/>
    <p:sldId id="287" r:id="rId11"/>
    <p:sldId id="289" r:id="rId12"/>
    <p:sldId id="273" r:id="rId13"/>
    <p:sldId id="275" r:id="rId14"/>
    <p:sldId id="276" r:id="rId15"/>
    <p:sldId id="290" r:id="rId16"/>
    <p:sldId id="270" r:id="rId17"/>
    <p:sldId id="271" r:id="rId18"/>
    <p:sldId id="272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15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5/10/2025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3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298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5/10/2025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247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44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2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45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5/10/2025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513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5/10/2025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5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762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7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5/10/2025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4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5/10/2025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4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5/10/2025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362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1GeoGebra.%20Funciones%20cuadr&#225;tica.ggb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TEMA 1: FUNCIONES </a:t>
            </a:r>
            <a:r>
              <a:rPr lang="es-AR" dirty="0" smtClean="0"/>
              <a:t>CUADÁTICA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Matemática - Comisión </a:t>
            </a:r>
            <a:r>
              <a:rPr lang="es-AR" dirty="0" smtClean="0">
                <a:solidFill>
                  <a:schemeClr val="bg1"/>
                </a:solidFill>
              </a:rPr>
              <a:t>C y D </a:t>
            </a:r>
            <a:r>
              <a:rPr lang="es-AR" dirty="0">
                <a:solidFill>
                  <a:schemeClr val="bg1"/>
                </a:solidFill>
              </a:rPr>
              <a:t>– Farmacia - </a:t>
            </a:r>
            <a:r>
              <a:rPr lang="es-AR" dirty="0" smtClean="0">
                <a:solidFill>
                  <a:schemeClr val="bg1"/>
                </a:solidFill>
              </a:rPr>
              <a:t>UCSF</a:t>
            </a:r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8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Conjuntos positivo y negativo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2222287"/>
            <a:ext cx="5810688" cy="641937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dirty="0" smtClean="0"/>
              <a:t>Están determinados por las raíces. </a:t>
            </a:r>
            <a:endParaRPr lang="es-A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contenido 2"/>
              <p:cNvSpPr txBox="1">
                <a:spLocks/>
              </p:cNvSpPr>
              <p:nvPr/>
            </p:nvSpPr>
            <p:spPr>
              <a:xfrm>
                <a:off x="650624" y="5352475"/>
                <a:ext cx="4862671" cy="1245034"/>
              </a:xfrm>
              <a:prstGeom prst="rect">
                <a:avLst/>
              </a:prstGeom>
              <a:solidFill>
                <a:schemeClr val="bg2"/>
              </a:solid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=(−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∞, 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𝑅𝑎𝑖</m:t>
                      </m:r>
                      <m:sSub>
                        <m:sSubPr>
                          <m:ctrlP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)∪(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𝑅𝑎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í</m:t>
                      </m:r>
                      <m:sSub>
                        <m:sSubPr>
                          <m:ctrlP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,+∞)</m:t>
                      </m:r>
                    </m:oMath>
                  </m:oMathPara>
                </a14:m>
                <a:endParaRPr lang="es-AR" sz="2400" dirty="0" smtClean="0"/>
              </a:p>
              <a:p>
                <a:pPr marL="0" indent="0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6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24" y="5352475"/>
                <a:ext cx="4862671" cy="124503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Marcador de contenido 2"/>
              <p:cNvSpPr txBox="1">
                <a:spLocks/>
              </p:cNvSpPr>
              <p:nvPr/>
            </p:nvSpPr>
            <p:spPr>
              <a:xfrm>
                <a:off x="7329329" y="5513686"/>
                <a:ext cx="4862671" cy="1245034"/>
              </a:xfrm>
              <a:prstGeom prst="rect">
                <a:avLst/>
              </a:prstGeom>
              <a:solidFill>
                <a:schemeClr val="bg2"/>
              </a:solid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s-A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s-A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s-AR" sz="2400" i="1">
                          <a:latin typeface="Cambria Math" panose="02040503050406030204" pitchFamily="18" charset="0"/>
                        </a:rPr>
                        <m:t>=(−</m:t>
                      </m:r>
                      <m:r>
                        <a:rPr lang="es-A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∞, </m:t>
                      </m:r>
                      <m:r>
                        <a:rPr lang="es-A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𝑅𝑎𝑖</m:t>
                      </m:r>
                      <m:sSub>
                        <m:sSubPr>
                          <m:ctrlP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)∪(</m:t>
                      </m:r>
                      <m:r>
                        <a:rPr lang="es-A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𝑅𝑎</m:t>
                      </m:r>
                      <m:r>
                        <a:rPr lang="es-A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í</m:t>
                      </m:r>
                      <m:sSub>
                        <m:sSubPr>
                          <m:ctrlP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,+∞)</m:t>
                      </m:r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7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329" y="5513686"/>
                <a:ext cx="4862671" cy="12450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35184" t="33546" r="32500" b="36440"/>
          <a:stretch/>
        </p:blipFill>
        <p:spPr>
          <a:xfrm>
            <a:off x="1111965" y="3079649"/>
            <a:ext cx="3939988" cy="20574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44228" t="42938" r="11323" b="21751"/>
          <a:stretch/>
        </p:blipFill>
        <p:spPr>
          <a:xfrm>
            <a:off x="7127165" y="2998967"/>
            <a:ext cx="4786929" cy="213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4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Conjuntos positivo y negativo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2222287"/>
            <a:ext cx="5810688" cy="641937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dirty="0" smtClean="0"/>
              <a:t>Están determinados por las raíces. </a:t>
            </a:r>
            <a:endParaRPr lang="es-A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contenido 2"/>
              <p:cNvSpPr txBox="1">
                <a:spLocks/>
              </p:cNvSpPr>
              <p:nvPr/>
            </p:nvSpPr>
            <p:spPr>
              <a:xfrm>
                <a:off x="650624" y="5352475"/>
                <a:ext cx="4862671" cy="1245034"/>
              </a:xfrm>
              <a:prstGeom prst="rect">
                <a:avLst/>
              </a:prstGeom>
              <a:solidFill>
                <a:schemeClr val="bg2"/>
              </a:solid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s-AR" sz="2400" i="1">
                          <a:latin typeface="Cambria Math" panose="02040503050406030204" pitchFamily="18" charset="0"/>
                        </a:rPr>
                        <m:t>=(−</m:t>
                      </m:r>
                      <m:r>
                        <a:rPr lang="es-A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∞,+∞)</m:t>
                      </m:r>
                    </m:oMath>
                  </m:oMathPara>
                </a14:m>
                <a:endParaRPr lang="es-AR" sz="2400" dirty="0" smtClean="0"/>
              </a:p>
              <a:p>
                <a:pPr marL="0" indent="0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6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24" y="5352475"/>
                <a:ext cx="4862671" cy="124503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Marcador de contenido 2"/>
              <p:cNvSpPr txBox="1">
                <a:spLocks/>
              </p:cNvSpPr>
              <p:nvPr/>
            </p:nvSpPr>
            <p:spPr>
              <a:xfrm>
                <a:off x="7329329" y="5513686"/>
                <a:ext cx="4862671" cy="1245034"/>
              </a:xfrm>
              <a:prstGeom prst="rect">
                <a:avLst/>
              </a:prstGeom>
              <a:solidFill>
                <a:schemeClr val="bg2"/>
              </a:solid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s-A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s-A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s-AR" sz="2400" i="1">
                          <a:latin typeface="Cambria Math" panose="02040503050406030204" pitchFamily="18" charset="0"/>
                        </a:rPr>
                        <m:t>=(−</m:t>
                      </m:r>
                      <m:r>
                        <a:rPr lang="es-A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∞,+∞)</m:t>
                      </m:r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7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329" y="5513686"/>
                <a:ext cx="4862671" cy="12450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33199" t="43918" r="27095" b="11550"/>
          <a:stretch/>
        </p:blipFill>
        <p:spPr>
          <a:xfrm>
            <a:off x="7745505" y="2541748"/>
            <a:ext cx="4142377" cy="261199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33529" t="32737" r="29412" b="27832"/>
          <a:stretch/>
        </p:blipFill>
        <p:spPr>
          <a:xfrm>
            <a:off x="1062318" y="3215449"/>
            <a:ext cx="3442447" cy="205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8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Forma de expresar la función cuadrática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3074" name="Picture 2" descr="Matemática II: FORMA POLINÓMICA, CANÓNICA Y FACTORIZ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7" y="2456557"/>
            <a:ext cx="11527143" cy="316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48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Forma canónica o Normal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143" t="23056" r="11309" b="13845"/>
          <a:stretch/>
        </p:blipFill>
        <p:spPr>
          <a:xfrm>
            <a:off x="461657" y="2222287"/>
            <a:ext cx="7898572" cy="455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0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Máximos o Mínimos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1309" t="18422" r="6905" b="17632"/>
          <a:stretch/>
        </p:blipFill>
        <p:spPr>
          <a:xfrm>
            <a:off x="624113" y="2222286"/>
            <a:ext cx="7966674" cy="463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AR" dirty="0" smtClean="0"/>
                  <a:t>Traslaciones </a:t>
                </a:r>
                <a14:m>
                  <m:oMath xmlns:m="http://schemas.openxmlformats.org/officeDocument/2006/math">
                    <m:r>
                      <a:rPr lang="es-AR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A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s-AR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AR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A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s-AR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AR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</m:d>
                      </m:e>
                      <m:sup>
                        <m:r>
                          <a:rPr lang="es-AR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s-AR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AR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46005395"/>
                  </p:ext>
                </p:extLst>
              </p:nvPr>
            </p:nvGraphicFramePr>
            <p:xfrm>
              <a:off x="164539" y="2343523"/>
              <a:ext cx="11615084" cy="2407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07542"/>
                    <a:gridCol w="5807542"/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AR" sz="2800" dirty="0" smtClean="0">
                              <a:solidFill>
                                <a:schemeClr val="bg2"/>
                              </a:solidFill>
                            </a:rPr>
                            <a:t>Movimientos</a:t>
                          </a:r>
                          <a:r>
                            <a:rPr lang="es-AR" sz="2800" baseline="0" dirty="0" smtClean="0">
                              <a:solidFill>
                                <a:schemeClr val="bg2"/>
                              </a:solidFill>
                            </a:rPr>
                            <a:t> horizontales</a:t>
                          </a:r>
                          <a:endParaRPr lang="es-AR" sz="28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8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s-AR" sz="28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s-AR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s-AR" sz="2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sz="28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s-AR" sz="2800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s-AR" sz="2800" b="1" i="1" smtClean="0">
                                            <a:latin typeface="Cambria Math" panose="02040503050406030204" pitchFamily="18" charset="0"/>
                                          </a:rPr>
                                          <m:t>𝒉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s-AR" sz="2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La parábola</a:t>
                          </a:r>
                          <a:r>
                            <a:rPr lang="es-AR" sz="28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s-AR" sz="2800" b="0" i="1" baseline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AR" sz="28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s-AR" sz="2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28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AR" sz="28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s-AR" sz="2800" dirty="0" smtClean="0"/>
                            <a:t> se</a:t>
                          </a:r>
                          <a:r>
                            <a:rPr lang="es-AR" sz="2800" baseline="0" dirty="0" smtClean="0"/>
                            <a:t> mueve “h” unidades a la </a:t>
                          </a:r>
                          <a:r>
                            <a:rPr lang="es-AR" sz="2800" u="sng" baseline="0" dirty="0" smtClean="0"/>
                            <a:t>derecha</a:t>
                          </a:r>
                          <a:endParaRPr lang="es-AR" sz="2800" u="sng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8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s-AR" sz="28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s-AR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s-AR" sz="2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sz="28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s-AR" sz="2800" b="1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s-AR" sz="2800" b="1" i="1" smtClean="0">
                                            <a:latin typeface="Cambria Math" panose="02040503050406030204" pitchFamily="18" charset="0"/>
                                          </a:rPr>
                                          <m:t>𝒉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s-AR" sz="2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La parábola</a:t>
                          </a:r>
                          <a:r>
                            <a:rPr lang="es-AR" sz="28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s-AR" sz="2800" b="0" i="1" baseline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AR" sz="28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s-AR" sz="2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28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AR" sz="28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s-AR" sz="2800" dirty="0" smtClean="0"/>
                            <a:t> se</a:t>
                          </a:r>
                          <a:r>
                            <a:rPr lang="es-AR" sz="2800" baseline="0" dirty="0" smtClean="0"/>
                            <a:t> mueve “h” unidades a la </a:t>
                          </a:r>
                          <a:r>
                            <a:rPr lang="es-AR" sz="2800" u="sng" baseline="0" dirty="0" smtClean="0"/>
                            <a:t>izquierda</a:t>
                          </a:r>
                          <a:endParaRPr lang="es-AR" sz="2800" u="sng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46005395"/>
                  </p:ext>
                </p:extLst>
              </p:nvPr>
            </p:nvGraphicFramePr>
            <p:xfrm>
              <a:off x="164539" y="2343523"/>
              <a:ext cx="11615084" cy="2407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07542"/>
                    <a:gridCol w="5807542"/>
                  </a:tblGrid>
                  <a:tr h="5181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AR" sz="2800" dirty="0" smtClean="0">
                              <a:solidFill>
                                <a:schemeClr val="bg2"/>
                              </a:solidFill>
                            </a:rPr>
                            <a:t>Movimientos</a:t>
                          </a:r>
                          <a:r>
                            <a:rPr lang="es-AR" sz="2800" baseline="0" dirty="0" smtClean="0">
                              <a:solidFill>
                                <a:schemeClr val="bg2"/>
                              </a:solidFill>
                            </a:rPr>
                            <a:t> horizontales</a:t>
                          </a:r>
                          <a:endParaRPr lang="es-AR" sz="28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AR" dirty="0"/>
                        </a:p>
                      </a:txBody>
                      <a:tcPr/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5" t="-60897" r="-100314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210" t="-60897" r="-420" b="-116667"/>
                          </a:stretch>
                        </a:blipFill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5" t="-161935" r="-100314" b="-1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210" t="-161935" r="-420" b="-1741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869776"/>
              </p:ext>
            </p:extLst>
          </p:nvPr>
        </p:nvGraphicFramePr>
        <p:xfrm>
          <a:off x="164539" y="4945808"/>
          <a:ext cx="1161508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7802"/>
                <a:gridCol w="7167282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s-AR" sz="2800" dirty="0" smtClean="0">
                          <a:solidFill>
                            <a:schemeClr val="bg2"/>
                          </a:solidFill>
                        </a:rPr>
                        <a:t>Movimientos</a:t>
                      </a:r>
                      <a:r>
                        <a:rPr lang="es-AR" sz="2800" baseline="0" dirty="0" smtClean="0">
                          <a:solidFill>
                            <a:schemeClr val="bg2"/>
                          </a:solidFill>
                        </a:rPr>
                        <a:t> verticales</a:t>
                      </a:r>
                      <a:endParaRPr lang="es-AR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AR" sz="2800" dirty="0" smtClean="0"/>
                        <a:t>El</a:t>
                      </a:r>
                      <a:r>
                        <a:rPr lang="es-AR" sz="2800" baseline="0" dirty="0" smtClean="0"/>
                        <a:t> valor de “k” indica los movimientos verticales</a:t>
                      </a:r>
                      <a:endParaRPr lang="es-A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Si k&gt;0, son “k” unidades hacia arriba</a:t>
                      </a:r>
                    </a:p>
                    <a:p>
                      <a:r>
                        <a:rPr lang="es-AR" sz="2800" u="none" dirty="0" smtClean="0"/>
                        <a:t>Si k&lt;0</a:t>
                      </a:r>
                      <a:r>
                        <a:rPr lang="es-AR" sz="2800" u="none" baseline="0" dirty="0" smtClean="0"/>
                        <a:t>, son “k” unidades hacia abajo</a:t>
                      </a:r>
                      <a:endParaRPr lang="es-AR" sz="2800" u="non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08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818712" y="476147"/>
                <a:ext cx="10571998" cy="970450"/>
              </a:xfrm>
            </p:spPr>
            <p:txBody>
              <a:bodyPr/>
              <a:lstStyle/>
              <a:p>
                <a:r>
                  <a:rPr lang="es-AR" dirty="0" smtClean="0"/>
                  <a:t>Graficar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AR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8712" y="476147"/>
                <a:ext cx="10571998" cy="97045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27367" t="28317" r="45495" b="14182"/>
          <a:stretch/>
        </p:blipFill>
        <p:spPr>
          <a:xfrm>
            <a:off x="3432516" y="1378157"/>
            <a:ext cx="4600135" cy="547984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33530" t="27163" r="39332" b="14569"/>
          <a:stretch/>
        </p:blipFill>
        <p:spPr>
          <a:xfrm>
            <a:off x="4504903" y="1390744"/>
            <a:ext cx="4428702" cy="53462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31584" t="30818" r="39657" b="15913"/>
          <a:stretch/>
        </p:blipFill>
        <p:spPr>
          <a:xfrm>
            <a:off x="4061355" y="1446597"/>
            <a:ext cx="5209461" cy="542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3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AR" dirty="0" smtClean="0"/>
                  <a:t>Graficar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AR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540" t="-1358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7751298" y="2132884"/>
                <a:ext cx="4440702" cy="4456175"/>
              </a:xfrm>
              <a:solidFill>
                <a:schemeClr val="bg2"/>
              </a:solidFill>
            </p:spPr>
            <p:txBody>
              <a:bodyPr/>
              <a:lstStyle/>
              <a:p>
                <a:r>
                  <a:rPr lang="es-AR" dirty="0" smtClean="0"/>
                  <a:t>Raíces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AR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s-A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s-AR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AR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s-A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1∙7</m:t>
                              </m:r>
                            </m:e>
                          </m:rad>
                        </m:num>
                        <m:den>
                          <m:r>
                            <a:rPr lang="es-A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s-AR" dirty="0" smtClean="0"/>
              </a:p>
              <a:p>
                <a:pPr marL="0" indent="0">
                  <a:buNone/>
                </a:pPr>
                <a:r>
                  <a:rPr lang="es-AR" dirty="0" smtClean="0"/>
                  <a:t>No tiene solución en Reales</a:t>
                </a:r>
              </a:p>
              <a:p>
                <a:r>
                  <a:rPr lang="es-AR" dirty="0" smtClean="0"/>
                  <a:t>Vértice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s-A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s-A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A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s-AR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A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lang="es-AR" dirty="0" smtClean="0"/>
              </a:p>
              <a:p>
                <a:r>
                  <a:rPr lang="es-AR" dirty="0" smtClean="0"/>
                  <a:t>Ordenada al origen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s-AR" dirty="0" smtClean="0"/>
              </a:p>
              <a:p>
                <a:r>
                  <a:rPr lang="es-AR" dirty="0" smtClean="0"/>
                  <a:t>Eje de simetría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s-AR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s-AR" b="0" dirty="0" smtClean="0"/>
              </a:p>
              <a:p>
                <a:pPr marL="0" indent="0">
                  <a:buNone/>
                </a:pPr>
                <a:r>
                  <a:rPr lang="es-AR" dirty="0" smtClean="0"/>
                  <a:t>Puedo usar el punto simétrico de (0,7) respecto del eje </a:t>
                </a:r>
                <a14:m>
                  <m:oMath xmlns:m="http://schemas.openxmlformats.org/officeDocument/2006/math">
                    <m:r>
                      <a:rPr lang="es-A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s-AR" dirty="0" smtClean="0"/>
                  <a:t>, que es  (-4,7)</a:t>
                </a:r>
                <a:endParaRPr lang="es-AR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51298" y="2132884"/>
                <a:ext cx="4440702" cy="4456175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6069" t="22932" r="43765" b="14952"/>
          <a:stretch/>
        </p:blipFill>
        <p:spPr>
          <a:xfrm>
            <a:off x="2841674" y="1428750"/>
            <a:ext cx="4642337" cy="53744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25637" t="22932" r="43032" b="15569"/>
          <a:stretch/>
        </p:blipFill>
        <p:spPr>
          <a:xfrm>
            <a:off x="2708030" y="1367667"/>
            <a:ext cx="4909624" cy="541806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/>
          <a:srcRect l="24664" t="23125" r="45279" b="15069"/>
          <a:stretch/>
        </p:blipFill>
        <p:spPr>
          <a:xfrm>
            <a:off x="2507151" y="1388409"/>
            <a:ext cx="4775981" cy="552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1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8223" y="145686"/>
            <a:ext cx="9601200" cy="1485900"/>
          </a:xfrm>
        </p:spPr>
        <p:txBody>
          <a:bodyPr/>
          <a:lstStyle/>
          <a:p>
            <a:r>
              <a:rPr lang="es-AR" dirty="0" smtClean="0"/>
              <a:t>Graficar y=2(x-3)(x+1)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contenido 3"/>
              <p:cNvSpPr>
                <a:spLocks noGrp="1"/>
              </p:cNvSpPr>
              <p:nvPr>
                <p:ph idx="1"/>
              </p:nvPr>
            </p:nvSpPr>
            <p:spPr>
              <a:xfrm>
                <a:off x="578223" y="2359519"/>
                <a:ext cx="4464424" cy="3581400"/>
              </a:xfrm>
              <a:solidFill>
                <a:schemeClr val="bg2"/>
              </a:solidFill>
            </p:spPr>
            <p:txBody>
              <a:bodyPr>
                <a:normAutofit/>
              </a:bodyPr>
              <a:lstStyle/>
              <a:p>
                <a:r>
                  <a:rPr lang="es-AR" sz="2400" dirty="0" smtClean="0"/>
                  <a:t>Raices: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=3, </m:t>
                    </m:r>
                    <m:sSub>
                      <m:sSubPr>
                        <m:ctrlPr>
                          <a:rPr lang="es-A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s-AR" sz="2400" b="0" dirty="0" smtClean="0"/>
              </a:p>
              <a:p>
                <a:r>
                  <a:rPr lang="es-AR" sz="2400" dirty="0" smtClean="0"/>
                  <a:t>Vértice: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  <m:d>
                            <m:dPr>
                              <m:ctrlP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s-A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A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s-A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4" name="Marcador de contenid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8223" y="2359519"/>
                <a:ext cx="4464424" cy="35814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9374" t="21323" r="57579" b="11765"/>
          <a:stretch/>
        </p:blipFill>
        <p:spPr>
          <a:xfrm>
            <a:off x="7019364" y="201705"/>
            <a:ext cx="3832412" cy="625559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19994" t="32353" r="58406" b="12132"/>
          <a:stretch/>
        </p:blipFill>
        <p:spPr>
          <a:xfrm>
            <a:off x="6740338" y="113184"/>
            <a:ext cx="4390464" cy="634411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l="18065" t="19559" r="56201" b="12427"/>
          <a:stretch/>
        </p:blipFill>
        <p:spPr>
          <a:xfrm>
            <a:off x="6740338" y="0"/>
            <a:ext cx="4487956" cy="666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4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Problemas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524" t="33007" r="52262" b="46030"/>
          <a:stretch/>
        </p:blipFill>
        <p:spPr>
          <a:xfrm>
            <a:off x="810000" y="2222287"/>
            <a:ext cx="10101943" cy="275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1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Función cuadrática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10499" y="2195393"/>
                <a:ext cx="5985500" cy="2249109"/>
              </a:xfrm>
              <a:solidFill>
                <a:schemeClr val="bg2"/>
              </a:solidFill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s-AR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Fórmula general (Polinómica)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s-AR" sz="2400" dirty="0" smtClean="0"/>
              </a:p>
              <a:p>
                <a:pPr marL="0" indent="0">
                  <a:buNone/>
                </a:pPr>
                <a:r>
                  <a:rPr lang="es-AR" sz="2400" dirty="0" smtClean="0"/>
                  <a:t>Las letras “a”, “b” y “c” son números reales, y</a:t>
                </a:r>
                <a:r>
                  <a:rPr lang="es-AR" sz="2400" dirty="0" smtClean="0">
                    <a:latin typeface="+mj-lt"/>
                  </a:rPr>
                  <a:t> “a</a:t>
                </a:r>
                <a:r>
                  <a:rPr lang="es-AR" sz="2400" dirty="0" smtClean="0">
                    <a:latin typeface="+mj-lt"/>
                    <a:cs typeface="Calibri" panose="020F0502020204030204" pitchFamily="34" charset="0"/>
                  </a:rPr>
                  <a:t>≠0”</a:t>
                </a:r>
                <a:endParaRPr lang="es-AR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99" y="2195393"/>
                <a:ext cx="5985500" cy="2249109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0304740"/>
                  </p:ext>
                </p:extLst>
              </p:nvPr>
            </p:nvGraphicFramePr>
            <p:xfrm>
              <a:off x="110499" y="4565525"/>
              <a:ext cx="7298830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10925"/>
                    <a:gridCol w="4087905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Ejemplos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Valores de “a”, “b” y “c” 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=−2</m:t>
                                </m:r>
                                <m:sSup>
                                  <m:sSup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+5−3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A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=3−</m:t>
                                </m:r>
                                <m:sSup>
                                  <m:sSup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A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AR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0304740"/>
                  </p:ext>
                </p:extLst>
              </p:nvPr>
            </p:nvGraphicFramePr>
            <p:xfrm>
              <a:off x="110499" y="4565525"/>
              <a:ext cx="7298830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10925"/>
                    <a:gridCol w="4087905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Ejemplos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Valores de </a:t>
                          </a:r>
                          <a:r>
                            <a:rPr lang="es-AR" sz="2400" dirty="0" smtClean="0"/>
                            <a:t>“a”, “b” y “c” 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90" t="-107895" r="-128083" b="-2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AR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90" t="-210667" r="-128083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AR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90" t="-310667" r="-128083" b="-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AR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227792"/>
                  </p:ext>
                </p:extLst>
              </p:nvPr>
            </p:nvGraphicFramePr>
            <p:xfrm>
              <a:off x="110499" y="4565525"/>
              <a:ext cx="7298830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10925"/>
                    <a:gridCol w="4087905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Ejemplos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Valores de “a”, “b” y “c” 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=−2</m:t>
                                </m:r>
                                <m:sSup>
                                  <m:sSup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+5−3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a=-2</a:t>
                          </a:r>
                          <a:r>
                            <a:rPr lang="es-AR" sz="2400" baseline="0" dirty="0" smtClean="0"/>
                            <a:t>     b=-3     c=5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=3−</m:t>
                                </m:r>
                                <m:sSup>
                                  <m:sSup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a=-1</a:t>
                          </a:r>
                          <a:r>
                            <a:rPr lang="es-AR" sz="2400" baseline="0" dirty="0" smtClean="0"/>
                            <a:t>     b=0       c=3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a=1</a:t>
                          </a:r>
                          <a:r>
                            <a:rPr lang="es-AR" sz="2400" baseline="0" dirty="0" smtClean="0"/>
                            <a:t>      b=1       c=0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227792"/>
                  </p:ext>
                </p:extLst>
              </p:nvPr>
            </p:nvGraphicFramePr>
            <p:xfrm>
              <a:off x="110499" y="4565525"/>
              <a:ext cx="7298830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10925"/>
                    <a:gridCol w="4087905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Ejemplos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Valores de </a:t>
                          </a:r>
                          <a:r>
                            <a:rPr lang="es-AR" sz="2400" dirty="0" smtClean="0"/>
                            <a:t>“a”, “b” y “c” 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0" t="-107895" r="-128083" b="-2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a=-2</a:t>
                          </a:r>
                          <a:r>
                            <a:rPr lang="es-AR" sz="2400" baseline="0" dirty="0" smtClean="0"/>
                            <a:t>     b=-3     c=5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0" t="-210667" r="-128083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a=-1</a:t>
                          </a:r>
                          <a:r>
                            <a:rPr lang="es-AR" sz="2400" baseline="0" dirty="0" smtClean="0"/>
                            <a:t>     b=0       c=3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0" t="-310667" r="-128083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400" dirty="0" smtClean="0"/>
                            <a:t>a=1</a:t>
                          </a:r>
                          <a:r>
                            <a:rPr lang="es-AR" sz="2400" baseline="0" dirty="0" smtClean="0"/>
                            <a:t>      b=1       c=0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Marcador de contenido 2"/>
          <p:cNvSpPr txBox="1">
            <a:spLocks/>
          </p:cNvSpPr>
          <p:nvPr/>
        </p:nvSpPr>
        <p:spPr>
          <a:xfrm>
            <a:off x="6367864" y="2195392"/>
            <a:ext cx="5824136" cy="964667"/>
          </a:xfrm>
          <a:prstGeom prst="rect">
            <a:avLst/>
          </a:prstGeom>
          <a:solidFill>
            <a:schemeClr val="bg2"/>
          </a:solidFill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Gráfica</a:t>
            </a:r>
          </a:p>
          <a:p>
            <a:pPr marL="0" indent="0" algn="ctr">
              <a:buFont typeface="Wingdings 2" charset="2"/>
              <a:buNone/>
            </a:pPr>
            <a:r>
              <a:rPr lang="es-AR" sz="2400" dirty="0" smtClean="0"/>
              <a:t>Parábola</a:t>
            </a:r>
          </a:p>
        </p:txBody>
      </p:sp>
      <p:pic>
        <p:nvPicPr>
          <p:cNvPr id="1026" name="Picture 2" descr="función cuadrática - Diccionario de Matemáticas | Superpro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52" y="3429000"/>
            <a:ext cx="209169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1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400" y="337670"/>
            <a:ext cx="5106706" cy="1322015"/>
          </a:xfrm>
        </p:spPr>
        <p:txBody>
          <a:bodyPr/>
          <a:lstStyle/>
          <a:p>
            <a:r>
              <a:rPr lang="es-AR" dirty="0" smtClean="0"/>
              <a:t>Elementos de una parábola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222287"/>
                <a:ext cx="5383773" cy="3636511"/>
              </a:xfrm>
              <a:solidFill>
                <a:schemeClr val="bg2"/>
              </a:solidFill>
            </p:spPr>
            <p:txBody>
              <a:bodyPr>
                <a:normAutofit/>
              </a:bodyPr>
              <a:lstStyle/>
              <a:p>
                <a:r>
                  <a:rPr lang="es-AR" sz="2400" b="1" dirty="0" smtClean="0"/>
                  <a:t>Vértice</a:t>
                </a:r>
                <a:r>
                  <a:rPr lang="es-AR" sz="2400" dirty="0" smtClean="0"/>
                  <a:t>: Es un punto </a:t>
                </a:r>
                <a14:m>
                  <m:oMath xmlns:m="http://schemas.openxmlformats.org/officeDocument/2006/math"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A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A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AR" sz="2400" dirty="0" smtClean="0"/>
                  <a:t> en donde se encuentra el máximo o mínimo de la parábola.</a:t>
                </a:r>
              </a:p>
              <a:p>
                <a:r>
                  <a:rPr lang="es-AR" sz="2400" dirty="0" smtClean="0"/>
                  <a:t>¿Cómo se calcula?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s-A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A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𝐸𝑣𝑎𝑙𝑢𝑜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𝑓𝑢𝑛𝑐𝑖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𝑒𝑛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222287"/>
                <a:ext cx="5383773" cy="363651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Función cuadrática: Paráb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85" y="95623"/>
            <a:ext cx="5692399" cy="646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56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400" y="337670"/>
            <a:ext cx="5106706" cy="1322015"/>
          </a:xfrm>
        </p:spPr>
        <p:txBody>
          <a:bodyPr/>
          <a:lstStyle/>
          <a:p>
            <a:r>
              <a:rPr lang="es-AR" dirty="0" smtClean="0"/>
              <a:t>Elementos de una parábola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222288"/>
                <a:ext cx="5383773" cy="3425478"/>
              </a:xfrm>
              <a:solidFill>
                <a:schemeClr val="bg2"/>
              </a:solidFill>
            </p:spPr>
            <p:txBody>
              <a:bodyPr>
                <a:normAutofit/>
              </a:bodyPr>
              <a:lstStyle/>
              <a:p>
                <a:r>
                  <a:rPr lang="es-AR" sz="2000" b="1" dirty="0" smtClean="0"/>
                  <a:t>Raíces</a:t>
                </a:r>
                <a:r>
                  <a:rPr lang="es-AR" sz="2000" dirty="0" smtClean="0"/>
                  <a:t>: Son los valores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A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A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A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AR" sz="2000" dirty="0" smtClean="0"/>
                  <a:t> donde la parábola interseca al eje x.</a:t>
                </a:r>
              </a:p>
              <a:p>
                <a:r>
                  <a:rPr lang="es-AR" sz="2000" dirty="0" smtClean="0"/>
                  <a:t>¿Cómo se calcula?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AR" sz="20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s-A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s-AR" sz="20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s-A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s-A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s-A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s-AR" sz="2000" dirty="0" smtClean="0"/>
              </a:p>
              <a:p>
                <a:pPr marL="0" indent="0">
                  <a:buNone/>
                </a:pPr>
                <a:r>
                  <a:rPr lang="es-AR" sz="2000" dirty="0" smtClean="0"/>
                  <a:t>Lo que se encuentra adentro de la raíz </a:t>
                </a:r>
                <a14:m>
                  <m:oMath xmlns:m="http://schemas.openxmlformats.org/officeDocument/2006/math">
                    <m:r>
                      <a:rPr lang="es-A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s-A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A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s-A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A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</m:t>
                    </m:r>
                    <m:r>
                      <a:rPr lang="es-A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s-AR" sz="2000" dirty="0" smtClean="0"/>
                  <a:t> (discriminante) indica la cantidad de raíces</a:t>
                </a:r>
              </a:p>
              <a:p>
                <a:pPr marL="0" indent="0">
                  <a:buNone/>
                </a:pPr>
                <a:endParaRPr lang="es-AR" sz="20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222288"/>
                <a:ext cx="5383773" cy="342547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Función cuadrática: Paráb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85" y="95623"/>
            <a:ext cx="5692399" cy="646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482053"/>
                  </p:ext>
                </p:extLst>
              </p:nvPr>
            </p:nvGraphicFramePr>
            <p:xfrm>
              <a:off x="109070" y="5199449"/>
              <a:ext cx="8127999" cy="1010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/>
                    <a:gridCol w="2709333"/>
                    <a:gridCol w="2709333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s-AR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s-AR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s-A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s-AR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s-AR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s-A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s-AR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s-A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dirty="0" smtClean="0"/>
                            <a:t>Tiene dos raíces relees distintas</a:t>
                          </a:r>
                          <a:endParaRPr lang="es-A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dirty="0" smtClean="0"/>
                            <a:t>No tiene raíces reales</a:t>
                          </a:r>
                          <a:endParaRPr lang="es-A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dirty="0" smtClean="0"/>
                            <a:t>Tiene dos raíces reales iguales</a:t>
                          </a:r>
                          <a:endParaRPr lang="es-A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482053"/>
                  </p:ext>
                </p:extLst>
              </p:nvPr>
            </p:nvGraphicFramePr>
            <p:xfrm>
              <a:off x="109070" y="5199449"/>
              <a:ext cx="8127999" cy="1010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/>
                    <a:gridCol w="2709333"/>
                    <a:gridCol w="2709333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25" t="-1639" r="-20089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225" t="-1639" r="-10089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0225" t="-1639" r="-899" b="-200000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s-AR" dirty="0" smtClean="0"/>
                            <a:t>Tiene dos raíces relees distintas</a:t>
                          </a:r>
                          <a:endParaRPr lang="es-A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dirty="0" smtClean="0"/>
                            <a:t>No tiene raíces reales</a:t>
                          </a:r>
                          <a:endParaRPr lang="es-A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dirty="0" smtClean="0"/>
                            <a:t>Tiene dos raíces reales iguales</a:t>
                          </a:r>
                          <a:endParaRPr lang="es-A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9026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400" y="337670"/>
            <a:ext cx="5106706" cy="1322015"/>
          </a:xfrm>
        </p:spPr>
        <p:txBody>
          <a:bodyPr/>
          <a:lstStyle/>
          <a:p>
            <a:r>
              <a:rPr lang="es-AR" dirty="0" smtClean="0"/>
              <a:t>Elementos de una parábola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2222287"/>
            <a:ext cx="5383773" cy="408438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s-AR" sz="2000" b="1" dirty="0" smtClean="0"/>
              <a:t>Ordenada</a:t>
            </a:r>
            <a:r>
              <a:rPr lang="es-AR" sz="2000" dirty="0" smtClean="0"/>
              <a:t>: Valor de “y” donde interseca el eje y</a:t>
            </a:r>
          </a:p>
          <a:p>
            <a:r>
              <a:rPr lang="es-AR" sz="2000" b="1" dirty="0" smtClean="0"/>
              <a:t>Máximo y mínimo: </a:t>
            </a:r>
            <a:r>
              <a:rPr lang="es-AR" sz="2000" dirty="0" smtClean="0"/>
              <a:t>El mayor o menor valor de y</a:t>
            </a:r>
          </a:p>
          <a:p>
            <a:r>
              <a:rPr lang="es-AR" sz="2000" b="1" dirty="0" smtClean="0"/>
              <a:t>Eje de simetría: </a:t>
            </a:r>
            <a:r>
              <a:rPr lang="es-AR" sz="2000" dirty="0" smtClean="0"/>
              <a:t>Recta x=m (m es un número) que divide a la parábola en dos partes iguales.</a:t>
            </a:r>
          </a:p>
          <a:p>
            <a:r>
              <a:rPr lang="es-AR" sz="2000" b="1" dirty="0" smtClean="0"/>
              <a:t>Puntos simétricos: </a:t>
            </a:r>
            <a:r>
              <a:rPr lang="es-AR" sz="2000" dirty="0" smtClean="0"/>
              <a:t>Son dos puntos con la misma ordenada, pero distintas valores de la abscisa y que están a la misma distancia del eje de simetría.</a:t>
            </a:r>
          </a:p>
        </p:txBody>
      </p:sp>
      <p:pic>
        <p:nvPicPr>
          <p:cNvPr id="4" name="Picture 4" descr="Función cuadrática: Paráb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85" y="95623"/>
            <a:ext cx="5692399" cy="646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30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Comportamiento de la función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2222288"/>
            <a:ext cx="10554574" cy="261865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s-AR" sz="2800" dirty="0" smtClean="0"/>
              <a:t>Si a&gt;0 la parábola abre hacia arriba</a:t>
            </a:r>
          </a:p>
          <a:p>
            <a:r>
              <a:rPr lang="es-AR" sz="2800" dirty="0" smtClean="0"/>
              <a:t>Si a&lt;0 la parábola abre hacia abajo</a:t>
            </a:r>
          </a:p>
          <a:p>
            <a:r>
              <a:rPr lang="es-AR" sz="2800" dirty="0" smtClean="0"/>
              <a:t>El valor de “c” indica la ordenada al origen de la parábola.</a:t>
            </a:r>
            <a:endParaRPr lang="es-AR" sz="2800" dirty="0"/>
          </a:p>
        </p:txBody>
      </p:sp>
      <p:pic>
        <p:nvPicPr>
          <p:cNvPr id="4098" name="Picture 2" descr="GeoGebra - Wikipedia, la enciclopedia libre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518" y="241641"/>
            <a:ext cx="1578322" cy="157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51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Grafica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2512573"/>
                <a:ext cx="4667686" cy="3636511"/>
              </a:xfrm>
              <a:effectLst/>
            </p:spPr>
            <p:txBody>
              <a:bodyPr/>
              <a:lstStyle/>
              <a:p>
                <a:r>
                  <a:rPr lang="es-AR" sz="2400" dirty="0" smtClean="0"/>
                  <a:t>¿Cómo grafico a partir de su expresión algebraica?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s-AR" sz="2400" b="0" dirty="0" smtClean="0"/>
              </a:p>
              <a:p>
                <a:pPr>
                  <a:buAutoNum type="arabicPeriod"/>
                </a:pPr>
                <a:r>
                  <a:rPr lang="es-AR" sz="2400" dirty="0" smtClean="0"/>
                  <a:t>Raíces (resolvente)</a:t>
                </a:r>
              </a:p>
              <a:p>
                <a:pPr>
                  <a:buAutoNum type="arabicPeriod"/>
                </a:pPr>
                <a:r>
                  <a:rPr lang="es-AR" sz="2400" dirty="0" smtClean="0"/>
                  <a:t>Ordenada al origen (y=c)</a:t>
                </a:r>
              </a:p>
              <a:p>
                <a:pPr>
                  <a:buAutoNum type="arabicPeriod"/>
                </a:pPr>
                <a:r>
                  <a:rPr lang="es-AR" sz="2400" dirty="0" smtClean="0"/>
                  <a:t>Vértice </a:t>
                </a:r>
                <a14:m>
                  <m:oMath xmlns:m="http://schemas.openxmlformats.org/officeDocument/2006/math"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A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s-A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AR" sz="2400" dirty="0" smtClean="0"/>
              </a:p>
              <a:p>
                <a:pPr>
                  <a:buAutoNum type="arabicPeriod"/>
                </a:pPr>
                <a:r>
                  <a:rPr lang="es-AR" sz="2400" dirty="0" smtClean="0"/>
                  <a:t>Eje de simetría x</a:t>
                </a:r>
                <a14:m>
                  <m:oMath xmlns:m="http://schemas.openxmlformats.org/officeDocument/2006/math"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A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s-AR" dirty="0" smtClean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2512573"/>
                <a:ext cx="4667686" cy="3636511"/>
              </a:xfrm>
              <a:blipFill rotWithShape="0">
                <a:blip r:embed="rId2"/>
                <a:stretch>
                  <a:fillRect l="-1958"/>
                </a:stretch>
              </a:blipFill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Función cuadrática: Paráb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543" y="203200"/>
            <a:ext cx="5692399" cy="646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07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Intervalos de crecimientos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92788143"/>
                  </p:ext>
                </p:extLst>
              </p:nvPr>
            </p:nvGraphicFramePr>
            <p:xfrm>
              <a:off x="218513" y="2408499"/>
              <a:ext cx="5877486" cy="1981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80499"/>
                    <a:gridCol w="279698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Cóncava hacia arriba</a:t>
                          </a:r>
                          <a:endParaRPr lang="es-AR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I. Crecimiento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,+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∞)</m:t>
                                </m:r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I. Decrecimiento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∞,</m:t>
                                </m:r>
                                <m:sSub>
                                  <m:sSub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92788143"/>
                  </p:ext>
                </p:extLst>
              </p:nvPr>
            </p:nvGraphicFramePr>
            <p:xfrm>
              <a:off x="218513" y="2408499"/>
              <a:ext cx="5877486" cy="1981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80499"/>
                    <a:gridCol w="2796987"/>
                  </a:tblGrid>
                  <a:tr h="944880">
                    <a:tc>
                      <a:txBody>
                        <a:bodyPr/>
                        <a:lstStyle/>
                        <a:p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Cóncava hacia arriba</a:t>
                          </a:r>
                          <a:endParaRPr lang="es-AR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I. Crecimiento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0458" t="-191860" r="-1089" b="-130233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I. Decrecimiento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0458" t="-295294" r="-1089" b="-3176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8345" t="38622" r="35037" b="13904"/>
          <a:stretch/>
        </p:blipFill>
        <p:spPr>
          <a:xfrm>
            <a:off x="6478306" y="2020792"/>
            <a:ext cx="3781800" cy="2756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Marcador de conteni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45009630"/>
                  </p:ext>
                </p:extLst>
              </p:nvPr>
            </p:nvGraphicFramePr>
            <p:xfrm>
              <a:off x="218513" y="4577958"/>
              <a:ext cx="5877486" cy="1981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80499"/>
                    <a:gridCol w="279698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Cóncava hacia abajo</a:t>
                          </a:r>
                          <a:endParaRPr lang="es-AR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I. Crecimiento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∞,</m:t>
                                </m:r>
                                <m:sSub>
                                  <m:sSub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I. Decrecimiento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,+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∞)</m:t>
                                </m:r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Marcador de conteni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45009630"/>
                  </p:ext>
                </p:extLst>
              </p:nvPr>
            </p:nvGraphicFramePr>
            <p:xfrm>
              <a:off x="218513" y="4577958"/>
              <a:ext cx="5877486" cy="1981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80499"/>
                    <a:gridCol w="2796987"/>
                  </a:tblGrid>
                  <a:tr h="944880">
                    <a:tc>
                      <a:txBody>
                        <a:bodyPr/>
                        <a:lstStyle/>
                        <a:p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Cóncava hacia abajo</a:t>
                          </a:r>
                          <a:endParaRPr lang="es-AR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I. Crecimiento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10458" t="-191860" r="-1089" b="-131395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I. Decrecimiento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10458" t="-295294" r="-1089" b="-329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42353" t="45880" r="16838" b="14297"/>
          <a:stretch/>
        </p:blipFill>
        <p:spPr>
          <a:xfrm>
            <a:off x="6602506" y="4684912"/>
            <a:ext cx="3657600" cy="200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Conjunto positivo y negativo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2222287"/>
            <a:ext cx="5810688" cy="641937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dirty="0" smtClean="0"/>
              <a:t>Están determinados por las raíces. </a:t>
            </a:r>
            <a:endParaRPr lang="es-AR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9448" t="43722" r="19485" b="17631"/>
          <a:stretch/>
        </p:blipFill>
        <p:spPr>
          <a:xfrm>
            <a:off x="645459" y="3065930"/>
            <a:ext cx="4867836" cy="20711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8971" t="39799" r="27978" b="15081"/>
          <a:stretch/>
        </p:blipFill>
        <p:spPr>
          <a:xfrm>
            <a:off x="7409329" y="3405628"/>
            <a:ext cx="4464424" cy="21347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contenido 2"/>
              <p:cNvSpPr txBox="1">
                <a:spLocks/>
              </p:cNvSpPr>
              <p:nvPr/>
            </p:nvSpPr>
            <p:spPr>
              <a:xfrm>
                <a:off x="650624" y="5352475"/>
                <a:ext cx="4862671" cy="1245034"/>
              </a:xfrm>
              <a:prstGeom prst="rect">
                <a:avLst/>
              </a:prstGeom>
              <a:solidFill>
                <a:schemeClr val="bg2"/>
              </a:solid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𝑅𝑎𝑖</m:t>
                          </m:r>
                          <m:sSub>
                            <m:sSubPr>
                              <m:ctrlP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𝑅𝑎𝑖</m:t>
                          </m:r>
                          <m:sSub>
                            <m:sSubPr>
                              <m:ctrlP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AR" sz="2400" b="0" dirty="0" smtClean="0"/>
              </a:p>
              <a:p>
                <a:pPr marL="0" indent="0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=(−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∞, 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𝑅𝑎𝑖</m:t>
                      </m:r>
                      <m:sSub>
                        <m:sSubPr>
                          <m:ctrlP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)∪(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𝑅𝑎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í</m:t>
                      </m:r>
                      <m:sSub>
                        <m:sSubPr>
                          <m:ctrlP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,+∞)</m:t>
                      </m:r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6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24" y="5352475"/>
                <a:ext cx="4862671" cy="12450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Marcador de contenido 2"/>
              <p:cNvSpPr txBox="1">
                <a:spLocks/>
              </p:cNvSpPr>
              <p:nvPr/>
            </p:nvSpPr>
            <p:spPr>
              <a:xfrm>
                <a:off x="7329329" y="5513686"/>
                <a:ext cx="4862671" cy="1245034"/>
              </a:xfrm>
              <a:prstGeom prst="rect">
                <a:avLst/>
              </a:prstGeom>
              <a:solidFill>
                <a:schemeClr val="bg2"/>
              </a:solid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s-AR" sz="2400" i="1">
                          <a:latin typeface="Cambria Math" panose="02040503050406030204" pitchFamily="18" charset="0"/>
                        </a:rPr>
                        <m:t>=(−</m:t>
                      </m:r>
                      <m:r>
                        <a:rPr lang="es-A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∞, </m:t>
                      </m:r>
                      <m:r>
                        <a:rPr lang="es-A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𝑅𝑎𝑖</m:t>
                      </m:r>
                      <m:sSub>
                        <m:sSubPr>
                          <m:ctrlP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)∪(</m:t>
                      </m:r>
                      <m:r>
                        <a:rPr lang="es-A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𝑅𝑎</m:t>
                      </m:r>
                      <m:r>
                        <a:rPr lang="es-A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í</m:t>
                      </m:r>
                      <m:sSub>
                        <m:sSubPr>
                          <m:ctrlP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,+∞)</m:t>
                      </m:r>
                    </m:oMath>
                  </m:oMathPara>
                </a14:m>
                <a:endParaRPr lang="es-A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s-A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A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400" i="1">
                              <a:latin typeface="Cambria Math" panose="02040503050406030204" pitchFamily="18" charset="0"/>
                            </a:rPr>
                            <m:t>𝑅𝑎𝑖</m:t>
                          </m:r>
                          <m:sSub>
                            <m:sSubPr>
                              <m:ctrlPr>
                                <a:rPr lang="es-A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A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sz="2400" i="1">
                              <a:latin typeface="Cambria Math" panose="02040503050406030204" pitchFamily="18" charset="0"/>
                            </a:rPr>
                            <m:t>𝑅𝑎𝑖</m:t>
                          </m:r>
                          <m:sSub>
                            <m:sSubPr>
                              <m:ctrlPr>
                                <a:rPr lang="es-A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A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7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329" y="5513686"/>
                <a:ext cx="4862671" cy="12450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90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Personalizado 36">
      <a:dk1>
        <a:sysClr val="windowText" lastClr="000000"/>
      </a:dk1>
      <a:lt1>
        <a:srgbClr val="000000"/>
      </a:lt1>
      <a:dk2>
        <a:srgbClr val="FFFFFF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TM03457503[[fn=Citable]]</Template>
  <TotalTime>524</TotalTime>
  <Words>420</Words>
  <Application>Microsoft Office PowerPoint</Application>
  <PresentationFormat>Panorámica</PresentationFormat>
  <Paragraphs>112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Calibri</vt:lpstr>
      <vt:lpstr>Cambria Math</vt:lpstr>
      <vt:lpstr>Century Gothic</vt:lpstr>
      <vt:lpstr>Wingdings 2</vt:lpstr>
      <vt:lpstr>Citable</vt:lpstr>
      <vt:lpstr>TEMA 1: FUNCIONES CUADÁTICA</vt:lpstr>
      <vt:lpstr>Función cuadrática</vt:lpstr>
      <vt:lpstr>Elementos de una parábola</vt:lpstr>
      <vt:lpstr>Elementos de una parábola</vt:lpstr>
      <vt:lpstr>Elementos de una parábola</vt:lpstr>
      <vt:lpstr>Comportamiento de la función</vt:lpstr>
      <vt:lpstr>Grafica</vt:lpstr>
      <vt:lpstr>Intervalos de crecimientos</vt:lpstr>
      <vt:lpstr>Conjunto positivo y negativo</vt:lpstr>
      <vt:lpstr>Conjuntos positivo y negativo</vt:lpstr>
      <vt:lpstr>Conjuntos positivo y negativo</vt:lpstr>
      <vt:lpstr>Forma de expresar la función cuadrática</vt:lpstr>
      <vt:lpstr>Forma canónica o Normal</vt:lpstr>
      <vt:lpstr>Máximos o Mínimos</vt:lpstr>
      <vt:lpstr>Traslaciones y=a(x-h)^2+k</vt:lpstr>
      <vt:lpstr>Graficar y=〖(x-2)〗^2-4</vt:lpstr>
      <vt:lpstr>Graficar y=x^2+4x+7</vt:lpstr>
      <vt:lpstr>Graficar y=2(x-3)(x+1)</vt:lpstr>
      <vt:lpstr>Problemas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1: FUNCIONES LINEALES</dc:title>
  <dc:creator>María Alejandra Saux</dc:creator>
  <cp:lastModifiedBy>María Alejandra Saux</cp:lastModifiedBy>
  <cp:revision>29</cp:revision>
  <dcterms:created xsi:type="dcterms:W3CDTF">2023-05-10T19:54:57Z</dcterms:created>
  <dcterms:modified xsi:type="dcterms:W3CDTF">2025-05-10T20:06:05Z</dcterms:modified>
</cp:coreProperties>
</file>