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56" r:id="rId5"/>
    <p:sldId id="258" r:id="rId6"/>
    <p:sldId id="259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A965-0018-4988-9EFB-82ABABBA275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F924-A9E2-43BC-86D2-AC2AC0630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9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A965-0018-4988-9EFB-82ABABBA275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F924-A9E2-43BC-86D2-AC2AC0630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7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A965-0018-4988-9EFB-82ABABBA275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F924-A9E2-43BC-86D2-AC2AC0630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A965-0018-4988-9EFB-82ABABBA275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F924-A9E2-43BC-86D2-AC2AC0630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4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A965-0018-4988-9EFB-82ABABBA275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F924-A9E2-43BC-86D2-AC2AC0630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4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A965-0018-4988-9EFB-82ABABBA275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F924-A9E2-43BC-86D2-AC2AC0630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A965-0018-4988-9EFB-82ABABBA275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F924-A9E2-43BC-86D2-AC2AC0630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9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A965-0018-4988-9EFB-82ABABBA275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F924-A9E2-43BC-86D2-AC2AC0630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1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A965-0018-4988-9EFB-82ABABBA275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F924-A9E2-43BC-86D2-AC2AC0630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1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A965-0018-4988-9EFB-82ABABBA275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F924-A9E2-43BC-86D2-AC2AC0630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2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A965-0018-4988-9EFB-82ABABBA275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F924-A9E2-43BC-86D2-AC2AC0630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9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FA965-0018-4988-9EFB-82ABABBA275F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8F924-A9E2-43BC-86D2-AC2AC06308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1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205505" y="2629206"/>
            <a:ext cx="9493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Sistemas de ecuaciones lineales</a:t>
            </a:r>
            <a:endParaRPr lang="es-E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783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Objetivos</a:t>
            </a:r>
            <a:endParaRPr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0" y="2256700"/>
            <a:ext cx="10515600" cy="4351338"/>
          </a:xfrm>
        </p:spPr>
        <p:txBody>
          <a:bodyPr/>
          <a:lstStyle/>
          <a:p>
            <a:pPr algn="just"/>
            <a:r>
              <a:rPr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Comprender</a:t>
            </a:r>
            <a:r>
              <a:rPr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qué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un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sistema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de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ecuaciones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lineales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con dos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incógnitas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algn="just"/>
            <a:r>
              <a:rPr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Aprender</a:t>
            </a:r>
            <a:r>
              <a:rPr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a resolver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sistemas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por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los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métodos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de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sustitución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igualación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y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reducción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algn="just"/>
            <a:r>
              <a:rPr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Interpretar</a:t>
            </a:r>
            <a:r>
              <a:rPr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gráficamente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la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solución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de un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sistema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algn="just"/>
            <a:r>
              <a:rPr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Identificar</a:t>
            </a:r>
            <a:r>
              <a:rPr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los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tipos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de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sistemas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según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el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número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de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soluciones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algn="just"/>
            <a:r>
              <a:rPr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Aplicar</a:t>
            </a:r>
            <a:r>
              <a:rPr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los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sistemas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a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problemas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de </a:t>
            </a:r>
            <a:r>
              <a:rPr lang="es-E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contextos económicos</a:t>
            </a:r>
            <a:r>
              <a:rPr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75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Contenidos</a:t>
            </a:r>
            <a:endParaRPr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9945"/>
            <a:ext cx="10515600" cy="4351338"/>
          </a:xfrm>
        </p:spPr>
        <p:txBody>
          <a:bodyPr>
            <a:normAutofit/>
          </a:bodyPr>
          <a:lstStyle/>
          <a:p>
            <a:r>
              <a:rPr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Definición</a:t>
            </a:r>
            <a:r>
              <a:rPr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y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representación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algebraica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de un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sistema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r>
              <a:rPr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Métodos</a:t>
            </a:r>
            <a:r>
              <a:rPr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de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resolución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sustitución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igualación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reducción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gráfica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r>
              <a:rPr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Clasificación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: compatibles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determinados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indeterminados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e incompatibles.</a:t>
            </a:r>
          </a:p>
          <a:p>
            <a:r>
              <a:rPr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Aplicación</a:t>
            </a:r>
            <a:r>
              <a:rPr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práctica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en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contextos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reales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0560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6423" y="929364"/>
            <a:ext cx="116477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l administrador de una fábrica establece un plan de producción para dos modelos de un producto nuevo. El modelo 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requiere de 4 piezas del </a:t>
            </a:r>
            <a:r>
              <a:rPr lang="es-E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tipo I 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 9 piezas del </a:t>
            </a:r>
            <a:r>
              <a:rPr lang="es-E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tipo II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El modelo 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requiere de 5 piezas del </a:t>
            </a:r>
            <a:r>
              <a:rPr lang="es-E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tipo I  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 14 piezas del </a:t>
            </a:r>
            <a:r>
              <a:rPr lang="es-E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tipo II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De sus proveedores, la fábrica obtiene 335 piezas del </a:t>
            </a:r>
            <a:r>
              <a:rPr lang="es-E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tipo I 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 850 piezas del </a:t>
            </a:r>
            <a:r>
              <a:rPr lang="es-E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tipo II 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cada día. </a:t>
            </a:r>
          </a:p>
          <a:p>
            <a:pPr algn="just"/>
            <a:endParaRPr lang="es-E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¿Cuántos productos de cada modelo debe producir cada día, de modo que todas las piezas del tipo I y piezas del tipo II sean utilizadas?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65760" y="560032"/>
            <a:ext cx="117692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Actividad: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t="7312" b="9873"/>
          <a:stretch/>
        </p:blipFill>
        <p:spPr>
          <a:xfrm>
            <a:off x="3276581" y="2886892"/>
            <a:ext cx="5109774" cy="177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70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3359" y="861371"/>
            <a:ext cx="116869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Una empresa vende dos productos: camisetas y sudaderas. En dos de sus sucursales se recogen los siguientes datos de ventas: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En la 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Tienda A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se dice que por cada venta se han ingresado 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€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200 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por cada camiseta y 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300 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por cada sudadera, obteniendo un total de 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€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2.500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s-E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En la 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Tienda B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se afirma que por cada camiseta se han ingresado también 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€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200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y por cada sudadera 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€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300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 pero el total recaudado fue 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€</a:t>
            </a:r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3.000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algn="just"/>
            <a:endParaRPr lang="es-ES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 esta información, ¿es posible saber cuántas camisetas y cuántas sudaderas se vendieron en cada tienda?</a:t>
            </a:r>
            <a:endParaRPr lang="es-E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52697" y="492039"/>
            <a:ext cx="117692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Actividad: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53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91886" y="371794"/>
            <a:ext cx="117692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Actividad: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65612" y="1044862"/>
            <a:ext cx="11673840" cy="2372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empresa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produce y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vende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dos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tipos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paquetes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promocionales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el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Paquete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y el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Paquete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B.</a:t>
            </a:r>
            <a:b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Cada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Paquete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incluye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bolígrafos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3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libretas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cada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Paquete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incluye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bolígrafos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6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libretas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informe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ventas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 se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vendido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combinaciones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estos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paquetes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suman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total de 20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bolígrafos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30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libretas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Otro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informe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elaborado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mismos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datos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afirma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 se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vendieron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doble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paquetes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 primero,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resultando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también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40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bolígrafos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60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libretas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¿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posible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saber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cuántos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paquetes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y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cuántos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paquetes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se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vendido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291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Métodos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de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Resolución</a:t>
            </a:r>
            <a:endParaRPr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0757"/>
            <a:ext cx="10515600" cy="4351338"/>
          </a:xfrm>
        </p:spPr>
        <p:txBody>
          <a:bodyPr>
            <a:normAutofit/>
          </a:bodyPr>
          <a:lstStyle/>
          <a:p>
            <a:r>
              <a:rPr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Sustitución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despejar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una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incógnita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y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sustituir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r>
              <a:rPr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Igualación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igualar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dos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expresiones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de la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misma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variable.</a:t>
            </a:r>
          </a:p>
          <a:p>
            <a:r>
              <a:rPr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Reducción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eliminar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una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incógnita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sumando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restando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ecuaciones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r>
              <a:rPr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Gráfica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representar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rectas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y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encontrar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el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punto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de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intersección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995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131" y="143057"/>
            <a:ext cx="10515600" cy="1325563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Clasificación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de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los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Sistemas</a:t>
            </a:r>
            <a:endParaRPr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Compatibles </a:t>
            </a:r>
            <a:r>
              <a:rPr sz="2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determinados</a:t>
            </a:r>
            <a:r>
              <a:rPr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endParaRPr lang="es-ES" sz="2400" b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s-E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</a:t>
            </a:r>
            <a:r>
              <a:rPr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una</a:t>
            </a:r>
            <a:r>
              <a:rPr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única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solución</a:t>
            </a:r>
            <a:r>
              <a:rPr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s-ES" sz="2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s-ES" sz="2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s-E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Compatibles </a:t>
            </a:r>
            <a:r>
              <a:rPr sz="2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indeterminados</a:t>
            </a:r>
            <a:r>
              <a:rPr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endParaRPr lang="es-ES" sz="2400" b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s-E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</a:t>
            </a:r>
            <a:r>
              <a:rPr sz="2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infinitas</a:t>
            </a:r>
            <a:r>
              <a:rPr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soluciones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rectas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coincidentes</a:t>
            </a:r>
            <a:r>
              <a:rPr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).</a:t>
            </a:r>
            <a:endParaRPr lang="es-ES" sz="2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s-E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s-ES" sz="2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Incompatibles</a:t>
            </a:r>
            <a:r>
              <a:rPr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endParaRPr lang="es-ES" sz="2400" b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s-E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</a:t>
            </a:r>
            <a:r>
              <a:rPr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sin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solución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rectas</a:t>
            </a:r>
            <a:r>
              <a:rPr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paralelas</a:t>
            </a:r>
            <a:r>
              <a:rPr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).</a:t>
            </a:r>
            <a:endParaRPr lang="es-ES" sz="24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t="9104"/>
          <a:stretch/>
        </p:blipFill>
        <p:spPr>
          <a:xfrm>
            <a:off x="4990012" y="1468620"/>
            <a:ext cx="2601760" cy="222068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931" y="4846320"/>
            <a:ext cx="2750344" cy="201168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8630" y="3001329"/>
            <a:ext cx="2497789" cy="194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535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31074" y="573095"/>
            <a:ext cx="117692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Actividad: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31074" y="1363282"/>
            <a:ext cx="5889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altLang="en-US" dirty="0">
                <a:latin typeface="Cambria Math" panose="02040503050406030204" pitchFamily="18" charset="0"/>
              </a:rPr>
              <a:t>Resolver los problemas </a:t>
            </a:r>
            <a:r>
              <a:rPr lang="es-ES" altLang="en-US" dirty="0" smtClean="0">
                <a:latin typeface="Cambria Math" panose="02040503050406030204" pitchFamily="18" charset="0"/>
              </a:rPr>
              <a:t>(pág. 161) 2, 6, 11, 20 , 31, 33, 45. </a:t>
            </a:r>
            <a:endParaRPr lang="es-ES" altLang="en-US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269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423</Words>
  <Application>Microsoft Office PowerPoint</Application>
  <PresentationFormat>Panorámica</PresentationFormat>
  <Paragraphs>46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Tema de Office</vt:lpstr>
      <vt:lpstr>Presentación de PowerPoint</vt:lpstr>
      <vt:lpstr>Objetivos</vt:lpstr>
      <vt:lpstr>Contenidos</vt:lpstr>
      <vt:lpstr>Presentación de PowerPoint</vt:lpstr>
      <vt:lpstr>Presentación de PowerPoint</vt:lpstr>
      <vt:lpstr>Presentación de PowerPoint</vt:lpstr>
      <vt:lpstr>Métodos de Resolución</vt:lpstr>
      <vt:lpstr>Clasificación de los Sistemas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dcterms:created xsi:type="dcterms:W3CDTF">2025-05-05T20:35:22Z</dcterms:created>
  <dcterms:modified xsi:type="dcterms:W3CDTF">2025-05-05T21:58:41Z</dcterms:modified>
</cp:coreProperties>
</file>