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291" r:id="rId3"/>
    <p:sldId id="312" r:id="rId4"/>
    <p:sldId id="313" r:id="rId5"/>
    <p:sldId id="314" r:id="rId6"/>
    <p:sldId id="261" r:id="rId7"/>
    <p:sldId id="315" r:id="rId8"/>
    <p:sldId id="316" r:id="rId9"/>
    <p:sldId id="317" r:id="rId10"/>
    <p:sldId id="318" r:id="rId11"/>
    <p:sldId id="319" r:id="rId12"/>
    <p:sldId id="309" r:id="rId13"/>
    <p:sldId id="310" r:id="rId14"/>
    <p:sldId id="320" r:id="rId15"/>
    <p:sldId id="297" r:id="rId16"/>
    <p:sldId id="321" r:id="rId17"/>
    <p:sldId id="322" r:id="rId18"/>
    <p:sldId id="324" r:id="rId19"/>
    <p:sldId id="323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E482A2-BCD8-C8D2-0BE0-F5E9AA9EF0B4}" name="Lucas Schimpf" initials="LS" userId="bfd8b65faa4111c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729" autoAdjust="0"/>
  </p:normalViewPr>
  <p:slideViewPr>
    <p:cSldViewPr snapToGrid="0">
      <p:cViewPr varScale="1">
        <p:scale>
          <a:sx n="48" d="100"/>
          <a:sy n="48" d="100"/>
        </p:scale>
        <p:origin x="67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748CD-1754-48FF-9867-2D6AAED9D9E2}" type="datetimeFigureOut">
              <a:rPr lang="es-AR" smtClean="0"/>
              <a:t>5/5/2025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F3882-5476-4E6E-B257-D19C6D960707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03031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0976D-CD14-0490-1656-761DB6E12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>
            <a:extLst>
              <a:ext uri="{FF2B5EF4-FFF2-40B4-BE49-F238E27FC236}">
                <a16:creationId xmlns:a16="http://schemas.microsoft.com/office/drawing/2014/main" id="{206E6EA0-C74E-8855-C650-D624607E70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2 Marcador de notas">
            <a:extLst>
              <a:ext uri="{FF2B5EF4-FFF2-40B4-BE49-F238E27FC236}">
                <a16:creationId xmlns:a16="http://schemas.microsoft.com/office/drawing/2014/main" id="{5DD15012-5777-3AC4-A776-DFD225468F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altLang="es-AR" dirty="0"/>
          </a:p>
        </p:txBody>
      </p:sp>
      <p:sp>
        <p:nvSpPr>
          <p:cNvPr id="7172" name="3 Marcador de número de diapositiva">
            <a:extLst>
              <a:ext uri="{FF2B5EF4-FFF2-40B4-BE49-F238E27FC236}">
                <a16:creationId xmlns:a16="http://schemas.microsoft.com/office/drawing/2014/main" id="{0E713578-76CA-A6D9-2C77-B16229018A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D1DBC3-BB2A-4B4E-ACD8-2BEACA497413}" type="slidenum">
              <a:rPr lang="es-AR" altLang="es-AR" smtClean="0"/>
              <a:pPr>
                <a:spcBef>
                  <a:spcPct val="0"/>
                </a:spcBef>
              </a:pPr>
              <a:t>3</a:t>
            </a:fld>
            <a:endParaRPr lang="es-AR" altLang="es-AR"/>
          </a:p>
        </p:txBody>
      </p:sp>
      <p:sp>
        <p:nvSpPr>
          <p:cNvPr id="30725" name="4 Marcador de encabezado">
            <a:extLst>
              <a:ext uri="{FF2B5EF4-FFF2-40B4-BE49-F238E27FC236}">
                <a16:creationId xmlns:a16="http://schemas.microsoft.com/office/drawing/2014/main" id="{34FA3DB7-5778-6DA7-CC6E-632B90F42359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  <p:sp>
        <p:nvSpPr>
          <p:cNvPr id="30726" name="5 Marcador de pie de página">
            <a:extLst>
              <a:ext uri="{FF2B5EF4-FFF2-40B4-BE49-F238E27FC236}">
                <a16:creationId xmlns:a16="http://schemas.microsoft.com/office/drawing/2014/main" id="{D64F902B-C7B0-5C7F-2EF6-FD3ED485B3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61903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88DE8-66BE-A33D-EA78-0C47A3BDD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8AC546-F0CA-C155-EB5E-D824F97CF3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F76F76-80D3-D181-84A3-D114C1CC3C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/>
              <a:t>Densidad</a:t>
            </a:r>
            <a:r>
              <a:rPr lang="es-MX" dirty="0"/>
              <a:t> (g/cm³): determina peso estructural.</a:t>
            </a:r>
          </a:p>
          <a:p>
            <a:r>
              <a:rPr lang="es-MX" b="1" dirty="0"/>
              <a:t>Conductividad térmica y eléctrica</a:t>
            </a:r>
            <a:r>
              <a:rPr lang="es-MX" dirty="0"/>
              <a:t>: clave en aplicaciones electrónicas o de refrigeración.</a:t>
            </a:r>
          </a:p>
          <a:p>
            <a:r>
              <a:rPr lang="es-MX" b="1" dirty="0"/>
              <a:t>Punto de fusión</a:t>
            </a:r>
            <a:r>
              <a:rPr lang="es-MX" dirty="0"/>
              <a:t>: importante para procesos térmicos y fundición.</a:t>
            </a:r>
            <a:br>
              <a:rPr lang="es-MX" dirty="0"/>
            </a:br>
            <a:r>
              <a:rPr lang="es-MX" dirty="0"/>
              <a:t>Ejemplos: el aluminio es liviano y conductor; el tungsteno tiene un alto punto de fusión (usado en filamentos).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D8DCF-FF67-86E8-FB00-296A0A17F5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26185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F1822-293A-5017-5A08-0F663D8FE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>
            <a:extLst>
              <a:ext uri="{FF2B5EF4-FFF2-40B4-BE49-F238E27FC236}">
                <a16:creationId xmlns:a16="http://schemas.microsoft.com/office/drawing/2014/main" id="{A3D4CED1-9C17-FB76-1598-0D18760CE8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>
            <a:extLst>
              <a:ext uri="{FF2B5EF4-FFF2-40B4-BE49-F238E27FC236}">
                <a16:creationId xmlns:a16="http://schemas.microsoft.com/office/drawing/2014/main" id="{D1B02063-DE9E-A732-ACCE-3F9EE1C0F4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altLang="es-AR"/>
          </a:p>
        </p:txBody>
      </p:sp>
      <p:sp>
        <p:nvSpPr>
          <p:cNvPr id="12292" name="3 Marcador de número de diapositiva">
            <a:extLst>
              <a:ext uri="{FF2B5EF4-FFF2-40B4-BE49-F238E27FC236}">
                <a16:creationId xmlns:a16="http://schemas.microsoft.com/office/drawing/2014/main" id="{50BAFC23-D8A0-E9F5-281D-BAA379DA9B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77321B-B140-4F76-9597-BDA73BD3A98B}" type="slidenum">
              <a:rPr lang="es-AR" altLang="es-AR" smtClean="0"/>
              <a:pPr>
                <a:spcBef>
                  <a:spcPct val="0"/>
                </a:spcBef>
              </a:pPr>
              <a:t>13</a:t>
            </a:fld>
            <a:endParaRPr lang="es-AR" altLang="es-AR"/>
          </a:p>
        </p:txBody>
      </p:sp>
      <p:sp>
        <p:nvSpPr>
          <p:cNvPr id="30725" name="4 Marcador de encabezado">
            <a:extLst>
              <a:ext uri="{FF2B5EF4-FFF2-40B4-BE49-F238E27FC236}">
                <a16:creationId xmlns:a16="http://schemas.microsoft.com/office/drawing/2014/main" id="{70ED6F75-BE3C-DC9D-68AF-0FCEE13729F8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  <p:sp>
        <p:nvSpPr>
          <p:cNvPr id="30726" name="5 Marcador de pie de página">
            <a:extLst>
              <a:ext uri="{FF2B5EF4-FFF2-40B4-BE49-F238E27FC236}">
                <a16:creationId xmlns:a16="http://schemas.microsoft.com/office/drawing/2014/main" id="{9023A809-6D1E-1884-B56D-671DEDC7D0E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854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B86FA-1037-EE0C-1594-3DFC231F8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FDCA65-5973-EE92-2FA1-0ABC0FE987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D1EC2C-EC60-258E-C6CA-8ED6C697C3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/>
              <a:t>Resistencia a la tracción (MPa)</a:t>
            </a:r>
            <a:r>
              <a:rPr lang="es-MX" dirty="0"/>
              <a:t>: máxima fuerza que soporta antes de romperse.</a:t>
            </a:r>
          </a:p>
          <a:p>
            <a:r>
              <a:rPr lang="es-MX" b="1" dirty="0"/>
              <a:t>Límite elástico (MPa)</a:t>
            </a:r>
            <a:r>
              <a:rPr lang="es-MX" dirty="0"/>
              <a:t>: esfuerzo máximo antes de que comience la deformación permanente.</a:t>
            </a:r>
          </a:p>
          <a:p>
            <a:r>
              <a:rPr lang="es-MX" b="1" dirty="0"/>
              <a:t>Módulo de elasticidad (</a:t>
            </a:r>
            <a:r>
              <a:rPr lang="es-MX" b="1" dirty="0" err="1"/>
              <a:t>GPa</a:t>
            </a:r>
            <a:r>
              <a:rPr lang="es-MX" b="1" dirty="0"/>
              <a:t>)</a:t>
            </a:r>
            <a:r>
              <a:rPr lang="es-MX" dirty="0"/>
              <a:t>: rigidez del material ante una carga (mayor valor → más rígido).</a:t>
            </a:r>
          </a:p>
          <a:p>
            <a:r>
              <a:rPr lang="es-MX" b="1" dirty="0"/>
              <a:t>Dureza (HB, HBW, o HV)</a:t>
            </a:r>
            <a:r>
              <a:rPr lang="es-MX" dirty="0"/>
              <a:t>: resistencia a ser rayado o penetrado. Se mide con distintas escalas (Brinell - HB, Vickers - HV, etc.).</a:t>
            </a:r>
          </a:p>
          <a:p>
            <a:endParaRPr lang="es-MX" dirty="0"/>
          </a:p>
          <a:p>
            <a:r>
              <a:rPr lang="es-MX" dirty="0" err="1"/>
              <a:t>Podés</a:t>
            </a:r>
            <a:r>
              <a:rPr lang="es-MX" dirty="0"/>
              <a:t> pedir a los estudiantes que comparen </a:t>
            </a:r>
            <a:r>
              <a:rPr lang="es-MX" b="1" dirty="0"/>
              <a:t>acero vs. aluminio vs. titanio</a:t>
            </a:r>
            <a:r>
              <a:rPr lang="es-MX" dirty="0"/>
              <a:t> en función de resistencia, elasticidad y peso para elegir un material para una bicicleta o un avión, por ejemplo.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A1603-29E5-1A2A-C296-B40A4A7EB5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85930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C4D97-F529-85A6-7FA0-AF451C04F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588FEE-94A4-E890-E5B0-C31327B436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D0913D-8804-7039-6F57-9D20CEA0A2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Región del </a:t>
            </a:r>
            <a:r>
              <a:rPr lang="es-MX" dirty="0" err="1"/>
              <a:t>diagramaQué</a:t>
            </a:r>
            <a:r>
              <a:rPr lang="es-MX" dirty="0"/>
              <a:t> ocurre en el </a:t>
            </a:r>
            <a:r>
              <a:rPr lang="es-MX" dirty="0" err="1"/>
              <a:t>materialExplicación</a:t>
            </a:r>
            <a:r>
              <a:rPr lang="es-MX" b="1" dirty="0" err="1"/>
              <a:t>Límite</a:t>
            </a:r>
            <a:r>
              <a:rPr lang="es-MX" b="1" dirty="0"/>
              <a:t> </a:t>
            </a:r>
            <a:r>
              <a:rPr lang="es-MX" b="1" dirty="0" err="1"/>
              <a:t>elástico</a:t>
            </a:r>
            <a:r>
              <a:rPr lang="es-MX" dirty="0" err="1"/>
              <a:t>Fin</a:t>
            </a:r>
            <a:r>
              <a:rPr lang="es-MX" dirty="0"/>
              <a:t> de la deformación </a:t>
            </a:r>
            <a:r>
              <a:rPr lang="es-MX" dirty="0" err="1"/>
              <a:t>elásticaEl</a:t>
            </a:r>
            <a:r>
              <a:rPr lang="es-MX" dirty="0"/>
              <a:t> material vuelve a su forma original si se quita la carga. Hasta aquí el comportamiento es </a:t>
            </a:r>
            <a:r>
              <a:rPr lang="es-MX" dirty="0" err="1"/>
              <a:t>reversible.</a:t>
            </a:r>
            <a:r>
              <a:rPr lang="es-MX" b="1" dirty="0" err="1"/>
              <a:t>Punto</a:t>
            </a:r>
            <a:r>
              <a:rPr lang="es-MX" b="1" dirty="0"/>
              <a:t> de </a:t>
            </a:r>
            <a:r>
              <a:rPr lang="es-MX" b="1" dirty="0" err="1"/>
              <a:t>cedencia</a:t>
            </a:r>
            <a:r>
              <a:rPr lang="es-MX" dirty="0" err="1"/>
              <a:t>Inicio</a:t>
            </a:r>
            <a:r>
              <a:rPr lang="es-MX" dirty="0"/>
              <a:t> de deformación </a:t>
            </a:r>
            <a:r>
              <a:rPr lang="es-MX" dirty="0" err="1"/>
              <a:t>plásticaEl</a:t>
            </a:r>
            <a:r>
              <a:rPr lang="es-MX" dirty="0"/>
              <a:t> material comienza a fluir o deformarse de forma permanente, aunque no se haya </a:t>
            </a:r>
            <a:r>
              <a:rPr lang="es-MX" dirty="0" err="1"/>
              <a:t>roto.</a:t>
            </a:r>
            <a:r>
              <a:rPr lang="es-MX" b="1" dirty="0" err="1"/>
              <a:t>Zona</a:t>
            </a:r>
            <a:r>
              <a:rPr lang="es-MX" b="1" dirty="0"/>
              <a:t> </a:t>
            </a:r>
            <a:r>
              <a:rPr lang="es-MX" b="1" dirty="0" err="1"/>
              <a:t>plástica</a:t>
            </a:r>
            <a:r>
              <a:rPr lang="es-MX" dirty="0" err="1"/>
              <a:t>Deformación</a:t>
            </a:r>
            <a:r>
              <a:rPr lang="es-MX" dirty="0"/>
              <a:t> </a:t>
            </a:r>
            <a:r>
              <a:rPr lang="es-MX" dirty="0" err="1"/>
              <a:t>permanenteAquí</a:t>
            </a:r>
            <a:r>
              <a:rPr lang="es-MX" dirty="0"/>
              <a:t> el metal puede estirarse, doblarse, o cambiar forma sin romperse, hasta llegar al punto de </a:t>
            </a:r>
            <a:r>
              <a:rPr lang="es-MX" dirty="0" err="1"/>
              <a:t>fractura.</a:t>
            </a:r>
            <a:r>
              <a:rPr lang="es-MX" b="1" dirty="0" err="1"/>
              <a:t>Punto</a:t>
            </a:r>
            <a:r>
              <a:rPr lang="es-MX" b="1" dirty="0"/>
              <a:t> de </a:t>
            </a:r>
            <a:r>
              <a:rPr lang="es-MX" b="1" dirty="0" err="1"/>
              <a:t>fractura</a:t>
            </a:r>
            <a:r>
              <a:rPr lang="es-MX" dirty="0" err="1"/>
              <a:t>Ruptura</a:t>
            </a:r>
            <a:r>
              <a:rPr lang="es-MX" dirty="0"/>
              <a:t> del </a:t>
            </a:r>
            <a:r>
              <a:rPr lang="es-MX" dirty="0" err="1"/>
              <a:t>materialEl</a:t>
            </a:r>
            <a:r>
              <a:rPr lang="es-MX" dirty="0"/>
              <a:t> material no soporta más carga y se rompe.</a:t>
            </a:r>
            <a:endParaRPr lang="es-A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C2566-29D8-4DAB-4226-455F16B4B8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84523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64B42-DEA5-5A3D-D8F0-3C03B00D4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B7C978-98E1-3577-636E-441FD8C1CA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7AFABC-6025-B326-0B6E-A5D9A682C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Proyectar un </a:t>
            </a:r>
            <a:r>
              <a:rPr lang="es-MX" b="1" dirty="0"/>
              <a:t>diagrama real de esfuerzo-deformación</a:t>
            </a:r>
            <a:r>
              <a:rPr lang="es-MX" dirty="0"/>
              <a:t> de dos materiales (por ejemplo, acero vs aluminio) y pedir a los estudiantes que comparen:</a:t>
            </a:r>
          </a:p>
          <a:p>
            <a:r>
              <a:rPr lang="es-MX" dirty="0"/>
              <a:t>¿Cuál tiene más deformación plástica?</a:t>
            </a:r>
          </a:p>
          <a:p>
            <a:r>
              <a:rPr lang="es-MX" dirty="0"/>
              <a:t>¿Cuál resiste más carga antes de fracturarse?</a:t>
            </a:r>
          </a:p>
          <a:p>
            <a:r>
              <a:rPr lang="es-MX" dirty="0"/>
              <a:t>¿Cuál sería más útil para un bastidor de bicicleta? ¿Y para una carrocería?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7AE34-A7A1-E8B7-2210-64BF4F564C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50947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7F3E1-2A6D-FEBC-315F-E1EC95126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B3E337-4459-705D-F550-FBDEDAE582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DD0237-46E6-3145-0104-AC90CF4FA8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Ejemplo cotidiano: el </a:t>
            </a:r>
            <a:r>
              <a:rPr lang="es-MX" b="1" dirty="0"/>
              <a:t>acero inoxidable</a:t>
            </a:r>
            <a:r>
              <a:rPr lang="es-MX" dirty="0"/>
              <a:t> (hierro + carbono + cromo + níquel) resiste la corrosión mucho mejor que el hierro puro.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Ejemplo Compuesto </a:t>
            </a:r>
            <a:r>
              <a:rPr lang="es-MX" dirty="0" err="1"/>
              <a:t>intermetálico</a:t>
            </a:r>
            <a:r>
              <a:rPr lang="es-MX" dirty="0"/>
              <a:t>: </a:t>
            </a:r>
            <a:r>
              <a:rPr lang="es-MX" dirty="0" err="1"/>
              <a:t>Al+Ni</a:t>
            </a:r>
            <a:r>
              <a:rPr lang="es-MX" dirty="0"/>
              <a:t>, usado por su gran dureza. </a:t>
            </a:r>
          </a:p>
          <a:p>
            <a:endParaRPr lang="es-A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35C04-767E-31EB-49C4-AB0783E0D7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17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97553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3AFB0-4257-3EB8-C122-1C4EFB307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7834EE-8084-3F33-5038-7015790069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104CEA-736D-D71E-A9C5-42F991F3E6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Ejemplo cotidiano: el </a:t>
            </a:r>
            <a:r>
              <a:rPr lang="es-MX" b="1" dirty="0"/>
              <a:t>acero inoxidable</a:t>
            </a:r>
            <a:r>
              <a:rPr lang="es-MX" dirty="0"/>
              <a:t> (hierro + carbono + cromo + níquel) resiste la corrosión mucho mejor que el hierro puro.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Ejemplo Compuesto </a:t>
            </a:r>
            <a:r>
              <a:rPr lang="es-MX" dirty="0" err="1"/>
              <a:t>intermetálico</a:t>
            </a:r>
            <a:r>
              <a:rPr lang="es-MX" dirty="0"/>
              <a:t>: </a:t>
            </a:r>
            <a:r>
              <a:rPr lang="es-MX" dirty="0" err="1"/>
              <a:t>Al+Ni</a:t>
            </a:r>
            <a:r>
              <a:rPr lang="es-MX" dirty="0"/>
              <a:t>, usado por su gran dureza. </a:t>
            </a:r>
          </a:p>
          <a:p>
            <a:endParaRPr lang="es-A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25812-7FB0-6A1F-D61F-DD4A934C40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18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5409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98452-C84A-3A23-870E-065D08A4D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2165A0-0E1D-6E62-4BDD-780106359C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F9272B-6725-475C-80D8-FBADE0B530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El cobre puro se funde a 1 083 </a:t>
            </a:r>
            <a:r>
              <a:rPr lang="es-MX" dirty="0" err="1"/>
              <a:t>ºC</a:t>
            </a:r>
            <a:r>
              <a:rPr lang="es-MX" dirty="0"/>
              <a:t> y el níquel puro a 1 455 </a:t>
            </a:r>
            <a:r>
              <a:rPr lang="es-MX" dirty="0" err="1"/>
              <a:t>ºC</a:t>
            </a:r>
            <a:r>
              <a:rPr lang="es-MX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El sistema cobre-níquel es una aleación de solución sólida a través de todo el rango de composiciones. En cualquier punto de la región por debajo de la línea de </a:t>
            </a:r>
            <a:r>
              <a:rPr lang="es-MX" dirty="0" err="1"/>
              <a:t>solidus</a:t>
            </a:r>
            <a:r>
              <a:rPr lang="es-MX" dirty="0"/>
              <a:t>, la aleación es una solución sólida; en este sistema no hay fases sólidas intermedias.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Para ilustrar el procedimiento, suponga que se desea analizar las composiciones de las fa </a:t>
            </a:r>
            <a:r>
              <a:rPr lang="es-MX" dirty="0" err="1"/>
              <a:t>ses</a:t>
            </a:r>
            <a:r>
              <a:rPr lang="es-MX" dirty="0"/>
              <a:t> líquida y sólida presentes en el sistema cobre-níquel, para una composición agregada de 50% de níquel y a una temperatura de 1 260 </a:t>
            </a:r>
            <a:r>
              <a:rPr lang="es-MX" dirty="0" err="1"/>
              <a:t>ºC</a:t>
            </a:r>
            <a:r>
              <a:rPr lang="es-MX" dirty="0"/>
              <a:t> (2 300 </a:t>
            </a:r>
            <a:r>
              <a:rPr lang="es-MX" dirty="0" err="1"/>
              <a:t>ºF</a:t>
            </a:r>
            <a:r>
              <a:rPr lang="es-MX" dirty="0"/>
              <a:t>)</a:t>
            </a:r>
            <a:endParaRPr lang="es-A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F3736-4CD7-3CB0-4FE8-142AC1EC01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90185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D191E-61ED-0C1A-6744-6AAB2781B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DE09D2-9BF6-3354-C057-F8042A454F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2662A1-164B-8849-8AD4-31F60BB18A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Estos procesos modifican la </a:t>
            </a:r>
            <a:r>
              <a:rPr lang="es-MX" b="1" dirty="0"/>
              <a:t>forma, tamaño y distribución de los granos</a:t>
            </a:r>
            <a:r>
              <a:rPr lang="es-MX" dirty="0"/>
              <a:t> o fases del material.</a:t>
            </a:r>
          </a:p>
          <a:p>
            <a:r>
              <a:rPr lang="es-MX" dirty="0"/>
              <a:t>La combinación adecuada permite obtener </a:t>
            </a:r>
            <a:r>
              <a:rPr lang="es-MX" b="1" dirty="0"/>
              <a:t>materiales equilibrados</a:t>
            </a:r>
            <a:r>
              <a:rPr lang="es-MX" dirty="0"/>
              <a:t> en dureza, tenacidad y resistencia.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C9A81-4719-B0C7-C8BC-7F95515DDF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20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099211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34688-CD31-4F9E-E1C7-533255B52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70A5EA-7753-AD89-6358-93B30A93E8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54E575-4B22-525A-E4CF-9C7DB3DF27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78CDD-006F-70F1-DA1C-23260FAD68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21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78597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6771D-1EE1-77D7-BC14-C3D502660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>
            <a:extLst>
              <a:ext uri="{FF2B5EF4-FFF2-40B4-BE49-F238E27FC236}">
                <a16:creationId xmlns:a16="http://schemas.microsoft.com/office/drawing/2014/main" id="{9635E51F-591C-9293-C778-2D0667C3EE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2 Marcador de notas">
            <a:extLst>
              <a:ext uri="{FF2B5EF4-FFF2-40B4-BE49-F238E27FC236}">
                <a16:creationId xmlns:a16="http://schemas.microsoft.com/office/drawing/2014/main" id="{1C255D87-DFBB-26DB-AB4A-2467376F53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altLang="es-AR" dirty="0"/>
          </a:p>
        </p:txBody>
      </p:sp>
      <p:sp>
        <p:nvSpPr>
          <p:cNvPr id="7172" name="3 Marcador de número de diapositiva">
            <a:extLst>
              <a:ext uri="{FF2B5EF4-FFF2-40B4-BE49-F238E27FC236}">
                <a16:creationId xmlns:a16="http://schemas.microsoft.com/office/drawing/2014/main" id="{5A07A0CB-9572-2A20-C9B3-F86A48D73C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D1DBC3-BB2A-4B4E-ACD8-2BEACA497413}" type="slidenum">
              <a:rPr lang="es-AR" altLang="es-AR" smtClean="0"/>
              <a:pPr>
                <a:spcBef>
                  <a:spcPct val="0"/>
                </a:spcBef>
              </a:pPr>
              <a:t>4</a:t>
            </a:fld>
            <a:endParaRPr lang="es-AR" altLang="es-AR"/>
          </a:p>
        </p:txBody>
      </p:sp>
      <p:sp>
        <p:nvSpPr>
          <p:cNvPr id="30725" name="4 Marcador de encabezado">
            <a:extLst>
              <a:ext uri="{FF2B5EF4-FFF2-40B4-BE49-F238E27FC236}">
                <a16:creationId xmlns:a16="http://schemas.microsoft.com/office/drawing/2014/main" id="{8B497799-5221-71E2-2249-734CF04D85BD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  <p:sp>
        <p:nvSpPr>
          <p:cNvPr id="30726" name="5 Marcador de pie de página">
            <a:extLst>
              <a:ext uri="{FF2B5EF4-FFF2-40B4-BE49-F238E27FC236}">
                <a16:creationId xmlns:a16="http://schemas.microsoft.com/office/drawing/2014/main" id="{D8CB650C-803C-2188-2B47-F2326E1314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71239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CE6CD-F642-0694-EBB3-86673B51E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283802-A478-4E85-7D36-4AC9FC20BE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1B96E6-39C2-7F59-4240-1D8CB9F69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47429-D8DB-14B3-B0C4-21836988A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22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787918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15D36-E99D-6947-B4DA-6BF642C09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3A209D-7319-DBC5-A49E-6278CB3D6C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E8AB23-C860-2FCF-A598-0FDC5CCE0D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Permite </a:t>
            </a:r>
            <a:r>
              <a:rPr lang="es-MX" b="1" dirty="0"/>
              <a:t>adaptar un mismo material a múltiples funciones</a:t>
            </a:r>
            <a:r>
              <a:rPr lang="es-MX" dirty="0"/>
              <a:t> mediante diferentes ciclos térmicos.</a:t>
            </a:r>
          </a:p>
          <a:p>
            <a:r>
              <a:rPr lang="es-MX" dirty="0"/>
              <a:t>Optimiza procesos como soldadura, mecanizado, conformado.</a:t>
            </a:r>
          </a:p>
          <a:p>
            <a:r>
              <a:rPr lang="es-MX" dirty="0"/>
              <a:t>Permite prolongar la vida útil de piezas críticas y reducir fallos.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4EA09-3BBE-36D4-0B02-22F1B03065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23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38116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35863-AEBF-9803-5DD7-304AF73FE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>
            <a:extLst>
              <a:ext uri="{FF2B5EF4-FFF2-40B4-BE49-F238E27FC236}">
                <a16:creationId xmlns:a16="http://schemas.microsoft.com/office/drawing/2014/main" id="{251AB753-E36D-C01A-9DCB-761FC4C4FF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2 Marcador de notas">
            <a:extLst>
              <a:ext uri="{FF2B5EF4-FFF2-40B4-BE49-F238E27FC236}">
                <a16:creationId xmlns:a16="http://schemas.microsoft.com/office/drawing/2014/main" id="{D3162314-05A3-B3D8-A7CC-2FCEA4988C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AR" altLang="es-AR" dirty="0"/>
              <a:t>W= Tungsteno</a:t>
            </a:r>
          </a:p>
        </p:txBody>
      </p:sp>
      <p:sp>
        <p:nvSpPr>
          <p:cNvPr id="7172" name="3 Marcador de número de diapositiva">
            <a:extLst>
              <a:ext uri="{FF2B5EF4-FFF2-40B4-BE49-F238E27FC236}">
                <a16:creationId xmlns:a16="http://schemas.microsoft.com/office/drawing/2014/main" id="{33FB84B6-D753-14A0-6E02-F1092D97FC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D1DBC3-BB2A-4B4E-ACD8-2BEACA497413}" type="slidenum">
              <a:rPr lang="es-AR" altLang="es-AR" smtClean="0"/>
              <a:pPr>
                <a:spcBef>
                  <a:spcPct val="0"/>
                </a:spcBef>
              </a:pPr>
              <a:t>24</a:t>
            </a:fld>
            <a:endParaRPr lang="es-AR" altLang="es-AR"/>
          </a:p>
        </p:txBody>
      </p:sp>
      <p:sp>
        <p:nvSpPr>
          <p:cNvPr id="30725" name="4 Marcador de encabezado">
            <a:extLst>
              <a:ext uri="{FF2B5EF4-FFF2-40B4-BE49-F238E27FC236}">
                <a16:creationId xmlns:a16="http://schemas.microsoft.com/office/drawing/2014/main" id="{7DFC55B5-828B-B309-BF33-81756600288A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  <p:sp>
        <p:nvSpPr>
          <p:cNvPr id="30726" name="5 Marcador de pie de página">
            <a:extLst>
              <a:ext uri="{FF2B5EF4-FFF2-40B4-BE49-F238E27FC236}">
                <a16:creationId xmlns:a16="http://schemas.microsoft.com/office/drawing/2014/main" id="{81BA388D-E456-608A-BAAE-8084BB195A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34979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452AE-3D85-D6F8-6317-5DAEA025C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>
            <a:extLst>
              <a:ext uri="{FF2B5EF4-FFF2-40B4-BE49-F238E27FC236}">
                <a16:creationId xmlns:a16="http://schemas.microsoft.com/office/drawing/2014/main" id="{C4BC5B44-89A6-F6DB-B770-A09D552B5C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2 Marcador de notas">
            <a:extLst>
              <a:ext uri="{FF2B5EF4-FFF2-40B4-BE49-F238E27FC236}">
                <a16:creationId xmlns:a16="http://schemas.microsoft.com/office/drawing/2014/main" id="{87CD704F-7892-A66E-0BE3-9587C2A6ED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AR" altLang="es-AR" dirty="0"/>
              <a:t>W= Tungsteno</a:t>
            </a:r>
          </a:p>
        </p:txBody>
      </p:sp>
      <p:sp>
        <p:nvSpPr>
          <p:cNvPr id="7172" name="3 Marcador de número de diapositiva">
            <a:extLst>
              <a:ext uri="{FF2B5EF4-FFF2-40B4-BE49-F238E27FC236}">
                <a16:creationId xmlns:a16="http://schemas.microsoft.com/office/drawing/2014/main" id="{FF678B49-554D-CC77-AD6C-9B2F2B3B6C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D1DBC3-BB2A-4B4E-ACD8-2BEACA497413}" type="slidenum">
              <a:rPr lang="es-AR" altLang="es-AR" smtClean="0"/>
              <a:pPr>
                <a:spcBef>
                  <a:spcPct val="0"/>
                </a:spcBef>
              </a:pPr>
              <a:t>25</a:t>
            </a:fld>
            <a:endParaRPr lang="es-AR" altLang="es-AR"/>
          </a:p>
        </p:txBody>
      </p:sp>
      <p:sp>
        <p:nvSpPr>
          <p:cNvPr id="30725" name="4 Marcador de encabezado">
            <a:extLst>
              <a:ext uri="{FF2B5EF4-FFF2-40B4-BE49-F238E27FC236}">
                <a16:creationId xmlns:a16="http://schemas.microsoft.com/office/drawing/2014/main" id="{BBBFE1BF-A9C4-C9DC-709C-313EDF20037C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  <p:sp>
        <p:nvSpPr>
          <p:cNvPr id="30726" name="5 Marcador de pie de página">
            <a:extLst>
              <a:ext uri="{FF2B5EF4-FFF2-40B4-BE49-F238E27FC236}">
                <a16:creationId xmlns:a16="http://schemas.microsoft.com/office/drawing/2014/main" id="{EC76DC10-C8B4-692C-0C5A-0A2B69D1DE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08735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914E5-ECCC-9EE0-6079-4C9D32DB2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>
            <a:extLst>
              <a:ext uri="{FF2B5EF4-FFF2-40B4-BE49-F238E27FC236}">
                <a16:creationId xmlns:a16="http://schemas.microsoft.com/office/drawing/2014/main" id="{D3B49438-E9B6-B134-4455-0EC6DD1FC7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2 Marcador de notas">
            <a:extLst>
              <a:ext uri="{FF2B5EF4-FFF2-40B4-BE49-F238E27FC236}">
                <a16:creationId xmlns:a16="http://schemas.microsoft.com/office/drawing/2014/main" id="{622F5C10-F9B7-1765-5CE5-C8EC14383A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MX" sz="1200" dirty="0"/>
              <a:t>Ejemplos</a:t>
            </a:r>
          </a:p>
          <a:p>
            <a:pPr eaLnBrk="1" hangingPunct="1">
              <a:spcBef>
                <a:spcPct val="0"/>
              </a:spcBef>
            </a:pPr>
            <a:r>
              <a:rPr lang="es-MX" sz="1200" dirty="0"/>
              <a:t>Uniforme, chapa expuesta </a:t>
            </a:r>
          </a:p>
          <a:p>
            <a:pPr eaLnBrk="1" hangingPunct="1">
              <a:spcBef>
                <a:spcPct val="0"/>
              </a:spcBef>
            </a:pPr>
            <a:r>
              <a:rPr lang="es-MX" sz="1200" dirty="0"/>
              <a:t>Galvánica: Tornillo de acero en una chapa de aluminio expuesta a agua salada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AR" sz="1200" dirty="0" err="1"/>
              <a:t>Picaura</a:t>
            </a:r>
            <a:r>
              <a:rPr lang="es-MX" altLang="es-AR" sz="1200" dirty="0"/>
              <a:t>: </a:t>
            </a:r>
            <a:r>
              <a:rPr lang="es-MX" sz="1200" dirty="0"/>
              <a:t>Tuberías de acero inoxidable mal pasivadas.</a:t>
            </a:r>
          </a:p>
          <a:p>
            <a:pPr eaLnBrk="1" hangingPunct="1">
              <a:spcBef>
                <a:spcPct val="0"/>
              </a:spcBef>
            </a:pPr>
            <a:endParaRPr lang="es-AR" altLang="es-AR" dirty="0"/>
          </a:p>
        </p:txBody>
      </p:sp>
      <p:sp>
        <p:nvSpPr>
          <p:cNvPr id="7172" name="3 Marcador de número de diapositiva">
            <a:extLst>
              <a:ext uri="{FF2B5EF4-FFF2-40B4-BE49-F238E27FC236}">
                <a16:creationId xmlns:a16="http://schemas.microsoft.com/office/drawing/2014/main" id="{4AB362B1-0EAA-FB2A-5D26-97F1248EC1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D1DBC3-BB2A-4B4E-ACD8-2BEACA497413}" type="slidenum">
              <a:rPr lang="es-AR" altLang="es-AR" smtClean="0"/>
              <a:pPr>
                <a:spcBef>
                  <a:spcPct val="0"/>
                </a:spcBef>
              </a:pPr>
              <a:t>26</a:t>
            </a:fld>
            <a:endParaRPr lang="es-AR" altLang="es-AR"/>
          </a:p>
        </p:txBody>
      </p:sp>
      <p:sp>
        <p:nvSpPr>
          <p:cNvPr id="30725" name="4 Marcador de encabezado">
            <a:extLst>
              <a:ext uri="{FF2B5EF4-FFF2-40B4-BE49-F238E27FC236}">
                <a16:creationId xmlns:a16="http://schemas.microsoft.com/office/drawing/2014/main" id="{BADE17DD-B5CC-421B-11A2-66C4D60083E4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  <p:sp>
        <p:nvSpPr>
          <p:cNvPr id="30726" name="5 Marcador de pie de página">
            <a:extLst>
              <a:ext uri="{FF2B5EF4-FFF2-40B4-BE49-F238E27FC236}">
                <a16:creationId xmlns:a16="http://schemas.microsoft.com/office/drawing/2014/main" id="{0C6780D0-A6F0-9E8F-F410-FBC1388C665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258275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3768C-7FF5-C6D7-E366-B3B6617A4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D9966C-8F84-7ACB-C7E4-4693693EF7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24F66C-9389-DE8E-C65B-EE581D7DB4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76594-6799-5AB5-A281-B573D6C70C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27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607486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6F896-6ABD-D148-0104-88B0790AC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918740-3FE0-419D-6BE3-DF678C29A3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09849B-9323-F2BD-51EC-7715EC4713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96954-F276-7155-7FD1-470390D9F0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28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656538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F497F-D315-9AB5-1A18-3C3CDC0C4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4C389C-32B8-D2E8-C154-49A5908180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A2D338-6F13-26C9-28CC-AD6EB4B012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42564-228E-E2A6-7B86-E4B754F3B7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29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27705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0447F-FA3A-B97C-E476-6611EA694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>
            <a:extLst>
              <a:ext uri="{FF2B5EF4-FFF2-40B4-BE49-F238E27FC236}">
                <a16:creationId xmlns:a16="http://schemas.microsoft.com/office/drawing/2014/main" id="{7F6E8F95-40BB-36E9-5DAB-0DB21AF464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2 Marcador de notas">
            <a:extLst>
              <a:ext uri="{FF2B5EF4-FFF2-40B4-BE49-F238E27FC236}">
                <a16:creationId xmlns:a16="http://schemas.microsoft.com/office/drawing/2014/main" id="{B4AECD7B-0C94-B7A2-6FA9-27C83B4DF4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altLang="es-AR" dirty="0"/>
          </a:p>
        </p:txBody>
      </p:sp>
      <p:sp>
        <p:nvSpPr>
          <p:cNvPr id="7172" name="3 Marcador de número de diapositiva">
            <a:extLst>
              <a:ext uri="{FF2B5EF4-FFF2-40B4-BE49-F238E27FC236}">
                <a16:creationId xmlns:a16="http://schemas.microsoft.com/office/drawing/2014/main" id="{1FA7F7BE-FB56-BB32-147F-14D7F0205A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D1DBC3-BB2A-4B4E-ACD8-2BEACA497413}" type="slidenum">
              <a:rPr lang="es-AR" altLang="es-AR" smtClean="0"/>
              <a:pPr>
                <a:spcBef>
                  <a:spcPct val="0"/>
                </a:spcBef>
              </a:pPr>
              <a:t>5</a:t>
            </a:fld>
            <a:endParaRPr lang="es-AR" altLang="es-AR"/>
          </a:p>
        </p:txBody>
      </p:sp>
      <p:sp>
        <p:nvSpPr>
          <p:cNvPr id="30725" name="4 Marcador de encabezado">
            <a:extLst>
              <a:ext uri="{FF2B5EF4-FFF2-40B4-BE49-F238E27FC236}">
                <a16:creationId xmlns:a16="http://schemas.microsoft.com/office/drawing/2014/main" id="{DBDE5864-FE20-74CA-7C62-8A461378FDB9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  <p:sp>
        <p:nvSpPr>
          <p:cNvPr id="30726" name="5 Marcador de pie de página">
            <a:extLst>
              <a:ext uri="{FF2B5EF4-FFF2-40B4-BE49-F238E27FC236}">
                <a16:creationId xmlns:a16="http://schemas.microsoft.com/office/drawing/2014/main" id="{BFA4792C-8965-AB47-2FAF-6FC2B7CB2C6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5184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α es el coeficiente de expansión térmica, °C–1 (°F–1); y L1 y L2 son longitudes, mm (in), que corresponden, respectivamente, a las temperaturas T1 y T2 , °C (°F).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0768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B84C9-7A1F-803F-1FD8-13C06E76A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CEE926-D8A9-27C7-224F-8DC2ABB008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3D96D7-D33A-F337-62DB-2A67585D73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D2F62-DAB9-6D75-D16A-857B9DFB00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99307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C00DB-94D4-1B2B-3F6F-9926C3DF3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>
            <a:extLst>
              <a:ext uri="{FF2B5EF4-FFF2-40B4-BE49-F238E27FC236}">
                <a16:creationId xmlns:a16="http://schemas.microsoft.com/office/drawing/2014/main" id="{E09830D2-38C7-5BC0-80A7-68C4B028FB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2 Marcador de notas">
            <a:extLst>
              <a:ext uri="{FF2B5EF4-FFF2-40B4-BE49-F238E27FC236}">
                <a16:creationId xmlns:a16="http://schemas.microsoft.com/office/drawing/2014/main" id="{1DD55D82-C31B-54C2-5BAB-18C081D17D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altLang="es-AR" dirty="0"/>
          </a:p>
        </p:txBody>
      </p:sp>
      <p:sp>
        <p:nvSpPr>
          <p:cNvPr id="7172" name="3 Marcador de número de diapositiva">
            <a:extLst>
              <a:ext uri="{FF2B5EF4-FFF2-40B4-BE49-F238E27FC236}">
                <a16:creationId xmlns:a16="http://schemas.microsoft.com/office/drawing/2014/main" id="{AFC83CB1-0F20-F5E3-8281-3AC1CB7FDF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D1DBC3-BB2A-4B4E-ACD8-2BEACA497413}" type="slidenum">
              <a:rPr lang="es-AR" altLang="es-AR" smtClean="0"/>
              <a:pPr>
                <a:spcBef>
                  <a:spcPct val="0"/>
                </a:spcBef>
              </a:pPr>
              <a:t>8</a:t>
            </a:fld>
            <a:endParaRPr lang="es-AR" altLang="es-AR"/>
          </a:p>
        </p:txBody>
      </p:sp>
      <p:sp>
        <p:nvSpPr>
          <p:cNvPr id="30725" name="4 Marcador de encabezado">
            <a:extLst>
              <a:ext uri="{FF2B5EF4-FFF2-40B4-BE49-F238E27FC236}">
                <a16:creationId xmlns:a16="http://schemas.microsoft.com/office/drawing/2014/main" id="{05BA01F8-EAC2-F6EF-4870-053AB13BB9D1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  <p:sp>
        <p:nvSpPr>
          <p:cNvPr id="30726" name="5 Marcador de pie de página">
            <a:extLst>
              <a:ext uri="{FF2B5EF4-FFF2-40B4-BE49-F238E27FC236}">
                <a16:creationId xmlns:a16="http://schemas.microsoft.com/office/drawing/2014/main" id="{76E932BE-ECE6-3529-5ED3-8B0806DA2E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07536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CD454-1F8E-6459-280A-97939B8B9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>
            <a:extLst>
              <a:ext uri="{FF2B5EF4-FFF2-40B4-BE49-F238E27FC236}">
                <a16:creationId xmlns:a16="http://schemas.microsoft.com/office/drawing/2014/main" id="{73B6E6E0-5067-B0B7-42C2-2275295BC1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2 Marcador de notas">
            <a:extLst>
              <a:ext uri="{FF2B5EF4-FFF2-40B4-BE49-F238E27FC236}">
                <a16:creationId xmlns:a16="http://schemas.microsoft.com/office/drawing/2014/main" id="{64E066B3-2977-4029-619C-CEBC2FDF7C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AR" altLang="es-AR" dirty="0"/>
              <a:t>W= Tungsteno</a:t>
            </a:r>
          </a:p>
        </p:txBody>
      </p:sp>
      <p:sp>
        <p:nvSpPr>
          <p:cNvPr id="7172" name="3 Marcador de número de diapositiva">
            <a:extLst>
              <a:ext uri="{FF2B5EF4-FFF2-40B4-BE49-F238E27FC236}">
                <a16:creationId xmlns:a16="http://schemas.microsoft.com/office/drawing/2014/main" id="{54A9F63B-55EC-6721-43B0-CBC73DAFCC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D1DBC3-BB2A-4B4E-ACD8-2BEACA497413}" type="slidenum">
              <a:rPr lang="es-AR" altLang="es-AR" smtClean="0"/>
              <a:pPr>
                <a:spcBef>
                  <a:spcPct val="0"/>
                </a:spcBef>
              </a:pPr>
              <a:t>9</a:t>
            </a:fld>
            <a:endParaRPr lang="es-AR" altLang="es-AR"/>
          </a:p>
        </p:txBody>
      </p:sp>
      <p:sp>
        <p:nvSpPr>
          <p:cNvPr id="30725" name="4 Marcador de encabezado">
            <a:extLst>
              <a:ext uri="{FF2B5EF4-FFF2-40B4-BE49-F238E27FC236}">
                <a16:creationId xmlns:a16="http://schemas.microsoft.com/office/drawing/2014/main" id="{DBC3E611-DEBA-B487-0D1C-20E6ACF37DDB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  <p:sp>
        <p:nvSpPr>
          <p:cNvPr id="30726" name="5 Marcador de pie de página">
            <a:extLst>
              <a:ext uri="{FF2B5EF4-FFF2-40B4-BE49-F238E27FC236}">
                <a16:creationId xmlns:a16="http://schemas.microsoft.com/office/drawing/2014/main" id="{00AFC0C6-8C93-1429-3C4E-7CCC0FE8FB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3605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BCB6F-C22F-1833-A92A-5A1E53493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>
            <a:extLst>
              <a:ext uri="{FF2B5EF4-FFF2-40B4-BE49-F238E27FC236}">
                <a16:creationId xmlns:a16="http://schemas.microsoft.com/office/drawing/2014/main" id="{64D93EFA-2C91-2D7B-A9A6-733C4CFEDF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2 Marcador de notas">
            <a:extLst>
              <a:ext uri="{FF2B5EF4-FFF2-40B4-BE49-F238E27FC236}">
                <a16:creationId xmlns:a16="http://schemas.microsoft.com/office/drawing/2014/main" id="{C76D5CEC-CBF5-3C7E-BB5A-A358018CB8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MX" dirty="0"/>
              <a:t>Núcleos positivos (iones metálicos) rodeados por electrones libres.</a:t>
            </a:r>
          </a:p>
          <a:p>
            <a:r>
              <a:rPr lang="es-MX" dirty="0"/>
              <a:t>Esta “nube” actúa como un pegamento que mantiene a los átomos unidos.</a:t>
            </a:r>
          </a:p>
          <a:p>
            <a:r>
              <a:rPr lang="es-MX" dirty="0"/>
              <a:t>Los electrones se </a:t>
            </a:r>
            <a:r>
              <a:rPr lang="es-MX" b="1" dirty="0"/>
              <a:t>mueven libremente</a:t>
            </a:r>
            <a:r>
              <a:rPr lang="es-MX" dirty="0"/>
              <a:t>, lo que permite:</a:t>
            </a:r>
          </a:p>
          <a:p>
            <a:pPr lvl="1"/>
            <a:r>
              <a:rPr lang="es-MX" b="1" dirty="0"/>
              <a:t>Alta conductividad eléctrica</a:t>
            </a:r>
            <a:endParaRPr lang="es-MX" dirty="0"/>
          </a:p>
          <a:p>
            <a:pPr lvl="1"/>
            <a:r>
              <a:rPr lang="es-MX" b="1" dirty="0"/>
              <a:t>Alta conductividad térmica</a:t>
            </a:r>
            <a:endParaRPr lang="es-MX" dirty="0"/>
          </a:p>
          <a:p>
            <a:pPr lvl="1"/>
            <a:r>
              <a:rPr lang="es-MX" b="1" dirty="0"/>
              <a:t>Ductilidad y maleabilidad</a:t>
            </a:r>
            <a:r>
              <a:rPr lang="es-MX" dirty="0"/>
              <a:t>: los átomos pueden desplazarse sin romper el enlace.</a:t>
            </a:r>
          </a:p>
        </p:txBody>
      </p:sp>
      <p:sp>
        <p:nvSpPr>
          <p:cNvPr id="7172" name="3 Marcador de número de diapositiva">
            <a:extLst>
              <a:ext uri="{FF2B5EF4-FFF2-40B4-BE49-F238E27FC236}">
                <a16:creationId xmlns:a16="http://schemas.microsoft.com/office/drawing/2014/main" id="{DACF6E3F-65B7-B7F8-6D76-70F1D3316A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D1DBC3-BB2A-4B4E-ACD8-2BEACA497413}" type="slidenum">
              <a:rPr lang="es-AR" altLang="es-AR" smtClean="0"/>
              <a:pPr>
                <a:spcBef>
                  <a:spcPct val="0"/>
                </a:spcBef>
              </a:pPr>
              <a:t>10</a:t>
            </a:fld>
            <a:endParaRPr lang="es-AR" altLang="es-AR"/>
          </a:p>
        </p:txBody>
      </p:sp>
      <p:sp>
        <p:nvSpPr>
          <p:cNvPr id="30725" name="4 Marcador de encabezado">
            <a:extLst>
              <a:ext uri="{FF2B5EF4-FFF2-40B4-BE49-F238E27FC236}">
                <a16:creationId xmlns:a16="http://schemas.microsoft.com/office/drawing/2014/main" id="{4076607A-B3EE-F86C-9F1C-AF27FBEC30B8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  <p:sp>
        <p:nvSpPr>
          <p:cNvPr id="30726" name="5 Marcador de pie de página">
            <a:extLst>
              <a:ext uri="{FF2B5EF4-FFF2-40B4-BE49-F238E27FC236}">
                <a16:creationId xmlns:a16="http://schemas.microsoft.com/office/drawing/2014/main" id="{76569BF3-BD95-A2F1-1E49-8F0C2386C4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57221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7D1F8-D089-DAA6-2771-8101E924F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>
            <a:extLst>
              <a:ext uri="{FF2B5EF4-FFF2-40B4-BE49-F238E27FC236}">
                <a16:creationId xmlns:a16="http://schemas.microsoft.com/office/drawing/2014/main" id="{3CC96C56-5E40-66CA-52E9-A0F46251A4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2 Marcador de notas">
            <a:extLst>
              <a:ext uri="{FF2B5EF4-FFF2-40B4-BE49-F238E27FC236}">
                <a16:creationId xmlns:a16="http://schemas.microsoft.com/office/drawing/2014/main" id="{DC0DA9F9-4872-23F3-B56A-35ED1483B1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AR" altLang="es-AR" dirty="0"/>
              <a:t>W= Tungsteno</a:t>
            </a:r>
          </a:p>
        </p:txBody>
      </p:sp>
      <p:sp>
        <p:nvSpPr>
          <p:cNvPr id="7172" name="3 Marcador de número de diapositiva">
            <a:extLst>
              <a:ext uri="{FF2B5EF4-FFF2-40B4-BE49-F238E27FC236}">
                <a16:creationId xmlns:a16="http://schemas.microsoft.com/office/drawing/2014/main" id="{46BFCC13-94D7-71A2-8610-BCEC50D6E7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D1DBC3-BB2A-4B4E-ACD8-2BEACA497413}" type="slidenum">
              <a:rPr lang="es-AR" altLang="es-AR" smtClean="0"/>
              <a:pPr>
                <a:spcBef>
                  <a:spcPct val="0"/>
                </a:spcBef>
              </a:pPr>
              <a:t>11</a:t>
            </a:fld>
            <a:endParaRPr lang="es-AR" altLang="es-AR"/>
          </a:p>
        </p:txBody>
      </p:sp>
      <p:sp>
        <p:nvSpPr>
          <p:cNvPr id="30725" name="4 Marcador de encabezado">
            <a:extLst>
              <a:ext uri="{FF2B5EF4-FFF2-40B4-BE49-F238E27FC236}">
                <a16:creationId xmlns:a16="http://schemas.microsoft.com/office/drawing/2014/main" id="{A7B504CA-F413-507D-40CB-827CF22E643F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  <p:sp>
        <p:nvSpPr>
          <p:cNvPr id="30726" name="5 Marcador de pie de página">
            <a:extLst>
              <a:ext uri="{FF2B5EF4-FFF2-40B4-BE49-F238E27FC236}">
                <a16:creationId xmlns:a16="http://schemas.microsoft.com/office/drawing/2014/main" id="{D2F53C36-0FF6-38E5-8AF1-81BE0BF10C3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492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05D0A-5D6A-48A4-BBDD-20A5A9B15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7466" y="-345147"/>
            <a:ext cx="8361229" cy="2098226"/>
          </a:xfrm>
        </p:spPr>
        <p:txBody>
          <a:bodyPr/>
          <a:lstStyle/>
          <a:p>
            <a:r>
              <a:rPr lang="es-AR" sz="7800" b="1" dirty="0">
                <a:latin typeface="Arial Black" panose="020B0A04020102020204" pitchFamily="34" charset="0"/>
              </a:rPr>
              <a:t>Tecnología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77080D-BBE3-79BD-3DD8-82E484346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7466" y="3275880"/>
            <a:ext cx="7137862" cy="2458453"/>
          </a:xfrm>
        </p:spPr>
        <p:txBody>
          <a:bodyPr>
            <a:normAutofit/>
          </a:bodyPr>
          <a:lstStyle/>
          <a:p>
            <a:pPr algn="r"/>
            <a:r>
              <a:rPr lang="es-AR" sz="7200" b="1" dirty="0"/>
              <a:t>Investigación y </a:t>
            </a:r>
          </a:p>
          <a:p>
            <a:pPr algn="r"/>
            <a:r>
              <a:rPr lang="es-AR" sz="7200" b="1" dirty="0"/>
              <a:t>Desarrollo </a:t>
            </a:r>
          </a:p>
        </p:txBody>
      </p:sp>
    </p:spTree>
    <p:extLst>
      <p:ext uri="{BB962C8B-B14F-4D97-AF65-F5344CB8AC3E}">
        <p14:creationId xmlns:p14="http://schemas.microsoft.com/office/powerpoint/2010/main" val="1861709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E58BE-7D50-CA98-72BE-114418C89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5 Marcador de número de diapositiva">
            <a:extLst>
              <a:ext uri="{FF2B5EF4-FFF2-40B4-BE49-F238E27FC236}">
                <a16:creationId xmlns:a16="http://schemas.microsoft.com/office/drawing/2014/main" id="{7B1F5776-39D8-17D5-BB5B-1F29C1A05E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254D29-2722-4569-9392-A787BA3F7C01}" type="slidenum">
              <a:rPr lang="es-AR" altLang="es-A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s-AR" altLang="es-AR" sz="1200">
              <a:solidFill>
                <a:srgbClr val="898989"/>
              </a:solidFill>
            </a:endParaRPr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5251551F-AF09-6DA4-B477-CFC4BEE50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471" y="1001339"/>
            <a:ext cx="9647992" cy="119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sz="2400" dirty="0"/>
              <a:t>Todos estos átomos están unidos por un enlace metálico, sus electrones se comparten forma de nube, con movimiento libre. </a:t>
            </a:r>
            <a:endParaRPr lang="es-ES_tradnl" altLang="en-US" sz="2000" dirty="0"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049A39-0BBB-FD94-C3F8-01CEAE2E18E6}"/>
              </a:ext>
            </a:extLst>
          </p:cNvPr>
          <p:cNvSpPr txBox="1"/>
          <p:nvPr/>
        </p:nvSpPr>
        <p:spPr>
          <a:xfrm>
            <a:off x="1196471" y="427630"/>
            <a:ext cx="6616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Estructura atómica</a:t>
            </a:r>
          </a:p>
        </p:txBody>
      </p:sp>
      <p:pic>
        <p:nvPicPr>
          <p:cNvPr id="2" name="Picture 2" descr="QUÍMICO">
            <a:extLst>
              <a:ext uri="{FF2B5EF4-FFF2-40B4-BE49-F238E27FC236}">
                <a16:creationId xmlns:a16="http://schemas.microsoft.com/office/drawing/2014/main" id="{BE43A4F4-1FA1-F18D-5040-9314C72C3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2428875"/>
            <a:ext cx="569595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091B011E-B272-A515-DDCC-9D74BBA12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846" y="2907890"/>
            <a:ext cx="5265154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Alta conductividad eléctrica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AR" altLang="es-A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Alta conductividad térmica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AR" altLang="es-A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Ductilidad y maleabilidad</a:t>
            </a:r>
            <a:r>
              <a:rPr kumimoji="0" lang="es-AR" altLang="es-A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los átomos pueden desplazarse sin romper el enlace.</a:t>
            </a:r>
          </a:p>
        </p:txBody>
      </p:sp>
    </p:spTree>
    <p:extLst>
      <p:ext uri="{BB962C8B-B14F-4D97-AF65-F5344CB8AC3E}">
        <p14:creationId xmlns:p14="http://schemas.microsoft.com/office/powerpoint/2010/main" val="1513498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76962-05CE-ED0E-2B6C-B6E06586A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5 Marcador de número de diapositiva">
            <a:extLst>
              <a:ext uri="{FF2B5EF4-FFF2-40B4-BE49-F238E27FC236}">
                <a16:creationId xmlns:a16="http://schemas.microsoft.com/office/drawing/2014/main" id="{AF8B9DC7-BBA0-13D1-59F9-FCC1F74C7F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254D29-2722-4569-9392-A787BA3F7C01}" type="slidenum">
              <a:rPr lang="es-AR" altLang="es-A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s-AR" altLang="es-AR" sz="1200">
              <a:solidFill>
                <a:srgbClr val="898989"/>
              </a:solidFill>
            </a:endParaRPr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1085B4FF-689A-EA8A-C223-3DBBD7240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471" y="1001339"/>
            <a:ext cx="9647992" cy="119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sz="2400" dirty="0"/>
              <a:t>La facilidad con que se reorganizan los átomos ante una fuerza externa explica por qué los metales pueden ser </a:t>
            </a:r>
            <a:r>
              <a:rPr lang="es-MX" sz="2400" b="1" dirty="0"/>
              <a:t>laminados, extruidos o forjados</a:t>
            </a:r>
            <a:r>
              <a:rPr lang="es-MX" sz="2400" dirty="0"/>
              <a:t>.</a:t>
            </a:r>
            <a:endParaRPr lang="es-ES_tradnl" altLang="en-US" sz="2000" dirty="0">
              <a:latin typeface="Arial" panose="020B0604020202020204" pitchFamily="34" charset="0"/>
            </a:endParaRPr>
          </a:p>
        </p:txBody>
      </p:sp>
      <p:pic>
        <p:nvPicPr>
          <p:cNvPr id="1026" name="Picture 2" descr="Propiedades de los elementos metálicos | Quimitube">
            <a:extLst>
              <a:ext uri="{FF2B5EF4-FFF2-40B4-BE49-F238E27FC236}">
                <a16:creationId xmlns:a16="http://schemas.microsoft.com/office/drawing/2014/main" id="{8B1AC15A-70D4-5D59-7365-14040959B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827" y="2598821"/>
            <a:ext cx="7480855" cy="424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AB38A6-2F40-7C06-DD19-FEAAD7081A5A}"/>
              </a:ext>
            </a:extLst>
          </p:cNvPr>
          <p:cNvSpPr txBox="1"/>
          <p:nvPr/>
        </p:nvSpPr>
        <p:spPr>
          <a:xfrm>
            <a:off x="1196471" y="427630"/>
            <a:ext cx="6616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Estructura atómica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EADE8A-B211-3209-DA6B-F90254AA6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056" y="2636957"/>
            <a:ext cx="3593432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Los metales con estructura </a:t>
            </a:r>
            <a:r>
              <a:rPr kumimoji="0" lang="es-AR" altLang="es-A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FCC</a:t>
            </a:r>
            <a:r>
              <a:rPr kumimoji="0" lang="es-AR" altLang="es-A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(Al, Cu, </a:t>
            </a:r>
            <a:r>
              <a:rPr kumimoji="0" lang="es-AR" altLang="es-AR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etc</a:t>
            </a:r>
            <a:r>
              <a:rPr kumimoji="0" lang="es-AR" altLang="es-A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son más dúctiles porque tienen más planos de deslizamiento atómico.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AR" altLang="es-A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Los metales con estructura </a:t>
            </a:r>
            <a:r>
              <a:rPr kumimoji="0" lang="es-AR" altLang="es-A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HCP </a:t>
            </a:r>
            <a:r>
              <a:rPr kumimoji="0" lang="es-AR" altLang="es-AR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(Ti, Mg, </a:t>
            </a:r>
            <a:r>
              <a:rPr kumimoji="0" lang="es-AR" altLang="es-AR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etc</a:t>
            </a:r>
            <a:r>
              <a:rPr kumimoji="0" lang="es-AR" altLang="es-AR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r>
              <a:rPr kumimoji="0" lang="es-AR" altLang="es-A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son menos dúctiles y más frágiles a temperatura ambiente.</a:t>
            </a:r>
          </a:p>
        </p:txBody>
      </p:sp>
    </p:spTree>
    <p:extLst>
      <p:ext uri="{BB962C8B-B14F-4D97-AF65-F5344CB8AC3E}">
        <p14:creationId xmlns:p14="http://schemas.microsoft.com/office/powerpoint/2010/main" val="3748607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0D98F-2A6B-CF18-5903-CA7556B3F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AB484FF-81C0-3063-182D-D0FF745B01D5}"/>
              </a:ext>
            </a:extLst>
          </p:cNvPr>
          <p:cNvSpPr txBox="1"/>
          <p:nvPr/>
        </p:nvSpPr>
        <p:spPr>
          <a:xfrm>
            <a:off x="836189" y="256630"/>
            <a:ext cx="44479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Propiedades físicas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FAB66F2-380A-DF98-C8F9-CD62516DB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388630"/>
              </p:ext>
            </p:extLst>
          </p:nvPr>
        </p:nvGraphicFramePr>
        <p:xfrm>
          <a:off x="3060184" y="1839271"/>
          <a:ext cx="8542395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479">
                  <a:extLst>
                    <a:ext uri="{9D8B030D-6E8A-4147-A177-3AD203B41FA5}">
                      <a16:colId xmlns:a16="http://schemas.microsoft.com/office/drawing/2014/main" val="3425749189"/>
                    </a:ext>
                  </a:extLst>
                </a:gridCol>
                <a:gridCol w="1708479">
                  <a:extLst>
                    <a:ext uri="{9D8B030D-6E8A-4147-A177-3AD203B41FA5}">
                      <a16:colId xmlns:a16="http://schemas.microsoft.com/office/drawing/2014/main" val="2677819679"/>
                    </a:ext>
                  </a:extLst>
                </a:gridCol>
                <a:gridCol w="1708479">
                  <a:extLst>
                    <a:ext uri="{9D8B030D-6E8A-4147-A177-3AD203B41FA5}">
                      <a16:colId xmlns:a16="http://schemas.microsoft.com/office/drawing/2014/main" val="879656151"/>
                    </a:ext>
                  </a:extLst>
                </a:gridCol>
                <a:gridCol w="1708479">
                  <a:extLst>
                    <a:ext uri="{9D8B030D-6E8A-4147-A177-3AD203B41FA5}">
                      <a16:colId xmlns:a16="http://schemas.microsoft.com/office/drawing/2014/main" val="4094684680"/>
                    </a:ext>
                  </a:extLst>
                </a:gridCol>
                <a:gridCol w="1708479">
                  <a:extLst>
                    <a:ext uri="{9D8B030D-6E8A-4147-A177-3AD203B41FA5}">
                      <a16:colId xmlns:a16="http://schemas.microsoft.com/office/drawing/2014/main" val="16127935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Metal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Densidad (g/cm³)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AR"/>
                        <a:t>Punto de fusión (°C)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Conductividad térmica (W/</a:t>
                      </a:r>
                      <a:r>
                        <a:rPr lang="es-MX" dirty="0" err="1"/>
                        <a:t>m·K</a:t>
                      </a:r>
                      <a:r>
                        <a:rPr lang="es-MX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Conductividad eléctrica (% IACS*)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3359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b="0" dirty="0"/>
                        <a:t>Aluminio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660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804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Cobre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8,96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1085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401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686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Hierro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7,87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1538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818244"/>
                  </a:ext>
                </a:extLst>
              </a:tr>
              <a:tr h="285372">
                <a:tc>
                  <a:txBody>
                    <a:bodyPr/>
                    <a:lstStyle/>
                    <a:p>
                      <a:r>
                        <a:rPr lang="es-AR" dirty="0"/>
                        <a:t>Acero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≈</a:t>
                      </a:r>
                      <a:r>
                        <a:rPr lang="es-AR" dirty="0"/>
                        <a:t> 7,85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≈</a:t>
                      </a:r>
                      <a:r>
                        <a:rPr lang="es-AR" dirty="0"/>
                        <a:t>1450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50-60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3-15*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131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19,32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1064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315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615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Plata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10,49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961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429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106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87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Titanio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4,51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1668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21,9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577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Zinc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7,14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419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467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Magnesio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1,74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156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519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Tungsteno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19,25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3422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972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549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EB047-88E1-F4E9-BB85-3A02624AB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Marcador de número de diapositiva">
            <a:extLst>
              <a:ext uri="{FF2B5EF4-FFF2-40B4-BE49-F238E27FC236}">
                <a16:creationId xmlns:a16="http://schemas.microsoft.com/office/drawing/2014/main" id="{B4D0B4BF-8BE2-0D31-9EC0-6FB2233991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256588" y="6453188"/>
            <a:ext cx="2311400" cy="80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E2F971-6C95-4721-ABF0-EF58339F993F}" type="slidenum">
              <a:rPr lang="es-AR" altLang="es-A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s-AR" altLang="es-AR" sz="1200">
              <a:solidFill>
                <a:srgbClr val="89898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75A5F5-E22F-24AB-A2A5-00F08C288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240" y="1381084"/>
            <a:ext cx="10903239" cy="475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98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228EB-7CC9-8F81-9B45-A1ACC48E7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5CF04E-B9FC-3627-1006-B473A1165E4E}"/>
              </a:ext>
            </a:extLst>
          </p:cNvPr>
          <p:cNvSpPr txBox="1"/>
          <p:nvPr/>
        </p:nvSpPr>
        <p:spPr>
          <a:xfrm>
            <a:off x="804106" y="0"/>
            <a:ext cx="44479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Propiedades mecánicas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D078E0C-D9A0-C450-E7E8-7953C1C5AD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071360"/>
              </p:ext>
            </p:extLst>
          </p:nvPr>
        </p:nvGraphicFramePr>
        <p:xfrm>
          <a:off x="3060896" y="1314162"/>
          <a:ext cx="9094780" cy="5543838"/>
        </p:xfrm>
        <a:graphic>
          <a:graphicData uri="http://schemas.openxmlformats.org/drawingml/2006/table">
            <a:tbl>
              <a:tblPr/>
              <a:tblGrid>
                <a:gridCol w="1818956">
                  <a:extLst>
                    <a:ext uri="{9D8B030D-6E8A-4147-A177-3AD203B41FA5}">
                      <a16:colId xmlns:a16="http://schemas.microsoft.com/office/drawing/2014/main" val="405252506"/>
                    </a:ext>
                  </a:extLst>
                </a:gridCol>
                <a:gridCol w="1818956">
                  <a:extLst>
                    <a:ext uri="{9D8B030D-6E8A-4147-A177-3AD203B41FA5}">
                      <a16:colId xmlns:a16="http://schemas.microsoft.com/office/drawing/2014/main" val="1760939678"/>
                    </a:ext>
                  </a:extLst>
                </a:gridCol>
                <a:gridCol w="1818956">
                  <a:extLst>
                    <a:ext uri="{9D8B030D-6E8A-4147-A177-3AD203B41FA5}">
                      <a16:colId xmlns:a16="http://schemas.microsoft.com/office/drawing/2014/main" val="3278595349"/>
                    </a:ext>
                  </a:extLst>
                </a:gridCol>
                <a:gridCol w="1818956">
                  <a:extLst>
                    <a:ext uri="{9D8B030D-6E8A-4147-A177-3AD203B41FA5}">
                      <a16:colId xmlns:a16="http://schemas.microsoft.com/office/drawing/2014/main" val="2768284317"/>
                    </a:ext>
                  </a:extLst>
                </a:gridCol>
                <a:gridCol w="1818956">
                  <a:extLst>
                    <a:ext uri="{9D8B030D-6E8A-4147-A177-3AD203B41FA5}">
                      <a16:colId xmlns:a16="http://schemas.microsoft.com/office/drawing/2014/main" val="2589725709"/>
                    </a:ext>
                  </a:extLst>
                </a:gridCol>
              </a:tblGrid>
              <a:tr h="533716">
                <a:tc>
                  <a:txBody>
                    <a:bodyPr/>
                    <a:lstStyle/>
                    <a:p>
                      <a:r>
                        <a:rPr lang="es-AR" sz="1800" b="1" dirty="0"/>
                        <a:t>Metal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b="1"/>
                        <a:t>Resistencia a la tracción (MPa)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b="1"/>
                        <a:t>Límite elástico (MPa)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b="1"/>
                        <a:t>Módulo de elasticidad (GPa)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b="1" dirty="0"/>
                        <a:t>Dureza (HB o equivalente)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551736"/>
                  </a:ext>
                </a:extLst>
              </a:tr>
              <a:tr h="533716">
                <a:tc>
                  <a:txBody>
                    <a:bodyPr/>
                    <a:lstStyle/>
                    <a:p>
                      <a:r>
                        <a:rPr lang="es-AR" sz="1800" b="0" dirty="0"/>
                        <a:t>Aluminio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dirty="0"/>
                        <a:t>90–300 (según aleación)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35–200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69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dirty="0"/>
                        <a:t>15–100 (HB)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792030"/>
                  </a:ext>
                </a:extLst>
              </a:tr>
              <a:tr h="291212">
                <a:tc>
                  <a:txBody>
                    <a:bodyPr/>
                    <a:lstStyle/>
                    <a:p>
                      <a:r>
                        <a:rPr lang="es-AR" sz="1800" b="0"/>
                        <a:t>Cobre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210–370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70–220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110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35–110 (HB)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805112"/>
                  </a:ext>
                </a:extLst>
              </a:tr>
              <a:tr h="291212">
                <a:tc>
                  <a:txBody>
                    <a:bodyPr/>
                    <a:lstStyle/>
                    <a:p>
                      <a:r>
                        <a:rPr lang="es-AR" sz="1800" b="0"/>
                        <a:t>Hierro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370–450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250–350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211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80–200 (HB)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349892"/>
                  </a:ext>
                </a:extLst>
              </a:tr>
              <a:tr h="533716">
                <a:tc>
                  <a:txBody>
                    <a:bodyPr/>
                    <a:lstStyle/>
                    <a:p>
                      <a:r>
                        <a:rPr lang="es-AR" sz="1800" b="0"/>
                        <a:t>Acero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400–2000 (según tipo)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250–1700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200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dirty="0"/>
                        <a:t>120–600 (HB)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451615"/>
                  </a:ext>
                </a:extLst>
              </a:tr>
              <a:tr h="291212">
                <a:tc>
                  <a:txBody>
                    <a:bodyPr/>
                    <a:lstStyle/>
                    <a:p>
                      <a:r>
                        <a:rPr lang="es-AR" sz="1800" b="0"/>
                        <a:t>Oro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120–190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30–60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78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25–30 (HB)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891784"/>
                  </a:ext>
                </a:extLst>
              </a:tr>
              <a:tr h="291212">
                <a:tc>
                  <a:txBody>
                    <a:bodyPr/>
                    <a:lstStyle/>
                    <a:p>
                      <a:r>
                        <a:rPr lang="es-AR" sz="1800" b="0"/>
                        <a:t>Plata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170–200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55–110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83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24–30 (HB)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626512"/>
                  </a:ext>
                </a:extLst>
              </a:tr>
              <a:tr h="533716">
                <a:tc>
                  <a:txBody>
                    <a:bodyPr/>
                    <a:lstStyle/>
                    <a:p>
                      <a:r>
                        <a:rPr lang="es-AR" sz="1800" b="0"/>
                        <a:t>Titanio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240–1200 (según aleación)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dirty="0"/>
                        <a:t>170–1100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116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70–350 (HB)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413405"/>
                  </a:ext>
                </a:extLst>
              </a:tr>
              <a:tr h="291212">
                <a:tc>
                  <a:txBody>
                    <a:bodyPr/>
                    <a:lstStyle/>
                    <a:p>
                      <a:r>
                        <a:rPr lang="es-AR" sz="1800" b="0"/>
                        <a:t>Zinc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100–150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45–80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83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30–60 (HB)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830760"/>
                  </a:ext>
                </a:extLst>
              </a:tr>
              <a:tr h="776221">
                <a:tc>
                  <a:txBody>
                    <a:bodyPr/>
                    <a:lstStyle/>
                    <a:p>
                      <a:r>
                        <a:rPr lang="es-AR" sz="1800" b="0" dirty="0"/>
                        <a:t>Magnesio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140–250 (aleaciones comunes)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65–150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45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30–70 (HB)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483838"/>
                  </a:ext>
                </a:extLst>
              </a:tr>
              <a:tr h="533716">
                <a:tc>
                  <a:txBody>
                    <a:bodyPr/>
                    <a:lstStyle/>
                    <a:p>
                      <a:r>
                        <a:rPr lang="es-AR" sz="1800" b="0" dirty="0"/>
                        <a:t>Tungsteno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dirty="0"/>
                        <a:t>550–1000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550–800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400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/>
                        <a:t>&gt;350 (muy duro, HV usada)</a:t>
                      </a:r>
                    </a:p>
                  </a:txBody>
                  <a:tcPr marL="55098" marR="55098" marT="27549" marB="27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957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463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273A9-2760-21F0-60DD-90224A0E3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3D5F7FD-D9EC-61E2-6B8D-08449973C469}"/>
              </a:ext>
            </a:extLst>
          </p:cNvPr>
          <p:cNvSpPr txBox="1"/>
          <p:nvPr/>
        </p:nvSpPr>
        <p:spPr>
          <a:xfrm>
            <a:off x="267590" y="1780099"/>
            <a:ext cx="482015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/>
              <a:t>Elegir materiales</a:t>
            </a:r>
            <a:r>
              <a:rPr lang="es-MX" sz="2400" dirty="0"/>
              <a:t> según el tipo de carga que enfrentará una pieza: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400" dirty="0"/>
              <a:t>Estática: carga constante (estructura metálica).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400" dirty="0"/>
              <a:t>Cíclica: carga repetida (biela de motor, muelles).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400" dirty="0"/>
              <a:t>De impacto: carga repentina (casco, paragolpes).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MX" sz="2400" dirty="0"/>
          </a:p>
          <a:p>
            <a:r>
              <a:rPr lang="es-MX" sz="2400" b="1" dirty="0"/>
              <a:t>Evitar fallos estructurales</a:t>
            </a:r>
            <a:r>
              <a:rPr lang="es-MX" sz="2400" dirty="0"/>
              <a:t> costosos o peligrosos.</a:t>
            </a:r>
          </a:p>
          <a:p>
            <a:r>
              <a:rPr lang="es-MX" sz="2400" b="1" dirty="0"/>
              <a:t>Optimizar peso y seguridad</a:t>
            </a:r>
            <a:r>
              <a:rPr lang="es-MX" sz="2400" dirty="0"/>
              <a:t> sin sobredimensionar el diseño.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7C1F73D-E688-4920-2C23-D0EFB5EA6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3201" y="211882"/>
            <a:ext cx="6408799" cy="156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sz="2000" dirty="0"/>
              <a:t>El </a:t>
            </a:r>
            <a:r>
              <a:rPr lang="es-MX" sz="2000" b="1" dirty="0"/>
              <a:t>diagrama esfuerzo-deformación</a:t>
            </a:r>
            <a:r>
              <a:rPr lang="es-MX" sz="2000" dirty="0"/>
              <a:t> es una herramienta gráfica que muestra cómo responde un metal cuando se le aplica una </a:t>
            </a:r>
            <a:r>
              <a:rPr lang="es-MX" sz="2000" b="1" dirty="0"/>
              <a:t>carga mecánica</a:t>
            </a:r>
            <a:r>
              <a:rPr lang="es-MX" sz="2000" dirty="0"/>
              <a:t>. Permite visualizar desde el comienzo de la carga hasta su </a:t>
            </a:r>
            <a:r>
              <a:rPr lang="es-MX" sz="2000" b="1" dirty="0"/>
              <a:t>fractura</a:t>
            </a:r>
            <a:r>
              <a:rPr lang="es-MX" sz="2000" dirty="0"/>
              <a:t>.</a:t>
            </a:r>
            <a:endParaRPr lang="es-ES_tradnl" altLang="en-US" sz="2000" dirty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9FDCB1-595A-4A79-45FB-FE721F040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8199" y="2282314"/>
            <a:ext cx="833988" cy="5700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F9C348-6D11-E8D2-A250-81F53E10B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526" y="1992923"/>
            <a:ext cx="6657474" cy="48650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58380E-1899-21A6-BAD2-1F09334A73B3}"/>
              </a:ext>
            </a:extLst>
          </p:cNvPr>
          <p:cNvSpPr txBox="1"/>
          <p:nvPr/>
        </p:nvSpPr>
        <p:spPr>
          <a:xfrm>
            <a:off x="453673" y="211882"/>
            <a:ext cx="44479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Propiedades mecánicas</a:t>
            </a:r>
          </a:p>
        </p:txBody>
      </p:sp>
    </p:spTree>
    <p:extLst>
      <p:ext uri="{BB962C8B-B14F-4D97-AF65-F5344CB8AC3E}">
        <p14:creationId xmlns:p14="http://schemas.microsoft.com/office/powerpoint/2010/main" val="177420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C828D-0E50-F315-B965-151F57237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666C47-61E4-4662-EB63-642EA1750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463" y="151360"/>
            <a:ext cx="8309811" cy="655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18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EFC67-1729-94D3-E0FE-29FDAA96B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068A5BD-69AD-F873-A3C1-D27C31EA316C}"/>
              </a:ext>
            </a:extLst>
          </p:cNvPr>
          <p:cNvSpPr txBox="1"/>
          <p:nvPr/>
        </p:nvSpPr>
        <p:spPr>
          <a:xfrm>
            <a:off x="128336" y="1697701"/>
            <a:ext cx="482015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/>
              <a:t>Una </a:t>
            </a:r>
            <a:r>
              <a:rPr lang="es-MX" sz="2400" b="1" dirty="0"/>
              <a:t>aleación</a:t>
            </a:r>
            <a:r>
              <a:rPr lang="es-MX" sz="2400" dirty="0"/>
              <a:t> es una combinación de dos o más elementos, donde al menos uno es </a:t>
            </a:r>
            <a:r>
              <a:rPr lang="es-MX" sz="2400" b="1" dirty="0"/>
              <a:t>metálico</a:t>
            </a:r>
            <a:r>
              <a:rPr lang="es-MX" sz="2400" dirty="0"/>
              <a:t>. Las aleaciones se diseñan para </a:t>
            </a:r>
            <a:r>
              <a:rPr lang="es-MX" sz="2400" b="1" dirty="0"/>
              <a:t>mejorar propiedades</a:t>
            </a:r>
            <a:r>
              <a:rPr lang="es-MX" sz="2400" dirty="0"/>
              <a:t> mecánicas, térmicas, químicas o tecnológicas del metal base.</a:t>
            </a:r>
          </a:p>
          <a:p>
            <a:endParaRPr lang="es-MX" sz="2400" b="1" dirty="0"/>
          </a:p>
          <a:p>
            <a:endParaRPr lang="es-MX" sz="2400" b="1" dirty="0"/>
          </a:p>
          <a:p>
            <a:r>
              <a:rPr lang="es-MX" sz="2400" b="1" dirty="0"/>
              <a:t>Estas aleaciones pueden presentar 2 tipos de estructuras: 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4700BB0B-65C6-D9FE-5D60-426809EA9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3201" y="4411579"/>
            <a:ext cx="6408799" cy="244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MX" sz="2400" b="1" dirty="0"/>
              <a:t>Compuestos </a:t>
            </a:r>
            <a:r>
              <a:rPr lang="es-MX" sz="2400" b="1" dirty="0" err="1"/>
              <a:t>intermetálicos</a:t>
            </a:r>
            <a:endParaRPr lang="es-MX" sz="2400" b="1" dirty="0"/>
          </a:p>
          <a:p>
            <a:r>
              <a:rPr lang="es-MX" sz="2200" dirty="0"/>
              <a:t>Son </a:t>
            </a:r>
            <a:r>
              <a:rPr lang="es-MX" sz="2200" b="1" dirty="0"/>
              <a:t>estructuras cristalinas definidas</a:t>
            </a:r>
            <a:r>
              <a:rPr lang="es-MX" sz="2200" dirty="0"/>
              <a:t> que resultan de proporciones fijas entre elementos metálicos.</a:t>
            </a:r>
          </a:p>
          <a:p>
            <a:r>
              <a:rPr lang="es-MX" sz="2200" b="1" dirty="0"/>
              <a:t>Más duros y resistentes</a:t>
            </a:r>
            <a:r>
              <a:rPr lang="es-MX" sz="2200" dirty="0"/>
              <a:t>, pero también </a:t>
            </a:r>
            <a:r>
              <a:rPr lang="es-MX" sz="2200" b="1" dirty="0"/>
              <a:t>más frágiles</a:t>
            </a:r>
            <a:r>
              <a:rPr lang="es-MX" sz="2200" dirty="0"/>
              <a:t>.</a:t>
            </a:r>
          </a:p>
          <a:p>
            <a:r>
              <a:rPr lang="es-MX" sz="2200" dirty="0"/>
              <a:t>Se comportan más como </a:t>
            </a:r>
            <a:r>
              <a:rPr lang="es-MX" sz="2200" b="1" dirty="0"/>
              <a:t>cerámicos</a:t>
            </a:r>
            <a:r>
              <a:rPr lang="es-MX" sz="2200" dirty="0"/>
              <a:t> que como metales en algunos casos.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92106-667D-851E-194A-3313CB4A7832}"/>
              </a:ext>
            </a:extLst>
          </p:cNvPr>
          <p:cNvSpPr txBox="1"/>
          <p:nvPr/>
        </p:nvSpPr>
        <p:spPr>
          <a:xfrm>
            <a:off x="453673" y="420429"/>
            <a:ext cx="4447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Aleaciones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CC6074-EEAC-5A8E-F69D-9BD929B687AC}"/>
              </a:ext>
            </a:extLst>
          </p:cNvPr>
          <p:cNvSpPr txBox="1"/>
          <p:nvPr/>
        </p:nvSpPr>
        <p:spPr>
          <a:xfrm>
            <a:off x="5783201" y="420429"/>
            <a:ext cx="6096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/>
              <a:t>Solución sólida</a:t>
            </a:r>
            <a:r>
              <a:rPr lang="es-MX" sz="2000" dirty="0"/>
              <a:t>: Los átomos del segundo elemento se disuelven en la red cristalina del metal base.</a:t>
            </a:r>
          </a:p>
          <a:p>
            <a:endParaRPr lang="es-MX" sz="2000" dirty="0"/>
          </a:p>
          <a:p>
            <a:pPr>
              <a:buNone/>
            </a:pPr>
            <a:r>
              <a:rPr lang="es-MX" sz="2000" dirty="0"/>
              <a:t>Pueden ser: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000" b="1" dirty="0"/>
              <a:t>Sustitucionales</a:t>
            </a:r>
            <a:r>
              <a:rPr lang="es-MX" sz="2000" dirty="0"/>
              <a:t> (átomos similares en tamaño, como en el </a:t>
            </a:r>
            <a:r>
              <a:rPr lang="es-MX" sz="2000" b="1" dirty="0"/>
              <a:t>latón</a:t>
            </a:r>
            <a:r>
              <a:rPr lang="es-MX" sz="2000" dirty="0"/>
              <a:t>: Cu + Zn)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000" b="1" dirty="0"/>
              <a:t>Intersticiales</a:t>
            </a:r>
            <a:r>
              <a:rPr lang="es-MX" sz="2000" dirty="0"/>
              <a:t> (átomos pequeños que ocupan los espacios libres, como en el </a:t>
            </a:r>
            <a:r>
              <a:rPr lang="es-MX" sz="2000" b="1" dirty="0"/>
              <a:t>acero</a:t>
            </a:r>
            <a:r>
              <a:rPr lang="es-MX" sz="2000" dirty="0"/>
              <a:t>: Fe + C)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67DB93-CD1F-4637-2927-869A66E5E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5053" y="3041012"/>
            <a:ext cx="2518611" cy="10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95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AFD42-883B-00AA-8B76-5F2930C5E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CE11BD4A-4A9A-68F5-3491-837A09048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3201" y="4411579"/>
            <a:ext cx="6408799" cy="244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MX" sz="2400" b="1" dirty="0"/>
              <a:t>Compuestos </a:t>
            </a:r>
            <a:r>
              <a:rPr lang="es-MX" sz="2400" b="1" dirty="0" err="1"/>
              <a:t>intermetálicos</a:t>
            </a:r>
            <a:endParaRPr lang="es-MX" sz="2400" b="1" dirty="0"/>
          </a:p>
          <a:p>
            <a:r>
              <a:rPr lang="es-MX" sz="2200" dirty="0"/>
              <a:t>Son </a:t>
            </a:r>
            <a:r>
              <a:rPr lang="es-MX" sz="2200" b="1" dirty="0"/>
              <a:t>estructuras cristalinas definidas</a:t>
            </a:r>
            <a:r>
              <a:rPr lang="es-MX" sz="2200" dirty="0"/>
              <a:t> que resultan de proporciones fijas entre elementos metálicos.</a:t>
            </a:r>
          </a:p>
          <a:p>
            <a:r>
              <a:rPr lang="es-MX" sz="2200" b="1" dirty="0"/>
              <a:t>Más duros y resistentes</a:t>
            </a:r>
            <a:r>
              <a:rPr lang="es-MX" sz="2200" dirty="0"/>
              <a:t>, pero también </a:t>
            </a:r>
            <a:r>
              <a:rPr lang="es-MX" sz="2200" b="1" dirty="0"/>
              <a:t>más frágiles</a:t>
            </a:r>
            <a:r>
              <a:rPr lang="es-MX" sz="2200" dirty="0"/>
              <a:t>.</a:t>
            </a:r>
          </a:p>
          <a:p>
            <a:r>
              <a:rPr lang="es-MX" sz="2200" dirty="0"/>
              <a:t>Se comportan más como </a:t>
            </a:r>
            <a:r>
              <a:rPr lang="es-MX" sz="2200" b="1" dirty="0"/>
              <a:t>cerámicos</a:t>
            </a:r>
            <a:r>
              <a:rPr lang="es-MX" sz="2200" dirty="0"/>
              <a:t> que como metales en algunos casos.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43AB77-9A21-AD19-5568-C5FA1D01B716}"/>
              </a:ext>
            </a:extLst>
          </p:cNvPr>
          <p:cNvSpPr txBox="1"/>
          <p:nvPr/>
        </p:nvSpPr>
        <p:spPr>
          <a:xfrm>
            <a:off x="453673" y="420429"/>
            <a:ext cx="4447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Aleaciones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532240-849D-EEFD-301E-7C8E0C5074B2}"/>
              </a:ext>
            </a:extLst>
          </p:cNvPr>
          <p:cNvSpPr txBox="1"/>
          <p:nvPr/>
        </p:nvSpPr>
        <p:spPr>
          <a:xfrm>
            <a:off x="5783201" y="420429"/>
            <a:ext cx="6096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/>
              <a:t>Solución sólida</a:t>
            </a:r>
            <a:r>
              <a:rPr lang="es-MX" sz="2000" dirty="0"/>
              <a:t>: Los átomos del segundo elemento se disuelven en la red cristalina del metal base.</a:t>
            </a:r>
          </a:p>
          <a:p>
            <a:endParaRPr lang="es-MX" sz="2000" dirty="0"/>
          </a:p>
          <a:p>
            <a:pPr>
              <a:buNone/>
            </a:pPr>
            <a:r>
              <a:rPr lang="es-MX" sz="2000" dirty="0"/>
              <a:t>Pueden ser: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000" b="1" dirty="0"/>
              <a:t>Sustitucionales</a:t>
            </a:r>
            <a:r>
              <a:rPr lang="es-MX" sz="2000" dirty="0"/>
              <a:t> (átomos similares en tamaño, como en el </a:t>
            </a:r>
            <a:r>
              <a:rPr lang="es-MX" sz="2000" b="1" dirty="0"/>
              <a:t>latón</a:t>
            </a:r>
            <a:r>
              <a:rPr lang="es-MX" sz="2000" dirty="0"/>
              <a:t>: Cu + Zn)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000" b="1" dirty="0"/>
              <a:t>Intersticiales</a:t>
            </a:r>
            <a:r>
              <a:rPr lang="es-MX" sz="2000" dirty="0"/>
              <a:t> (átomos pequeños que ocupan los espacios libres, como en el </a:t>
            </a:r>
            <a:r>
              <a:rPr lang="es-MX" sz="2000" b="1" dirty="0"/>
              <a:t>acero</a:t>
            </a:r>
            <a:r>
              <a:rPr lang="es-MX" sz="2000" dirty="0"/>
              <a:t>: Fe + C)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0E9D8D-2A2F-D1F4-C00E-81BF47EEF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5053" y="3041012"/>
            <a:ext cx="2518611" cy="109903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581E2C0-C1D3-A763-32CD-47553E5CE0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814585"/>
              </p:ext>
            </p:extLst>
          </p:nvPr>
        </p:nvGraphicFramePr>
        <p:xfrm>
          <a:off x="128336" y="1579722"/>
          <a:ext cx="5021179" cy="5120640"/>
        </p:xfrm>
        <a:graphic>
          <a:graphicData uri="http://schemas.openxmlformats.org/drawingml/2006/table">
            <a:tbl>
              <a:tblPr/>
              <a:tblGrid>
                <a:gridCol w="1540043">
                  <a:extLst>
                    <a:ext uri="{9D8B030D-6E8A-4147-A177-3AD203B41FA5}">
                      <a16:colId xmlns:a16="http://schemas.microsoft.com/office/drawing/2014/main" val="1935796562"/>
                    </a:ext>
                  </a:extLst>
                </a:gridCol>
                <a:gridCol w="3481136">
                  <a:extLst>
                    <a:ext uri="{9D8B030D-6E8A-4147-A177-3AD203B41FA5}">
                      <a16:colId xmlns:a16="http://schemas.microsoft.com/office/drawing/2014/main" val="1131012286"/>
                    </a:ext>
                  </a:extLst>
                </a:gridCol>
              </a:tblGrid>
              <a:tr h="561169">
                <a:tc>
                  <a:txBody>
                    <a:bodyPr/>
                    <a:lstStyle/>
                    <a:p>
                      <a:r>
                        <a:rPr lang="es-AR" sz="2000" dirty="0"/>
                        <a:t>Propiedad mejorada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2000"/>
                        <a:t>Ejemplo de aleación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313550"/>
                  </a:ext>
                </a:extLst>
              </a:tr>
              <a:tr h="561169">
                <a:tc>
                  <a:txBody>
                    <a:bodyPr/>
                    <a:lstStyle/>
                    <a:p>
                      <a:r>
                        <a:rPr lang="es-AR" sz="2000"/>
                        <a:t>Mayor resistencia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2000" dirty="0"/>
                        <a:t>Acero (Fe + C)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630643"/>
                  </a:ext>
                </a:extLst>
              </a:tr>
              <a:tr h="982045">
                <a:tc>
                  <a:txBody>
                    <a:bodyPr/>
                    <a:lstStyle/>
                    <a:p>
                      <a:r>
                        <a:rPr lang="es-MX" sz="2000"/>
                        <a:t>Mejor resistencia a la corrosión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2000" dirty="0"/>
                        <a:t>Inoxidable (Fe + C + Cr + Ni)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166693"/>
                  </a:ext>
                </a:extLst>
              </a:tr>
              <a:tr h="561169">
                <a:tc>
                  <a:txBody>
                    <a:bodyPr/>
                    <a:lstStyle/>
                    <a:p>
                      <a:r>
                        <a:rPr lang="es-AR" sz="2000"/>
                        <a:t>Mayor dureza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2000"/>
                        <a:t>Bronce (Cu + Sn)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0238947"/>
                  </a:ext>
                </a:extLst>
              </a:tr>
              <a:tr h="982045">
                <a:tc>
                  <a:txBody>
                    <a:bodyPr/>
                    <a:lstStyle/>
                    <a:p>
                      <a:r>
                        <a:rPr lang="es-AR" sz="2000"/>
                        <a:t>Mayor conductividad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2000"/>
                        <a:t>Aleaciones de aluminio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488024"/>
                  </a:ext>
                </a:extLst>
              </a:tr>
              <a:tr h="561169">
                <a:tc>
                  <a:txBody>
                    <a:bodyPr/>
                    <a:lstStyle/>
                    <a:p>
                      <a:r>
                        <a:rPr lang="es-AR" sz="2000"/>
                        <a:t>Resistencia térmica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2000" dirty="0"/>
                        <a:t>Superaleaciones para turbinas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867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60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D172A-29A5-83BE-3CCD-B76F3620B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13F5E-9555-71FE-0026-53F7C23EF452}"/>
              </a:ext>
            </a:extLst>
          </p:cNvPr>
          <p:cNvSpPr txBox="1"/>
          <p:nvPr/>
        </p:nvSpPr>
        <p:spPr>
          <a:xfrm>
            <a:off x="319813" y="2538988"/>
            <a:ext cx="48201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/>
              <a:t>Un </a:t>
            </a:r>
            <a:r>
              <a:rPr lang="es-MX" sz="2400" b="1" dirty="0"/>
              <a:t>diagrama de fases</a:t>
            </a:r>
            <a:r>
              <a:rPr lang="es-MX" sz="2400" dirty="0"/>
              <a:t> es una herramienta gráfica que muestra qué fases (líquido, sólido, mezcla) existen a distintas combinaciones de temperatura y composición en una aleación.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1E22AE0D-34EB-08D5-99DB-C20DA91D8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3201" y="211882"/>
            <a:ext cx="6408799" cy="156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sz="2000" dirty="0"/>
              <a:t>El </a:t>
            </a:r>
            <a:r>
              <a:rPr lang="es-MX" sz="2000" b="1" dirty="0"/>
              <a:t>diagrama esfuerzo-deformación</a:t>
            </a:r>
            <a:r>
              <a:rPr lang="es-MX" sz="2000" dirty="0"/>
              <a:t> es una herramienta gráfica que muestra cómo responde un metal cuando se le aplica una </a:t>
            </a:r>
            <a:r>
              <a:rPr lang="es-MX" sz="2000" b="1" dirty="0"/>
              <a:t>carga mecánica</a:t>
            </a:r>
            <a:r>
              <a:rPr lang="es-MX" sz="2000" dirty="0"/>
              <a:t>. Permite visualizar desde el comienzo de la carga hasta su </a:t>
            </a:r>
            <a:r>
              <a:rPr lang="es-MX" sz="2000" b="1" dirty="0"/>
              <a:t>fractura</a:t>
            </a:r>
            <a:r>
              <a:rPr lang="es-MX" sz="2000" dirty="0"/>
              <a:t>.</a:t>
            </a:r>
            <a:endParaRPr lang="es-ES_tradnl" altLang="en-US" sz="2000" dirty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D55793-AFE1-3998-F3DA-F7C02D3BA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8199" y="2282314"/>
            <a:ext cx="833988" cy="5700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216020-6797-7C69-AEB5-F0F83A4C29D6}"/>
              </a:ext>
            </a:extLst>
          </p:cNvPr>
          <p:cNvSpPr txBox="1"/>
          <p:nvPr/>
        </p:nvSpPr>
        <p:spPr>
          <a:xfrm>
            <a:off x="453673" y="420429"/>
            <a:ext cx="444799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Aleaciones</a:t>
            </a:r>
          </a:p>
          <a:p>
            <a:r>
              <a:rPr lang="es-AR" sz="3200" b="1" dirty="0">
                <a:latin typeface="Arial Black" panose="020B0A04020102020204" pitchFamily="34" charset="0"/>
              </a:rPr>
              <a:t>Diagrama de fase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D95250-C0BD-0D7E-DFA2-D0D1A52ED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273" y="2133601"/>
            <a:ext cx="6652727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21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E8C74E-B782-92A6-B8A1-EC62224BF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501" y="3149364"/>
            <a:ext cx="7810539" cy="2317849"/>
          </a:xfrm>
        </p:spPr>
        <p:txBody>
          <a:bodyPr>
            <a:normAutofit fontScale="90000"/>
          </a:bodyPr>
          <a:lstStyle/>
          <a:p>
            <a:r>
              <a:rPr lang="es-AR" b="1" dirty="0"/>
              <a:t>Materiales de </a:t>
            </a:r>
            <a:br>
              <a:rPr lang="es-AR" b="1" dirty="0"/>
            </a:br>
            <a:r>
              <a:rPr lang="es-AR" b="1" dirty="0"/>
              <a:t>ingeniería</a:t>
            </a:r>
            <a:br>
              <a:rPr lang="es-AR" b="1" dirty="0"/>
            </a:br>
            <a:br>
              <a:rPr lang="es-AR" b="1" dirty="0"/>
            </a:br>
            <a:r>
              <a:rPr lang="es-AR" b="1" dirty="0">
                <a:latin typeface="Arial Black" panose="020B0A04020102020204" pitchFamily="34" charset="0"/>
              </a:rPr>
              <a:t>metales</a:t>
            </a:r>
          </a:p>
        </p:txBody>
      </p:sp>
    </p:spTree>
    <p:extLst>
      <p:ext uri="{BB962C8B-B14F-4D97-AF65-F5344CB8AC3E}">
        <p14:creationId xmlns:p14="http://schemas.microsoft.com/office/powerpoint/2010/main" val="3776693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8FBFB-12D7-FB1F-52AF-7D140E63F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3BE56BC-FCCE-4889-5B1C-A39ABA6215BB}"/>
              </a:ext>
            </a:extLst>
          </p:cNvPr>
          <p:cNvSpPr txBox="1"/>
          <p:nvPr/>
        </p:nvSpPr>
        <p:spPr>
          <a:xfrm>
            <a:off x="267589" y="1866979"/>
            <a:ext cx="482015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/>
              <a:t>Son </a:t>
            </a:r>
            <a:r>
              <a:rPr lang="es-MX" sz="2400" b="1" dirty="0"/>
              <a:t>procesos de calentamiento y enfriamiento controlado</a:t>
            </a:r>
            <a:r>
              <a:rPr lang="es-MX" sz="2400" dirty="0"/>
              <a:t> de metales y aleaciones para modificar su </a:t>
            </a:r>
            <a:r>
              <a:rPr lang="es-MX" sz="2400" b="1" dirty="0"/>
              <a:t>microestructura interna</a:t>
            </a:r>
            <a:r>
              <a:rPr lang="es-MX" sz="2400" dirty="0"/>
              <a:t> y, con ello, </a:t>
            </a:r>
            <a:r>
              <a:rPr lang="es-MX" sz="2400" b="1" dirty="0"/>
              <a:t>sus propiedades mecánicas y tecnológicas</a:t>
            </a:r>
            <a:r>
              <a:rPr lang="es-MX" sz="2400" dirty="0"/>
              <a:t>.</a:t>
            </a:r>
          </a:p>
          <a:p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Recocido: </a:t>
            </a:r>
            <a:r>
              <a:rPr lang="es-MX" sz="2400" dirty="0"/>
              <a:t>+ Ductilidad + Maquinabilidad – Tensión interna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Revenido: </a:t>
            </a:r>
            <a:r>
              <a:rPr lang="es-MX" sz="2400" dirty="0"/>
              <a:t>- fragilidad + Tenacidad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Temple: </a:t>
            </a:r>
            <a:r>
              <a:rPr lang="es-MX" sz="2400" dirty="0"/>
              <a:t>+ Dureza + fragilidad</a:t>
            </a:r>
          </a:p>
          <a:p>
            <a:endParaRPr lang="es-MX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AA7509-E337-0F93-D565-0A346D335C13}"/>
              </a:ext>
            </a:extLst>
          </p:cNvPr>
          <p:cNvSpPr txBox="1"/>
          <p:nvPr/>
        </p:nvSpPr>
        <p:spPr>
          <a:xfrm>
            <a:off x="453673" y="420429"/>
            <a:ext cx="44479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Tratamientos Térmicos</a:t>
            </a:r>
            <a:endParaRPr lang="es-AR" sz="3200" b="1" dirty="0">
              <a:latin typeface="Arial Black" panose="020B0A040201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F450D6-9465-9F67-EFDB-3F8524C50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737" y="3128210"/>
            <a:ext cx="6595795" cy="3729789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76772EC6-5642-8432-AAF6-B28756B8E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8411" y="549150"/>
            <a:ext cx="6096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Estos procesos modifican la </a:t>
            </a:r>
            <a:r>
              <a:rPr kumimoji="0" lang="es-AR" altLang="es-A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forma, tamaño y distribución de los granos</a:t>
            </a:r>
            <a:r>
              <a:rPr kumimoji="0" lang="es-AR" altLang="es-A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 fases del material.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combinación adecuada permite obtener </a:t>
            </a:r>
            <a:r>
              <a:rPr kumimoji="0" lang="es-AR" altLang="es-A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materiales equilibrados</a:t>
            </a:r>
            <a:r>
              <a:rPr kumimoji="0" lang="es-AR" altLang="es-A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 dureza, tenacidad y resistencia.</a:t>
            </a:r>
          </a:p>
        </p:txBody>
      </p:sp>
    </p:spTree>
    <p:extLst>
      <p:ext uri="{BB962C8B-B14F-4D97-AF65-F5344CB8AC3E}">
        <p14:creationId xmlns:p14="http://schemas.microsoft.com/office/powerpoint/2010/main" val="455073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1A44D-F585-5725-4D94-4438154A0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C2B6203-C8D9-5D77-DE88-892726D00A9D}"/>
              </a:ext>
            </a:extLst>
          </p:cNvPr>
          <p:cNvSpPr txBox="1"/>
          <p:nvPr/>
        </p:nvSpPr>
        <p:spPr>
          <a:xfrm>
            <a:off x="148473" y="2351091"/>
            <a:ext cx="505839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/>
              <a:t>Templado</a:t>
            </a:r>
          </a:p>
          <a:p>
            <a:pPr lvl="1"/>
            <a:r>
              <a:rPr lang="es-MX" sz="2400" dirty="0"/>
              <a:t>Calentar el metal (acero, por ejemplo) por encima de su </a:t>
            </a:r>
            <a:r>
              <a:rPr lang="es-MX" sz="2400" b="1" dirty="0"/>
              <a:t>punto crítico (Austenita)</a:t>
            </a:r>
            <a:r>
              <a:rPr lang="es-MX" sz="2400" dirty="0"/>
              <a:t>.</a:t>
            </a:r>
          </a:p>
          <a:p>
            <a:pPr lvl="1"/>
            <a:r>
              <a:rPr lang="es-MX" sz="2400" dirty="0"/>
              <a:t>Mantener unos minutos para homogeneizar.</a:t>
            </a:r>
          </a:p>
          <a:p>
            <a:pPr lvl="1"/>
            <a:r>
              <a:rPr lang="es-MX" sz="2400" dirty="0"/>
              <a:t>Enfriar rápidamente (en agua, aceite o aire).</a:t>
            </a:r>
          </a:p>
          <a:p>
            <a:r>
              <a:rPr lang="es-MX" sz="2400" b="1" dirty="0"/>
              <a:t>Resultado</a:t>
            </a:r>
            <a:r>
              <a:rPr lang="es-MX" sz="2400" dirty="0"/>
              <a:t>: formación de </a:t>
            </a:r>
            <a:r>
              <a:rPr lang="es-MX" sz="2400" b="1" dirty="0"/>
              <a:t>martensita</a:t>
            </a:r>
            <a:r>
              <a:rPr lang="es-MX" sz="2400" dirty="0"/>
              <a:t>, estructura muy dura pero frágil.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B6654-018B-31FE-C34F-D3747DF277C1}"/>
              </a:ext>
            </a:extLst>
          </p:cNvPr>
          <p:cNvSpPr txBox="1"/>
          <p:nvPr/>
        </p:nvSpPr>
        <p:spPr>
          <a:xfrm>
            <a:off x="453673" y="420429"/>
            <a:ext cx="44479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Tratamientos Térmicos</a:t>
            </a:r>
            <a:endParaRPr lang="es-AR" sz="3200" b="1" dirty="0">
              <a:latin typeface="Arial Black" panose="020B0A040201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BE5444-9063-1EF1-C447-0C830D318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513" y="3128211"/>
            <a:ext cx="6595795" cy="3729789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CC88813F-F48A-D6D4-16B7-2E5142C99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706" y="420429"/>
            <a:ext cx="6096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MX" sz="2400" b="1" dirty="0"/>
              <a:t>Aplicación</a:t>
            </a:r>
            <a:r>
              <a:rPr lang="es-MX" sz="2400" dirty="0"/>
              <a:t>: herramientas de corte, engranajes, piezas sometidas a desgaste</a:t>
            </a:r>
            <a:endParaRPr lang="es-MX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70BA4D-C29E-E7EF-23C0-9A7FE2B70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513" y="1500925"/>
            <a:ext cx="3044788" cy="1627286"/>
          </a:xfrm>
          <a:prstGeom prst="rect">
            <a:avLst/>
          </a:prstGeom>
        </p:spPr>
      </p:pic>
      <p:pic>
        <p:nvPicPr>
          <p:cNvPr id="1026" name="Picture 2" descr="UNIDAD 2">
            <a:extLst>
              <a:ext uri="{FF2B5EF4-FFF2-40B4-BE49-F238E27FC236}">
                <a16:creationId xmlns:a16="http://schemas.microsoft.com/office/drawing/2014/main" id="{8D71189D-A530-3D74-DFC0-EC47A4FFA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500" y="1562679"/>
            <a:ext cx="2809827" cy="157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673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12BF7-8925-FAF6-2B25-437E41736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E9702EB-D68D-6560-C088-3CB9670B0B73}"/>
              </a:ext>
            </a:extLst>
          </p:cNvPr>
          <p:cNvSpPr txBox="1"/>
          <p:nvPr/>
        </p:nvSpPr>
        <p:spPr>
          <a:xfrm>
            <a:off x="148473" y="2351091"/>
            <a:ext cx="505839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/>
              <a:t>Revenido</a:t>
            </a:r>
          </a:p>
          <a:p>
            <a:endParaRPr lang="es-MX" sz="2400" b="1" dirty="0"/>
          </a:p>
          <a:p>
            <a:r>
              <a:rPr lang="es-MX" sz="2400" dirty="0"/>
              <a:t>Aplicado post temple </a:t>
            </a:r>
          </a:p>
          <a:p>
            <a:r>
              <a:rPr lang="es-MX" sz="2400" dirty="0"/>
              <a:t>Recalentamiento a temperatura media 150-600 °C</a:t>
            </a:r>
          </a:p>
          <a:p>
            <a:r>
              <a:rPr lang="es-MX" sz="2400" dirty="0"/>
              <a:t>Enfriamiento lento </a:t>
            </a:r>
          </a:p>
          <a:p>
            <a:endParaRPr lang="es-MX" sz="2400" dirty="0"/>
          </a:p>
          <a:p>
            <a:r>
              <a:rPr lang="es-MX" sz="2400" b="1" dirty="0"/>
              <a:t>Resultado</a:t>
            </a:r>
            <a:r>
              <a:rPr lang="es-MX" sz="2400" dirty="0"/>
              <a:t>: reducir la fragilidad de la </a:t>
            </a:r>
            <a:r>
              <a:rPr lang="es-MX" sz="2400" b="1" dirty="0"/>
              <a:t>martensita</a:t>
            </a:r>
            <a:r>
              <a:rPr lang="es-MX" sz="2400" dirty="0"/>
              <a:t>, conservando algo de su dureza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7614F2-EEDD-53A9-4A7D-B8E1E8EF39E2}"/>
              </a:ext>
            </a:extLst>
          </p:cNvPr>
          <p:cNvSpPr txBox="1"/>
          <p:nvPr/>
        </p:nvSpPr>
        <p:spPr>
          <a:xfrm>
            <a:off x="453673" y="420429"/>
            <a:ext cx="44479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Tratamientos Térmicos</a:t>
            </a:r>
            <a:endParaRPr lang="es-AR" sz="3200" b="1" dirty="0">
              <a:latin typeface="Arial Black" panose="020B0A040201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630629-7AE0-ADE9-C5F4-EAB0304A9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513" y="3128211"/>
            <a:ext cx="6595795" cy="3729789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52DDB9E2-5F75-ADC2-970B-AC6E37B47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706" y="235763"/>
            <a:ext cx="6096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MX" sz="2400" b="1" dirty="0"/>
              <a:t>Aplicación</a:t>
            </a:r>
            <a:r>
              <a:rPr lang="es-MX" sz="2400" dirty="0"/>
              <a:t>: herramientas de corte, engranajes, piezas sometidas a desgaste y esfuerzos mecánicos superiores.</a:t>
            </a:r>
            <a:endParaRPr lang="es-MX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C23BFA-C36B-722A-1BA1-3B5C78C0A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513" y="1500925"/>
            <a:ext cx="3044788" cy="1627286"/>
          </a:xfrm>
          <a:prstGeom prst="rect">
            <a:avLst/>
          </a:prstGeom>
        </p:spPr>
      </p:pic>
      <p:pic>
        <p:nvPicPr>
          <p:cNvPr id="1026" name="Picture 2" descr="UNIDAD 2">
            <a:extLst>
              <a:ext uri="{FF2B5EF4-FFF2-40B4-BE49-F238E27FC236}">
                <a16:creationId xmlns:a16="http://schemas.microsoft.com/office/drawing/2014/main" id="{07E4A370-443C-68BB-4D27-E2C0C4C4F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500" y="1562679"/>
            <a:ext cx="2809827" cy="157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466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39873-D673-5B13-CEA4-01AF65AEB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471F4CF-188C-1AFB-62DC-64D437EE167E}"/>
              </a:ext>
            </a:extLst>
          </p:cNvPr>
          <p:cNvSpPr txBox="1"/>
          <p:nvPr/>
        </p:nvSpPr>
        <p:spPr>
          <a:xfrm>
            <a:off x="148473" y="2272129"/>
            <a:ext cx="505839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/>
              <a:t>Revenido</a:t>
            </a:r>
          </a:p>
          <a:p>
            <a:endParaRPr lang="es-MX" sz="2400" b="1" dirty="0"/>
          </a:p>
          <a:p>
            <a:r>
              <a:rPr lang="es-MX" sz="2400" b="1" dirty="0"/>
              <a:t>Proceso</a:t>
            </a:r>
            <a:r>
              <a:rPr lang="es-MX" sz="2400" dirty="0"/>
              <a:t>:</a:t>
            </a:r>
          </a:p>
          <a:p>
            <a:pPr lvl="1"/>
            <a:r>
              <a:rPr lang="es-MX" sz="2400" dirty="0"/>
              <a:t>Calentamiento </a:t>
            </a:r>
            <a:r>
              <a:rPr lang="es-MX" sz="2400" b="1" dirty="0"/>
              <a:t>por debajo o justo por encima</a:t>
            </a:r>
            <a:r>
              <a:rPr lang="es-MX" sz="2400" dirty="0"/>
              <a:t> de la temperatura crítica.</a:t>
            </a:r>
          </a:p>
          <a:p>
            <a:pPr lvl="1"/>
            <a:r>
              <a:rPr lang="es-MX" sz="2400" dirty="0"/>
              <a:t>Mantenimiento prolongado.</a:t>
            </a:r>
          </a:p>
          <a:p>
            <a:pPr lvl="1"/>
            <a:r>
              <a:rPr lang="es-MX" sz="2400" dirty="0"/>
              <a:t>Enfriamiento </a:t>
            </a:r>
            <a:r>
              <a:rPr lang="es-MX" sz="2400" b="1" dirty="0"/>
              <a:t>lento en horno</a:t>
            </a:r>
            <a:r>
              <a:rPr lang="es-MX" sz="2400" dirty="0"/>
              <a:t>.</a:t>
            </a:r>
          </a:p>
          <a:p>
            <a:endParaRPr lang="es-MX" sz="2400" dirty="0"/>
          </a:p>
          <a:p>
            <a:r>
              <a:rPr lang="es-MX" sz="2400" b="1" dirty="0"/>
              <a:t>Resultado</a:t>
            </a:r>
            <a:r>
              <a:rPr lang="es-MX" sz="2400" dirty="0"/>
              <a:t>: Aumenta la ductilidad, maquinabilidad, elimina tensiones internas y refina el tamaño del grano.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CFD3B9-3571-4E56-EB1C-532FF431F1C3}"/>
              </a:ext>
            </a:extLst>
          </p:cNvPr>
          <p:cNvSpPr txBox="1"/>
          <p:nvPr/>
        </p:nvSpPr>
        <p:spPr>
          <a:xfrm>
            <a:off x="453673" y="420429"/>
            <a:ext cx="44479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Tratamientos Térmicos</a:t>
            </a:r>
            <a:endParaRPr lang="es-AR" sz="3200" b="1" dirty="0">
              <a:latin typeface="Arial Black" panose="020B0A040201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DE4F1C-A0F9-A046-92D6-70318CA51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513" y="3128211"/>
            <a:ext cx="6595795" cy="3729789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C0814686-9873-9AA3-8365-BCAE9F6CD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706" y="235763"/>
            <a:ext cx="6096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MX" sz="2400" b="1" dirty="0"/>
              <a:t>Aplicación</a:t>
            </a:r>
            <a:r>
              <a:rPr lang="es-MX" sz="2400" dirty="0"/>
              <a:t>: Láminas metálicas para ser estampadas, dobladas o deformadas en cualquier forma. </a:t>
            </a:r>
            <a:endParaRPr lang="es-MX" sz="2400" b="1" dirty="0"/>
          </a:p>
        </p:txBody>
      </p:sp>
      <p:pic>
        <p:nvPicPr>
          <p:cNvPr id="3074" name="Picture 2" descr="Cómo Se Hace El Revenido: Guía Paso A Paso | Aceros Zapla">
            <a:extLst>
              <a:ext uri="{FF2B5EF4-FFF2-40B4-BE49-F238E27FC236}">
                <a16:creationId xmlns:a16="http://schemas.microsoft.com/office/drawing/2014/main" id="{99A3DF27-0C1D-DE50-09A6-4EE4B9CAE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643" y="1436092"/>
            <a:ext cx="3336758" cy="16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381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E480E-B277-E4B5-95E1-3203CBEA1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5 Marcador de número de diapositiva">
            <a:extLst>
              <a:ext uri="{FF2B5EF4-FFF2-40B4-BE49-F238E27FC236}">
                <a16:creationId xmlns:a16="http://schemas.microsoft.com/office/drawing/2014/main" id="{E8977B8F-502F-56ED-7794-0550F5FC10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254D29-2722-4569-9392-A787BA3F7C01}" type="slidenum">
              <a:rPr lang="es-AR" altLang="es-A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s-AR" altLang="es-AR" sz="1200">
              <a:solidFill>
                <a:srgbClr val="898989"/>
              </a:solidFill>
            </a:endParaRPr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2A5F8D24-05A7-6B61-F34F-F3EC3F0E4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471" y="2040125"/>
            <a:ext cx="9647992" cy="119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sz="2400" dirty="0"/>
              <a:t>La </a:t>
            </a:r>
            <a:r>
              <a:rPr lang="es-MX" sz="2400" b="1" dirty="0"/>
              <a:t>corrosión</a:t>
            </a:r>
            <a:r>
              <a:rPr lang="es-MX" sz="2400" dirty="0"/>
              <a:t> es el proceso de </a:t>
            </a:r>
            <a:r>
              <a:rPr lang="es-MX" sz="2400" b="1" dirty="0"/>
              <a:t>degradación de un metal</a:t>
            </a:r>
            <a:r>
              <a:rPr lang="es-MX" sz="2400" dirty="0"/>
              <a:t> debido a su reacción química o electroquímica con el entorno, generalmente con el </a:t>
            </a:r>
            <a:r>
              <a:rPr lang="es-MX" sz="2400" b="1" dirty="0"/>
              <a:t>oxígeno y la humedad</a:t>
            </a:r>
            <a:r>
              <a:rPr lang="es-MX" sz="2400" dirty="0"/>
              <a:t> del aire..</a:t>
            </a:r>
            <a:endParaRPr lang="es-ES_tradnl" altLang="en-US" sz="2000" dirty="0"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06B910-1292-47D7-F228-5C5F3CA34871}"/>
              </a:ext>
            </a:extLst>
          </p:cNvPr>
          <p:cNvSpPr txBox="1"/>
          <p:nvPr/>
        </p:nvSpPr>
        <p:spPr>
          <a:xfrm>
            <a:off x="1196471" y="427630"/>
            <a:ext cx="66160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Corrosión y protección.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30893E-C2AA-AAA2-B31E-A4C8DC4F0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470" y="3426150"/>
            <a:ext cx="518828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sz="2400" dirty="0"/>
              <a:t>En la mayoría de los casos, la corrosión es una </a:t>
            </a:r>
            <a:r>
              <a:rPr lang="es-MX" sz="2400" b="1" dirty="0"/>
              <a:t>oxidación</a:t>
            </a:r>
            <a:r>
              <a:rPr lang="es-MX" sz="2400" dirty="0"/>
              <a:t>: el metal </a:t>
            </a:r>
            <a:r>
              <a:rPr lang="es-MX" sz="2400" b="1" dirty="0"/>
              <a:t>pierde electrones</a:t>
            </a:r>
            <a:r>
              <a:rPr lang="es-MX" sz="2400" dirty="0"/>
              <a:t>, formando óxidos o sales.</a:t>
            </a:r>
            <a:r>
              <a:rPr lang="es-MX" sz="2400" b="1" dirty="0"/>
              <a:t>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sz="2400" b="1" dirty="0"/>
              <a:t>Consecuencia</a:t>
            </a:r>
            <a:r>
              <a:rPr lang="es-MX" sz="2400" dirty="0"/>
              <a:t>: pérdida de material, reducción de resistencia mecánica, fallas estructurales, pérdida estética o funcional.</a:t>
            </a:r>
            <a:endParaRPr kumimoji="0" lang="es-AR" altLang="es-A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DIFERENCIAS ENTRE LA OXIDACIÓN Y LA CORROSIÓN DEL ACERO">
            <a:extLst>
              <a:ext uri="{FF2B5EF4-FFF2-40B4-BE49-F238E27FC236}">
                <a16:creationId xmlns:a16="http://schemas.microsoft.com/office/drawing/2014/main" id="{88380D43-F29A-01A3-1204-7AA3BBFE6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732" y="3641503"/>
            <a:ext cx="5252268" cy="291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925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16CAE-4D45-CF66-A69D-198BC9E3F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5 Marcador de número de diapositiva">
            <a:extLst>
              <a:ext uri="{FF2B5EF4-FFF2-40B4-BE49-F238E27FC236}">
                <a16:creationId xmlns:a16="http://schemas.microsoft.com/office/drawing/2014/main" id="{50AEA5F7-6645-2F64-FAE7-AE773F960B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254D29-2722-4569-9392-A787BA3F7C01}" type="slidenum">
              <a:rPr lang="es-AR" altLang="es-A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s-AR" altLang="es-AR" sz="1200">
              <a:solidFill>
                <a:srgbClr val="898989"/>
              </a:solidFill>
            </a:endParaRPr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86424A0B-2184-8795-A225-4A0ED2F61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526" y="1541376"/>
            <a:ext cx="9647992" cy="119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s-AR" altLang="es-AR" sz="28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sz="2800" dirty="0"/>
              <a:t>Proceso </a:t>
            </a:r>
            <a:r>
              <a:rPr lang="es-MX" sz="2800" b="1" dirty="0"/>
              <a:t>espontáneo</a:t>
            </a:r>
            <a:r>
              <a:rPr lang="es-MX" sz="2800" dirty="0"/>
              <a:t> que ocurre para que el metal vuelva a su estado natural (óxido/mineral).</a:t>
            </a:r>
            <a:endParaRPr lang="es-AR" altLang="es-AR" sz="2800" dirty="0"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2E783A-92ED-6349-2355-137D27B4BD13}"/>
              </a:ext>
            </a:extLst>
          </p:cNvPr>
          <p:cNvSpPr txBox="1"/>
          <p:nvPr/>
        </p:nvSpPr>
        <p:spPr>
          <a:xfrm>
            <a:off x="1058779" y="283251"/>
            <a:ext cx="66160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Corrosión y protección.</a:t>
            </a:r>
          </a:p>
        </p:txBody>
      </p:sp>
      <p:pic>
        <p:nvPicPr>
          <p:cNvPr id="4098" name="Picture 2" descr="DIFERENCIAS ENTRE LA OXIDACIÓN Y LA CORROSIÓN DEL ACERO">
            <a:extLst>
              <a:ext uri="{FF2B5EF4-FFF2-40B4-BE49-F238E27FC236}">
                <a16:creationId xmlns:a16="http://schemas.microsoft.com/office/drawing/2014/main" id="{93332204-B77A-577E-1281-99073E328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732" y="3399734"/>
            <a:ext cx="5252268" cy="291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24692329-3B61-D518-FA1F-C6E85AF30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526" y="2965871"/>
            <a:ext cx="564682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 metal actúa como </a:t>
            </a:r>
            <a:r>
              <a:rPr kumimoji="0" lang="es-AR" altLang="es-A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ánodo</a:t>
            </a:r>
            <a:r>
              <a:rPr kumimoji="0" lang="es-AR" altLang="es-A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 </a:t>
            </a:r>
            <a:r>
              <a:rPr kumimoji="0" lang="es-AR" altLang="es-A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cede electrones</a:t>
            </a:r>
            <a:r>
              <a:rPr kumimoji="0" lang="es-AR" altLang="es-A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(oxidación).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Esos electrones se transfieren a una </a:t>
            </a:r>
            <a:r>
              <a:rPr kumimoji="0" lang="es-AR" altLang="es-A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zona cátodo</a:t>
            </a:r>
            <a:r>
              <a:rPr kumimoji="0" lang="es-AR" altLang="es-A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 forma un </a:t>
            </a:r>
            <a:r>
              <a:rPr kumimoji="0" lang="es-AR" altLang="es-A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circuito electroquímico</a:t>
            </a:r>
            <a:r>
              <a:rPr kumimoji="0" lang="es-AR" altLang="es-A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 presencia de un electrolito (agua con sales o humedad).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 forma un </a:t>
            </a:r>
            <a:r>
              <a:rPr kumimoji="0" lang="es-AR" altLang="es-A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óxido metálico</a:t>
            </a:r>
            <a:r>
              <a:rPr kumimoji="0" lang="es-AR" altLang="es-A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(como el óxido de hierro en el caso del acero = “herrumbre”).</a:t>
            </a:r>
          </a:p>
        </p:txBody>
      </p:sp>
    </p:spTree>
    <p:extLst>
      <p:ext uri="{BB962C8B-B14F-4D97-AF65-F5344CB8AC3E}">
        <p14:creationId xmlns:p14="http://schemas.microsoft.com/office/powerpoint/2010/main" val="772553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2F1FE-8AED-3B8B-EA02-9F059C25D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D988F4-82BB-8F0A-0B60-D77CCC136978}"/>
              </a:ext>
            </a:extLst>
          </p:cNvPr>
          <p:cNvSpPr txBox="1"/>
          <p:nvPr/>
        </p:nvSpPr>
        <p:spPr>
          <a:xfrm>
            <a:off x="1058779" y="283251"/>
            <a:ext cx="66160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Corrosión y protección.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92B207-5039-12A1-FB9E-47D8C1AB20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085913"/>
              </p:ext>
            </p:extLst>
          </p:nvPr>
        </p:nvGraphicFramePr>
        <p:xfrm>
          <a:off x="898358" y="1900813"/>
          <a:ext cx="9721516" cy="4023360"/>
        </p:xfrm>
        <a:graphic>
          <a:graphicData uri="http://schemas.openxmlformats.org/drawingml/2006/table">
            <a:tbl>
              <a:tblPr/>
              <a:tblGrid>
                <a:gridCol w="1900573">
                  <a:extLst>
                    <a:ext uri="{9D8B030D-6E8A-4147-A177-3AD203B41FA5}">
                      <a16:colId xmlns:a16="http://schemas.microsoft.com/office/drawing/2014/main" val="1516398505"/>
                    </a:ext>
                  </a:extLst>
                </a:gridCol>
                <a:gridCol w="4810300">
                  <a:extLst>
                    <a:ext uri="{9D8B030D-6E8A-4147-A177-3AD203B41FA5}">
                      <a16:colId xmlns:a16="http://schemas.microsoft.com/office/drawing/2014/main" val="3752638536"/>
                    </a:ext>
                  </a:extLst>
                </a:gridCol>
                <a:gridCol w="3010643">
                  <a:extLst>
                    <a:ext uri="{9D8B030D-6E8A-4147-A177-3AD203B41FA5}">
                      <a16:colId xmlns:a16="http://schemas.microsoft.com/office/drawing/2014/main" val="33025688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AR" sz="2400" b="1" dirty="0"/>
                        <a:t>Tipo de corrosión: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2400" b="1" dirty="0"/>
                        <a:t>Descripción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2400" b="1" dirty="0"/>
                        <a:t>Ejemplo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05184"/>
                  </a:ext>
                </a:extLst>
              </a:tr>
              <a:tr h="271288">
                <a:tc>
                  <a:txBody>
                    <a:bodyPr/>
                    <a:lstStyle/>
                    <a:p>
                      <a:r>
                        <a:rPr lang="es-AR" sz="2400" b="1"/>
                        <a:t>Uniforme</a:t>
                      </a:r>
                      <a:endParaRPr lang="es-AR" sz="2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Afecta toda la superficie por igual. Es predecible.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6871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AR" sz="2400" b="1" dirty="0"/>
                        <a:t>Galvánica</a:t>
                      </a:r>
                      <a:endParaRPr lang="es-AR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/>
                        <a:t>Entre dos metales distintos en contacto, uno se corroe más rápido (el menos noble).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5669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AR" sz="2400" b="1" dirty="0"/>
                        <a:t>Picadura</a:t>
                      </a:r>
                      <a:endParaRPr lang="es-AR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2400"/>
                        <a:t>Corrosión localizada que forma agujeros profundos. Difícil de detectar.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1369365"/>
                  </a:ext>
                </a:extLst>
              </a:tr>
            </a:tbl>
          </a:graphicData>
        </a:graphic>
      </p:graphicFrame>
      <p:pic>
        <p:nvPicPr>
          <p:cNvPr id="5" name="Picture 2" descr="Pared De Chapa De Zinc Vieja Y Oxidada. Textura De Techo De Chapa De Estilo  Vintage. Patrón De Hoja De Metal Viejo. Metal Oxidado O Revestimiento.  Corrosión De Galvanizados. Fondo Y Texturas">
            <a:extLst>
              <a:ext uri="{FF2B5EF4-FFF2-40B4-BE49-F238E27FC236}">
                <a16:creationId xmlns:a16="http://schemas.microsoft.com/office/drawing/2014/main" id="{AD103C17-0007-62E4-657E-0D8002410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40862" y="1634764"/>
            <a:ext cx="1596292" cy="212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AAC7E9-3343-AA8B-8139-43625A2C0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813" y="5385721"/>
            <a:ext cx="2128390" cy="1418927"/>
          </a:xfrm>
          <a:prstGeom prst="rect">
            <a:avLst/>
          </a:prstGeom>
        </p:spPr>
      </p:pic>
      <p:pic>
        <p:nvPicPr>
          <p:cNvPr id="6152" name="Picture 8" descr="Corrosión Galvánica, Cuando Los Metales No Se Llevan Bien">
            <a:extLst>
              <a:ext uri="{FF2B5EF4-FFF2-40B4-BE49-F238E27FC236}">
                <a16:creationId xmlns:a16="http://schemas.microsoft.com/office/drawing/2014/main" id="{96E66A3A-1405-DFEA-85ED-B6B2F7DD8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813" y="3791247"/>
            <a:ext cx="2737666" cy="127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953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F3C9F-9661-E677-5BF3-0700D1217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6B1EC9-8DD6-CECE-5589-1B20C9FA796C}"/>
              </a:ext>
            </a:extLst>
          </p:cNvPr>
          <p:cNvSpPr txBox="1"/>
          <p:nvPr/>
        </p:nvSpPr>
        <p:spPr>
          <a:xfrm>
            <a:off x="453672" y="235763"/>
            <a:ext cx="44479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Métodos de protección </a:t>
            </a:r>
            <a:endParaRPr lang="es-AR" sz="3200" b="1" dirty="0">
              <a:latin typeface="Arial Black" panose="020B0A040201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720BE1A-85FA-785B-F3D1-9DB730D00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10" y="1932740"/>
            <a:ext cx="4668253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MX" sz="2200" b="1" dirty="0"/>
              <a:t>Selección de materiales compatibles</a:t>
            </a:r>
            <a:r>
              <a:rPr lang="es-MX" sz="2200" dirty="0"/>
              <a:t>:</a:t>
            </a:r>
          </a:p>
          <a:p>
            <a:pPr lvl="1"/>
            <a:r>
              <a:rPr lang="es-MX" sz="2200" dirty="0"/>
              <a:t>Evitar contacto entre metales con diferentes potenciales electroquímicos.</a:t>
            </a:r>
          </a:p>
          <a:p>
            <a:pPr lvl="1"/>
            <a:r>
              <a:rPr lang="es-MX" sz="2200" dirty="0"/>
              <a:t>Se aplican juntas aislantes o recubrimientos para evitar celdas galvánicas.</a:t>
            </a:r>
          </a:p>
          <a:p>
            <a:r>
              <a:rPr lang="es-MX" sz="2200" b="1" dirty="0"/>
              <a:t>Diseño adecuado</a:t>
            </a:r>
            <a:r>
              <a:rPr lang="es-MX" sz="2200" dirty="0"/>
              <a:t>:</a:t>
            </a:r>
          </a:p>
          <a:p>
            <a:pPr lvl="1"/>
            <a:r>
              <a:rPr lang="es-MX" sz="2200" dirty="0"/>
              <a:t>Evitar geometrías que acumulen agua.</a:t>
            </a:r>
          </a:p>
          <a:p>
            <a:pPr lvl="1"/>
            <a:r>
              <a:rPr lang="es-MX" sz="2200" dirty="0"/>
              <a:t>Facilitar el drenaje y ventilación.</a:t>
            </a:r>
          </a:p>
          <a:p>
            <a:pPr lvl="1"/>
            <a:r>
              <a:rPr lang="es-MX" sz="2200" dirty="0"/>
              <a:t>Minimizar zonas de contacto entre metales distintos.</a:t>
            </a:r>
          </a:p>
          <a:p>
            <a:endParaRPr lang="es-MX" sz="2200" b="1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85EAED8-CE16-E8E4-AECF-21918898D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3140" y="505027"/>
            <a:ext cx="6235450" cy="615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Galvanizado</a:t>
            </a:r>
            <a:r>
              <a:rPr kumimoji="0" lang="es-AR" altLang="es-A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Recubrimiento de zinc sobre acero.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 zinc se oxida en lugar del acero (protección catódica).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Muy usado en estructuras exteriores, caños, techos.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AR" altLang="es-A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Pintura y barnices</a:t>
            </a:r>
            <a:r>
              <a:rPr kumimoji="0" lang="es-AR" altLang="es-A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Crea una barrera física entre el metal y el entorno.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 usa en maquinaria, autos, herramientas.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AR" altLang="es-A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Anodizado</a:t>
            </a:r>
            <a:r>
              <a:rPr kumimoji="0" lang="es-AR" altLang="es-A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(en aluminio):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Tratamiento electroquímico que </a:t>
            </a:r>
            <a:r>
              <a:rPr kumimoji="0" lang="es-AR" altLang="es-A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aumenta el espesor del óxido natural del aluminio</a:t>
            </a:r>
            <a:r>
              <a:rPr kumimoji="0" lang="es-AR" altLang="es-A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Mejora resistencia a la corrosión y da acabado decorativo.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088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73FA0-A97E-AE8E-FD13-30A92EDEA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B0FABD-4F47-C545-F321-AABDA09B578E}"/>
              </a:ext>
            </a:extLst>
          </p:cNvPr>
          <p:cNvSpPr txBox="1"/>
          <p:nvPr/>
        </p:nvSpPr>
        <p:spPr>
          <a:xfrm>
            <a:off x="453672" y="235763"/>
            <a:ext cx="44479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Métodos de protección </a:t>
            </a:r>
            <a:endParaRPr lang="es-AR" sz="3200" b="1" dirty="0">
              <a:latin typeface="Arial Black" panose="020B0A040201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EADBD5B-37AD-A78E-1385-CE79EEEC1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3140" y="505027"/>
            <a:ext cx="6235450" cy="615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Galvanizado</a:t>
            </a:r>
            <a:r>
              <a:rPr kumimoji="0" lang="es-AR" altLang="es-A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Recubrimiento de zinc sobre acero.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 zinc se oxida en lugar del acero (protección catódica).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Muy usado en estructuras exteriores, caños, techos.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AR" altLang="es-A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Pintura y barnices</a:t>
            </a:r>
            <a:r>
              <a:rPr kumimoji="0" lang="es-AR" altLang="es-A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Crea una barrera física entre el metal y el entorno.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 usa en maquinaria, autos, herramientas.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AR" altLang="es-A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Anodizado</a:t>
            </a:r>
            <a:r>
              <a:rPr kumimoji="0" lang="es-AR" altLang="es-A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(en aluminio):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Tratamiento electroquímico que </a:t>
            </a:r>
            <a:r>
              <a:rPr kumimoji="0" lang="es-AR" altLang="es-A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aumenta el espesor del óxido natural del aluminio</a:t>
            </a:r>
            <a:r>
              <a:rPr kumimoji="0" lang="es-AR" altLang="es-A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Mejora resistencia a la corrosión y da acabado decorativo.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7B091F-D436-5D20-D357-EE7DC5718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526" y="4197760"/>
            <a:ext cx="3694198" cy="2462798"/>
          </a:xfrm>
          <a:prstGeom prst="rect">
            <a:avLst/>
          </a:prstGeom>
        </p:spPr>
      </p:pic>
      <p:pic>
        <p:nvPicPr>
          <p:cNvPr id="8196" name="Picture 4" descr="Pinturas para metales con mayor protección anticorrosiva">
            <a:extLst>
              <a:ext uri="{FF2B5EF4-FFF2-40B4-BE49-F238E27FC236}">
                <a16:creationId xmlns:a16="http://schemas.microsoft.com/office/drawing/2014/main" id="{97A4E038-7502-291E-A062-924890D51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0" t="10761" r="5244" b="19531"/>
          <a:stretch/>
        </p:blipFill>
        <p:spPr bwMode="auto">
          <a:xfrm>
            <a:off x="2552084" y="4395202"/>
            <a:ext cx="2760317" cy="246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Qué es el anodizado de aluminio - Chatarrería Hermanos Lopez">
            <a:extLst>
              <a:ext uri="{FF2B5EF4-FFF2-40B4-BE49-F238E27FC236}">
                <a16:creationId xmlns:a16="http://schemas.microsoft.com/office/drawing/2014/main" id="{6C5FF59E-3ABF-495B-E930-0C0C794D4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" t="11431" r="10421" b="16352"/>
          <a:stretch/>
        </p:blipFill>
        <p:spPr bwMode="auto">
          <a:xfrm>
            <a:off x="1245188" y="2194685"/>
            <a:ext cx="3793199" cy="220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627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AF081-CBD4-E104-5B08-FBEF55AF1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3EC33B-F887-AD8B-F7C7-7BB2DE97F1D2}"/>
              </a:ext>
            </a:extLst>
          </p:cNvPr>
          <p:cNvSpPr txBox="1"/>
          <p:nvPr/>
        </p:nvSpPr>
        <p:spPr>
          <a:xfrm>
            <a:off x="453672" y="235763"/>
            <a:ext cx="44479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Preguntas de repaso:</a:t>
            </a:r>
            <a:endParaRPr lang="es-AR" sz="3200" b="1" dirty="0">
              <a:latin typeface="Arial Black" panose="020B0A040201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35BC77BB-51FE-17A3-AD67-002D23802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5675" y="1504470"/>
            <a:ext cx="5582653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¿Cuál es la diferencia principal entre un metal ferroso y uno no ferroso?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AR" altLang="es-A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¿Qué es una aleación y para qué se utiliza?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AR" altLang="es-A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Menciona tres propiedades físicas importantes de los metales y sus implicancias en el diseño.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AR" altLang="es-A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¿Qué es el diagrama tensión-deformación y qué información nos proporciona?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4599D9A-0B08-6A0E-1A58-CB9028ED4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671" y="2186176"/>
            <a:ext cx="4447991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¿Qué es la corrosión y cómo puede prevenirse?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¿Cuál es la importancia de la estructura cristalina en los metales?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Menciona tres metales no ferrosos y una aplicación típica de cada uno.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AR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¿Qué tipos de tratamientos térmicos existen y qué efectos tienen sobre el metal?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es-AR" altLang="es-A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22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51AF8-0744-E691-75F6-318D1382B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5 Marcador de número de diapositiva">
            <a:extLst>
              <a:ext uri="{FF2B5EF4-FFF2-40B4-BE49-F238E27FC236}">
                <a16:creationId xmlns:a16="http://schemas.microsoft.com/office/drawing/2014/main" id="{065DF68A-4F79-13AC-8F59-3BEEE24C10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254D29-2722-4569-9392-A787BA3F7C01}" type="slidenum">
              <a:rPr lang="es-AR" altLang="es-A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s-AR" altLang="es-AR" sz="1200">
              <a:solidFill>
                <a:srgbClr val="898989"/>
              </a:solidFill>
            </a:endParaRPr>
          </a:p>
        </p:txBody>
      </p:sp>
      <p:pic>
        <p:nvPicPr>
          <p:cNvPr id="6147" name="6 Imagen" descr="encabezado.jpg">
            <a:extLst>
              <a:ext uri="{FF2B5EF4-FFF2-40B4-BE49-F238E27FC236}">
                <a16:creationId xmlns:a16="http://schemas.microsoft.com/office/drawing/2014/main" id="{D8FC6F18-C079-9FD3-F8FC-4BAB67CA4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9906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32096E-F5C6-3C49-6557-DCF9F6415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471" y="815342"/>
            <a:ext cx="5009651" cy="76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_tradnl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Historia</a:t>
            </a:r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BEB9C525-0ED7-5B23-D8D5-F84B7408D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471" y="1197071"/>
            <a:ext cx="8209547" cy="119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es-ES_tradnl" altLang="en-US" sz="2400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s-MX" sz="2400" dirty="0"/>
              <a:t>Los metales han sido fundamentales en la evolución tecnológica de la humanidad</a:t>
            </a:r>
            <a:endParaRPr lang="es-ES_tradnl" altLang="en-US" sz="2000" dirty="0">
              <a:latin typeface="Arial" panose="020B0604020202020204" pitchFamily="34" charset="0"/>
            </a:endParaRPr>
          </a:p>
        </p:txBody>
      </p:sp>
      <p:pic>
        <p:nvPicPr>
          <p:cNvPr id="3" name="Picture 14" descr="ETAPAS de la Edad de los METALES: Cobre, Bronce y Hierro - [RESUMEN]">
            <a:extLst>
              <a:ext uri="{FF2B5EF4-FFF2-40B4-BE49-F238E27FC236}">
                <a16:creationId xmlns:a16="http://schemas.microsoft.com/office/drawing/2014/main" id="{CACAA46B-2B09-36F9-E92B-F2704EE8CB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5" b="6705"/>
          <a:stretch/>
        </p:blipFill>
        <p:spPr bwMode="auto">
          <a:xfrm>
            <a:off x="1142249" y="2594140"/>
            <a:ext cx="9926779" cy="344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El período de la Edad de los metales es la última fase de la Prehistoria.  De corta duración, el cual llego hasta la ap… | Edad de los metales, Edad  de bronce,">
            <a:extLst>
              <a:ext uri="{FF2B5EF4-FFF2-40B4-BE49-F238E27FC236}">
                <a16:creationId xmlns:a16="http://schemas.microsoft.com/office/drawing/2014/main" id="{4A318CA6-5845-5B01-E0C9-0DDE3084A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845" y="5496470"/>
            <a:ext cx="2402155" cy="124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46CA8BF5-262C-C08A-5B6F-A5311F3E1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11" y="5575039"/>
            <a:ext cx="1755142" cy="134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Edad del Bronce - Wikipedia, la enciclopedia libre">
            <a:extLst>
              <a:ext uri="{FF2B5EF4-FFF2-40B4-BE49-F238E27FC236}">
                <a16:creationId xmlns:a16="http://schemas.microsoft.com/office/drawing/2014/main" id="{3EE47940-4A7B-829D-B7C2-4149280EC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82" y="5749329"/>
            <a:ext cx="2402155" cy="169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56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58720-A966-5A1D-2F2C-CF265702F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5 Marcador de número de diapositiva">
            <a:extLst>
              <a:ext uri="{FF2B5EF4-FFF2-40B4-BE49-F238E27FC236}">
                <a16:creationId xmlns:a16="http://schemas.microsoft.com/office/drawing/2014/main" id="{0CBC23D1-BB30-7C55-1E74-39711F2767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254D29-2722-4569-9392-A787BA3F7C01}" type="slidenum">
              <a:rPr lang="es-AR" altLang="es-A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s-AR" altLang="es-AR" sz="1200">
              <a:solidFill>
                <a:srgbClr val="898989"/>
              </a:solidFill>
            </a:endParaRPr>
          </a:p>
        </p:txBody>
      </p:sp>
      <p:pic>
        <p:nvPicPr>
          <p:cNvPr id="6147" name="6 Imagen" descr="encabezado.jpg">
            <a:extLst>
              <a:ext uri="{FF2B5EF4-FFF2-40B4-BE49-F238E27FC236}">
                <a16:creationId xmlns:a16="http://schemas.microsoft.com/office/drawing/2014/main" id="{622A3793-61DB-C5E6-CA40-2AE7C75B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9906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ED69CA-C209-774A-C0F1-92C9EBB8A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471" y="815342"/>
            <a:ext cx="5009651" cy="76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_tradnl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Historia</a:t>
            </a:r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CDA584CC-4D78-2D89-A17D-8BEDC9E92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471" y="1197071"/>
            <a:ext cx="8209547" cy="119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es-ES_tradnl" altLang="en-US" sz="2400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s-MX" sz="2400" dirty="0"/>
              <a:t>Los metales han sido fundamentales en la evolución tecnológica de la humanidad</a:t>
            </a:r>
            <a:endParaRPr lang="es-ES_tradnl" altLang="en-US" sz="2000" dirty="0">
              <a:latin typeface="Arial" panose="020B0604020202020204" pitchFamily="34" charset="0"/>
            </a:endParaRPr>
          </a:p>
        </p:txBody>
      </p:sp>
      <p:pic>
        <p:nvPicPr>
          <p:cNvPr id="7" name="Picture 5" descr="Las fábricas en los inicios de la Revolución Industrial | Revolución  industrial, Primera revolucion industrial, Fabricas industrial">
            <a:extLst>
              <a:ext uri="{FF2B5EF4-FFF2-40B4-BE49-F238E27FC236}">
                <a16:creationId xmlns:a16="http://schemas.microsoft.com/office/drawing/2014/main" id="{3CE2593F-4491-894F-A9DE-66CBFFA77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05" y="2845304"/>
            <a:ext cx="4572000" cy="401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9CEA16B0-55B4-DB57-5D66-FD6C86FA6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471" y="2781356"/>
            <a:ext cx="3313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s-AR" altLang="es-A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1760-1899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68C03043-B09A-F484-3FC8-2249B91C2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471" y="3473116"/>
            <a:ext cx="331311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s-AR" altLang="es-A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-Caminos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s-AR" altLang="es-A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s-AR" altLang="es-A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-Industrias y herramientas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s-AR" altLang="es-A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s-AR" altLang="es-A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-Bienes comunes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s-AR" altLang="es-AR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737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89C25-56EE-C1E8-07F7-FD85C626B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5 Marcador de número de diapositiva">
            <a:extLst>
              <a:ext uri="{FF2B5EF4-FFF2-40B4-BE49-F238E27FC236}">
                <a16:creationId xmlns:a16="http://schemas.microsoft.com/office/drawing/2014/main" id="{D91B91A9-C3EA-44F4-EF50-D0D26FA911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254D29-2722-4569-9392-A787BA3F7C01}" type="slidenum">
              <a:rPr lang="es-AR" altLang="es-A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s-AR" altLang="es-AR" sz="1200">
              <a:solidFill>
                <a:srgbClr val="898989"/>
              </a:solidFill>
            </a:endParaRPr>
          </a:p>
        </p:txBody>
      </p:sp>
      <p:pic>
        <p:nvPicPr>
          <p:cNvPr id="6147" name="6 Imagen" descr="encabezado.jpg">
            <a:extLst>
              <a:ext uri="{FF2B5EF4-FFF2-40B4-BE49-F238E27FC236}">
                <a16:creationId xmlns:a16="http://schemas.microsoft.com/office/drawing/2014/main" id="{F39389D5-D644-B2F5-CC94-A8EFD2027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9906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F0E61D-2203-B119-1725-EC0D8F8C0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471" y="815342"/>
            <a:ext cx="5009651" cy="76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_tradnl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Historia</a:t>
            </a:r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948E1B0D-B244-3C30-D969-60C6259C3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471" y="1197071"/>
            <a:ext cx="8209547" cy="119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es-ES_tradnl" altLang="en-US" sz="2400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s-MX" sz="2400" dirty="0"/>
              <a:t>Los metales han sido fundamentales en la evolución tecnológica de la humanidad</a:t>
            </a:r>
            <a:endParaRPr lang="es-ES_tradnl" altLang="en-US" sz="2000" dirty="0">
              <a:latin typeface="Arial" panose="020B0604020202020204" pitchFamily="34" charset="0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F6F2841D-054D-4FDB-CD96-9E6553544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772464"/>
            <a:ext cx="33131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s-AR" altLang="es-A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1900 – 2000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s-AR" altLang="es-AR" b="1" dirty="0">
              <a:latin typeface="Times New Roman" panose="02020603050405020304" pitchFamily="18" charset="0"/>
            </a:endParaRPr>
          </a:p>
        </p:txBody>
      </p:sp>
      <p:pic>
        <p:nvPicPr>
          <p:cNvPr id="3" name="Picture 4" descr="Metales: información, clasificación, usos y características">
            <a:extLst>
              <a:ext uri="{FF2B5EF4-FFF2-40B4-BE49-F238E27FC236}">
                <a16:creationId xmlns:a16="http://schemas.microsoft.com/office/drawing/2014/main" id="{B8680926-2BF9-6547-5CD7-F3E49B3CC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32" y="3959058"/>
            <a:ext cx="5985878" cy="299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21237C6-B0C7-5E79-2311-DCEE51F05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0" t="16034"/>
          <a:stretch>
            <a:fillRect/>
          </a:stretch>
        </p:blipFill>
        <p:spPr bwMode="auto">
          <a:xfrm rot="16200000">
            <a:off x="7081902" y="1299201"/>
            <a:ext cx="1368425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3F6365AA-988D-BA99-8D91-44B31CF4D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78" y="3656575"/>
            <a:ext cx="4833937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312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570A73-B059-7FBA-7042-994E9FFFAE5C}"/>
              </a:ext>
            </a:extLst>
          </p:cNvPr>
          <p:cNvSpPr txBox="1"/>
          <p:nvPr/>
        </p:nvSpPr>
        <p:spPr>
          <a:xfrm>
            <a:off x="280763" y="424806"/>
            <a:ext cx="4447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Metales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9ABBACF8-185B-93F5-9CDE-9CB82BAAC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763" y="1194247"/>
            <a:ext cx="4838388" cy="578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sz="2400" dirty="0"/>
              <a:t>Los metales son los materiales más importan tes de la ingeniería.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sz="2400" dirty="0"/>
              <a:t>Un metal es una categoría de materiales que se caracterizan generalmente por tener propiedades en rangos similares.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sz="2400" dirty="0"/>
              <a:t>La categoría incluye tanto a elementos metálicos como a sus aleaciones. Los metales tienen propiedades que satisfacen una variedad amplia de requerimientos de diseño. </a:t>
            </a:r>
            <a:endParaRPr lang="es-ES_tradnl" altLang="en-US" sz="2400" dirty="0">
              <a:latin typeface="Arial" panose="020B0604020202020204" pitchFamily="34" charset="0"/>
            </a:endParaRPr>
          </a:p>
        </p:txBody>
      </p:sp>
      <p:pic>
        <p:nvPicPr>
          <p:cNvPr id="3" name="Picture 2" descr="9 ideas de LOS METALES | metal, edad de los metales, prehistoria etapas">
            <a:extLst>
              <a:ext uri="{FF2B5EF4-FFF2-40B4-BE49-F238E27FC236}">
                <a16:creationId xmlns:a16="http://schemas.microsoft.com/office/drawing/2014/main" id="{7907F492-07C0-9EFB-2901-4C1718EB0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 t="28567" r="10314" b="8445"/>
          <a:stretch/>
        </p:blipFill>
        <p:spPr bwMode="auto">
          <a:xfrm>
            <a:off x="5595412" y="2935705"/>
            <a:ext cx="6596588" cy="392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CE6E68-E446-2C6F-C5B0-2DD4CA9DC419}"/>
              </a:ext>
            </a:extLst>
          </p:cNvPr>
          <p:cNvSpPr txBox="1"/>
          <p:nvPr/>
        </p:nvSpPr>
        <p:spPr>
          <a:xfrm>
            <a:off x="5887453" y="855694"/>
            <a:ext cx="63045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/>
              <a:t>Los procesos de manufactura con los que se les transforma en productos, han sido creados y mejorados a lo largo de muchos años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3715273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3A729-5E7A-FC85-0FFD-7C4E4BD7D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98D2FD0-9B90-56AB-F4CB-4F7155354AC5}"/>
              </a:ext>
            </a:extLst>
          </p:cNvPr>
          <p:cNvSpPr txBox="1"/>
          <p:nvPr/>
        </p:nvSpPr>
        <p:spPr>
          <a:xfrm>
            <a:off x="280763" y="424806"/>
            <a:ext cx="4447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Metales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20160872-6924-4DB1-DEF3-7FC069A5A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16" y="1808784"/>
            <a:ext cx="4838388" cy="41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MX" altLang="en-US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n-US" sz="2400" b="1" dirty="0">
                <a:latin typeface="Arial Black" panose="020B0A04020102020204" pitchFamily="34" charset="0"/>
              </a:rPr>
              <a:t>Ferrosos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n-US" sz="2400" dirty="0">
                <a:latin typeface="Arial" panose="020B0604020202020204" pitchFamily="34" charset="0"/>
              </a:rPr>
              <a:t>-Baratos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n-US" sz="2400" dirty="0">
                <a:latin typeface="Arial" panose="020B0604020202020204" pitchFamily="34" charset="0"/>
              </a:rPr>
              <a:t>-Resistentes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n-US" sz="2400" dirty="0">
                <a:latin typeface="Arial" panose="020B0604020202020204" pitchFamily="34" charset="0"/>
              </a:rPr>
              <a:t>-Maleables</a:t>
            </a:r>
          </a:p>
          <a:p>
            <a:pPr>
              <a:spcBef>
                <a:spcPct val="0"/>
              </a:spcBef>
              <a:buFontTx/>
              <a:buNone/>
            </a:pPr>
            <a:endParaRPr lang="es-MX" altLang="en-US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n-US" sz="2400" b="1" dirty="0">
                <a:latin typeface="Arial Black" panose="020B0A04020102020204" pitchFamily="34" charset="0"/>
              </a:rPr>
              <a:t>No Ferrosos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-Mejores prestaciones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-Mayor costo </a:t>
            </a:r>
            <a:endParaRPr lang="es-ES_tradnl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-Maleabilidad reducida*</a:t>
            </a:r>
            <a:endParaRPr lang="es-MX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9 ideas de LOS METALES | metal, edad de los metales, prehistoria etapas">
            <a:extLst>
              <a:ext uri="{FF2B5EF4-FFF2-40B4-BE49-F238E27FC236}">
                <a16:creationId xmlns:a16="http://schemas.microsoft.com/office/drawing/2014/main" id="{4121F2D8-679A-0C35-1636-CD368A943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 t="28567" r="10314" b="8445"/>
          <a:stretch/>
        </p:blipFill>
        <p:spPr bwMode="auto">
          <a:xfrm>
            <a:off x="5595412" y="2935705"/>
            <a:ext cx="6596588" cy="392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393AEA-44F4-BA15-0B4F-8DC165EDC46E}"/>
              </a:ext>
            </a:extLst>
          </p:cNvPr>
          <p:cNvSpPr txBox="1"/>
          <p:nvPr/>
        </p:nvSpPr>
        <p:spPr>
          <a:xfrm>
            <a:off x="5887453" y="855694"/>
            <a:ext cx="63045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/>
              <a:t>Los procesos de manufactura con los que se les transforma en productos, han sido creados y mejorados a lo largo de muchos años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445436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C1C7A-D074-59C5-6BB0-B60668F74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5 Marcador de número de diapositiva">
            <a:extLst>
              <a:ext uri="{FF2B5EF4-FFF2-40B4-BE49-F238E27FC236}">
                <a16:creationId xmlns:a16="http://schemas.microsoft.com/office/drawing/2014/main" id="{C2ABE348-8F53-D882-AEDB-521434993B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254D29-2722-4569-9392-A787BA3F7C01}" type="slidenum">
              <a:rPr lang="es-AR" altLang="es-A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s-AR" altLang="es-AR" sz="1200">
              <a:solidFill>
                <a:srgbClr val="898989"/>
              </a:solidFill>
            </a:endParaRPr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70A8389A-1D29-AB0F-46EC-98A007684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471" y="1001339"/>
            <a:ext cx="9647992" cy="119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sz="2400" dirty="0"/>
              <a:t>Los metales están formados por átomos que se ordenan de manera regular en el espacio, formando </a:t>
            </a:r>
            <a:r>
              <a:rPr lang="es-MX" sz="2400" b="1" dirty="0"/>
              <a:t>redes cristalinas.</a:t>
            </a:r>
            <a:endParaRPr lang="es-ES_tradnl" altLang="en-US" sz="2000" dirty="0">
              <a:latin typeface="Arial" panose="020B0604020202020204" pitchFamily="34" charset="0"/>
            </a:endParaRPr>
          </a:p>
        </p:txBody>
      </p:sp>
      <p:pic>
        <p:nvPicPr>
          <p:cNvPr id="1026" name="Picture 2" descr="Propiedades de los elementos metálicos | Quimitube">
            <a:extLst>
              <a:ext uri="{FF2B5EF4-FFF2-40B4-BE49-F238E27FC236}">
                <a16:creationId xmlns:a16="http://schemas.microsoft.com/office/drawing/2014/main" id="{0FCABA96-9C6C-7519-F246-B721ACDC8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663" y="2781355"/>
            <a:ext cx="7159019" cy="406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20A830-5BB8-4032-AD0C-DDD28A776ADB}"/>
              </a:ext>
            </a:extLst>
          </p:cNvPr>
          <p:cNvSpPr txBox="1"/>
          <p:nvPr/>
        </p:nvSpPr>
        <p:spPr>
          <a:xfrm>
            <a:off x="1196471" y="427630"/>
            <a:ext cx="6616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Estructura atómica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44BB99-BD24-3D87-9791-31779801C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969" y="2802314"/>
            <a:ext cx="407469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Los átomos en estado sólido están </a:t>
            </a:r>
            <a:r>
              <a:rPr kumimoji="0" lang="es-AR" altLang="es-A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muy juntos</a:t>
            </a:r>
            <a:r>
              <a:rPr kumimoji="0" lang="es-AR" altLang="es-A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AR" altLang="es-A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Cada átomo comparte electrones con sus vecinos.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AR" altLang="es-A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disposición se repite en patrones definidos, lo que da lugar a </a:t>
            </a:r>
            <a:r>
              <a:rPr kumimoji="0" lang="es-AR" altLang="es-A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estructuras cristalinas</a:t>
            </a:r>
            <a:r>
              <a:rPr kumimoji="0" lang="es-AR" altLang="es-A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0565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346C8-C811-D6FC-E55A-80EBE5B18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5 Marcador de número de diapositiva">
            <a:extLst>
              <a:ext uri="{FF2B5EF4-FFF2-40B4-BE49-F238E27FC236}">
                <a16:creationId xmlns:a16="http://schemas.microsoft.com/office/drawing/2014/main" id="{4BCA28FC-7A24-0851-0645-A803A60523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254D29-2722-4569-9392-A787BA3F7C01}" type="slidenum">
              <a:rPr lang="es-AR" altLang="es-A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s-AR" altLang="es-AR" sz="1200">
              <a:solidFill>
                <a:srgbClr val="898989"/>
              </a:solidFill>
            </a:endParaRPr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5EAE719F-902F-0E53-882C-A9EB35764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471" y="1001339"/>
            <a:ext cx="9647992" cy="119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sz="2400" dirty="0"/>
              <a:t>Los metales están formados por átomos que se ordenan de manera regular en el espacio, formando </a:t>
            </a:r>
            <a:r>
              <a:rPr lang="es-MX" sz="2400" b="1" dirty="0"/>
              <a:t>redes cristalinas.</a:t>
            </a:r>
            <a:endParaRPr lang="es-ES_tradnl" altLang="en-US" sz="2000" dirty="0">
              <a:latin typeface="Arial" panose="020B0604020202020204" pitchFamily="34" charset="0"/>
            </a:endParaRPr>
          </a:p>
        </p:txBody>
      </p:sp>
      <p:pic>
        <p:nvPicPr>
          <p:cNvPr id="1026" name="Picture 2" descr="Propiedades de los elementos metálicos | Quimitube">
            <a:extLst>
              <a:ext uri="{FF2B5EF4-FFF2-40B4-BE49-F238E27FC236}">
                <a16:creationId xmlns:a16="http://schemas.microsoft.com/office/drawing/2014/main" id="{72EE438C-A6AC-78AF-FAA7-92D68E5E5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663" y="2781355"/>
            <a:ext cx="7159019" cy="406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8A833A-5BD5-63D2-9921-524E3125A064}"/>
              </a:ext>
            </a:extLst>
          </p:cNvPr>
          <p:cNvSpPr txBox="1"/>
          <p:nvPr/>
        </p:nvSpPr>
        <p:spPr>
          <a:xfrm>
            <a:off x="1196471" y="427630"/>
            <a:ext cx="6616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Estructura atómica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209FAA-ADC3-E881-7978-D9CCE944B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969" y="2500709"/>
            <a:ext cx="4074694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AR" altLang="es-A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FCC: Al, Cu,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400" dirty="0"/>
              <a:t>Mayor empaquetamiento → </a:t>
            </a:r>
            <a:r>
              <a:rPr lang="es-MX" sz="2400" b="1" dirty="0"/>
              <a:t>más dúctiles y maleables</a:t>
            </a:r>
            <a:r>
              <a:rPr kumimoji="0" lang="es-AR" altLang="es-A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AR" altLang="es-A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AR" altLang="es-AR" sz="2400" b="1" dirty="0" err="1">
                <a:latin typeface="Arial" panose="020B0604020202020204" pitchFamily="34" charset="0"/>
              </a:rPr>
              <a:t>BCC:Fe</a:t>
            </a:r>
            <a:r>
              <a:rPr lang="es-AR" altLang="es-AR" sz="2400" b="1" dirty="0">
                <a:latin typeface="Arial" panose="020B0604020202020204" pitchFamily="34" charset="0"/>
              </a:rPr>
              <a:t>, W,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sz="2400" dirty="0"/>
              <a:t>Menor empaquetamiento → </a:t>
            </a:r>
            <a:r>
              <a:rPr lang="es-AR" sz="2400" b="1" dirty="0"/>
              <a:t>mayor deformabilidad</a:t>
            </a:r>
            <a:endParaRPr kumimoji="0" lang="es-AR" altLang="es-A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AR" altLang="es-A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HEX: Mg, Ti, Zn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400" dirty="0"/>
              <a:t>Disposición más rígida → </a:t>
            </a:r>
            <a:r>
              <a:rPr lang="es-MX" sz="2400" b="1" dirty="0"/>
              <a:t>menos deformables</a:t>
            </a:r>
            <a:endParaRPr kumimoji="0" lang="es-AR" altLang="es-A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92918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{E5076CB7-B413-4954-8BD8-A54B3D060C40}tf10001105</Template>
  <TotalTime>7426</TotalTime>
  <Words>2601</Words>
  <Application>Microsoft Office PowerPoint</Application>
  <PresentationFormat>Widescreen</PresentationFormat>
  <Paragraphs>406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Calibri</vt:lpstr>
      <vt:lpstr>Franklin Gothic Book</vt:lpstr>
      <vt:lpstr>Times New Roman</vt:lpstr>
      <vt:lpstr>Crop</vt:lpstr>
      <vt:lpstr>Tecnología</vt:lpstr>
      <vt:lpstr>Materiales de  ingeniería  metales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Tecnología</dc:title>
  <dc:creator>Lucas Schimpf</dc:creator>
  <cp:lastModifiedBy>SCHIMPF BERNHARDT LUCAS BENJAMIN</cp:lastModifiedBy>
  <cp:revision>16</cp:revision>
  <dcterms:created xsi:type="dcterms:W3CDTF">2024-03-12T13:03:38Z</dcterms:created>
  <dcterms:modified xsi:type="dcterms:W3CDTF">2025-05-05T16:12:30Z</dcterms:modified>
</cp:coreProperties>
</file>