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CE783-09FD-4510-9430-767C19F7A271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27E9-166C-4FED-9E93-D3E40C110A0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96211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CE783-09FD-4510-9430-767C19F7A271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27E9-166C-4FED-9E93-D3E40C110A0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8246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CE783-09FD-4510-9430-767C19F7A271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27E9-166C-4FED-9E93-D3E40C110A0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4187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CE783-09FD-4510-9430-767C19F7A271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27E9-166C-4FED-9E93-D3E40C110A0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43140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CE783-09FD-4510-9430-767C19F7A271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27E9-166C-4FED-9E93-D3E40C110A0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96090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CE783-09FD-4510-9430-767C19F7A271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27E9-166C-4FED-9E93-D3E40C110A0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3180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CE783-09FD-4510-9430-767C19F7A271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27E9-166C-4FED-9E93-D3E40C110A0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18397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CE783-09FD-4510-9430-767C19F7A271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27E9-166C-4FED-9E93-D3E40C110A0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88535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CE783-09FD-4510-9430-767C19F7A271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27E9-166C-4FED-9E93-D3E40C110A0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83915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CE783-09FD-4510-9430-767C19F7A271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27E9-166C-4FED-9E93-D3E40C110A0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70165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CE783-09FD-4510-9430-767C19F7A271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27E9-166C-4FED-9E93-D3E40C110A0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3523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CE783-09FD-4510-9430-767C19F7A271}" type="datetimeFigureOut">
              <a:rPr lang="es-AR" smtClean="0"/>
              <a:t>15/4/2025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C27E9-166C-4FED-9E93-D3E40C110A0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25874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811744" y="2967335"/>
            <a:ext cx="35205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Ecuaciones </a:t>
            </a:r>
            <a:endParaRPr lang="es-E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6769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692696"/>
            <a:ext cx="43204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>
                <a:latin typeface="Cambria Math" pitchFamily="18" charset="0"/>
                <a:ea typeface="Cambria Math" pitchFamily="18" charset="0"/>
              </a:rPr>
              <a:t>Una empresa fabrica celulares de última generación; cada uno de estos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celulares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tiene costos variables de US $60 por unidad y costos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fijos de fabricación de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US $800.000. </a:t>
            </a:r>
          </a:p>
          <a:p>
            <a:pPr algn="just"/>
            <a:r>
              <a:rPr lang="es-AR" dirty="0">
                <a:latin typeface="Cambria Math" pitchFamily="18" charset="0"/>
                <a:ea typeface="Cambria Math" pitchFamily="18" charset="0"/>
              </a:rPr>
              <a:t>Cada unidad tiene un precio de venta de US $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100. </a:t>
            </a:r>
          </a:p>
          <a:p>
            <a:pPr algn="just"/>
            <a:r>
              <a:rPr lang="es-AR" dirty="0" smtClean="0">
                <a:latin typeface="Cambria Math" pitchFamily="18" charset="0"/>
                <a:ea typeface="Cambria Math" pitchFamily="18" charset="0"/>
              </a:rPr>
              <a:t>Determine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el número de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 unidades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que deben venderse para que la compañía obtenga utilidades de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US$215.000.</a:t>
            </a:r>
            <a:endParaRPr lang="es-AR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427984" y="354589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i="1" dirty="0" smtClean="0">
                <a:latin typeface="Cambria Math" pitchFamily="18" charset="0"/>
                <a:ea typeface="Cambria Math" pitchFamily="18" charset="0"/>
              </a:rPr>
              <a:t>Ayuda: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Las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utilidades son los ingresos totales menos los costos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totales:</a:t>
            </a:r>
            <a:endParaRPr lang="es-AR" dirty="0">
              <a:latin typeface="Cambria Math" pitchFamily="18" charset="0"/>
              <a:ea typeface="Cambria Math" pitchFamily="18" charset="0"/>
            </a:endParaRPr>
          </a:p>
          <a:p>
            <a:r>
              <a:rPr lang="es-AR" dirty="0">
                <a:latin typeface="Cambria Math" pitchFamily="18" charset="0"/>
                <a:ea typeface="Cambria Math" pitchFamily="18" charset="0"/>
              </a:rPr>
              <a:t>Utilidades = ingresos totales – costos totales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539552" y="323364"/>
            <a:ext cx="114646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s-AR" b="1" dirty="0" smtClean="0">
                <a:latin typeface="Cambria Math" pitchFamily="18" charset="0"/>
                <a:ea typeface="Cambria Math" pitchFamily="18" charset="0"/>
              </a:rPr>
              <a:t>Actividad:</a:t>
            </a:r>
            <a:endParaRPr lang="es-AR" b="1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4098" name="Picture 2" descr="Celulares baratos con buena cámara 2022 - Alto Niv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719112"/>
            <a:ext cx="3662929" cy="2482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3407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43608" y="404664"/>
            <a:ext cx="3337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dirty="0"/>
              <a:t>215.000 = 100q – (60q + 800.000)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043608" y="103276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t-BR" dirty="0">
                <a:latin typeface="Cambria Math" pitchFamily="18" charset="0"/>
                <a:ea typeface="Cambria Math" pitchFamily="18" charset="0"/>
              </a:rPr>
              <a:t>Que dá como </a:t>
            </a:r>
            <a:r>
              <a:rPr lang="pt-BR" dirty="0" smtClean="0">
                <a:latin typeface="Cambria Math" pitchFamily="18" charset="0"/>
                <a:ea typeface="Cambria Math" pitchFamily="18" charset="0"/>
              </a:rPr>
              <a:t>resultado: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215.000 = 100q – 60q – 800.000</a:t>
            </a:r>
          </a:p>
          <a:p>
            <a:pPr algn="just"/>
            <a:r>
              <a:rPr lang="pt-BR" dirty="0"/>
              <a:t>1.015.000 = 40q</a:t>
            </a:r>
          </a:p>
          <a:p>
            <a:pPr algn="just"/>
            <a:r>
              <a:rPr lang="pt-BR" dirty="0"/>
              <a:t>25.375 = q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95536" y="2708920"/>
            <a:ext cx="81085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>
                <a:latin typeface="Cambria Math" pitchFamily="18" charset="0"/>
                <a:ea typeface="Cambria Math" pitchFamily="18" charset="0"/>
              </a:rPr>
              <a:t>Así que es necesario vender 25.375 unidades a un precio de US $100 para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obtener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utilidades de US $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215.000.</a:t>
            </a:r>
            <a:endParaRPr lang="es-AR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36" t="49883" r="41964" b="34879"/>
          <a:stretch/>
        </p:blipFill>
        <p:spPr bwMode="auto">
          <a:xfrm>
            <a:off x="528565" y="4166949"/>
            <a:ext cx="7842500" cy="1683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491880" y="3717032"/>
            <a:ext cx="1395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 smtClean="0">
                <a:latin typeface="Cambria Math" pitchFamily="18" charset="0"/>
                <a:ea typeface="Cambria Math" pitchFamily="18" charset="0"/>
              </a:rPr>
              <a:t>Verificación </a:t>
            </a:r>
            <a:endParaRPr lang="es-AR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608393" y="223540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s-AR" b="1" dirty="0" smtClean="0"/>
              <a:t>Solución </a:t>
            </a: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317839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19"/>
          <a:stretch/>
        </p:blipFill>
        <p:spPr bwMode="auto">
          <a:xfrm>
            <a:off x="722412" y="2636912"/>
            <a:ext cx="3062837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971600" y="557972"/>
            <a:ext cx="604867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AR" dirty="0" smtClean="0">
                <a:latin typeface="Cambria Math" pitchFamily="18" charset="0"/>
                <a:ea typeface="Cambria Math" pitchFamily="18" charset="0"/>
              </a:rPr>
              <a:t>Qué es una ecuación</a:t>
            </a:r>
            <a:endParaRPr lang="es-AR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2052" name="Picture 4" descr="Signo De Interrogación Pregunta - Imagen gratis en Pixaba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04664"/>
            <a:ext cx="2830780" cy="2830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104"/>
          <a:stretch/>
        </p:blipFill>
        <p:spPr bwMode="auto">
          <a:xfrm>
            <a:off x="755576" y="1161526"/>
            <a:ext cx="2078509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760913" y="4221088"/>
            <a:ext cx="604867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AR" dirty="0" smtClean="0">
                <a:latin typeface="Cambria Math" pitchFamily="18" charset="0"/>
                <a:ea typeface="Cambria Math" pitchFamily="18" charset="0"/>
              </a:rPr>
              <a:t>Qué es resolver un una ecuación</a:t>
            </a:r>
            <a:endParaRPr lang="es-AR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22982" y="5085184"/>
            <a:ext cx="604867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AR" dirty="0" smtClean="0">
                <a:latin typeface="Cambria Math" pitchFamily="18" charset="0"/>
                <a:ea typeface="Cambria Math" pitchFamily="18" charset="0"/>
              </a:rPr>
              <a:t>Qué es una solución de una ecuación</a:t>
            </a:r>
            <a:endParaRPr lang="es-AR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39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692696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>
                <a:latin typeface="Cambria Math" pitchFamily="18" charset="0"/>
                <a:ea typeface="Cambria Math" pitchFamily="18" charset="0"/>
              </a:rPr>
              <a:t>El ingreso total de una cafetería con base en la venta de </a:t>
            </a:r>
            <a:r>
              <a:rPr lang="es-AR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 cafés especiales está dado por </a:t>
            </a:r>
            <a:r>
              <a:rPr lang="es-AR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s-AR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= 2,25</a:t>
            </a:r>
            <a:r>
              <a:rPr lang="es-AR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, y sus costos totales diarios están dados por </a:t>
            </a:r>
            <a:r>
              <a:rPr lang="es-AR" i="1" dirty="0">
                <a:latin typeface="Cambria Math" pitchFamily="18" charset="0"/>
                <a:ea typeface="Cambria Math" pitchFamily="18" charset="0"/>
              </a:rPr>
              <a:t>C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 = 0,75</a:t>
            </a:r>
            <a:r>
              <a:rPr lang="es-AR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x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+ 300. ¿Cuántos cafés especiales se necesitan vender cada día para obtener el punto de equilibrio? En otras palabras, ¿cuándo el ingreso es igual a los costos?</a:t>
            </a:r>
            <a:endParaRPr lang="es-AR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67544" y="295860"/>
            <a:ext cx="1154483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s-AR" b="1" dirty="0" smtClean="0">
                <a:latin typeface="Cambria Math" pitchFamily="18" charset="0"/>
                <a:ea typeface="Cambria Math" pitchFamily="18" charset="0"/>
              </a:rPr>
              <a:t>Actividad:</a:t>
            </a:r>
            <a:endParaRPr lang="es-AR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23528" y="2551837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>
                <a:latin typeface="Cambria Math" pitchFamily="18" charset="0"/>
                <a:ea typeface="Cambria Math" pitchFamily="18" charset="0"/>
              </a:rPr>
              <a:t>Las ecuaciones en las que algunas de las constantes no están especificadas pero están representadas por letras, tales como </a:t>
            </a:r>
            <a:r>
              <a:rPr lang="es-AR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a, b ,c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o </a:t>
            </a:r>
            <a:r>
              <a:rPr lang="es-AR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, se llaman ecuaciones con literales y las letras se conocen como constantes literales o constantes arbitrarias.</a:t>
            </a:r>
            <a:endParaRPr lang="es-AR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67543" y="2182505"/>
            <a:ext cx="1154483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s-AR" b="1" dirty="0" smtClean="0">
                <a:latin typeface="Cambria Math" pitchFamily="18" charset="0"/>
                <a:ea typeface="Cambria Math" pitchFamily="18" charset="0"/>
              </a:rPr>
              <a:t>Actividad:</a:t>
            </a:r>
            <a:endParaRPr lang="es-AR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23528" y="3645024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>
                <a:latin typeface="Cambria Math" pitchFamily="18" charset="0"/>
                <a:ea typeface="Cambria Math" pitchFamily="18" charset="0"/>
              </a:rPr>
              <a:t>1) La ecuación </a:t>
            </a:r>
            <a:r>
              <a:rPr lang="es-AR" b="1" dirty="0" smtClean="0">
                <a:latin typeface="Cambria Math" pitchFamily="18" charset="0"/>
                <a:ea typeface="Cambria Math" pitchFamily="18" charset="0"/>
              </a:rPr>
              <a:t>S </a:t>
            </a:r>
            <a:r>
              <a:rPr lang="pt-BR" dirty="0" smtClean="0"/>
              <a:t>= </a:t>
            </a:r>
            <a:r>
              <a:rPr lang="pt-BR" b="1" dirty="0" smtClean="0"/>
              <a:t> </a:t>
            </a:r>
            <a:r>
              <a:rPr lang="es-AR" b="1" dirty="0" smtClean="0">
                <a:latin typeface="Cambria Math" pitchFamily="18" charset="0"/>
                <a:ea typeface="Cambria Math" pitchFamily="18" charset="0"/>
              </a:rPr>
              <a:t>P + P.r.t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es la fórmula para el valor </a:t>
            </a:r>
            <a:r>
              <a:rPr lang="es-AR" b="1" dirty="0" smtClean="0">
                <a:latin typeface="Cambria Math" pitchFamily="18" charset="0"/>
                <a:ea typeface="Cambria Math" pitchFamily="18" charset="0"/>
              </a:rPr>
              <a:t>S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 de una inversión de un capital de </a:t>
            </a:r>
            <a:r>
              <a:rPr lang="es-AR" b="1" dirty="0" smtClean="0">
                <a:latin typeface="Cambria Math" pitchFamily="18" charset="0"/>
                <a:ea typeface="Cambria Math" pitchFamily="18" charset="0"/>
              </a:rPr>
              <a:t>P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dólares a un interés anual simple </a:t>
            </a:r>
            <a:r>
              <a:rPr lang="es-AR" b="1" dirty="0" smtClean="0">
                <a:latin typeface="Cambria Math" pitchFamily="18" charset="0"/>
                <a:ea typeface="Cambria Math" pitchFamily="18" charset="0"/>
              </a:rPr>
              <a:t>r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 durante un periodo de </a:t>
            </a:r>
            <a:r>
              <a:rPr lang="es-AR" b="1" dirty="0" smtClean="0">
                <a:latin typeface="Cambria Math" pitchFamily="18" charset="0"/>
                <a:ea typeface="Cambria Math" pitchFamily="18" charset="0"/>
              </a:rPr>
              <a:t>t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 años. Hallar </a:t>
            </a:r>
            <a:r>
              <a:rPr lang="es-AR" b="1" dirty="0" smtClean="0">
                <a:latin typeface="Cambria Math" pitchFamily="18" charset="0"/>
                <a:ea typeface="Cambria Math" pitchFamily="18" charset="0"/>
              </a:rPr>
              <a:t>P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.</a:t>
            </a:r>
            <a:endParaRPr lang="es-AR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634" r="16606" b="30392"/>
          <a:stretch/>
        </p:blipFill>
        <p:spPr bwMode="auto">
          <a:xfrm>
            <a:off x="1040539" y="4665255"/>
            <a:ext cx="2771775" cy="501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323528" y="4797152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>
                <a:latin typeface="Cambria Math" pitchFamily="18" charset="0"/>
                <a:ea typeface="Cambria Math" pitchFamily="18" charset="0"/>
              </a:rPr>
              <a:t>2) Sea</a:t>
            </a:r>
            <a:r>
              <a:rPr lang="es-AR" dirty="0" smtClean="0"/>
              <a:t> </a:t>
            </a:r>
            <a:endParaRPr lang="es-AR" dirty="0"/>
          </a:p>
        </p:txBody>
      </p:sp>
      <p:sp>
        <p:nvSpPr>
          <p:cNvPr id="9" name="8 CuadroTexto"/>
          <p:cNvSpPr txBox="1"/>
          <p:nvPr/>
        </p:nvSpPr>
        <p:spPr>
          <a:xfrm>
            <a:off x="3812314" y="4784905"/>
            <a:ext cx="1010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>
                <a:latin typeface="Cambria Math" pitchFamily="18" charset="0"/>
                <a:ea typeface="Cambria Math" pitchFamily="18" charset="0"/>
              </a:rPr>
              <a:t>Hallar </a:t>
            </a:r>
            <a:r>
              <a:rPr lang="es-AR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s-AR" dirty="0" smtClean="0"/>
              <a:t>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7839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0999" y="494085"/>
            <a:ext cx="87849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>
                <a:latin typeface="Cambria Math" pitchFamily="18" charset="0"/>
                <a:ea typeface="Cambria Math" pitchFamily="18" charset="0"/>
              </a:rPr>
              <a:t>1) Determine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qué operaciones se aplicaron a la primera ecuación para obtener la segunda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. Establezca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si las operaciones garantizan o no que las ecuaciones sean equivalentes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. No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resuelva las ecuaciones.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70509"/>
            <a:ext cx="434105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53"/>
          <a:stretch/>
        </p:blipFill>
        <p:spPr bwMode="auto">
          <a:xfrm>
            <a:off x="372695" y="2028824"/>
            <a:ext cx="4838038" cy="608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018" y="2594085"/>
            <a:ext cx="3922737" cy="846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302977" y="3491733"/>
            <a:ext cx="7870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smtClean="0">
                <a:latin typeface="Cambria Math" pitchFamily="18" charset="0"/>
                <a:ea typeface="Cambria Math" pitchFamily="18" charset="0"/>
              </a:rPr>
              <a:t>2) Exprese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el símbolo indicado en términos de los símbolos restantes.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963" y="4077072"/>
            <a:ext cx="2451701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12"/>
          <a:stretch/>
        </p:blipFill>
        <p:spPr bwMode="auto">
          <a:xfrm>
            <a:off x="4188096" y="4365104"/>
            <a:ext cx="2237779" cy="782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8 Rectángulo"/>
          <p:cNvSpPr/>
          <p:nvPr/>
        </p:nvSpPr>
        <p:spPr>
          <a:xfrm>
            <a:off x="250999" y="147990"/>
            <a:ext cx="1154483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es-AR" b="1" dirty="0" smtClean="0">
                <a:latin typeface="Cambria Math" pitchFamily="18" charset="0"/>
                <a:ea typeface="Cambria Math" pitchFamily="18" charset="0"/>
              </a:rPr>
              <a:t>Actividad:</a:t>
            </a:r>
            <a:endParaRPr lang="es-AR" b="1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746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363</Words>
  <Application>Microsoft Office PowerPoint</Application>
  <PresentationFormat>Presentación en pantalla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ACER</dc:creator>
  <cp:lastModifiedBy>ACER</cp:lastModifiedBy>
  <cp:revision>33</cp:revision>
  <dcterms:created xsi:type="dcterms:W3CDTF">2025-04-15T13:36:49Z</dcterms:created>
  <dcterms:modified xsi:type="dcterms:W3CDTF">2025-04-15T20:39:46Z</dcterms:modified>
</cp:coreProperties>
</file>