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73" r:id="rId9"/>
    <p:sldId id="270" r:id="rId10"/>
    <p:sldId id="271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13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637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538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207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236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71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67806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170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276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5119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920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1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97699-614D-4E7D-B6CB-40CA40AF5169}" type="datetimeFigureOut">
              <a:rPr lang="es-AR" smtClean="0"/>
              <a:t>25/4/2025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5B49-BB0E-4764-AB9C-8E139FF8C96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789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5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imagenes de la ecuacion cuadrát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14313"/>
            <a:ext cx="5715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4714875"/>
            <a:ext cx="4071937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38370" y="3558480"/>
            <a:ext cx="7877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lgerian" pitchFamily="82" charset="0"/>
              </a:rPr>
              <a:t>Ecuación cuadrática</a:t>
            </a:r>
            <a:endParaRPr lang="es-AR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28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3 CuadroTexto"/>
          <p:cNvSpPr txBox="1">
            <a:spLocks noChangeArrowheads="1"/>
          </p:cNvSpPr>
          <p:nvPr/>
        </p:nvSpPr>
        <p:spPr bwMode="auto">
          <a:xfrm>
            <a:off x="755576" y="548680"/>
            <a:ext cx="77772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s-ES" sz="2000" dirty="0">
                <a:latin typeface="Cambria Math" pitchFamily="18" charset="0"/>
                <a:ea typeface="Cambria Math" pitchFamily="18" charset="0"/>
              </a:rPr>
              <a:t>Para ello tenemos que definir lo que es </a:t>
            </a:r>
            <a:r>
              <a:rPr lang="es-ES" sz="2000" dirty="0" smtClean="0">
                <a:latin typeface="Cambria Math" pitchFamily="18" charset="0"/>
                <a:ea typeface="Cambria Math" pitchFamily="18" charset="0"/>
              </a:rPr>
              <a:t> EL 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DISCRIMINANTE.</a:t>
            </a:r>
          </a:p>
        </p:txBody>
      </p:sp>
      <p:sp>
        <p:nvSpPr>
          <p:cNvPr id="17413" name="4 CuadroTexto"/>
          <p:cNvSpPr txBox="1">
            <a:spLocks noChangeArrowheads="1"/>
          </p:cNvSpPr>
          <p:nvPr/>
        </p:nvSpPr>
        <p:spPr bwMode="auto">
          <a:xfrm>
            <a:off x="971600" y="1268760"/>
            <a:ext cx="6985000" cy="10156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sz="2000" dirty="0"/>
              <a:t>El discriminante es el número que está dentro de la raíz:</a:t>
            </a:r>
          </a:p>
          <a:p>
            <a:pPr eaLnBrk="1" hangingPunct="1"/>
            <a:r>
              <a:rPr lang="es-ES" sz="2000" dirty="0"/>
              <a:t>           </a:t>
            </a:r>
            <a:endParaRPr lang="es-ES" sz="2000" dirty="0" smtClean="0"/>
          </a:p>
          <a:p>
            <a:pPr eaLnBrk="1" hangingPunct="1"/>
            <a:r>
              <a:rPr lang="es-ES" sz="2000" dirty="0" smtClean="0"/>
              <a:t>                                     </a:t>
            </a:r>
            <a:endParaRPr lang="es-ES" sz="2000" dirty="0"/>
          </a:p>
        </p:txBody>
      </p:sp>
      <p:sp>
        <p:nvSpPr>
          <p:cNvPr id="17414" name="7 CuadroTexto"/>
          <p:cNvSpPr txBox="1">
            <a:spLocks noChangeArrowheads="1"/>
          </p:cNvSpPr>
          <p:nvPr/>
        </p:nvSpPr>
        <p:spPr bwMode="auto">
          <a:xfrm>
            <a:off x="967606" y="2592199"/>
            <a:ext cx="69834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s-ES" sz="2000" dirty="0"/>
              <a:t> Si  </a:t>
            </a:r>
            <a:r>
              <a:rPr lang="es-ES" sz="2000" i="1" dirty="0"/>
              <a:t>D</a:t>
            </a:r>
            <a:r>
              <a:rPr lang="es-ES" sz="2000" dirty="0"/>
              <a:t> &gt; 0, entonces existen dos soluciones.</a:t>
            </a:r>
          </a:p>
          <a:p>
            <a:pPr eaLnBrk="1" hangingPunct="1">
              <a:buFont typeface="Arial" charset="0"/>
              <a:buChar char="•"/>
            </a:pPr>
            <a:r>
              <a:rPr lang="es-ES" sz="2000" dirty="0"/>
              <a:t> Si  </a:t>
            </a:r>
            <a:r>
              <a:rPr lang="es-ES" sz="2000" i="1" dirty="0"/>
              <a:t>D</a:t>
            </a:r>
            <a:r>
              <a:rPr lang="es-ES" sz="2000" dirty="0"/>
              <a:t> &lt; 0, no existen soluciones.</a:t>
            </a:r>
          </a:p>
          <a:p>
            <a:pPr eaLnBrk="1" hangingPunct="1">
              <a:buFont typeface="Arial" charset="0"/>
              <a:buChar char="•"/>
            </a:pPr>
            <a:r>
              <a:rPr lang="es-ES" sz="2000" dirty="0"/>
              <a:t> Si  </a:t>
            </a:r>
            <a:r>
              <a:rPr lang="es-ES" sz="2000" i="1" dirty="0"/>
              <a:t>D</a:t>
            </a:r>
            <a:r>
              <a:rPr lang="es-ES" sz="2000" dirty="0"/>
              <a:t> </a:t>
            </a:r>
            <a:r>
              <a:rPr lang="es-ES" sz="2000" dirty="0" smtClean="0"/>
              <a:t>= 0</a:t>
            </a:r>
            <a:r>
              <a:rPr lang="es-ES" sz="2000" dirty="0"/>
              <a:t>, solo existe una solución, que se dice doble.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812595"/>
              </p:ext>
            </p:extLst>
          </p:nvPr>
        </p:nvGraphicFramePr>
        <p:xfrm>
          <a:off x="3307556" y="1773143"/>
          <a:ext cx="161448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1" name="Ecuación" r:id="rId3" imgW="825480" imgH="203040" progId="Equation.3">
                  <p:embed/>
                </p:oleObj>
              </mc:Choice>
              <mc:Fallback>
                <p:oleObj name="Ecuación" r:id="rId3" imgW="8254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7556" y="1773143"/>
                        <a:ext cx="161448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54596" y="3933056"/>
            <a:ext cx="1584176" cy="40005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/>
              <a:t>Actividad:</a:t>
            </a:r>
            <a:endParaRPr lang="es-ES" sz="2000" b="1" dirty="0"/>
          </a:p>
        </p:txBody>
      </p:sp>
      <p:sp>
        <p:nvSpPr>
          <p:cNvPr id="4" name="3 Rectángulo"/>
          <p:cNvSpPr/>
          <p:nvPr/>
        </p:nvSpPr>
        <p:spPr>
          <a:xfrm>
            <a:off x="755576" y="4509120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>
                <a:latin typeface="Cambria Math" pitchFamily="18" charset="0"/>
                <a:ea typeface="Cambria Math" pitchFamily="18" charset="0"/>
              </a:rPr>
              <a:t>De la selección bibliográfica </a:t>
            </a:r>
            <a:r>
              <a:rPr lang="es-AR">
                <a:latin typeface="Cambria Math" pitchFamily="18" charset="0"/>
                <a:ea typeface="Cambria Math" pitchFamily="18" charset="0"/>
              </a:rPr>
              <a:t>(</a:t>
            </a:r>
            <a:r>
              <a:rPr lang="es-AR" smtClean="0">
                <a:latin typeface="Cambria Math" pitchFamily="18" charset="0"/>
                <a:ea typeface="Cambria Math" pitchFamily="18" charset="0"/>
              </a:rPr>
              <a:t>pág.53 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), </a:t>
            </a:r>
            <a:r>
              <a:rPr lang="es-AR" dirty="0">
                <a:latin typeface="Cambria Math" pitchFamily="18" charset="0"/>
                <a:ea typeface="Cambria Math" pitchFamily="18" charset="0"/>
              </a:rPr>
              <a:t>resolver</a:t>
            </a:r>
            <a:r>
              <a:rPr lang="es-AR" dirty="0" smtClean="0">
                <a:latin typeface="Cambria Math" pitchFamily="18" charset="0"/>
                <a:ea typeface="Cambria Math" pitchFamily="18" charset="0"/>
              </a:rPr>
              <a:t>: 6, 9, 11, 19, 29, 37, 42, 61, 69, 70.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6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3199913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Analizar:</a:t>
            </a:r>
          </a:p>
          <a:p>
            <a:pPr algn="just">
              <a:defRPr/>
            </a:pPr>
            <a:endParaRPr lang="es-ES" sz="2000" dirty="0">
              <a:latin typeface="Cambria Math" pitchFamily="18" charset="0"/>
              <a:ea typeface="Cambria Math" pitchFamily="18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¿Qué necesito para trazar un plan de resolución?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¿Qué decisiones puedo tomar respecto a designaciones no conocidas?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¿Surge una ecuación?¿Qué forma tiene?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¿Cuál es la solución del problema?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es-ES" sz="2000" dirty="0">
                <a:latin typeface="Cambria Math" pitchFamily="18" charset="0"/>
                <a:ea typeface="Cambria Math" pitchFamily="18" charset="0"/>
              </a:rPr>
              <a:t>¿Qué dice </a:t>
            </a:r>
            <a:r>
              <a:rPr lang="es-ES" sz="2000" dirty="0" err="1">
                <a:latin typeface="Cambria Math" pitchFamily="18" charset="0"/>
                <a:ea typeface="Cambria Math" pitchFamily="18" charset="0"/>
              </a:rPr>
              <a:t>ChatGPT</a:t>
            </a:r>
            <a:r>
              <a:rPr lang="es-ES" sz="2000" dirty="0">
                <a:latin typeface="Cambria Math" pitchFamily="18" charset="0"/>
                <a:ea typeface="Cambria Math" pitchFamily="18" charset="0"/>
              </a:rPr>
              <a:t> al respecto?</a:t>
            </a:r>
          </a:p>
        </p:txBody>
      </p:sp>
      <p:sp>
        <p:nvSpPr>
          <p:cNvPr id="4099" name="2 Rectángulo"/>
          <p:cNvSpPr>
            <a:spLocks noChangeArrowheads="1"/>
          </p:cNvSpPr>
          <p:nvPr/>
        </p:nvSpPr>
        <p:spPr bwMode="auto">
          <a:xfrm>
            <a:off x="395536" y="404664"/>
            <a:ext cx="662473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s-ES" sz="2000" b="1" dirty="0">
                <a:solidFill>
                  <a:srgbClr val="0070C0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Problema</a:t>
            </a:r>
            <a:r>
              <a:rPr lang="es-ES" sz="2000" b="1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:</a:t>
            </a:r>
          </a:p>
          <a:p>
            <a:pPr algn="just"/>
            <a:endParaRPr lang="es-ES" sz="2000" b="1" dirty="0"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  <a:p>
            <a:pPr algn="just"/>
            <a:r>
              <a:rPr lang="es-ES" sz="2000" dirty="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                    Calcular los lados de un rectángulo cuya diagonal mide 10 cm y en el que la base mide 2 cm más que la altura. </a:t>
            </a:r>
          </a:p>
        </p:txBody>
      </p:sp>
      <p:pic>
        <p:nvPicPr>
          <p:cNvPr id="4100" name="Picture 5" descr="Resultado de imagen para imagenes de signos de pregunt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2" y="294590"/>
            <a:ext cx="1951037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934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115616" y="1124744"/>
            <a:ext cx="35433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dirty="0"/>
              <a:t>¿Cuáles son?</a:t>
            </a:r>
          </a:p>
          <a:p>
            <a:pPr eaLnBrk="1" hangingPunct="1">
              <a:spcBef>
                <a:spcPct val="50000"/>
              </a:spcBef>
            </a:pPr>
            <a:r>
              <a:rPr lang="es-ES_tradnl" dirty="0"/>
              <a:t>Son igualdades de la forma       </a:t>
            </a:r>
            <a:endParaRPr lang="es-ES" dirty="0"/>
          </a:p>
        </p:txBody>
      </p:sp>
      <p:graphicFrame>
        <p:nvGraphicFramePr>
          <p:cNvPr id="5124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6254683"/>
              </p:ext>
            </p:extLst>
          </p:nvPr>
        </p:nvGraphicFramePr>
        <p:xfrm>
          <a:off x="3107064" y="2492896"/>
          <a:ext cx="24828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Ecuación" r:id="rId3" imgW="977476" imgH="203112" progId="Equation.3">
                  <p:embed/>
                </p:oleObj>
              </mc:Choice>
              <mc:Fallback>
                <p:oleObj name="Ecuación" r:id="rId3" imgW="97747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064" y="2492896"/>
                        <a:ext cx="24828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1"/>
          <p:cNvGraphicFramePr>
            <a:graphicFrameLocks noChangeAspect="1"/>
          </p:cNvGraphicFramePr>
          <p:nvPr/>
        </p:nvGraphicFramePr>
        <p:xfrm>
          <a:off x="5638800" y="24384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" name="Ecuación" r:id="rId5" imgW="114151" imgH="215619" progId="Equation.3">
                  <p:embed/>
                </p:oleObj>
              </mc:Choice>
              <mc:Fallback>
                <p:oleObj name="Ecuació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43840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1115616" y="3259138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dirty="0"/>
              <a:t>con </a:t>
            </a:r>
            <a:r>
              <a:rPr lang="es-ES_tradnl" i="1" dirty="0"/>
              <a:t>a</a:t>
            </a:r>
            <a:r>
              <a:rPr lang="es-ES_tradnl" dirty="0"/>
              <a:t>, </a:t>
            </a:r>
            <a:r>
              <a:rPr lang="es-ES_tradnl" i="1" dirty="0"/>
              <a:t>b</a:t>
            </a:r>
            <a:r>
              <a:rPr lang="es-ES_tradnl" dirty="0"/>
              <a:t>, </a:t>
            </a:r>
            <a:r>
              <a:rPr lang="es-ES_tradnl" i="1" dirty="0"/>
              <a:t>c</a:t>
            </a:r>
            <a:r>
              <a:rPr lang="es-ES_tradnl" dirty="0"/>
              <a:t>  números reales y siempre  </a:t>
            </a:r>
            <a:endParaRPr lang="es-ES" dirty="0"/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626468" y="4523928"/>
            <a:ext cx="8064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dirty="0"/>
              <a:t>¿dónde queda reflejado que es una ecuación de segundo grado?</a:t>
            </a:r>
            <a:endParaRPr lang="es-ES" dirty="0"/>
          </a:p>
        </p:txBody>
      </p:sp>
      <p:graphicFrame>
        <p:nvGraphicFramePr>
          <p:cNvPr id="51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515860"/>
              </p:ext>
            </p:extLst>
          </p:nvPr>
        </p:nvGraphicFramePr>
        <p:xfrm>
          <a:off x="5796136" y="3292872"/>
          <a:ext cx="522202" cy="389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Ecuación" r:id="rId7" imgW="355138" imgH="177569" progId="Equation.3">
                  <p:embed/>
                </p:oleObj>
              </mc:Choice>
              <mc:Fallback>
                <p:oleObj name="Ecuación" r:id="rId7" imgW="355138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3292872"/>
                        <a:ext cx="522202" cy="389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Rectángulo"/>
          <p:cNvSpPr/>
          <p:nvPr/>
        </p:nvSpPr>
        <p:spPr>
          <a:xfrm>
            <a:off x="1115616" y="548680"/>
            <a:ext cx="3232873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s-AR" sz="2000" b="1" dirty="0" smtClean="0">
                <a:latin typeface="Cambria Math" pitchFamily="18" charset="0"/>
                <a:ea typeface="Cambria Math" pitchFamily="18" charset="0"/>
              </a:rPr>
              <a:t>ECUACIONES CUADRÁTICAS</a:t>
            </a:r>
            <a:endParaRPr lang="es-AR" sz="2000" b="1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2626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Rectángulo"/>
          <p:cNvSpPr>
            <a:spLocks noChangeArrowheads="1"/>
          </p:cNvSpPr>
          <p:nvPr/>
        </p:nvSpPr>
        <p:spPr bwMode="auto">
          <a:xfrm>
            <a:off x="1086495" y="1379537"/>
            <a:ext cx="550172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000" dirty="0">
                <a:latin typeface="Cambria Math" pitchFamily="18" charset="0"/>
                <a:ea typeface="Cambria Math" pitchFamily="18" charset="0"/>
              </a:rPr>
              <a:t>RESOLVER una ecuación consiste en buscar los valores concretos de   </a:t>
            </a:r>
            <a:r>
              <a:rPr lang="es-ES_tradnl" sz="2000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ES_tradnl" sz="2000" dirty="0">
                <a:latin typeface="Cambria Math" pitchFamily="18" charset="0"/>
                <a:ea typeface="Cambria Math" pitchFamily="18" charset="0"/>
              </a:rPr>
              <a:t>  para los cuales se verifica la ecuación.</a:t>
            </a:r>
            <a:endParaRPr lang="es-ES" sz="2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148" name="3 Rectángulo"/>
          <p:cNvSpPr>
            <a:spLocks noChangeArrowheads="1"/>
          </p:cNvSpPr>
          <p:nvPr/>
        </p:nvSpPr>
        <p:spPr bwMode="auto">
          <a:xfrm>
            <a:off x="1093937" y="2636912"/>
            <a:ext cx="506223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20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A estos valores que al sustituirlos en la incógnita </a:t>
            </a:r>
            <a:r>
              <a:rPr lang="es-ES_tradnl" sz="2000" i="1" dirty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s-ES_tradnl" sz="20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la verifican se les llama  CEROS, SOLUCIONES o RAÍCES   de la ecuación.</a:t>
            </a:r>
            <a:endParaRPr lang="es-ES" sz="2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115616" y="556687"/>
            <a:ext cx="2614562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just"/>
            <a:r>
              <a:rPr lang="es-AR" sz="2000" dirty="0" smtClean="0">
                <a:latin typeface="Cambria Math" pitchFamily="18" charset="0"/>
                <a:ea typeface="Cambria Math" pitchFamily="18" charset="0"/>
              </a:rPr>
              <a:t>Cuestiones a destacar:</a:t>
            </a:r>
            <a:endParaRPr lang="es-AR" sz="20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3314" name="Picture 2" descr="Joven Profesor De Matemáticas Apuntando a La Pizarra Con El Palo Y  Mostrando Teorema Vector De Dibujos Animados Ilustración del Vector -  Ilustración de edificio, sentada: 2207880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43" r="28323" b="13959"/>
          <a:stretch/>
        </p:blipFill>
        <p:spPr bwMode="auto">
          <a:xfrm>
            <a:off x="7092280" y="1205649"/>
            <a:ext cx="1614489" cy="330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26005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930772" y="980728"/>
            <a:ext cx="7673676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_tradnl" dirty="0"/>
              <a:t>1.)  Si en la ecuación general, tenemos  </a:t>
            </a:r>
            <a:r>
              <a:rPr lang="es-ES_tradnl" i="1" dirty="0">
                <a:solidFill>
                  <a:srgbClr val="FF0000"/>
                </a:solidFill>
              </a:rPr>
              <a:t>c</a:t>
            </a:r>
            <a:r>
              <a:rPr lang="es-ES_tradnl" dirty="0">
                <a:solidFill>
                  <a:srgbClr val="FF0000"/>
                </a:solidFill>
              </a:rPr>
              <a:t> = 0 </a:t>
            </a:r>
            <a:r>
              <a:rPr lang="es-ES_tradnl" dirty="0"/>
              <a:t>, es decir, </a:t>
            </a:r>
            <a:r>
              <a:rPr lang="es-ES_tradnl" dirty="0">
                <a:solidFill>
                  <a:srgbClr val="FF0000"/>
                </a:solidFill>
              </a:rPr>
              <a:t>no hay término </a:t>
            </a:r>
            <a:r>
              <a:rPr lang="es-ES_tradnl" dirty="0" smtClean="0">
                <a:solidFill>
                  <a:srgbClr val="FF0000"/>
                </a:solidFill>
              </a:rPr>
              <a:t>independiente</a:t>
            </a:r>
            <a:r>
              <a:rPr lang="es-ES_tradnl" dirty="0" smtClean="0"/>
              <a:t>, </a:t>
            </a:r>
            <a:r>
              <a:rPr lang="es-ES_tradnl" dirty="0"/>
              <a:t>resulta la ecuación de segundo grado :</a:t>
            </a:r>
            <a:endParaRPr lang="es-ES" dirty="0"/>
          </a:p>
        </p:txBody>
      </p:sp>
      <p:graphicFrame>
        <p:nvGraphicFramePr>
          <p:cNvPr id="717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400843"/>
              </p:ext>
            </p:extLst>
          </p:nvPr>
        </p:nvGraphicFramePr>
        <p:xfrm>
          <a:off x="3700810" y="2166386"/>
          <a:ext cx="213360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Ecuación" r:id="rId3" imgW="774364" imgH="203112" progId="Equation.3">
                  <p:embed/>
                </p:oleObj>
              </mc:Choice>
              <mc:Fallback>
                <p:oleObj name="Ecuación" r:id="rId3" imgW="77436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810" y="2166386"/>
                        <a:ext cx="213360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8 CuadroTexto"/>
          <p:cNvSpPr txBox="1">
            <a:spLocks noChangeArrowheads="1"/>
          </p:cNvSpPr>
          <p:nvPr/>
        </p:nvSpPr>
        <p:spPr bwMode="auto">
          <a:xfrm>
            <a:off x="938759" y="367507"/>
            <a:ext cx="3313112" cy="4619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dirty="0"/>
              <a:t>Distinguimos tres casos: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954287"/>
              </p:ext>
            </p:extLst>
          </p:nvPr>
        </p:nvGraphicFramePr>
        <p:xfrm>
          <a:off x="3666329" y="2872409"/>
          <a:ext cx="2142226" cy="520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Ecuación" r:id="rId5" imgW="888614" imgH="215806" progId="Equation.3">
                  <p:embed/>
                </p:oleObj>
              </mc:Choice>
              <mc:Fallback>
                <p:oleObj name="Ecuación" r:id="rId5" imgW="888614" imgH="215806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6329" y="2872409"/>
                        <a:ext cx="2142226" cy="520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11 Conector recto de flecha"/>
          <p:cNvCxnSpPr>
            <a:cxnSpLocks noChangeShapeType="1"/>
          </p:cNvCxnSpPr>
          <p:nvPr/>
        </p:nvCxnSpPr>
        <p:spPr bwMode="auto">
          <a:xfrm flipH="1">
            <a:off x="3413917" y="3309830"/>
            <a:ext cx="504825" cy="79216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13 Conector recto de flecha"/>
          <p:cNvCxnSpPr>
            <a:cxnSpLocks noChangeShapeType="1"/>
          </p:cNvCxnSpPr>
          <p:nvPr/>
        </p:nvCxnSpPr>
        <p:spPr bwMode="auto">
          <a:xfrm>
            <a:off x="4989756" y="3396449"/>
            <a:ext cx="503238" cy="79216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963860" y="4077072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i="1" dirty="0"/>
              <a:t>x</a:t>
            </a:r>
            <a:r>
              <a:rPr lang="es-ES_tradnl" dirty="0"/>
              <a:t> </a:t>
            </a:r>
            <a:r>
              <a:rPr lang="es-ES_tradnl" dirty="0" smtClean="0"/>
              <a:t>= 0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989756" y="4188611"/>
            <a:ext cx="14989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400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_tradnl" sz="2400" i="1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s-ES_tradnl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= 0   </a:t>
            </a:r>
            <a:endParaRPr lang="es-ES_tradnl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i="1" dirty="0" err="1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s-ES_tradnl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s-ES_tradnl" sz="2400" i="1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>
              <a:spcBef>
                <a:spcPct val="50000"/>
              </a:spcBef>
            </a:pP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s-ES_tradnl" sz="2400" i="1" dirty="0">
                <a:latin typeface="Times New Roman" pitchFamily="18" charset="0"/>
                <a:cs typeface="Times New Roman" pitchFamily="18" charset="0"/>
              </a:rPr>
              <a:t>-b/a</a:t>
            </a:r>
            <a:endParaRPr lang="es-ES" sz="2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197597"/>
              </p:ext>
            </p:extLst>
          </p:nvPr>
        </p:nvGraphicFramePr>
        <p:xfrm>
          <a:off x="768454" y="2276872"/>
          <a:ext cx="24828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Ecuación" r:id="rId7" imgW="977476" imgH="203112" progId="Equation.3">
                  <p:embed/>
                </p:oleObj>
              </mc:Choice>
              <mc:Fallback>
                <p:oleObj name="Ecuación" r:id="rId7" imgW="977476" imgH="203112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454" y="2276872"/>
                        <a:ext cx="24828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5 Conector recto de flecha"/>
          <p:cNvCxnSpPr/>
          <p:nvPr/>
        </p:nvCxnSpPr>
        <p:spPr>
          <a:xfrm>
            <a:off x="3216273" y="2564904"/>
            <a:ext cx="450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00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71600" y="615951"/>
            <a:ext cx="1584176" cy="40011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000" b="1" dirty="0"/>
              <a:t>Actividad:</a:t>
            </a:r>
            <a:endParaRPr lang="es-ES" sz="2000" b="1" dirty="0"/>
          </a:p>
        </p:txBody>
      </p:sp>
      <p:graphicFrame>
        <p:nvGraphicFramePr>
          <p:cNvPr id="9219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6021656"/>
              </p:ext>
            </p:extLst>
          </p:nvPr>
        </p:nvGraphicFramePr>
        <p:xfrm>
          <a:off x="995903" y="1628800"/>
          <a:ext cx="1941936" cy="454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5" name="Ecuación" r:id="rId3" imgW="977760" imgH="228600" progId="Equation.3">
                  <p:embed/>
                </p:oleObj>
              </mc:Choice>
              <mc:Fallback>
                <p:oleObj name="Ecuación" r:id="rId3" imgW="977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903" y="1628800"/>
                        <a:ext cx="1941936" cy="4548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931032"/>
              </p:ext>
            </p:extLst>
          </p:nvPr>
        </p:nvGraphicFramePr>
        <p:xfrm>
          <a:off x="3698875" y="1600200"/>
          <a:ext cx="2018345" cy="460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6" name="Ecuación" r:id="rId5" imgW="1002960" imgH="228600" progId="Equation.3">
                  <p:embed/>
                </p:oleObj>
              </mc:Choice>
              <mc:Fallback>
                <p:oleObj name="Ecuación" r:id="rId5" imgW="1002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75" y="1600200"/>
                        <a:ext cx="2018345" cy="460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303934"/>
              </p:ext>
            </p:extLst>
          </p:nvPr>
        </p:nvGraphicFramePr>
        <p:xfrm>
          <a:off x="6283249" y="1556792"/>
          <a:ext cx="1529111" cy="451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Ecuación" r:id="rId7" imgW="774360" imgH="228600" progId="Equation.3">
                  <p:embed/>
                </p:oleObj>
              </mc:Choice>
              <mc:Fallback>
                <p:oleObj name="Ecuación" r:id="rId7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249" y="1556792"/>
                        <a:ext cx="1529111" cy="451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Rectángulo"/>
          <p:cNvSpPr/>
          <p:nvPr/>
        </p:nvSpPr>
        <p:spPr>
          <a:xfrm>
            <a:off x="2561506" y="617539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 smtClean="0">
                <a:latin typeface="Cambria Math" pitchFamily="18" charset="0"/>
                <a:ea typeface="Cambria Math" pitchFamily="18" charset="0"/>
              </a:rPr>
              <a:t>Utilizar una factorización conveniente para hallar la solución de:</a:t>
            </a:r>
            <a:endParaRPr lang="es-AR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9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331913" y="836613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/>
              <a:t>2.)  Si  </a:t>
            </a:r>
            <a:r>
              <a:rPr lang="es-ES_tradnl">
                <a:solidFill>
                  <a:srgbClr val="FF0000"/>
                </a:solidFill>
              </a:rPr>
              <a:t>b = 0</a:t>
            </a:r>
            <a:r>
              <a:rPr lang="es-ES_tradnl"/>
              <a:t>,  tenemos la ecuación de segundo grado: </a:t>
            </a:r>
            <a:endParaRPr lang="es-E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876618"/>
              </p:ext>
            </p:extLst>
          </p:nvPr>
        </p:nvGraphicFramePr>
        <p:xfrm>
          <a:off x="4211960" y="1628800"/>
          <a:ext cx="1727696" cy="5022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" name="Ecuación" r:id="rId3" imgW="698197" imgH="203112" progId="Equation.3">
                  <p:embed/>
                </p:oleObj>
              </mc:Choice>
              <mc:Fallback>
                <p:oleObj name="Ecuación" r:id="rId3" imgW="69819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628800"/>
                        <a:ext cx="1727696" cy="5022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900263"/>
              </p:ext>
            </p:extLst>
          </p:nvPr>
        </p:nvGraphicFramePr>
        <p:xfrm>
          <a:off x="971600" y="1628800"/>
          <a:ext cx="24828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0" name="Ecuación" r:id="rId5" imgW="977476" imgH="203112" progId="Equation.3">
                  <p:embed/>
                </p:oleObj>
              </mc:Choice>
              <mc:Fallback>
                <p:oleObj name="Ecuación" r:id="rId5" imgW="977476" imgH="203112" progId="Equation.3">
                  <p:embed/>
                  <p:pic>
                    <p:nvPicPr>
                      <p:cNvPr id="0" name="3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628800"/>
                        <a:ext cx="24828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3 Conector recto de flecha"/>
          <p:cNvCxnSpPr/>
          <p:nvPr/>
        </p:nvCxnSpPr>
        <p:spPr>
          <a:xfrm>
            <a:off x="3491880" y="1916832"/>
            <a:ext cx="64807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15616" y="2636912"/>
            <a:ext cx="1584176" cy="40005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/>
              <a:t>Actividad:</a:t>
            </a:r>
            <a:endParaRPr lang="es-ES" sz="2000" b="1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467743"/>
              </p:ext>
            </p:extLst>
          </p:nvPr>
        </p:nvGraphicFramePr>
        <p:xfrm>
          <a:off x="1129190" y="3356992"/>
          <a:ext cx="1773238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1" name="Ecuación" r:id="rId7" imgW="888840" imgH="228600" progId="Equation.3">
                  <p:embed/>
                </p:oleObj>
              </mc:Choice>
              <mc:Fallback>
                <p:oleObj name="Ecuación" r:id="rId7" imgW="8888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9190" y="3356992"/>
                        <a:ext cx="1773238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931102"/>
              </p:ext>
            </p:extLst>
          </p:nvPr>
        </p:nvGraphicFramePr>
        <p:xfrm>
          <a:off x="3815916" y="3284984"/>
          <a:ext cx="18510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2" name="Ecuación" r:id="rId9" imgW="939600" imgH="228600" progId="Equation.3">
                  <p:embed/>
                </p:oleObj>
              </mc:Choice>
              <mc:Fallback>
                <p:oleObj name="Ecuación" r:id="rId9" imgW="9396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5916" y="3284984"/>
                        <a:ext cx="185102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838078"/>
              </p:ext>
            </p:extLst>
          </p:nvPr>
        </p:nvGraphicFramePr>
        <p:xfrm>
          <a:off x="6516216" y="3284984"/>
          <a:ext cx="169068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3" name="Ecuación" r:id="rId11" imgW="850680" imgH="228600" progId="Equation.3">
                  <p:embed/>
                </p:oleObj>
              </mc:Choice>
              <mc:Fallback>
                <p:oleObj name="Ecuación" r:id="rId11" imgW="8506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284984"/>
                        <a:ext cx="169068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4 CuadroTexto"/>
          <p:cNvSpPr txBox="1">
            <a:spLocks noChangeArrowheads="1"/>
          </p:cNvSpPr>
          <p:nvPr/>
        </p:nvSpPr>
        <p:spPr bwMode="auto">
          <a:xfrm>
            <a:off x="2843808" y="2636912"/>
            <a:ext cx="2808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" sz="2000" dirty="0">
                <a:latin typeface="Cambria Math" pitchFamily="18" charset="0"/>
                <a:ea typeface="Cambria Math" pitchFamily="18" charset="0"/>
              </a:rPr>
              <a:t>¿Todas tienen solución?</a:t>
            </a:r>
          </a:p>
        </p:txBody>
      </p:sp>
    </p:spTree>
    <p:extLst>
      <p:ext uri="{BB962C8B-B14F-4D97-AF65-F5344CB8AC3E}">
        <p14:creationId xmlns:p14="http://schemas.microsoft.com/office/powerpoint/2010/main" val="422288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6" t="34073" r="4331" b="40121"/>
          <a:stretch/>
        </p:blipFill>
        <p:spPr bwMode="auto">
          <a:xfrm>
            <a:off x="284112" y="1392213"/>
            <a:ext cx="8606046" cy="2168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51519" y="404664"/>
            <a:ext cx="83825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sz="2000" dirty="0">
                <a:latin typeface="Cambria Math" pitchFamily="18" charset="0"/>
                <a:ea typeface="Cambria Math" pitchFamily="18" charset="0"/>
              </a:rPr>
              <a:t>3.)  Estudiemos ya el </a:t>
            </a:r>
            <a:r>
              <a:rPr lang="es-ES_tradnl" sz="2000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caso general</a:t>
            </a:r>
            <a:r>
              <a:rPr lang="es-ES_tradnl" sz="2000" dirty="0">
                <a:latin typeface="Cambria Math" pitchFamily="18" charset="0"/>
                <a:ea typeface="Cambria Math" pitchFamily="18" charset="0"/>
              </a:rPr>
              <a:t>, de la resolución de una ecuación completa de segundo grado.</a:t>
            </a:r>
            <a:endParaRPr lang="es-ES" sz="20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Rectángulo"/>
              <p:cNvSpPr/>
              <p:nvPr/>
            </p:nvSpPr>
            <p:spPr>
              <a:xfrm>
                <a:off x="297854" y="4509120"/>
                <a:ext cx="8494622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Supóngase que el ingreso semanal </a:t>
                </a:r>
                <a:r>
                  <a:rPr lang="es-AR" i="1" dirty="0" smtClean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r</a:t>
                </a:r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s-AR" dirty="0">
                    <a:latin typeface="Cambria Math" pitchFamily="18" charset="0"/>
                    <a:ea typeface="Cambria Math" pitchFamily="18" charset="0"/>
                  </a:rPr>
                  <a:t>de una compañía está dado por la ecuación</a:t>
                </a:r>
              </a:p>
              <a:p>
                <a:pPr algn="just"/>
                <a:endParaRPr lang="es-AR" dirty="0" smtClean="0">
                  <a:latin typeface="Cambria Math" pitchFamily="18" charset="0"/>
                  <a:ea typeface="Cambria Math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s-AR" b="0" i="1" smtClean="0">
                        <a:latin typeface="Cambria Math"/>
                        <a:ea typeface="Cambria Math" pitchFamily="18" charset="0"/>
                      </a:rPr>
                      <m:t>𝑟</m:t>
                    </m:r>
                    <m:r>
                      <a:rPr lang="es-AR" b="0" i="1" smtClean="0">
                        <a:latin typeface="Cambria Math"/>
                        <a:ea typeface="Cambria Math" pitchFamily="18" charset="0"/>
                      </a:rPr>
                      <m:t>=−2</m:t>
                    </m:r>
                    <m:sSup>
                      <m:sSupPr>
                        <m:ctrlPr>
                          <a:rPr lang="es-AR" b="0" i="1" smtClean="0">
                            <a:latin typeface="Cambria Math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es-AR" b="0" i="1" smtClean="0">
                            <a:latin typeface="Cambria Math"/>
                            <a:ea typeface="Cambria Math" pitchFamily="18" charset="0"/>
                          </a:rPr>
                          <m:t>𝑝</m:t>
                        </m:r>
                      </m:e>
                      <m:sup>
                        <m:r>
                          <a:rPr lang="es-AR" b="0" i="1" smtClean="0"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sup>
                    </m:sSup>
                    <m:r>
                      <a:rPr lang="es-AR" b="0" i="1" smtClean="0">
                        <a:latin typeface="Cambria Math"/>
                        <a:ea typeface="Cambria Math" pitchFamily="18" charset="0"/>
                      </a:rPr>
                      <m:t>+400</m:t>
                    </m:r>
                    <m:r>
                      <a:rPr lang="es-AR" b="0" i="1" smtClean="0">
                        <a:latin typeface="Cambria Math"/>
                        <a:ea typeface="Cambria Math" pitchFamily="18" charset="0"/>
                      </a:rPr>
                      <m:t>𝑝</m:t>
                    </m:r>
                    <m:r>
                      <a:rPr lang="es-AR" b="0" i="1" smtClean="0">
                        <a:latin typeface="Cambria Math"/>
                        <a:ea typeface="Cambria Math" pitchFamily="18" charset="0"/>
                      </a:rPr>
                      <m:t>,</m:t>
                    </m:r>
                  </m:oMath>
                </a14:m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pPr algn="ctr"/>
                <a:endParaRPr lang="es-AR" dirty="0" smtClean="0">
                  <a:latin typeface="Cambria Math" pitchFamily="18" charset="0"/>
                  <a:ea typeface="Cambria Math" pitchFamily="18" charset="0"/>
                </a:endParaRPr>
              </a:p>
              <a:p>
                <a:pPr algn="just"/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en </a:t>
                </a:r>
                <a:r>
                  <a:rPr lang="es-AR" dirty="0">
                    <a:latin typeface="Cambria Math" pitchFamily="18" charset="0"/>
                    <a:ea typeface="Cambria Math" pitchFamily="18" charset="0"/>
                  </a:rPr>
                  <a:t>donde </a:t>
                </a:r>
                <a:r>
                  <a:rPr lang="es-AR" i="1" dirty="0" smtClean="0">
                    <a:latin typeface="Times New Roman" pitchFamily="18" charset="0"/>
                    <a:ea typeface="Cambria Math" pitchFamily="18" charset="0"/>
                    <a:cs typeface="Times New Roman" pitchFamily="18" charset="0"/>
                  </a:rPr>
                  <a:t>p</a:t>
                </a:r>
                <a:r>
                  <a:rPr lang="es-AR" i="1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es </a:t>
                </a:r>
                <a:r>
                  <a:rPr lang="es-AR" dirty="0">
                    <a:latin typeface="Cambria Math" pitchFamily="18" charset="0"/>
                    <a:ea typeface="Cambria Math" pitchFamily="18" charset="0"/>
                  </a:rPr>
                  <a:t>el precio del producto que vende la compañía</a:t>
                </a:r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.</a:t>
                </a:r>
              </a:p>
              <a:p>
                <a:pPr algn="just"/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¿</a:t>
                </a:r>
                <a:r>
                  <a:rPr lang="es-AR" dirty="0">
                    <a:latin typeface="Cambria Math" pitchFamily="18" charset="0"/>
                    <a:ea typeface="Cambria Math" pitchFamily="18" charset="0"/>
                  </a:rPr>
                  <a:t>Cuál es el precio del producto si el ingreso semanal es de $</a:t>
                </a:r>
                <a:r>
                  <a:rPr lang="es-AR" dirty="0" smtClean="0">
                    <a:latin typeface="Cambria Math" pitchFamily="18" charset="0"/>
                    <a:ea typeface="Cambria Math" pitchFamily="18" charset="0"/>
                  </a:rPr>
                  <a:t>20.000</a:t>
                </a:r>
                <a:r>
                  <a:rPr lang="es-AR" dirty="0">
                    <a:latin typeface="Cambria Math" pitchFamily="18" charset="0"/>
                    <a:ea typeface="Cambria Math" pitchFamily="18" charset="0"/>
                  </a:rPr>
                  <a:t>?</a:t>
                </a:r>
              </a:p>
            </p:txBody>
          </p:sp>
        </mc:Choice>
        <mc:Fallback xmlns="">
          <p:sp>
            <p:nvSpPr>
              <p:cNvPr id="3" name="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54" y="4509120"/>
                <a:ext cx="8494622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646" t="-2091" b="-453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9037" y="3933056"/>
            <a:ext cx="1584176" cy="40005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/>
              <a:t>Actividad: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34278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54596" y="142201"/>
            <a:ext cx="7844829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s-ES_tradnl" sz="2000" b="1" dirty="0"/>
              <a:t>DISCUSIÓN DEL NÚMERO DE SOLUCIONES DE UNA ECUACIÓN DE SEGUNDO GRADO</a:t>
            </a:r>
            <a:endParaRPr lang="es-ES" sz="2000" b="1" dirty="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38772" y="1012874"/>
            <a:ext cx="66432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2000" dirty="0">
                <a:latin typeface="Cambria Math" pitchFamily="18" charset="0"/>
                <a:ea typeface="Cambria Math" pitchFamily="18" charset="0"/>
              </a:rPr>
              <a:t>¿Cuántas </a:t>
            </a:r>
            <a:r>
              <a:rPr lang="es-ES_tradnl" sz="2000" u="sng" dirty="0">
                <a:latin typeface="Cambria Math" pitchFamily="18" charset="0"/>
                <a:ea typeface="Cambria Math" pitchFamily="18" charset="0"/>
              </a:rPr>
              <a:t>soluciones</a:t>
            </a:r>
            <a:r>
              <a:rPr lang="es-ES_tradnl" sz="2000" dirty="0">
                <a:latin typeface="Cambria Math" pitchFamily="18" charset="0"/>
                <a:ea typeface="Cambria Math" pitchFamily="18" charset="0"/>
              </a:rPr>
              <a:t> puede tener una ecuación de 2º grado?</a:t>
            </a:r>
            <a:endParaRPr lang="es-ES" sz="20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335975" y="1556792"/>
            <a:ext cx="59040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s-ES_tradnl" sz="2000" dirty="0" smtClean="0">
                <a:latin typeface="Cambria Math" pitchFamily="18" charset="0"/>
                <a:ea typeface="Cambria Math" pitchFamily="18" charset="0"/>
              </a:rPr>
              <a:t>Concluir a partir de resolver los ejemplos siguientes:</a:t>
            </a:r>
            <a:endParaRPr lang="es-ES" sz="2000" dirty="0">
              <a:latin typeface="Cambria Math" pitchFamily="18" charset="0"/>
              <a:ea typeface="Cambria Math" pitchFamily="18" charset="0"/>
            </a:endParaRPr>
          </a:p>
        </p:txBody>
      </p:sp>
      <p:graphicFrame>
        <p:nvGraphicFramePr>
          <p:cNvPr id="16389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77271"/>
              </p:ext>
            </p:extLst>
          </p:nvPr>
        </p:nvGraphicFramePr>
        <p:xfrm>
          <a:off x="654596" y="2348880"/>
          <a:ext cx="21431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2" name="Ecuación" r:id="rId3" imgW="1041120" imgH="228600" progId="Equation.3">
                  <p:embed/>
                </p:oleObj>
              </mc:Choice>
              <mc:Fallback>
                <p:oleObj name="Ecuación" r:id="rId3" imgW="1041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96" y="2348880"/>
                        <a:ext cx="21431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088241"/>
              </p:ext>
            </p:extLst>
          </p:nvPr>
        </p:nvGraphicFramePr>
        <p:xfrm>
          <a:off x="3379007" y="2348880"/>
          <a:ext cx="2260725" cy="44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3" name="Ecuación" r:id="rId5" imgW="1155600" imgH="228600" progId="Equation.3">
                  <p:embed/>
                </p:oleObj>
              </mc:Choice>
              <mc:Fallback>
                <p:oleObj name="Ecuación" r:id="rId5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9007" y="2348880"/>
                        <a:ext cx="2260725" cy="444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406152"/>
              </p:ext>
            </p:extLst>
          </p:nvPr>
        </p:nvGraphicFramePr>
        <p:xfrm>
          <a:off x="6224636" y="2276872"/>
          <a:ext cx="21907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4" name="Ecuación" r:id="rId7" imgW="1066680" imgH="228600" progId="Equation.3">
                  <p:embed/>
                </p:oleObj>
              </mc:Choice>
              <mc:Fallback>
                <p:oleObj name="Ecuación" r:id="rId7" imgW="1066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4636" y="2276872"/>
                        <a:ext cx="21907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29633" y="4077072"/>
            <a:ext cx="7560840" cy="23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s-ES_tradnl" sz="2000" dirty="0"/>
              <a:t>Una ecuación de segundo grado  puede tener :</a:t>
            </a:r>
            <a:endParaRPr lang="es-ES" sz="2000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_tradnl" sz="2000" dirty="0" smtClean="0"/>
              <a:t>dos </a:t>
            </a:r>
            <a:r>
              <a:rPr lang="es-ES_tradnl" sz="2000" dirty="0"/>
              <a:t>soluciones reales </a:t>
            </a:r>
            <a:r>
              <a:rPr lang="es-ES_tradnl" sz="2000" dirty="0" smtClean="0"/>
              <a:t>distintas.  </a:t>
            </a:r>
            <a:endParaRPr lang="es-ES_tradnl" sz="2000" dirty="0"/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_tradnl" sz="2000" dirty="0"/>
              <a:t>una solución real doble ( un mismo valor repetido dos veces)                                                                                                                                                                                               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s-ES_tradnl" sz="2000" dirty="0"/>
              <a:t>ninguna solución real (es decir, no nos sale ningún valor real)</a:t>
            </a:r>
            <a:endParaRPr lang="es-ES_tradnl" dirty="0"/>
          </a:p>
          <a:p>
            <a:pPr eaLnBrk="1" hangingPunct="1">
              <a:spcBef>
                <a:spcPct val="50000"/>
              </a:spcBef>
            </a:pPr>
            <a:endParaRPr lang="es-ES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54596" y="1012874"/>
            <a:ext cx="1584176" cy="40005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2000" b="1" dirty="0"/>
              <a:t>Actividad:</a:t>
            </a:r>
            <a:endParaRPr lang="es-ES" sz="2000" b="1" dirty="0"/>
          </a:p>
        </p:txBody>
      </p:sp>
      <p:sp>
        <p:nvSpPr>
          <p:cNvPr id="2" name="1 Rectángulo"/>
          <p:cNvSpPr/>
          <p:nvPr/>
        </p:nvSpPr>
        <p:spPr>
          <a:xfrm>
            <a:off x="1907705" y="3181755"/>
            <a:ext cx="6760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dirty="0">
                <a:latin typeface="Cambria Math" pitchFamily="18" charset="0"/>
                <a:ea typeface="Cambria Math" pitchFamily="18" charset="0"/>
              </a:rPr>
              <a:t>¿</a:t>
            </a:r>
            <a:r>
              <a:rPr lang="es-ES_tradnl" sz="2000" dirty="0">
                <a:latin typeface="Cambria Math" pitchFamily="18" charset="0"/>
                <a:ea typeface="Cambria Math" pitchFamily="18" charset="0"/>
              </a:rPr>
              <a:t>De qué crees que depende que estemos en un caso u otro?</a:t>
            </a:r>
            <a:endParaRPr lang="es-ES" sz="2000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3" name="Picture 2" descr="Resultado de imagen para imagenes de TIC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318" y="3586776"/>
            <a:ext cx="1663773" cy="243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796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496</Words>
  <Application>Microsoft Office PowerPoint</Application>
  <PresentationFormat>Presentación en pantalla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43</cp:revision>
  <dcterms:created xsi:type="dcterms:W3CDTF">2025-04-23T20:54:52Z</dcterms:created>
  <dcterms:modified xsi:type="dcterms:W3CDTF">2025-04-25T21:06:56Z</dcterms:modified>
</cp:coreProperties>
</file>