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304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625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5571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3858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0552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9841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605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3987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918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03505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201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585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10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8068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63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2709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214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A290EF6-A886-407D-B985-539408F14E56}" type="datetimeFigureOut">
              <a:rPr lang="es-AR" smtClean="0"/>
              <a:t>22/4/2025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2797E59-CB8C-4603-A6F0-0033A89E402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52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CA976C-6327-EC38-C97F-957CE741F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9221788" cy="2509213"/>
          </a:xfrm>
        </p:spPr>
        <p:txBody>
          <a:bodyPr/>
          <a:lstStyle/>
          <a:p>
            <a:r>
              <a:rPr lang="es-AR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Debates, paradojas y contrasentidos alrededor del término “</a:t>
            </a:r>
            <a:r>
              <a:rPr lang="es-AR" sz="5400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INCLUSIÓN</a:t>
            </a:r>
            <a:r>
              <a:rPr lang="es-AR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BF8654-1C59-EB19-606D-120B65AEF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2824" y="4392823"/>
            <a:ext cx="8689976" cy="1371599"/>
          </a:xfrm>
        </p:spPr>
        <p:txBody>
          <a:bodyPr/>
          <a:lstStyle/>
          <a:p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Inclusión socioeducativa</a:t>
            </a:r>
          </a:p>
          <a:p>
            <a:r>
              <a:rPr lang="es-A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Año 2025</a:t>
            </a:r>
          </a:p>
        </p:txBody>
      </p:sp>
      <p:sp>
        <p:nvSpPr>
          <p:cNvPr id="5" name="AutoShape 2" descr="Gente Pequeña, Incluyendo al Extraño en el Fondo de Cartón">
            <a:extLst>
              <a:ext uri="{FF2B5EF4-FFF2-40B4-BE49-F238E27FC236}">
                <a16:creationId xmlns:a16="http://schemas.microsoft.com/office/drawing/2014/main" id="{C74B2FFF-BCDA-2DA3-976B-74825791D27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B140B0D-87DA-97AE-7CAE-6303EFAC7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10" y="3276600"/>
            <a:ext cx="3419952" cy="224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05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232158-B322-15A3-4C50-8F92CC85B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498596"/>
            <a:ext cx="9639300" cy="970440"/>
          </a:xfrm>
        </p:spPr>
        <p:txBody>
          <a:bodyPr>
            <a:normAutofit fontScale="90000"/>
          </a:bodyPr>
          <a:lstStyle/>
          <a:p>
            <a:r>
              <a:rPr lang="es-AR" dirty="0"/>
              <a:t>RETOMANDO CONCEPTOS DE LA CLASE </a:t>
            </a:r>
            <a:r>
              <a:rPr lang="es-AR" dirty="0" err="1"/>
              <a:t>N°</a:t>
            </a:r>
            <a:r>
              <a:rPr lang="es-AR" dirty="0"/>
              <a:t> 1… ACERCA DE LA INCLUSIÓN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016518-397C-8EC2-5777-4CFD30797D2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9228" y="1469036"/>
            <a:ext cx="11217952" cy="4736892"/>
          </a:xfrm>
        </p:spPr>
        <p:txBody>
          <a:bodyPr>
            <a:normAutofit/>
          </a:bodyPr>
          <a:lstStyle/>
          <a:p>
            <a:r>
              <a:rPr lang="es-AR" b="1" dirty="0"/>
              <a:t>incluir </a:t>
            </a:r>
            <a:r>
              <a:rPr lang="es-AR" dirty="0"/>
              <a:t>como un </a:t>
            </a:r>
            <a:r>
              <a:rPr lang="es-A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 bondadoso</a:t>
            </a:r>
            <a:r>
              <a:rPr lang="es-AR" dirty="0"/>
              <a:t>. A condición de renunciar a toda interrogación sobre él, se da a entender </a:t>
            </a:r>
            <a:r>
              <a:rPr lang="es-AR" b="1" dirty="0"/>
              <a:t>un deseo de que formen parte y tengan parte de un conjunto</a:t>
            </a:r>
            <a:r>
              <a:rPr lang="es-AR" dirty="0"/>
              <a:t> declarado deseable </a:t>
            </a:r>
            <a:r>
              <a:rPr lang="es-AR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aquellos que no se encuentran dentro del círculo </a:t>
            </a:r>
            <a:r>
              <a:rPr lang="es-AR" dirty="0"/>
              <a:t>que lo limita.(Frigerio y Diker)</a:t>
            </a:r>
          </a:p>
          <a:p>
            <a:endParaRPr lang="es-AR" dirty="0"/>
          </a:p>
          <a:p>
            <a:r>
              <a:rPr lang="es-AR" dirty="0"/>
              <a:t>Si hablamos de inclusión es porque </a:t>
            </a:r>
            <a:r>
              <a:rPr lang="es-AR" b="1" dirty="0"/>
              <a:t>anteriormente</a:t>
            </a:r>
            <a:r>
              <a:rPr lang="es-AR" dirty="0"/>
              <a:t> tuvo que haber una exclusión…</a:t>
            </a:r>
          </a:p>
          <a:p>
            <a:endParaRPr lang="es-AR" dirty="0"/>
          </a:p>
          <a:p>
            <a:r>
              <a:rPr lang="es-AR" dirty="0"/>
              <a:t>Las autoras nombran la existencia de </a:t>
            </a:r>
            <a:r>
              <a:rPr lang="es-AR" b="1" dirty="0"/>
              <a:t>sociedades reproductoras de desigualdades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2102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241A3-E2B8-19B0-13E8-400A3ABBA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Diferentes posiciones en promoción de la inclusión socioeducativa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C3E974-F058-9A52-1131-DDE860D9AC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sz="2400" b="1" u="sng" dirty="0"/>
              <a:t>Utilitarias: </a:t>
            </a:r>
            <a:r>
              <a:rPr lang="es-AR" sz="2400" dirty="0"/>
              <a:t>tienden a preservar el orden de las cosas y el sistema de desigualdades (una “inclusión "que encubre que las cosas que se vienen haciendo, se sigan haciendo)</a:t>
            </a:r>
          </a:p>
          <a:p>
            <a:endParaRPr lang="es-AR" sz="2400" dirty="0"/>
          </a:p>
          <a:p>
            <a:r>
              <a:rPr lang="es-AR" sz="2400" dirty="0"/>
              <a:t>Posición que busca </a:t>
            </a:r>
            <a:r>
              <a:rPr lang="es-AR" sz="2400" b="1" u="sng" dirty="0"/>
              <a:t>alterar o cambiar un orden injusto</a:t>
            </a:r>
            <a:r>
              <a:rPr lang="es-AR" sz="2400" dirty="0"/>
              <a:t>: hablar de analfabetismo, repitencia, sobreedad, fracaso, abandono, debería incomodar y advertir los modos en que se naturalizan las desigualdades.</a:t>
            </a:r>
          </a:p>
        </p:txBody>
      </p:sp>
    </p:spTree>
    <p:extLst>
      <p:ext uri="{BB962C8B-B14F-4D97-AF65-F5344CB8AC3E}">
        <p14:creationId xmlns:p14="http://schemas.microsoft.com/office/powerpoint/2010/main" val="30963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EEDABC-65C2-2786-3BF9-8D38B3EF7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Estas autoras nos invitar a pensar que…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6216B3-D6E1-4149-14CF-58D2211D3CC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 dirty="0"/>
              <a:t>Algunos solo pueden aspirar a gozar del derecho humano a ser reconocido como parte de la comunidad de los hombres cuando esa </a:t>
            </a:r>
            <a:r>
              <a:rPr lang="es-A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“marca</a:t>
            </a:r>
            <a:r>
              <a:rPr lang="es-AR" dirty="0"/>
              <a:t>” los hace visible.</a:t>
            </a:r>
          </a:p>
          <a:p>
            <a:endParaRPr lang="es-AR" dirty="0"/>
          </a:p>
          <a:p>
            <a:r>
              <a:rPr lang="es-AR" sz="2800" dirty="0">
                <a:solidFill>
                  <a:schemeClr val="accent6">
                    <a:lumMod val="50000"/>
                  </a:schemeClr>
                </a:solidFill>
              </a:rPr>
              <a:t>Esa “marca” refiere a la etiqueta de ser el pobre, el excluido, el tonto, el desocupado, el discapacitado, etc.</a:t>
            </a:r>
          </a:p>
        </p:txBody>
      </p:sp>
    </p:spTree>
    <p:extLst>
      <p:ext uri="{BB962C8B-B14F-4D97-AF65-F5344CB8AC3E}">
        <p14:creationId xmlns:p14="http://schemas.microsoft.com/office/powerpoint/2010/main" val="33108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CE0B7-11E4-E0EB-EFFA-DBB371683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Para las </a:t>
            </a:r>
            <a:r>
              <a:rPr lang="es-A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políticas educativas</a:t>
            </a:r>
            <a:r>
              <a:rPr lang="es-AR" dirty="0"/>
              <a:t>, incluir puede entenderse como: 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90EF98-13E4-142A-1B89-BB0631D2DB2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AR" dirty="0"/>
          </a:p>
          <a:p>
            <a:pPr marL="0" indent="0">
              <a:buNone/>
            </a:pPr>
            <a:r>
              <a:rPr lang="es-AR" dirty="0"/>
              <a:t>• incorporar más población al sistema educativo; </a:t>
            </a:r>
          </a:p>
          <a:p>
            <a:pPr marL="0" indent="0">
              <a:buNone/>
            </a:pPr>
            <a:r>
              <a:rPr lang="es-AR" dirty="0"/>
              <a:t>• asegurar ingreso y permanencia en el sistema educativo; </a:t>
            </a:r>
          </a:p>
          <a:p>
            <a:pPr marL="0" indent="0">
              <a:buNone/>
            </a:pPr>
            <a:r>
              <a:rPr lang="es-AR" dirty="0"/>
              <a:t>• asegurar que trayectorias educativas equivalentes tengan el mismo valor social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2923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A7FB28-7BC9-0760-96AB-7F07F3449F4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716946"/>
            <a:ext cx="10363826" cy="3424107"/>
          </a:xfrm>
        </p:spPr>
        <p:txBody>
          <a:bodyPr>
            <a:normAutofit/>
          </a:bodyPr>
          <a:lstStyle/>
          <a:p>
            <a:r>
              <a:rPr lang="es-AR" sz="2800" dirty="0"/>
              <a:t>como señala Terigi      “el problema no radica en asegurar homogeneidad en los aprendizajes, sino en </a:t>
            </a:r>
            <a:r>
              <a:rPr lang="es-AR" sz="2800" dirty="0">
                <a:solidFill>
                  <a:schemeClr val="accent6">
                    <a:lumMod val="75000"/>
                  </a:schemeClr>
                </a:solidFill>
              </a:rPr>
              <a:t>que lo que se aprenda coloque a todos en iguales condiciones</a:t>
            </a:r>
            <a:r>
              <a:rPr lang="es-AR" sz="2800" dirty="0"/>
              <a:t> ya sea ….para acceder al mercado de trabajo, para continuar estudios dentro del sistema educativo o, más en general, para ejercer la ciudadanía”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A7C0F717-AF9B-96CE-CF54-86507E954C90}"/>
              </a:ext>
            </a:extLst>
          </p:cNvPr>
          <p:cNvSpPr/>
          <p:nvPr/>
        </p:nvSpPr>
        <p:spPr>
          <a:xfrm>
            <a:off x="4646950" y="1926236"/>
            <a:ext cx="269823" cy="1948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893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nclusión exclusión integración segregación">
            <a:extLst>
              <a:ext uri="{FF2B5EF4-FFF2-40B4-BE49-F238E27FC236}">
                <a16:creationId xmlns:a16="http://schemas.microsoft.com/office/drawing/2014/main" id="{3CDC0BDE-0904-F258-E209-7B2872467CC5}"/>
              </a:ext>
            </a:extLst>
          </p:cNvPr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563" y="0"/>
            <a:ext cx="84124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0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42995-02FF-2F46-EFCB-2326F8E79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400" dirty="0">
                <a:solidFill>
                  <a:schemeClr val="accent5">
                    <a:lumMod val="75000"/>
                  </a:schemeClr>
                </a:solidFill>
              </a:rPr>
              <a:t>LA INCLUSIÓN VA MÁS ALLÁ…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817387-6547-D8F9-5655-C508E310D7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4675" y="2367092"/>
            <a:ext cx="11137692" cy="3872391"/>
          </a:xfrm>
        </p:spPr>
        <p:txBody>
          <a:bodyPr>
            <a:normAutofit/>
          </a:bodyPr>
          <a:lstStyle/>
          <a:p>
            <a:r>
              <a:rPr lang="es-AR" dirty="0"/>
              <a:t>Va más allá que hablar de </a:t>
            </a:r>
            <a:r>
              <a:rPr lang="es-AR" b="1" dirty="0"/>
              <a:t>discapacidad</a:t>
            </a:r>
          </a:p>
          <a:p>
            <a:r>
              <a:rPr lang="es-AR" dirty="0"/>
              <a:t>Es más que hablar de </a:t>
            </a:r>
            <a:r>
              <a:rPr lang="es-AR" b="1" dirty="0"/>
              <a:t>niños y niñas en edad escola</a:t>
            </a:r>
            <a:r>
              <a:rPr lang="es-AR" dirty="0"/>
              <a:t>r</a:t>
            </a:r>
          </a:p>
          <a:p>
            <a:r>
              <a:rPr lang="es-AR" dirty="0"/>
              <a:t>Es más que hablar de </a:t>
            </a:r>
            <a:r>
              <a:rPr lang="es-AR" b="1" dirty="0"/>
              <a:t>derechos adquiridos</a:t>
            </a:r>
          </a:p>
          <a:p>
            <a:endParaRPr lang="es-AR" dirty="0"/>
          </a:p>
          <a:p>
            <a:r>
              <a:rPr lang="es-AR" dirty="0"/>
              <a:t>Pensar la inclusión hoy por hoy radica en </a:t>
            </a:r>
            <a:r>
              <a:rPr lang="es-AR" sz="2800" dirty="0">
                <a:solidFill>
                  <a:schemeClr val="accent6">
                    <a:lumMod val="75000"/>
                  </a:schemeClr>
                </a:solidFill>
              </a:rPr>
              <a:t>visibilizar problemáticas que atraviesan a la población en general </a:t>
            </a:r>
            <a:r>
              <a:rPr lang="es-AR" dirty="0"/>
              <a:t>y a muchos sectores en particular que luchan aún hoy por que </a:t>
            </a:r>
            <a:r>
              <a:rPr lang="es-AR" b="1" u="sng" dirty="0"/>
              <a:t>son vulnerados </a:t>
            </a:r>
            <a:r>
              <a:rPr lang="es-AR" dirty="0"/>
              <a:t>en derechos que en teoría ya tendrían adquiridos.</a:t>
            </a:r>
          </a:p>
        </p:txBody>
      </p:sp>
    </p:spTree>
    <p:extLst>
      <p:ext uri="{BB962C8B-B14F-4D97-AF65-F5344CB8AC3E}">
        <p14:creationId xmlns:p14="http://schemas.microsoft.com/office/powerpoint/2010/main" val="31793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19C07A-1A79-5E4C-0B58-DFE9AC1BC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“Lo mismo no es lo común” Flavia Terigi (2008)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FF3A16-F4C7-D9F7-4C69-9344610D25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4657" y="1978702"/>
            <a:ext cx="11302582" cy="4260781"/>
          </a:xfrm>
        </p:spPr>
        <p:txBody>
          <a:bodyPr>
            <a:normAutofit lnSpcReduction="10000"/>
          </a:bodyPr>
          <a:lstStyle/>
          <a:p>
            <a:r>
              <a:rPr lang="es-AR" b="1" u="sng" dirty="0">
                <a:solidFill>
                  <a:schemeClr val="accent6">
                    <a:lumMod val="75000"/>
                  </a:schemeClr>
                </a:solidFill>
              </a:rPr>
              <a:t>Aprender lo mismo </a:t>
            </a:r>
            <a:r>
              <a:rPr lang="es-AR" sz="2800" b="1" u="sng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 es sinónimo </a:t>
            </a:r>
            <a:r>
              <a:rPr lang="es-AR" b="1" u="sng" dirty="0">
                <a:solidFill>
                  <a:schemeClr val="accent6">
                    <a:lumMod val="75000"/>
                  </a:schemeClr>
                </a:solidFill>
              </a:rPr>
              <a:t>de inclusión</a:t>
            </a:r>
            <a:r>
              <a:rPr lang="es-AR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¿Todos los alumnos aprenden?</a:t>
            </a:r>
          </a:p>
          <a:p>
            <a:pPr marL="0" indent="0">
              <a:buNone/>
            </a:pPr>
            <a:r>
              <a:rPr lang="es-AR" dirty="0"/>
              <a:t>¿Que un chico vaya a la escuela, es sinónimo de que está aprendiendo?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sz="22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s-AR" sz="2200" b="1" dirty="0">
                <a:solidFill>
                  <a:srgbClr val="00B050"/>
                </a:solidFill>
              </a:rPr>
              <a:t>No solo tienen que estar todos en la escuela (recordemos la obligatoriedad y el derecho de ir a la escuela) sino que lo que allí se enseña y se aprende debe reconocer y valorar los aportes de todos. A su vez, los contenidos deben ser accesibles para todos</a:t>
            </a:r>
          </a:p>
          <a:p>
            <a:endParaRPr lang="es-AR" dirty="0"/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9B032DD2-D7E7-7759-24D7-16201B6BE4A9}"/>
              </a:ext>
            </a:extLst>
          </p:cNvPr>
          <p:cNvSpPr/>
          <p:nvPr/>
        </p:nvSpPr>
        <p:spPr>
          <a:xfrm>
            <a:off x="719528" y="4362138"/>
            <a:ext cx="494675" cy="47968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B7A7141-B5EA-1B43-4487-B1C091532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7291" y="2009805"/>
            <a:ext cx="2369948" cy="22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37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461</TotalTime>
  <Words>506</Words>
  <Application>Microsoft Office PowerPoint</Application>
  <PresentationFormat>Panorámica</PresentationFormat>
  <Paragraphs>36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Tw Cen MT</vt:lpstr>
      <vt:lpstr>Gota</vt:lpstr>
      <vt:lpstr>Debates, paradojas y contrasentidos alrededor del término “INCLUSIÓN”</vt:lpstr>
      <vt:lpstr>RETOMANDO CONCEPTOS DE LA CLASE N° 1… ACERCA DE LA INCLUSIÓN</vt:lpstr>
      <vt:lpstr>Diferentes posiciones en promoción de la inclusión socioeducativa</vt:lpstr>
      <vt:lpstr>Estas autoras nos invitar a pensar que…</vt:lpstr>
      <vt:lpstr>Para las políticas educativas, incluir puede entenderse como:  </vt:lpstr>
      <vt:lpstr>Presentación de PowerPoint</vt:lpstr>
      <vt:lpstr>Presentación de PowerPoint</vt:lpstr>
      <vt:lpstr>LA INCLUSIÓN VA MÁS ALLÁ…</vt:lpstr>
      <vt:lpstr>“Lo mismo no es lo común” Flavia Terigi (2008)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Debates, paradojas y contrasentidos alrededor del término “INCLUSIÓN”</dc:title>
  <dc:creator>Marianela Dussol</dc:creator>
  <cp:lastModifiedBy>Marianela Dussol</cp:lastModifiedBy>
  <cp:revision>4</cp:revision>
  <dcterms:created xsi:type="dcterms:W3CDTF">2024-04-01T21:27:38Z</dcterms:created>
  <dcterms:modified xsi:type="dcterms:W3CDTF">2025-04-22T17:18:56Z</dcterms:modified>
</cp:coreProperties>
</file>