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</p:sldIdLst>
  <p:sldSz cy="6858000" cx="9144000"/>
  <p:notesSz cx="6858000" cy="9144000"/>
  <p:embeddedFontLst>
    <p:embeddedFont>
      <p:font typeface="Book Antiqua"/>
      <p:regular r:id="rId34"/>
      <p:bold r:id="rId35"/>
      <p:italic r:id="rId36"/>
      <p:boldItalic r:id="rId37"/>
    </p:embeddedFont>
    <p:embeddedFont>
      <p:font typeface="Century Gothic"/>
      <p:regular r:id="rId38"/>
      <p:bold r:id="rId39"/>
      <p:italic r:id="rId40"/>
      <p:boldItalic r:id="rId4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r:id="rId42" roundtripDataSignature="AMtx7mgShYl5xcrp694tNes6oMIlKmcXG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CenturyGothic-italic.fntdata"/><Relationship Id="rId20" Type="http://schemas.openxmlformats.org/officeDocument/2006/relationships/slide" Target="slides/slide15.xml"/><Relationship Id="rId42" Type="http://customschemas.google.com/relationships/presentationmetadata" Target="metadata"/><Relationship Id="rId41" Type="http://schemas.openxmlformats.org/officeDocument/2006/relationships/font" Target="fonts/CenturyGothic-boldItalic.fnt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font" Target="fonts/BookAntiqua-bold.fntdata"/><Relationship Id="rId12" Type="http://schemas.openxmlformats.org/officeDocument/2006/relationships/slide" Target="slides/slide7.xml"/><Relationship Id="rId34" Type="http://schemas.openxmlformats.org/officeDocument/2006/relationships/font" Target="fonts/BookAntiqua-regular.fntdata"/><Relationship Id="rId15" Type="http://schemas.openxmlformats.org/officeDocument/2006/relationships/slide" Target="slides/slide10.xml"/><Relationship Id="rId37" Type="http://schemas.openxmlformats.org/officeDocument/2006/relationships/font" Target="fonts/BookAntiqua-boldItalic.fntdata"/><Relationship Id="rId14" Type="http://schemas.openxmlformats.org/officeDocument/2006/relationships/slide" Target="slides/slide9.xml"/><Relationship Id="rId36" Type="http://schemas.openxmlformats.org/officeDocument/2006/relationships/font" Target="fonts/BookAntiqua-italic.fntdata"/><Relationship Id="rId17" Type="http://schemas.openxmlformats.org/officeDocument/2006/relationships/slide" Target="slides/slide12.xml"/><Relationship Id="rId39" Type="http://schemas.openxmlformats.org/officeDocument/2006/relationships/font" Target="fonts/CenturyGothic-bold.fntdata"/><Relationship Id="rId16" Type="http://schemas.openxmlformats.org/officeDocument/2006/relationships/slide" Target="slides/slide11.xml"/><Relationship Id="rId38" Type="http://schemas.openxmlformats.org/officeDocument/2006/relationships/font" Target="fonts/CenturyGothic-regular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7" name="Google Shape;107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4c67a32759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g34c67a32759_0_3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4c67a32759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g34c67a32759_0_4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0" name="Google Shape;180;p5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9" name="Google Shape;189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5" name="Google Shape;195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4" name="Google Shape;204;p5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13" name="Google Shape;213;p5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22" name="Google Shape;222;p5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32" name="Google Shape;232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38" name="Google Shape;238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5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45" name="Google Shape;245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53" name="Google Shape;253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61" name="Google Shape;261;p6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70" name="Google Shape;270;p6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79" name="Google Shape;279;p6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89" name="Google Shape;289;p6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98" name="Google Shape;298;p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12" name="Google Shape;312;p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24" name="Google Shape;324;p3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5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5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5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5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4c67a32759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g34c67a32759_0_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4c67a32759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g34c67a32759_0_1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4c67a32759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g34c67a32759_0_2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showMasterSp="0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" name="Google Shape;17;p4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fmla="val 1735" name="adj"/>
            </a:avLst>
          </a:prstGeom>
          <a:blipFill rotWithShape="1">
            <a:blip r:embed="rId2">
              <a:alphaModFix/>
            </a:blip>
            <a:tile algn="tl" flip="none" tx="0" sx="100000" ty="0" sy="100000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" name="Google Shape;18;p4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0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235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" name="Google Shape;21;p40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235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" name="Google Shape;22;p40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69411"/>
            </a:schemeClr>
          </a:solidFill>
          <a:ln cap="flat" cmpd="sng" w="9525">
            <a:solidFill>
              <a:srgbClr val="5A5C5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" name="Google Shape;23;p40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" name="Google Shape;24;p40"/>
          <p:cNvSpPr txBox="1"/>
          <p:nvPr>
            <p:ph idx="12" type="sldNum"/>
          </p:nvPr>
        </p:nvSpPr>
        <p:spPr>
          <a:xfrm>
            <a:off x="7786826" y="4625268"/>
            <a:ext cx="762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3C3D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3C3D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3C3D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3C3D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3C3D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3C3D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3C3D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3C3D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3C3D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  <p:sp>
        <p:nvSpPr>
          <p:cNvPr id="25" name="Google Shape;25;p4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" name="Google Shape;26;p40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cap="flat" cmpd="dbl" w="9525">
            <a:solidFill>
              <a:srgbClr val="5A5C5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" name="Google Shape;27;p40"/>
          <p:cNvSpPr txBox="1"/>
          <p:nvPr>
            <p:ph idx="1" type="subTitle"/>
          </p:nvPr>
        </p:nvSpPr>
        <p:spPr>
          <a:xfrm>
            <a:off x="642805" y="4648200"/>
            <a:ext cx="6553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 cap="none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8" name="Google Shape;28;p40"/>
          <p:cNvSpPr txBox="1"/>
          <p:nvPr>
            <p:ph type="ctrTitle"/>
          </p:nvPr>
        </p:nvSpPr>
        <p:spPr>
          <a:xfrm>
            <a:off x="604705" y="3227033"/>
            <a:ext cx="6629400" cy="12192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D3F"/>
              </a:buClr>
              <a:buSzPts val="4000"/>
              <a:buFont typeface="Book Antiqua"/>
              <a:buNone/>
              <a:defRPr sz="4000">
                <a:solidFill>
                  <a:srgbClr val="3C3D3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showMasterSp="0" type="vertTitleAndTx">
  <p:cSld name="VERTICAL_TITLE_AND_VERTICAL_TEXT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50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9" name="Google Shape;99;p50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0" name="Google Shape;100;p50"/>
          <p:cNvSpPr txBox="1"/>
          <p:nvPr>
            <p:ph type="title"/>
          </p:nvPr>
        </p:nvSpPr>
        <p:spPr>
          <a:xfrm rot="5400000">
            <a:off x="4896852" y="2547152"/>
            <a:ext cx="5788981" cy="14855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A5C5E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50"/>
          <p:cNvSpPr txBox="1"/>
          <p:nvPr>
            <p:ph idx="1" type="body"/>
          </p:nvPr>
        </p:nvSpPr>
        <p:spPr>
          <a:xfrm rot="5400000">
            <a:off x="647699" y="190500"/>
            <a:ext cx="5791201" cy="617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02" name="Google Shape;102;p5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5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5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ólo el título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1"/>
          <p:cNvSpPr txBox="1"/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A5C5E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4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showMasterSp="0" type="blank">
  <p:cSld name="BLANK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" name="Google Shape;36;p42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fmla="val 1735" name="adj"/>
            </a:avLst>
          </a:prstGeom>
          <a:blipFill rotWithShape="1">
            <a:blip r:embed="rId2">
              <a:alphaModFix/>
            </a:blip>
            <a:tile algn="tl" flip="none" tx="0" sx="100000" ty="0" sy="100000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" name="Google Shape;37;p4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4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4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43"/>
          <p:cNvSpPr txBox="1"/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A5C5E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43"/>
          <p:cNvSpPr txBox="1"/>
          <p:nvPr>
            <p:ph idx="1" type="body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3" name="Google Shape;43;p4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4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4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showMasterSp="0" type="secHead">
  <p:cSld name="SECTION_HEAD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4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8" name="Google Shape;48;p44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fmla="val 1735" name="adj"/>
            </a:avLst>
          </a:prstGeom>
          <a:blipFill rotWithShape="1">
            <a:blip r:embed="rId2">
              <a:alphaModFix/>
            </a:blip>
            <a:tile algn="tl" flip="none" tx="0" sx="100000" ty="0" sy="100000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9" name="Google Shape;49;p4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44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235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" name="Google Shape;51;p44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" name="Google Shape;52;p4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4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  <p:sp>
        <p:nvSpPr>
          <p:cNvPr id="54" name="Google Shape;54;p44"/>
          <p:cNvSpPr txBox="1"/>
          <p:nvPr>
            <p:ph type="title"/>
          </p:nvPr>
        </p:nvSpPr>
        <p:spPr>
          <a:xfrm>
            <a:off x="736456" y="3200399"/>
            <a:ext cx="7696200" cy="12954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D3F"/>
              </a:buClr>
              <a:buSzPts val="4000"/>
              <a:buFont typeface="Book Antiqua"/>
              <a:buNone/>
              <a:defRPr sz="4000" cap="none">
                <a:solidFill>
                  <a:srgbClr val="3C3D3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4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" name="Google Shape;56;p44"/>
          <p:cNvSpPr txBox="1"/>
          <p:nvPr>
            <p:ph idx="1" type="body"/>
          </p:nvPr>
        </p:nvSpPr>
        <p:spPr>
          <a:xfrm>
            <a:off x="736456" y="4607510"/>
            <a:ext cx="7696200" cy="5237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 cap="none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7" name="Google Shape;57;p44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cap="flat" cmpd="dbl" w="9525">
            <a:solidFill>
              <a:srgbClr val="5A5C5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6"/>
          <p:cNvSpPr txBox="1"/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A5C5E"/>
              </a:buClr>
              <a:buSzPts val="3500"/>
              <a:buFont typeface="Book Antiqua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46"/>
          <p:cNvSpPr txBox="1"/>
          <p:nvPr>
            <p:ph idx="1" type="body"/>
          </p:nvPr>
        </p:nvSpPr>
        <p:spPr>
          <a:xfrm>
            <a:off x="426128" y="1722438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200"/>
              <a:buNone/>
              <a:defRPr b="1" sz="22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61" name="Google Shape;61;p46"/>
          <p:cNvSpPr txBox="1"/>
          <p:nvPr>
            <p:ph idx="2" type="body"/>
          </p:nvPr>
        </p:nvSpPr>
        <p:spPr>
          <a:xfrm>
            <a:off x="426128" y="2438400"/>
            <a:ext cx="4040188" cy="3687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/>
        </p:txBody>
      </p:sp>
      <p:sp>
        <p:nvSpPr>
          <p:cNvPr id="62" name="Google Shape;62;p46"/>
          <p:cNvSpPr txBox="1"/>
          <p:nvPr>
            <p:ph idx="3" type="body"/>
          </p:nvPr>
        </p:nvSpPr>
        <p:spPr>
          <a:xfrm>
            <a:off x="4645025" y="1722438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200"/>
              <a:buNone/>
              <a:defRPr b="1" sz="22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63" name="Google Shape;63;p46"/>
          <p:cNvSpPr txBox="1"/>
          <p:nvPr>
            <p:ph idx="4" type="body"/>
          </p:nvPr>
        </p:nvSpPr>
        <p:spPr>
          <a:xfrm>
            <a:off x="4645025" y="2438400"/>
            <a:ext cx="4041775" cy="3687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/>
        </p:txBody>
      </p:sp>
      <p:sp>
        <p:nvSpPr>
          <p:cNvPr id="64" name="Google Shape;64;p4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4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4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showMasterSp="0" type="objTx">
  <p:cSld name="OBJECT_WITH_CAPTION_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" name="Google Shape;69;p4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fmla="val 1735" name="adj"/>
            </a:avLst>
          </a:prstGeom>
          <a:blipFill rotWithShape="1">
            <a:blip r:embed="rId2">
              <a:alphaModFix/>
            </a:blip>
            <a:tile algn="tl" flip="none" tx="0" sx="100000" ty="0" sy="100000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" name="Google Shape;70;p47"/>
          <p:cNvSpPr txBox="1"/>
          <p:nvPr>
            <p:ph idx="1" type="body"/>
          </p:nvPr>
        </p:nvSpPr>
        <p:spPr>
          <a:xfrm>
            <a:off x="3886200" y="685800"/>
            <a:ext cx="4572000" cy="52578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Char char="•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9pPr>
          </a:lstStyle>
          <a:p/>
        </p:txBody>
      </p:sp>
      <p:sp>
        <p:nvSpPr>
          <p:cNvPr id="71" name="Google Shape;71;p4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4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4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  <p:sp>
        <p:nvSpPr>
          <p:cNvPr id="74" name="Google Shape;74;p4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235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5" name="Google Shape;75;p47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cap="flat" cmpd="dbl" w="9525">
            <a:solidFill>
              <a:srgbClr val="5A5C5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6" name="Google Shape;76;p47"/>
          <p:cNvSpPr txBox="1"/>
          <p:nvPr>
            <p:ph idx="2" type="body"/>
          </p:nvPr>
        </p:nvSpPr>
        <p:spPr>
          <a:xfrm>
            <a:off x="769000" y="2971800"/>
            <a:ext cx="2298634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3C3D3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77" name="Google Shape;77;p47"/>
          <p:cNvSpPr txBox="1"/>
          <p:nvPr>
            <p:ph type="title"/>
          </p:nvPr>
        </p:nvSpPr>
        <p:spPr>
          <a:xfrm>
            <a:off x="769000" y="1734312"/>
            <a:ext cx="2298634" cy="11916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A5C5E"/>
              </a:buClr>
              <a:buSzPts val="2000"/>
              <a:buFont typeface="Book Antiqua"/>
              <a:buNone/>
              <a:defRPr b="0" sz="2000">
                <a:solidFill>
                  <a:srgbClr val="5A5C5E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showMasterSp="0" type="picTx">
  <p:cSld name="PICTURE_WITH_CAPTION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0" name="Google Shape;80;p4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fmla="val 1735" name="adj"/>
            </a:avLst>
          </a:prstGeom>
          <a:blipFill rotWithShape="1">
            <a:blip r:embed="rId2">
              <a:alphaModFix/>
            </a:blip>
            <a:tile algn="tl" flip="none" tx="0" sx="100000" ty="0" sy="100000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1" name="Google Shape;81;p48"/>
          <p:cNvSpPr/>
          <p:nvPr>
            <p:ph idx="2" type="pic"/>
          </p:nvPr>
        </p:nvSpPr>
        <p:spPr>
          <a:xfrm>
            <a:off x="685800" y="621437"/>
            <a:ext cx="7772400" cy="4331564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82" name="Google Shape;82;p4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4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  <p:sp>
        <p:nvSpPr>
          <p:cNvPr id="84" name="Google Shape;84;p48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235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5" name="Google Shape;85;p48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6" name="Google Shape;86;p4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48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8" name="Google Shape;88;p48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9" name="Google Shape;89;p48"/>
          <p:cNvSpPr txBox="1"/>
          <p:nvPr>
            <p:ph idx="1" type="body"/>
          </p:nvPr>
        </p:nvSpPr>
        <p:spPr>
          <a:xfrm>
            <a:off x="956289" y="5656556"/>
            <a:ext cx="7244736" cy="4017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  <a:defRPr sz="1500" cap="none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90" name="Google Shape;90;p48"/>
          <p:cNvSpPr txBox="1"/>
          <p:nvPr>
            <p:ph type="title"/>
          </p:nvPr>
        </p:nvSpPr>
        <p:spPr>
          <a:xfrm>
            <a:off x="914400" y="5105400"/>
            <a:ext cx="7328514" cy="5230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A5C5E"/>
              </a:buClr>
              <a:buSzPts val="2000"/>
              <a:buFont typeface="Book Antiqua"/>
              <a:buNone/>
              <a:defRPr b="0" sz="2000">
                <a:solidFill>
                  <a:srgbClr val="5A5C5E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49"/>
          <p:cNvSpPr txBox="1"/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A5C5E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49"/>
          <p:cNvSpPr txBox="1"/>
          <p:nvPr>
            <p:ph idx="1" type="body"/>
          </p:nvPr>
        </p:nvSpPr>
        <p:spPr>
          <a:xfrm rot="5400000">
            <a:off x="2385219" y="-175418"/>
            <a:ext cx="43735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94" name="Google Shape;94;p4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4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4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1">
            <a:alphaModFix/>
          </a:blip>
          <a:tile algn="tl" flip="none" tx="0" sx="100000" ty="0" sy="100000"/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" name="Google Shape;7;p39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fmla="val 1735" name="adj"/>
            </a:avLst>
          </a:prstGeom>
          <a:blipFill rotWithShape="1">
            <a:blip r:embed="rId1">
              <a:alphaModFix/>
            </a:blip>
            <a:tile algn="tl" flip="none" tx="0" sx="100000" ty="0" sy="100000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" name="Google Shape;8;p39"/>
          <p:cNvSpPr txBox="1"/>
          <p:nvPr>
            <p:ph idx="1" type="body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9" name="Google Shape;9;p3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" name="Google Shape;10;p3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" name="Google Shape;11;p3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  <p:sp>
        <p:nvSpPr>
          <p:cNvPr id="12" name="Google Shape;12;p39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235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" name="Google Shape;13;p3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" name="Google Shape;14;p39"/>
          <p:cNvSpPr txBox="1"/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A5C5E"/>
              </a:buClr>
              <a:buSzPts val="3500"/>
              <a:buFont typeface="Book Antiqua"/>
              <a:buNone/>
              <a:defRPr b="0" i="0" sz="3500" u="none" cap="none" strike="noStrike">
                <a:solidFill>
                  <a:srgbClr val="5A5C5E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5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1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8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6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9.gif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2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2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8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1.jpg"/><Relationship Id="rId4" Type="http://schemas.openxmlformats.org/officeDocument/2006/relationships/image" Target="../media/image13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2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7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0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0.png"/><Relationship Id="rId4" Type="http://schemas.openxmlformats.org/officeDocument/2006/relationships/image" Target="../media/image19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"/>
          <p:cNvSpPr txBox="1"/>
          <p:nvPr>
            <p:ph idx="1" type="subTitle"/>
          </p:nvPr>
        </p:nvSpPr>
        <p:spPr>
          <a:xfrm>
            <a:off x="251520" y="4005064"/>
            <a:ext cx="4419600" cy="7235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-AR"/>
              <a:t>2022</a:t>
            </a:r>
            <a:endParaRPr/>
          </a:p>
        </p:txBody>
      </p:sp>
      <p:sp>
        <p:nvSpPr>
          <p:cNvPr id="110" name="Google Shape;110;p1"/>
          <p:cNvSpPr txBox="1"/>
          <p:nvPr>
            <p:ph type="ctrTitle"/>
          </p:nvPr>
        </p:nvSpPr>
        <p:spPr>
          <a:xfrm>
            <a:off x="604705" y="3227033"/>
            <a:ext cx="6629400" cy="12192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D3F"/>
              </a:buClr>
              <a:buSzPts val="4000"/>
              <a:buFont typeface="Book Antiqua"/>
              <a:buNone/>
            </a:pPr>
            <a:r>
              <a:rPr lang="es-AR"/>
              <a:t>BIOLOGÍA</a:t>
            </a:r>
            <a:endParaRPr/>
          </a:p>
        </p:txBody>
      </p:sp>
      <p:sp>
        <p:nvSpPr>
          <p:cNvPr id="111" name="Google Shape;111;p1"/>
          <p:cNvSpPr txBox="1"/>
          <p:nvPr/>
        </p:nvSpPr>
        <p:spPr>
          <a:xfrm>
            <a:off x="510100" y="4653125"/>
            <a:ext cx="69825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AR" sz="2700">
                <a:solidFill>
                  <a:srgbClr val="E6DDD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ORGANIZACIÓN</a:t>
            </a:r>
            <a:r>
              <a:rPr lang="es-AR" sz="2700">
                <a:solidFill>
                  <a:srgbClr val="E6DDD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DEL SISTEMA NERVIOSO</a:t>
            </a:r>
            <a:endParaRPr b="0" i="0" sz="1700" u="none" cap="none" strike="noStrike">
              <a:solidFill>
                <a:srgbClr val="E6DDD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La zona del cerebro que es más importante para perder peso que tu fuerza de  voluntad" id="112" name="Google Shape;112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48105" y="332656"/>
            <a:ext cx="4400359" cy="24752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4c67a32759_0_35"/>
          <p:cNvSpPr txBox="1"/>
          <p:nvPr>
            <p:ph type="title"/>
          </p:nvPr>
        </p:nvSpPr>
        <p:spPr>
          <a:xfrm>
            <a:off x="426128" y="408372"/>
            <a:ext cx="8260800" cy="103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A5C5E"/>
              </a:buClr>
              <a:buSzPts val="1800"/>
              <a:buNone/>
            </a:pPr>
            <a:r>
              <a:rPr lang="es-AR"/>
              <a:t>Sistema Nervioso Autónomo </a:t>
            </a:r>
            <a:endParaRPr/>
          </a:p>
        </p:txBody>
      </p:sp>
      <p:sp>
        <p:nvSpPr>
          <p:cNvPr id="171" name="Google Shape;171;g34c67a32759_0_35"/>
          <p:cNvSpPr txBox="1"/>
          <p:nvPr/>
        </p:nvSpPr>
        <p:spPr>
          <a:xfrm>
            <a:off x="286350" y="1632300"/>
            <a:ext cx="8674500" cy="54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s-AR" sz="2200">
                <a:solidFill>
                  <a:schemeClr val="dk1"/>
                </a:solidFill>
              </a:rPr>
              <a:t> </a:t>
            </a:r>
            <a:r>
              <a:rPr lang="es-AR" sz="1800">
                <a:solidFill>
                  <a:schemeClr val="dk1"/>
                </a:solidFill>
              </a:rPr>
              <a:t>Sistema Autónomo – </a:t>
            </a:r>
            <a:r>
              <a:rPr b="1" lang="es-AR" sz="1800">
                <a:solidFill>
                  <a:schemeClr val="dk1"/>
                </a:solidFill>
              </a:rPr>
              <a:t>Control Involuntario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s-AR" sz="1800">
                <a:solidFill>
                  <a:schemeClr val="dk1"/>
                </a:solidFill>
              </a:rPr>
              <a:t>📌 Se divide en tres componentes: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b="1" lang="es-AR" sz="1800" u="sng">
                <a:solidFill>
                  <a:schemeClr val="dk1"/>
                </a:solidFill>
              </a:rPr>
              <a:t>Simpático:</a:t>
            </a:r>
            <a:r>
              <a:rPr b="1" lang="es-AR" sz="1800">
                <a:solidFill>
                  <a:schemeClr val="dk1"/>
                </a:solidFill>
              </a:rPr>
              <a:t> </a:t>
            </a:r>
            <a:r>
              <a:rPr lang="es-AR" sz="1800">
                <a:solidFill>
                  <a:schemeClr val="dk1"/>
                </a:solidFill>
              </a:rPr>
              <a:t>Prepara al organismo para la </a:t>
            </a:r>
            <a:r>
              <a:rPr b="1" lang="es-AR" sz="1800">
                <a:solidFill>
                  <a:schemeClr val="dk1"/>
                </a:solidFill>
              </a:rPr>
              <a:t>actividad física intensa</a:t>
            </a:r>
            <a:r>
              <a:rPr lang="es-AR" sz="1800">
                <a:solidFill>
                  <a:schemeClr val="dk1"/>
                </a:solidFill>
              </a:rPr>
              <a:t>, estrés o emergencia.</a:t>
            </a:r>
            <a:br>
              <a:rPr b="1" lang="es-AR" sz="2500">
                <a:solidFill>
                  <a:schemeClr val="dk1"/>
                </a:solidFill>
              </a:rPr>
            </a:br>
            <a:endParaRPr b="1" sz="25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b="1" lang="es-AR" sz="1800" u="sng">
                <a:solidFill>
                  <a:schemeClr val="dk1"/>
                </a:solidFill>
              </a:rPr>
              <a:t>Parasimpático</a:t>
            </a:r>
            <a:r>
              <a:rPr b="1" lang="es-AR" sz="1800">
                <a:solidFill>
                  <a:schemeClr val="dk1"/>
                </a:solidFill>
              </a:rPr>
              <a:t>: </a:t>
            </a:r>
            <a:r>
              <a:rPr lang="es-AR" sz="1800">
                <a:solidFill>
                  <a:schemeClr val="dk1"/>
                </a:solidFill>
              </a:rPr>
              <a:t>Promueve funciones de </a:t>
            </a:r>
            <a:r>
              <a:rPr b="1" lang="es-AR" sz="1800">
                <a:solidFill>
                  <a:schemeClr val="dk1"/>
                </a:solidFill>
              </a:rPr>
              <a:t>reposo, conservación y restauración de energía</a:t>
            </a:r>
            <a:r>
              <a:rPr lang="es-AR" sz="1800">
                <a:solidFill>
                  <a:schemeClr val="dk1"/>
                </a:solidFill>
              </a:rPr>
              <a:t>.</a:t>
            </a:r>
            <a:br>
              <a:rPr b="1" lang="es-AR" sz="2500">
                <a:solidFill>
                  <a:schemeClr val="dk1"/>
                </a:solidFill>
              </a:rPr>
            </a:br>
            <a:endParaRPr b="1" sz="25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b="1" lang="es-AR" sz="1800" u="sng">
                <a:solidFill>
                  <a:schemeClr val="dk1"/>
                </a:solidFill>
              </a:rPr>
              <a:t>Entérico</a:t>
            </a:r>
            <a:r>
              <a:rPr b="1" lang="es-AR" sz="1800">
                <a:solidFill>
                  <a:schemeClr val="dk1"/>
                </a:solidFill>
              </a:rPr>
              <a:t>: </a:t>
            </a:r>
            <a:r>
              <a:rPr lang="es-AR" sz="1800">
                <a:solidFill>
                  <a:schemeClr val="dk1"/>
                </a:solidFill>
              </a:rPr>
              <a:t>Controla de forma autónoma la </a:t>
            </a:r>
            <a:r>
              <a:rPr b="1" lang="es-AR" sz="1800">
                <a:solidFill>
                  <a:schemeClr val="dk1"/>
                </a:solidFill>
              </a:rPr>
              <a:t>motilidad y secreción del tubo digestivo</a:t>
            </a:r>
            <a:r>
              <a:rPr lang="es-AR" sz="1800">
                <a:solidFill>
                  <a:schemeClr val="dk1"/>
                </a:solidFill>
              </a:rPr>
              <a:t>.</a:t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7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4c67a32759_0_41"/>
          <p:cNvSpPr txBox="1"/>
          <p:nvPr>
            <p:ph type="title"/>
          </p:nvPr>
        </p:nvSpPr>
        <p:spPr>
          <a:xfrm>
            <a:off x="426128" y="408372"/>
            <a:ext cx="8260800" cy="103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A5C5E"/>
              </a:buClr>
              <a:buSzPts val="1800"/>
              <a:buNone/>
            </a:pPr>
            <a:r>
              <a:rPr lang="es-AR"/>
              <a:t>Integración del SNP con el SNC</a:t>
            </a:r>
            <a:endParaRPr/>
          </a:p>
        </p:txBody>
      </p:sp>
      <p:sp>
        <p:nvSpPr>
          <p:cNvPr id="177" name="Google Shape;177;g34c67a32759_0_41"/>
          <p:cNvSpPr txBox="1"/>
          <p:nvPr/>
        </p:nvSpPr>
        <p:spPr>
          <a:xfrm>
            <a:off x="286350" y="1632300"/>
            <a:ext cx="8674500" cy="6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s-AR" sz="2300">
                <a:solidFill>
                  <a:schemeClr val="dk1"/>
                </a:solidFill>
              </a:rPr>
              <a:t>🧠 El </a:t>
            </a:r>
            <a:r>
              <a:rPr b="1" lang="es-AR" sz="2300">
                <a:solidFill>
                  <a:schemeClr val="dk1"/>
                </a:solidFill>
              </a:rPr>
              <a:t>SNP</a:t>
            </a:r>
            <a:r>
              <a:rPr lang="es-AR" sz="2300">
                <a:solidFill>
                  <a:schemeClr val="dk1"/>
                </a:solidFill>
              </a:rPr>
              <a:t>:</a:t>
            </a:r>
            <a:endParaRPr sz="2300">
              <a:solidFill>
                <a:schemeClr val="dk1"/>
              </a:solidFill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</a:pPr>
            <a:r>
              <a:rPr lang="es-AR" sz="2300">
                <a:solidFill>
                  <a:schemeClr val="dk1"/>
                </a:solidFill>
              </a:rPr>
              <a:t>Recoge información del medio interno y externo (receptores).</a:t>
            </a:r>
            <a:br>
              <a:rPr lang="es-AR" sz="2300">
                <a:solidFill>
                  <a:schemeClr val="dk1"/>
                </a:solidFill>
              </a:rPr>
            </a:br>
            <a:endParaRPr sz="2300">
              <a:solidFill>
                <a:schemeClr val="dk1"/>
              </a:solidFill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</a:pPr>
            <a:r>
              <a:rPr lang="es-AR" sz="2300">
                <a:solidFill>
                  <a:schemeClr val="dk1"/>
                </a:solidFill>
              </a:rPr>
              <a:t>Transmite la información al SNC (vías aferentes).</a:t>
            </a:r>
            <a:br>
              <a:rPr lang="es-AR" sz="2300">
                <a:solidFill>
                  <a:schemeClr val="dk1"/>
                </a:solidFill>
              </a:rPr>
            </a:br>
            <a:endParaRPr sz="2300">
              <a:solidFill>
                <a:schemeClr val="dk1"/>
              </a:solidFill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</a:pPr>
            <a:r>
              <a:rPr lang="es-AR" sz="2300">
                <a:solidFill>
                  <a:schemeClr val="dk1"/>
                </a:solidFill>
              </a:rPr>
              <a:t>Ejecuta respuestas motoras (vías eferentes).</a:t>
            </a:r>
            <a:br>
              <a:rPr lang="es-AR" sz="2300">
                <a:solidFill>
                  <a:schemeClr val="dk1"/>
                </a:solidFill>
              </a:rPr>
            </a:br>
            <a:endParaRPr sz="23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s-AR" sz="2300">
                <a:solidFill>
                  <a:schemeClr val="dk1"/>
                </a:solidFill>
              </a:rPr>
              <a:t>💡 </a:t>
            </a:r>
            <a:r>
              <a:rPr i="1" lang="es-AR" sz="2300">
                <a:solidFill>
                  <a:schemeClr val="dk1"/>
                </a:solidFill>
              </a:rPr>
              <a:t>Ejemplo: el dolor en una mano se detecta por receptores → nervio espinal → médula → respuesta motora → retirada del brazo.</a:t>
            </a:r>
            <a:endParaRPr i="1" sz="23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2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56"/>
          <p:cNvSpPr txBox="1"/>
          <p:nvPr>
            <p:ph type="title"/>
          </p:nvPr>
        </p:nvSpPr>
        <p:spPr>
          <a:xfrm>
            <a:off x="500034" y="500042"/>
            <a:ext cx="8229600" cy="78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94B05"/>
              </a:buClr>
              <a:buSzPts val="4400"/>
              <a:buFont typeface="Aharoni"/>
              <a:buNone/>
            </a:pPr>
            <a:r>
              <a:rPr lang="es-AR" sz="4300">
                <a:solidFill>
                  <a:srgbClr val="5A5C5E"/>
                </a:solidFill>
                <a:latin typeface="Arial"/>
                <a:ea typeface="Arial"/>
                <a:cs typeface="Arial"/>
                <a:sym typeface="Arial"/>
              </a:rPr>
              <a:t>SISTEMA NERVIOSO </a:t>
            </a:r>
            <a:endParaRPr sz="4300">
              <a:solidFill>
                <a:srgbClr val="5A5C5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SISTEMA NERVIOSO CENTRAL | Dolopedia" id="183" name="Google Shape;183;p56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descr="SISTEMA NERVIOSO CENTRAL | Dolopedia" id="184" name="Google Shape;184;p56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descr="SISTEMA NERVIOSO CENTRAL | Dolopedia" id="185" name="Google Shape;185;p56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6" name="Google Shape;186;p56"/>
          <p:cNvSpPr txBox="1"/>
          <p:nvPr/>
        </p:nvSpPr>
        <p:spPr>
          <a:xfrm>
            <a:off x="247125" y="1666325"/>
            <a:ext cx="8649600" cy="450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AR" sz="3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 Sistema Nervioso, está compuesto por dos tipos de células: las </a:t>
            </a:r>
            <a:r>
              <a:rPr b="1" i="0" lang="es-AR" sz="3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neuronas</a:t>
            </a:r>
            <a:r>
              <a:rPr b="0" i="0" lang="es-AR" sz="3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y las </a:t>
            </a:r>
            <a:r>
              <a:rPr b="1" i="0" lang="es-AR" sz="3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glias. </a:t>
            </a:r>
            <a:endParaRPr sz="1300"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AR" sz="3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 </a:t>
            </a:r>
            <a:r>
              <a:rPr b="1" i="0" lang="es-AR" sz="3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conducta</a:t>
            </a:r>
            <a:r>
              <a:rPr b="0" i="0" lang="es-AR" sz="3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depende de la comunicación que se establezcan entre estas células nerviosas.</a:t>
            </a:r>
            <a:endParaRPr sz="13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7"/>
          <p:cNvSpPr txBox="1"/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78A2"/>
              </a:buClr>
              <a:buSzPct val="100000"/>
              <a:buFont typeface="Aharoni"/>
              <a:buNone/>
            </a:pPr>
            <a:r>
              <a:rPr lang="es-AR" sz="4400">
                <a:solidFill>
                  <a:srgbClr val="0578A2"/>
                </a:solidFill>
                <a:latin typeface="Aharoni"/>
                <a:ea typeface="Aharoni"/>
                <a:cs typeface="Aharoni"/>
                <a:sym typeface="Aharoni"/>
              </a:rPr>
              <a:t>CÉLULAS DEL SISTEMA NERVIOSO</a:t>
            </a:r>
            <a:endParaRPr sz="4400">
              <a:solidFill>
                <a:srgbClr val="0578A2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  <p:pic>
        <p:nvPicPr>
          <p:cNvPr descr="Neurona" id="192" name="Google Shape;192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9491" y="1705233"/>
            <a:ext cx="8674443" cy="3682314"/>
          </a:xfrm>
          <a:prstGeom prst="roundRect">
            <a:avLst>
              <a:gd fmla="val 8594" name="adj"/>
            </a:avLst>
          </a:prstGeom>
          <a:solidFill>
            <a:srgbClr val="ECECEC"/>
          </a:solidFill>
          <a:ln>
            <a:noFill/>
          </a:ln>
          <a:effectLst>
            <a:reflection blurRad="0" dir="5400000" dist="5000" endA="0" endPos="28000" kx="0" rotWithShape="0" algn="bl" stA="38000" stPos="0" sy="-100000" ky="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8"/>
          <p:cNvSpPr txBox="1"/>
          <p:nvPr>
            <p:ph type="title"/>
          </p:nvPr>
        </p:nvSpPr>
        <p:spPr>
          <a:xfrm>
            <a:off x="500034" y="500042"/>
            <a:ext cx="8229600" cy="7857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94B05"/>
              </a:buClr>
              <a:buSzPts val="4400"/>
              <a:buFont typeface="Aharoni"/>
              <a:buNone/>
            </a:pPr>
            <a:r>
              <a:rPr lang="es-AR" sz="4400">
                <a:solidFill>
                  <a:srgbClr val="5A5C5E"/>
                </a:solidFill>
                <a:latin typeface="Aharoni"/>
                <a:ea typeface="Aharoni"/>
                <a:cs typeface="Aharoni"/>
                <a:sym typeface="Aharoni"/>
              </a:rPr>
              <a:t>NEURONAS</a:t>
            </a:r>
            <a:endParaRPr sz="4400">
              <a:solidFill>
                <a:srgbClr val="5A5C5E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  <p:sp>
        <p:nvSpPr>
          <p:cNvPr descr="SISTEMA NERVIOSO CENTRAL | Dolopedia" id="198" name="Google Shape;198;p18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descr="SISTEMA NERVIOSO CENTRAL | Dolopedia" id="199" name="Google Shape;199;p18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descr="SISTEMA NERVIOSO CENTRAL | Dolopedia" id="200" name="Google Shape;200;p18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PROPUESTA DIDÁCTICA SOBRE &quot;LA NEURONA&quot;" id="201" name="Google Shape;201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2910" y="1875938"/>
            <a:ext cx="8001056" cy="44939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57"/>
          <p:cNvSpPr txBox="1"/>
          <p:nvPr>
            <p:ph type="title"/>
          </p:nvPr>
        </p:nvSpPr>
        <p:spPr>
          <a:xfrm>
            <a:off x="500034" y="500042"/>
            <a:ext cx="8229600" cy="7857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94B05"/>
              </a:buClr>
              <a:buSzPts val="4400"/>
              <a:buFont typeface="Aharoni"/>
              <a:buNone/>
            </a:pPr>
            <a:r>
              <a:rPr lang="es-AR" sz="4400">
                <a:solidFill>
                  <a:srgbClr val="5A5C5E"/>
                </a:solidFill>
                <a:latin typeface="Arial"/>
                <a:ea typeface="Arial"/>
                <a:cs typeface="Arial"/>
                <a:sym typeface="Arial"/>
              </a:rPr>
              <a:t>NEURONA</a:t>
            </a:r>
            <a:endParaRPr sz="4400">
              <a:solidFill>
                <a:srgbClr val="5A5C5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SISTEMA NERVIOSO CENTRAL | Dolopedia" id="207" name="Google Shape;207;p57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descr="SISTEMA NERVIOSO CENTRAL | Dolopedia" id="208" name="Google Shape;208;p57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descr="SISTEMA NERVIOSO CENTRAL | Dolopedia" id="209" name="Google Shape;209;p57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0" name="Google Shape;210;p57"/>
          <p:cNvSpPr txBox="1"/>
          <p:nvPr/>
        </p:nvSpPr>
        <p:spPr>
          <a:xfrm>
            <a:off x="247136" y="2236573"/>
            <a:ext cx="8649729" cy="46166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AR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 </a:t>
            </a:r>
            <a:r>
              <a:rPr b="1" i="0" lang="es-AR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Neurona</a:t>
            </a:r>
            <a:r>
              <a:rPr b="0" i="0" lang="es-AR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es el elemento estructural y funcional del cerebro, es la pieza constitutiva de su estructura y la unidad elemental en la transmisión de señales.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8"/>
          <p:cNvSpPr txBox="1"/>
          <p:nvPr>
            <p:ph type="title"/>
          </p:nvPr>
        </p:nvSpPr>
        <p:spPr>
          <a:xfrm>
            <a:off x="500034" y="500042"/>
            <a:ext cx="8229600" cy="7857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94B05"/>
              </a:buClr>
              <a:buSzPts val="4400"/>
              <a:buFont typeface="Aharoni"/>
              <a:buNone/>
            </a:pPr>
            <a:r>
              <a:rPr lang="es-AR" sz="4400">
                <a:solidFill>
                  <a:srgbClr val="5A5C5E"/>
                </a:solidFill>
                <a:latin typeface="Aharoni"/>
                <a:ea typeface="Aharoni"/>
                <a:cs typeface="Aharoni"/>
                <a:sym typeface="Aharoni"/>
              </a:rPr>
              <a:t>NEURONA</a:t>
            </a:r>
            <a:endParaRPr sz="4400">
              <a:solidFill>
                <a:srgbClr val="5A5C5E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  <p:sp>
        <p:nvSpPr>
          <p:cNvPr descr="SISTEMA NERVIOSO CENTRAL | Dolopedia" id="216" name="Google Shape;216;p58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descr="SISTEMA NERVIOSO CENTRAL | Dolopedia" id="217" name="Google Shape;217;p58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descr="SISTEMA NERVIOSO CENTRAL | Dolopedia" id="218" name="Google Shape;218;p58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9" name="Google Shape;219;p58"/>
          <p:cNvSpPr txBox="1"/>
          <p:nvPr/>
        </p:nvSpPr>
        <p:spPr>
          <a:xfrm>
            <a:off x="247136" y="2236573"/>
            <a:ext cx="8649729" cy="24006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AR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 </a:t>
            </a:r>
            <a:r>
              <a:rPr b="1" i="0" lang="es-AR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Neurona</a:t>
            </a:r>
            <a:r>
              <a:rPr b="0" i="0" lang="es-AR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es la unidad anatómica del Sistema Nervioso, junto con las glías.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59"/>
          <p:cNvSpPr txBox="1"/>
          <p:nvPr>
            <p:ph type="title"/>
          </p:nvPr>
        </p:nvSpPr>
        <p:spPr>
          <a:xfrm>
            <a:off x="500034" y="500042"/>
            <a:ext cx="8229600" cy="7857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94B05"/>
              </a:buClr>
              <a:buSzPts val="4400"/>
              <a:buFont typeface="Aharoni"/>
              <a:buNone/>
            </a:pPr>
            <a:r>
              <a:rPr lang="es-AR" sz="4400">
                <a:solidFill>
                  <a:srgbClr val="5A5C5E"/>
                </a:solidFill>
                <a:latin typeface="Aharoni"/>
                <a:ea typeface="Aharoni"/>
                <a:cs typeface="Aharoni"/>
                <a:sym typeface="Aharoni"/>
              </a:rPr>
              <a:t>NEURONA</a:t>
            </a:r>
            <a:endParaRPr sz="4400">
              <a:solidFill>
                <a:srgbClr val="5A5C5E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  <p:sp>
        <p:nvSpPr>
          <p:cNvPr descr="SISTEMA NERVIOSO CENTRAL | Dolopedia" id="225" name="Google Shape;225;p59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descr="SISTEMA NERVIOSO CENTRAL | Dolopedia" id="226" name="Google Shape;226;p59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descr="SISTEMA NERVIOSO CENTRAL | Dolopedia" id="227" name="Google Shape;227;p59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8" name="Google Shape;228;p59"/>
          <p:cNvSpPr txBox="1"/>
          <p:nvPr/>
        </p:nvSpPr>
        <p:spPr>
          <a:xfrm>
            <a:off x="234779" y="1618735"/>
            <a:ext cx="8494855" cy="24622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AR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 neurona utiliza las </a:t>
            </a:r>
            <a:r>
              <a:rPr b="1" i="0" lang="es-AR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dendritas</a:t>
            </a:r>
            <a:r>
              <a:rPr b="0" i="0" lang="es-AR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para </a:t>
            </a:r>
            <a:r>
              <a:rPr b="0" i="0" lang="es-AR" sz="28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recibir </a:t>
            </a:r>
            <a:r>
              <a:rPr b="0" i="0" lang="es-AR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señales de otras células nerviosas y emplea el </a:t>
            </a:r>
            <a:r>
              <a:rPr b="1" i="0" lang="es-AR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axón</a:t>
            </a:r>
            <a:r>
              <a:rPr b="0" i="0" lang="es-AR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para </a:t>
            </a:r>
            <a:r>
              <a:rPr b="0" i="0" lang="es-AR" sz="28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enviar</a:t>
            </a:r>
            <a:r>
              <a:rPr b="0" i="0" lang="es-AR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información a otras células.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PROPUESTA DIDÁCTICA SOBRE &quot;LA NEURONA&quot;" id="229" name="Google Shape;229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0034" y="3805881"/>
            <a:ext cx="8229600" cy="2894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9"/>
          <p:cNvSpPr txBox="1"/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94B05"/>
              </a:buClr>
              <a:buSzPts val="3500"/>
              <a:buFont typeface="Aharoni"/>
              <a:buNone/>
            </a:pPr>
            <a:r>
              <a:rPr lang="es-AR">
                <a:solidFill>
                  <a:srgbClr val="C94B05"/>
                </a:solidFill>
                <a:latin typeface="Aharoni"/>
                <a:ea typeface="Aharoni"/>
                <a:cs typeface="Aharoni"/>
                <a:sym typeface="Aharoni"/>
              </a:rPr>
              <a:t>TIPOS DE NEURONAS</a:t>
            </a:r>
            <a:endParaRPr>
              <a:solidFill>
                <a:srgbClr val="C94B05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  <p:pic>
        <p:nvPicPr>
          <p:cNvPr descr="Tipos De Ilustración Vectorial De Neuronas. Esquema De Comparación De  Partes Nerviosas Etiquetadas Ilustración del Vector - Ilustración de  piezas, ciencia: 183597167" id="235" name="Google Shape;235;p19"/>
          <p:cNvPicPr preferRelativeResize="0"/>
          <p:nvPr/>
        </p:nvPicPr>
        <p:blipFill rotWithShape="1">
          <a:blip r:embed="rId3">
            <a:alphaModFix/>
          </a:blip>
          <a:srcRect b="0" l="0" r="0" t="16520"/>
          <a:stretch/>
        </p:blipFill>
        <p:spPr>
          <a:xfrm>
            <a:off x="1285852" y="1785926"/>
            <a:ext cx="6614719" cy="4700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0"/>
          <p:cNvSpPr txBox="1"/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94B05"/>
              </a:buClr>
              <a:buSzPts val="3500"/>
              <a:buFont typeface="Aharoni"/>
              <a:buNone/>
            </a:pPr>
            <a:r>
              <a:rPr lang="es-AR">
                <a:solidFill>
                  <a:srgbClr val="C94B05"/>
                </a:solidFill>
                <a:latin typeface="Aharoni"/>
                <a:ea typeface="Aharoni"/>
                <a:cs typeface="Aharoni"/>
                <a:sym typeface="Aharoni"/>
              </a:rPr>
              <a:t>TIPOS DE NEURONAS</a:t>
            </a:r>
            <a:endParaRPr>
              <a:solidFill>
                <a:srgbClr val="C94B05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  <p:pic>
        <p:nvPicPr>
          <p:cNvPr descr="Neurona" id="241" name="Google Shape;241;p20"/>
          <p:cNvPicPr preferRelativeResize="0"/>
          <p:nvPr/>
        </p:nvPicPr>
        <p:blipFill rotWithShape="1">
          <a:blip r:embed="rId3">
            <a:alphaModFix/>
          </a:blip>
          <a:srcRect b="1226" l="1250" r="1248" t="13393"/>
          <a:stretch/>
        </p:blipFill>
        <p:spPr>
          <a:xfrm>
            <a:off x="1142976" y="1928802"/>
            <a:ext cx="6715172" cy="4390689"/>
          </a:xfrm>
          <a:prstGeom prst="rect">
            <a:avLst/>
          </a:prstGeom>
          <a:noFill/>
          <a:ln>
            <a:noFill/>
          </a:ln>
        </p:spPr>
      </p:pic>
      <p:sp>
        <p:nvSpPr>
          <p:cNvPr descr="Gráfico vectorial Tipos de neuronas ▷ Imagen vectorial Tipos de neuronas |  Depositphotos" id="242" name="Google Shape;242;p20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1"/>
          <p:cNvSpPr txBox="1"/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A5C5E"/>
              </a:buClr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118" name="Google Shape;118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8850" y="96356"/>
            <a:ext cx="8859802" cy="6644843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51"/>
          <p:cNvSpPr txBox="1"/>
          <p:nvPr/>
        </p:nvSpPr>
        <p:spPr>
          <a:xfrm>
            <a:off x="98850" y="5004476"/>
            <a:ext cx="90453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AR" sz="40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“La Biología te da un CEREBRO, </a:t>
            </a:r>
            <a:endParaRPr b="0" i="0" sz="4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AR" sz="40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vida lo convierte en MENTE”</a:t>
            </a:r>
            <a:endParaRPr b="0" i="0" sz="4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AR" sz="18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                     Jeffrey Eugenides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b="0" i="0" lang="es-A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1"/>
          <p:cNvSpPr txBox="1"/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94B05"/>
              </a:buClr>
              <a:buSzPts val="3500"/>
              <a:buFont typeface="Aharoni"/>
              <a:buNone/>
            </a:pPr>
            <a:r>
              <a:rPr lang="es-AR">
                <a:solidFill>
                  <a:srgbClr val="C94B05"/>
                </a:solidFill>
                <a:latin typeface="Aharoni"/>
                <a:ea typeface="Aharoni"/>
                <a:cs typeface="Aharoni"/>
                <a:sym typeface="Aharoni"/>
              </a:rPr>
              <a:t>TIPOS DE NEURONAS</a:t>
            </a:r>
            <a:endParaRPr>
              <a:solidFill>
                <a:srgbClr val="C94B05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  <p:sp>
        <p:nvSpPr>
          <p:cNvPr descr="Gráfico vectorial Tipos de neuronas ▷ Imagen vectorial Tipos de neuronas |  Depositphotos" id="248" name="Google Shape;248;p21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descr="Gráfico vectorial Tipos de neuronas ▷ Imagen vectorial Tipos de neuronas |  Depositphotos" id="249" name="Google Shape;249;p21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tema 1 sn 96" id="250" name="Google Shape;250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85852" y="1857364"/>
            <a:ext cx="6500858" cy="46199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2"/>
          <p:cNvSpPr txBox="1"/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94B05"/>
              </a:buClr>
              <a:buSzPts val="3500"/>
              <a:buFont typeface="Aharoni"/>
              <a:buNone/>
            </a:pPr>
            <a:r>
              <a:rPr lang="es-AR">
                <a:solidFill>
                  <a:srgbClr val="C94B05"/>
                </a:solidFill>
                <a:latin typeface="Aharoni"/>
                <a:ea typeface="Aharoni"/>
                <a:cs typeface="Aharoni"/>
                <a:sym typeface="Aharoni"/>
              </a:rPr>
              <a:t>TIPOS DE NEURONAS</a:t>
            </a:r>
            <a:endParaRPr>
              <a:solidFill>
                <a:srgbClr val="C94B05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  <p:sp>
        <p:nvSpPr>
          <p:cNvPr descr="Gráfico vectorial Tipos de neuronas ▷ Imagen vectorial Tipos de neuronas |  Depositphotos" id="256" name="Google Shape;256;p22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descr="Gráfico vectorial Tipos de neuronas ▷ Imagen vectorial Tipos de neuronas |  Depositphotos" id="257" name="Google Shape;257;p22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Neurotransmisores - GUIAS DE NEURO" id="258" name="Google Shape;258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57422" y="1785926"/>
            <a:ext cx="4643470" cy="46939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60"/>
          <p:cNvSpPr txBox="1"/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94B05"/>
              </a:buClr>
              <a:buSzPts val="3500"/>
              <a:buFont typeface="Aharoni"/>
              <a:buNone/>
            </a:pPr>
            <a:r>
              <a:rPr lang="es-AR">
                <a:solidFill>
                  <a:srgbClr val="C94B05"/>
                </a:solidFill>
                <a:latin typeface="Aharoni"/>
                <a:ea typeface="Aharoni"/>
                <a:cs typeface="Aharoni"/>
                <a:sym typeface="Aharoni"/>
              </a:rPr>
              <a:t>TIPOS DE NEURONAS</a:t>
            </a:r>
            <a:endParaRPr>
              <a:solidFill>
                <a:srgbClr val="C94B05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  <p:sp>
        <p:nvSpPr>
          <p:cNvPr descr="Gráfico vectorial Tipos de neuronas ▷ Imagen vectorial Tipos de neuronas |  Depositphotos" id="264" name="Google Shape;264;p60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descr="Gráfico vectorial Tipos de neuronas ▷ Imagen vectorial Tipos de neuronas |  Depositphotos" id="265" name="Google Shape;265;p60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Neurotransmisores - GUIAS DE NEURO" id="266" name="Google Shape;266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11112" y="4400542"/>
            <a:ext cx="3311611" cy="2414772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60"/>
          <p:cNvSpPr txBox="1"/>
          <p:nvPr/>
        </p:nvSpPr>
        <p:spPr>
          <a:xfrm>
            <a:off x="460374" y="1865870"/>
            <a:ext cx="8362349" cy="289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AR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S. Ramon y Cajal infirió que las terminales del axón de una neurona sólo se comunican con las dendritas de otra en lugares especializados.   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AR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sinapsis </a:t>
            </a:r>
            <a:r>
              <a:rPr b="0" i="0" lang="es-AR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(palabra que proviene del verbo griego sinaptein, que significa </a:t>
            </a:r>
            <a:r>
              <a:rPr b="1" i="0" lang="es-AR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unir dos cosas</a:t>
            </a:r>
            <a:r>
              <a:rPr b="0" i="0" lang="es-AR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61"/>
          <p:cNvSpPr txBox="1"/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94B05"/>
              </a:buClr>
              <a:buSzPts val="3500"/>
              <a:buFont typeface="Aharoni"/>
              <a:buNone/>
            </a:pPr>
            <a:r>
              <a:rPr lang="es-AR" sz="3600">
                <a:solidFill>
                  <a:schemeClr val="accent2"/>
                </a:solidFill>
                <a:latin typeface="Aharoni"/>
                <a:ea typeface="Aharoni"/>
                <a:cs typeface="Aharoni"/>
                <a:sym typeface="Aharoni"/>
              </a:rPr>
              <a:t>SINAPSIS</a:t>
            </a:r>
            <a:endParaRPr>
              <a:solidFill>
                <a:schemeClr val="accent2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  <p:sp>
        <p:nvSpPr>
          <p:cNvPr descr="Gráfico vectorial Tipos de neuronas ▷ Imagen vectorial Tipos de neuronas |  Depositphotos" id="273" name="Google Shape;273;p61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descr="Gráfico vectorial Tipos de neuronas ▷ Imagen vectorial Tipos de neuronas |  Depositphotos" id="274" name="Google Shape;274;p61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5" name="Google Shape;275;p61"/>
          <p:cNvSpPr txBox="1"/>
          <p:nvPr/>
        </p:nvSpPr>
        <p:spPr>
          <a:xfrm>
            <a:off x="155575" y="1502415"/>
            <a:ext cx="8858850" cy="2154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AR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 sinapsis entre dos neuronas se caracteriza por un espacio diminuto que hoy llamamos </a:t>
            </a:r>
            <a:r>
              <a:rPr b="1" i="0" lang="es-AR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hendidura sináptica</a:t>
            </a:r>
            <a:r>
              <a:rPr b="0" i="0" lang="es-AR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1" i="0" lang="es-AR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espacio en el que las terminales del axón de una célula –presinápticas– se extienden hacia las dendritas de otra, aunque no llegan a tocarlas</a:t>
            </a:r>
            <a:r>
              <a:rPr b="0" i="0" lang="es-AR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inapsis Neuronales, La Red De Neuronas, Las Células Del Cerebro.  Ilustración 3D Fotos, retratos, imágenes y fotografía de archivo libres de  derecho. Image 71718373" id="276" name="Google Shape;276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92998" y="3596932"/>
            <a:ext cx="4895427" cy="32610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62"/>
          <p:cNvSpPr txBox="1"/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94B05"/>
              </a:buClr>
              <a:buSzPts val="3500"/>
              <a:buFont typeface="Aharoni"/>
              <a:buNone/>
            </a:pPr>
            <a:r>
              <a:rPr lang="es-AR" sz="3600">
                <a:solidFill>
                  <a:schemeClr val="accent2"/>
                </a:solidFill>
                <a:latin typeface="Aharoni"/>
                <a:ea typeface="Aharoni"/>
                <a:cs typeface="Aharoni"/>
                <a:sym typeface="Aharoni"/>
              </a:rPr>
              <a:t>SINAPSIS</a:t>
            </a:r>
            <a:endParaRPr>
              <a:solidFill>
                <a:schemeClr val="accent2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  <p:sp>
        <p:nvSpPr>
          <p:cNvPr descr="Gráfico vectorial Tipos de neuronas ▷ Imagen vectorial Tipos de neuronas |  Depositphotos" id="282" name="Google Shape;282;p62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descr="Gráfico vectorial Tipos de neuronas ▷ Imagen vectorial Tipos de neuronas |  Depositphotos" id="283" name="Google Shape;283;p62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4" name="Google Shape;284;p62"/>
          <p:cNvSpPr txBox="1"/>
          <p:nvPr/>
        </p:nvSpPr>
        <p:spPr>
          <a:xfrm>
            <a:off x="135925" y="1556951"/>
            <a:ext cx="8760940" cy="31085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AR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Así, como ocurre cuando una persona susurra al oído de otra, la comunicación sináptica entre las neuronas consta de tres componentes básicos: </a:t>
            </a:r>
            <a:r>
              <a:rPr b="1" i="0" lang="es-AR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 terminal presináptica del axón</a:t>
            </a:r>
            <a:r>
              <a:rPr b="0" i="0" lang="es-AR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que envía señales (en nuestra analogía, los </a:t>
            </a:r>
            <a:r>
              <a:rPr b="0" i="0" lang="es-AR" sz="24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labios</a:t>
            </a:r>
            <a:r>
              <a:rPr b="0" i="0" lang="es-AR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); </a:t>
            </a:r>
            <a:r>
              <a:rPr b="1" i="0" lang="es-AR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 hendidura sináptica</a:t>
            </a:r>
            <a:r>
              <a:rPr b="0" i="0" lang="es-AR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(que correspondería al espacio entre los labios y el oído) y el </a:t>
            </a:r>
            <a:r>
              <a:rPr b="1" i="0" lang="es-AR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lugar postsináptico de la dendrita </a:t>
            </a:r>
            <a:r>
              <a:rPr b="0" i="0" lang="es-AR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que recibe las señales (</a:t>
            </a:r>
            <a:r>
              <a:rPr b="0" i="0" lang="es-AR" sz="24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 oído</a:t>
            </a:r>
            <a:r>
              <a:rPr b="0" i="0" lang="es-AR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lustración de Labios De Mujer Susurrando En El Oído Del Hombre Con Burbuja  De Habla Estilo Pop Art Ilustración De Cómics Concepto De Chismes Y  Secretos y más Vectores Libres de Derechos" id="285" name="Google Shape;285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96465" y="4455116"/>
            <a:ext cx="2990335" cy="22039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sí actúan las sinapsis, el lenguaje de las neuronas en el cerebro" id="286" name="Google Shape;286;p6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6147" y="4455115"/>
            <a:ext cx="3489668" cy="23040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63"/>
          <p:cNvSpPr txBox="1"/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94B05"/>
              </a:buClr>
              <a:buSzPts val="3500"/>
              <a:buFont typeface="Aharoni"/>
              <a:buNone/>
            </a:pPr>
            <a:r>
              <a:rPr lang="es-AR">
                <a:solidFill>
                  <a:srgbClr val="C94B05"/>
                </a:solidFill>
                <a:latin typeface="Aharoni"/>
                <a:ea typeface="Aharoni"/>
                <a:cs typeface="Aharoni"/>
                <a:sym typeface="Aharoni"/>
              </a:rPr>
              <a:t>TIPOS DE NEURONAS</a:t>
            </a:r>
            <a:endParaRPr>
              <a:solidFill>
                <a:srgbClr val="C94B05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  <p:sp>
        <p:nvSpPr>
          <p:cNvPr descr="Gráfico vectorial Tipos de neuronas ▷ Imagen vectorial Tipos de neuronas |  Depositphotos" id="292" name="Google Shape;292;p63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descr="Gráfico vectorial Tipos de neuronas ▷ Imagen vectorial Tipos de neuronas |  Depositphotos" id="293" name="Google Shape;293;p63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Neurotransmisores - GUIAS DE NEURO" id="294" name="Google Shape;294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75189" y="4034856"/>
            <a:ext cx="3311611" cy="2414772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63"/>
          <p:cNvSpPr txBox="1"/>
          <p:nvPr/>
        </p:nvSpPr>
        <p:spPr>
          <a:xfrm>
            <a:off x="247136" y="1865870"/>
            <a:ext cx="8587946" cy="20005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AR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Cajal formuló el principio de especificidad de la conexión, según el cual las neuronas no establecen conexiones indiscriminadamente, </a:t>
            </a:r>
            <a:r>
              <a:rPr b="0" i="1" lang="es-AR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cada célula nerviosa forma sinapsis se comunica con determinadas células y no con otras.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3"/>
          <p:cNvSpPr txBox="1"/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94B05"/>
              </a:buClr>
              <a:buSzPts val="3500"/>
              <a:buFont typeface="Aharoni"/>
              <a:buNone/>
            </a:pPr>
            <a:r>
              <a:rPr lang="es-AR">
                <a:solidFill>
                  <a:srgbClr val="C94B05"/>
                </a:solidFill>
                <a:latin typeface="Aharoni"/>
                <a:ea typeface="Aharoni"/>
                <a:cs typeface="Aharoni"/>
                <a:sym typeface="Aharoni"/>
              </a:rPr>
              <a:t>NEUROGLIAS</a:t>
            </a:r>
            <a:endParaRPr>
              <a:solidFill>
                <a:srgbClr val="C94B05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  <p:sp>
        <p:nvSpPr>
          <p:cNvPr descr="Gráfico vectorial Tipos de neuronas ▷ Imagen vectorial Tipos de neuronas |  Depositphotos" id="301" name="Google Shape;301;p23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descr="Gráfico vectorial Tipos de neuronas ▷ Imagen vectorial Tipos de neuronas |  Depositphotos" id="302" name="Google Shape;302;p23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descr="diferentes tipos de células gliales: vector de stock (libre de regalías)  1184083957 | Shutterstock" id="303" name="Google Shape;303;p23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descr="https://image.shutterstock.com/image-vector/different-types-glial-cells-260nw-1184083957.jpg" id="304" name="Google Shape;304;p23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descr="Infografía vectorial de Neuronas y células: vector de stock (libre de  regalías) 1407901265 | Shutterstock" id="305" name="Google Shape;305;p23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descr="Infografía vectorial de Neuronas y células: vector de stock (libre de  regalías) 1407901265 | Shutterstock" id="306" name="Google Shape;306;p23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descr="Tipos de neuroglia: oligodendrocitos, astrocitos, microglia,: vector de  stock (libre de regalías) 789272131 | Shutterstock" id="307" name="Google Shape;307;p23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CÉLULAS GLIALES: qué son, tipos y funciones" id="308" name="Google Shape;308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1538" y="1785926"/>
            <a:ext cx="6858048" cy="4572032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23"/>
          <p:cNvSpPr txBox="1"/>
          <p:nvPr/>
        </p:nvSpPr>
        <p:spPr>
          <a:xfrm>
            <a:off x="2500298" y="5786454"/>
            <a:ext cx="1571636" cy="33855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s-AR" sz="1600" u="none" cap="none" strike="noStrike">
                <a:solidFill>
                  <a:schemeClr val="dk1"/>
                </a:solidFill>
                <a:latin typeface="Aharoni"/>
                <a:ea typeface="Aharoni"/>
                <a:cs typeface="Aharoni"/>
                <a:sym typeface="Aharoni"/>
              </a:rPr>
              <a:t>DE SCHWANN</a:t>
            </a:r>
            <a:endParaRPr b="0" i="0" sz="1600" u="none" cap="none" strike="noStrike">
              <a:solidFill>
                <a:schemeClr val="dk1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4"/>
          <p:cNvSpPr txBox="1"/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94B05"/>
              </a:buClr>
              <a:buSzPts val="3500"/>
              <a:buFont typeface="Aharoni"/>
              <a:buNone/>
            </a:pPr>
            <a:r>
              <a:rPr lang="es-AR">
                <a:solidFill>
                  <a:srgbClr val="C94B05"/>
                </a:solidFill>
                <a:latin typeface="Aharoni"/>
                <a:ea typeface="Aharoni"/>
                <a:cs typeface="Aharoni"/>
                <a:sym typeface="Aharoni"/>
              </a:rPr>
              <a:t>NEUROGLIAS</a:t>
            </a:r>
            <a:endParaRPr>
              <a:solidFill>
                <a:srgbClr val="C94B05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  <p:sp>
        <p:nvSpPr>
          <p:cNvPr descr="Gráfico vectorial Tipos de neuronas ▷ Imagen vectorial Tipos de neuronas |  Depositphotos" id="315" name="Google Shape;315;p24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descr="Gráfico vectorial Tipos de neuronas ▷ Imagen vectorial Tipos de neuronas |  Depositphotos" id="316" name="Google Shape;316;p24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descr="diferentes tipos de células gliales: vector de stock (libre de regalías)  1184083957 | Shutterstock" id="317" name="Google Shape;317;p24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descr="https://image.shutterstock.com/image-vector/different-types-glial-cells-260nw-1184083957.jpg" id="318" name="Google Shape;318;p24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descr="Infografía vectorial de Neuronas y células: vector de stock (libre de  regalías) 1407901265 | Shutterstock" id="319" name="Google Shape;319;p24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descr="Infografía vectorial de Neuronas y células: vector de stock (libre de  regalías) 1407901265 | Shutterstock" id="320" name="Google Shape;320;p24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La Mitocondria: enero 2017" id="321" name="Google Shape;321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8596" y="1928802"/>
            <a:ext cx="8358246" cy="39408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rebro de dibujos animados dando el visto bueno y hablar fotomural •  fotomurales cerebral, membrana, empollón | myloview.es" id="326" name="Google Shape;326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31421" y="3068960"/>
            <a:ext cx="3810000" cy="3286126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38"/>
          <p:cNvSpPr/>
          <p:nvPr/>
        </p:nvSpPr>
        <p:spPr>
          <a:xfrm rot="919947">
            <a:off x="1808109" y="1202563"/>
            <a:ext cx="4222329" cy="2717774"/>
          </a:xfrm>
          <a:prstGeom prst="flowChartMagneticTape">
            <a:avLst/>
          </a:prstGeom>
          <a:solidFill>
            <a:schemeClr val="lt1"/>
          </a:solidFill>
          <a:ln cap="flat" cmpd="sng" w="25400">
            <a:solidFill>
              <a:srgbClr val="58595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44 ideas de Gracias | imagenes para dar gracias, imágenes de gracias,  gracias" id="328" name="Google Shape;328;p38"/>
          <p:cNvPicPr preferRelativeResize="0"/>
          <p:nvPr/>
        </p:nvPicPr>
        <p:blipFill rotWithShape="1">
          <a:blip r:embed="rId4">
            <a:alphaModFix/>
          </a:blip>
          <a:srcRect b="29183" l="8905" r="10932" t="28312"/>
          <a:stretch/>
        </p:blipFill>
        <p:spPr>
          <a:xfrm rot="1254929">
            <a:off x="2252688" y="1918911"/>
            <a:ext cx="3333169" cy="1285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2"/>
          <p:cNvSpPr txBox="1"/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AR" sz="3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¿Qué es el Sistema Nervioso?</a:t>
            </a:r>
            <a:endParaRPr sz="5500"/>
          </a:p>
        </p:txBody>
      </p:sp>
      <p:sp>
        <p:nvSpPr>
          <p:cNvPr id="125" name="Google Shape;125;p52"/>
          <p:cNvSpPr txBox="1"/>
          <p:nvPr/>
        </p:nvSpPr>
        <p:spPr>
          <a:xfrm>
            <a:off x="172995" y="1655805"/>
            <a:ext cx="8674500" cy="57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s-AR" sz="1900">
                <a:solidFill>
                  <a:schemeClr val="dk1"/>
                </a:solidFill>
              </a:rPr>
              <a:t>El </a:t>
            </a:r>
            <a:r>
              <a:rPr b="1" lang="es-AR" sz="1900">
                <a:solidFill>
                  <a:schemeClr val="dk1"/>
                </a:solidFill>
              </a:rPr>
              <a:t>sistema nervioso </a:t>
            </a:r>
            <a:r>
              <a:rPr lang="es-AR" sz="1900">
                <a:solidFill>
                  <a:schemeClr val="dk1"/>
                </a:solidFill>
              </a:rPr>
              <a:t>es el sistema biológico encargado de coordinar todas las funciones del cuerpo humano. Controla tanto actividades voluntarias (como caminar) como involuntarias (como la frecuencia cardíaca).</a:t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br>
              <a:rPr lang="es-AR" sz="1900">
                <a:solidFill>
                  <a:schemeClr val="dk1"/>
                </a:solidFill>
              </a:rPr>
            </a:br>
            <a:r>
              <a:rPr lang="es-AR" sz="1900">
                <a:solidFill>
                  <a:schemeClr val="dk1"/>
                </a:solidFill>
              </a:rPr>
              <a:t> Desde el punto de vista anatómico, se divide en:</a:t>
            </a:r>
            <a:endParaRPr sz="1900">
              <a:solidFill>
                <a:schemeClr val="dk1"/>
              </a:solidFill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b="1" lang="es-AR" sz="1900">
                <a:solidFill>
                  <a:schemeClr val="dk1"/>
                </a:solidFill>
              </a:rPr>
              <a:t>Sistema Nervioso Central (SNC):</a:t>
            </a:r>
            <a:r>
              <a:rPr lang="es-AR" sz="1900">
                <a:solidFill>
                  <a:schemeClr val="dk1"/>
                </a:solidFill>
              </a:rPr>
              <a:t> encéfalo y médula espinal.</a:t>
            </a:r>
            <a:br>
              <a:rPr lang="es-AR" sz="1900">
                <a:solidFill>
                  <a:schemeClr val="dk1"/>
                </a:solidFill>
              </a:rPr>
            </a:br>
            <a:endParaRPr sz="1900">
              <a:solidFill>
                <a:schemeClr val="dk1"/>
              </a:solidFill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b="1" lang="es-AR" sz="1900">
                <a:solidFill>
                  <a:schemeClr val="dk1"/>
                </a:solidFill>
              </a:rPr>
              <a:t>Sistema Nervioso Periférico (SNP):</a:t>
            </a:r>
            <a:r>
              <a:rPr lang="es-AR" sz="1900">
                <a:solidFill>
                  <a:schemeClr val="dk1"/>
                </a:solidFill>
              </a:rPr>
              <a:t> nervios craneales y espinales, y ganglios.</a:t>
            </a:r>
            <a:br>
              <a:rPr lang="es-AR" sz="1900">
                <a:solidFill>
                  <a:schemeClr val="dk1"/>
                </a:solidFill>
              </a:rPr>
            </a:b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AR" sz="1900">
                <a:solidFill>
                  <a:schemeClr val="dk1"/>
                </a:solidFill>
              </a:rPr>
              <a:t>El SNC es el centro integrador y de procesamiento; el SNP transmite información desde y hacia el cuerpo.</a:t>
            </a:r>
            <a:endParaRPr sz="1900">
              <a:solidFill>
                <a:schemeClr val="dk1"/>
              </a:solidFill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4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53"/>
          <p:cNvSpPr txBox="1"/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A5C5E"/>
              </a:buClr>
              <a:buSzPts val="1800"/>
              <a:buNone/>
            </a:pPr>
            <a:r>
              <a:rPr lang="es-AR">
                <a:latin typeface="Arial"/>
                <a:ea typeface="Arial"/>
                <a:cs typeface="Arial"/>
                <a:sym typeface="Arial"/>
              </a:rPr>
              <a:t>División General del Sistema Nervioso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53"/>
          <p:cNvSpPr txBox="1"/>
          <p:nvPr/>
        </p:nvSpPr>
        <p:spPr>
          <a:xfrm>
            <a:off x="172995" y="1655805"/>
            <a:ext cx="8674500" cy="53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AR" sz="2000">
                <a:solidFill>
                  <a:schemeClr val="dk1"/>
                </a:solidFill>
              </a:rPr>
              <a:t>1. Sistema Nervioso Central (SNC):</a:t>
            </a:r>
            <a:br>
              <a:rPr b="1" lang="es-AR" sz="2000">
                <a:solidFill>
                  <a:schemeClr val="dk1"/>
                </a:solidFill>
              </a:rPr>
            </a:br>
            <a:r>
              <a:rPr lang="es-AR" sz="2000">
                <a:solidFill>
                  <a:schemeClr val="dk1"/>
                </a:solidFill>
              </a:rPr>
              <a:t> Formado por el </a:t>
            </a:r>
            <a:r>
              <a:rPr b="1" lang="es-AR" sz="2000">
                <a:solidFill>
                  <a:schemeClr val="dk1"/>
                </a:solidFill>
              </a:rPr>
              <a:t>encéfalo </a:t>
            </a:r>
            <a:r>
              <a:rPr lang="es-AR" sz="2000">
                <a:solidFill>
                  <a:schemeClr val="dk1"/>
                </a:solidFill>
              </a:rPr>
              <a:t>y la </a:t>
            </a:r>
            <a:r>
              <a:rPr b="1" lang="es-AR" sz="2000">
                <a:solidFill>
                  <a:schemeClr val="dk1"/>
                </a:solidFill>
              </a:rPr>
              <a:t>médula espinal</a:t>
            </a:r>
            <a:r>
              <a:rPr lang="es-AR" sz="2000">
                <a:solidFill>
                  <a:schemeClr val="dk1"/>
                </a:solidFill>
              </a:rPr>
              <a:t>. Procesa y coordina información sensorial y motora.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AR" sz="2000">
                <a:solidFill>
                  <a:schemeClr val="dk1"/>
                </a:solidFill>
              </a:rPr>
              <a:t>2. Sistema Nervioso Periférico (SNP):</a:t>
            </a:r>
            <a:br>
              <a:rPr b="1" lang="es-AR" sz="2000">
                <a:solidFill>
                  <a:schemeClr val="dk1"/>
                </a:solidFill>
              </a:rPr>
            </a:br>
            <a:r>
              <a:rPr lang="es-AR" sz="2000">
                <a:solidFill>
                  <a:schemeClr val="dk1"/>
                </a:solidFill>
              </a:rPr>
              <a:t> Constituido por: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s-AR" sz="2000">
                <a:solidFill>
                  <a:schemeClr val="dk1"/>
                </a:solidFill>
              </a:rPr>
              <a:t>12 pares de nervios craneales</a:t>
            </a:r>
            <a:br>
              <a:rPr lang="es-AR" sz="2000">
                <a:solidFill>
                  <a:schemeClr val="dk1"/>
                </a:solidFill>
              </a:rPr>
            </a:b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s-AR" sz="2000">
                <a:solidFill>
                  <a:schemeClr val="dk1"/>
                </a:solidFill>
              </a:rPr>
              <a:t>31 pares de nervios espinales</a:t>
            </a:r>
            <a:br>
              <a:rPr lang="es-AR" sz="2000">
                <a:solidFill>
                  <a:schemeClr val="dk1"/>
                </a:solidFill>
              </a:rPr>
            </a:b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s-AR" sz="2000">
                <a:solidFill>
                  <a:schemeClr val="dk1"/>
                </a:solidFill>
              </a:rPr>
              <a:t>Ganglios sensoriales y autónomos</a:t>
            </a:r>
            <a:br>
              <a:rPr lang="es-AR" sz="2000">
                <a:solidFill>
                  <a:schemeClr val="dk1"/>
                </a:solidFill>
              </a:rPr>
            </a:b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AR" sz="2000">
                <a:solidFill>
                  <a:schemeClr val="dk1"/>
                </a:solidFill>
              </a:rPr>
              <a:t>Conecta al SNC con los músculos, piel, vísceras y órganos de los sentidos.</a:t>
            </a:r>
            <a:endParaRPr sz="2000">
              <a:solidFill>
                <a:schemeClr val="dk1"/>
              </a:solidFill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</p:txBody>
      </p:sp>
      <p:pic>
        <p:nvPicPr>
          <p:cNvPr id="132" name="Google Shape;132;p53" title="Nervous_system_diagram-es.svg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30350" y="2335125"/>
            <a:ext cx="3204301" cy="3627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4"/>
          <p:cNvSpPr txBox="1"/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A5C5E"/>
              </a:buClr>
              <a:buSzPct val="51428"/>
              <a:buNone/>
            </a:pPr>
            <a:r>
              <a:rPr lang="es-AR"/>
              <a:t>Componentes del Sistema Nervioso Central</a:t>
            </a:r>
            <a:endParaRPr/>
          </a:p>
        </p:txBody>
      </p:sp>
      <p:sp>
        <p:nvSpPr>
          <p:cNvPr id="138" name="Google Shape;138;p54"/>
          <p:cNvSpPr txBox="1"/>
          <p:nvPr/>
        </p:nvSpPr>
        <p:spPr>
          <a:xfrm>
            <a:off x="173000" y="1655800"/>
            <a:ext cx="8674500" cy="60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AR" sz="1800">
                <a:solidFill>
                  <a:schemeClr val="dk1"/>
                </a:solidFill>
              </a:rPr>
              <a:t>El SNC se organiza en dos estructuras fundamentales: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AR" sz="1800">
                <a:solidFill>
                  <a:schemeClr val="dk1"/>
                </a:solidFill>
              </a:rPr>
              <a:t>🔹 </a:t>
            </a:r>
            <a:r>
              <a:rPr b="1" lang="es-AR" sz="1800" u="sng">
                <a:solidFill>
                  <a:schemeClr val="dk1"/>
                </a:solidFill>
              </a:rPr>
              <a:t>Encéfalo</a:t>
            </a:r>
            <a:r>
              <a:rPr lang="es-AR" sz="1800">
                <a:solidFill>
                  <a:schemeClr val="dk1"/>
                </a:solidFill>
              </a:rPr>
              <a:t>, que incluye: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es-AR" sz="1800">
                <a:solidFill>
                  <a:schemeClr val="dk1"/>
                </a:solidFill>
              </a:rPr>
              <a:t>Cerebro</a:t>
            </a:r>
            <a:r>
              <a:rPr lang="es-AR" sz="1800">
                <a:solidFill>
                  <a:schemeClr val="dk1"/>
                </a:solidFill>
              </a:rPr>
              <a:t>: centro de funciones superiores como el pensamiento y la memoria.</a:t>
            </a:r>
            <a:br>
              <a:rPr lang="es-AR" sz="1800">
                <a:solidFill>
                  <a:schemeClr val="dk1"/>
                </a:solidFill>
              </a:rPr>
            </a:b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es-AR" sz="1800">
                <a:solidFill>
                  <a:schemeClr val="dk1"/>
                </a:solidFill>
              </a:rPr>
              <a:t>Tronco del encéfalo</a:t>
            </a:r>
            <a:r>
              <a:rPr lang="es-AR" sz="1800">
                <a:solidFill>
                  <a:schemeClr val="dk1"/>
                </a:solidFill>
              </a:rPr>
              <a:t>: regula funciones vitales como la respiración y el ritmo cardíaco.</a:t>
            </a:r>
            <a:br>
              <a:rPr lang="es-AR" sz="1800">
                <a:solidFill>
                  <a:schemeClr val="dk1"/>
                </a:solidFill>
              </a:rPr>
            </a:b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es-AR" sz="1800">
                <a:solidFill>
                  <a:schemeClr val="dk1"/>
                </a:solidFill>
              </a:rPr>
              <a:t>Cerebelo</a:t>
            </a:r>
            <a:r>
              <a:rPr lang="es-AR" sz="1800">
                <a:solidFill>
                  <a:schemeClr val="dk1"/>
                </a:solidFill>
              </a:rPr>
              <a:t>: coordina los movimientos voluntarios y el equilibrio.</a:t>
            </a:r>
            <a:br>
              <a:rPr lang="es-AR" sz="1800">
                <a:solidFill>
                  <a:schemeClr val="dk1"/>
                </a:solidFill>
              </a:rPr>
            </a:b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AR" sz="1800">
                <a:solidFill>
                  <a:schemeClr val="dk1"/>
                </a:solidFill>
              </a:rPr>
              <a:t>🔹 </a:t>
            </a:r>
            <a:r>
              <a:rPr b="1" lang="es-AR" sz="1800" u="sng">
                <a:solidFill>
                  <a:schemeClr val="dk1"/>
                </a:solidFill>
              </a:rPr>
              <a:t>Médula espinal</a:t>
            </a:r>
            <a:r>
              <a:rPr lang="es-AR" sz="1800" u="sng">
                <a:solidFill>
                  <a:schemeClr val="dk1"/>
                </a:solidFill>
              </a:rPr>
              <a:t>:</a:t>
            </a:r>
            <a:endParaRPr sz="1800" u="sng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s-AR" sz="1800">
                <a:solidFill>
                  <a:schemeClr val="dk1"/>
                </a:solidFill>
              </a:rPr>
              <a:t>Conduce impulsos nerviosos desde y hacia el encéfalo.</a:t>
            </a:r>
            <a:br>
              <a:rPr lang="es-AR" sz="1800">
                <a:solidFill>
                  <a:schemeClr val="dk1"/>
                </a:solidFill>
              </a:rPr>
            </a:b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s-AR" sz="1800">
                <a:solidFill>
                  <a:schemeClr val="dk1"/>
                </a:solidFill>
              </a:rPr>
              <a:t>Integra reflejos espinales.</a:t>
            </a:r>
            <a:endParaRPr sz="18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55"/>
          <p:cNvSpPr txBox="1"/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A5C5E"/>
              </a:buClr>
              <a:buSzPts val="1800"/>
              <a:buNone/>
            </a:pPr>
            <a:r>
              <a:rPr lang="es-AR"/>
              <a:t>Médula Espinal – Estructura y Función</a:t>
            </a:r>
            <a:endParaRPr/>
          </a:p>
        </p:txBody>
      </p:sp>
      <p:sp>
        <p:nvSpPr>
          <p:cNvPr id="144" name="Google Shape;144;p55"/>
          <p:cNvSpPr txBox="1"/>
          <p:nvPr/>
        </p:nvSpPr>
        <p:spPr>
          <a:xfrm>
            <a:off x="172995" y="1655805"/>
            <a:ext cx="8674500" cy="53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s-AR" sz="2000">
                <a:solidFill>
                  <a:schemeClr val="dk1"/>
                </a:solidFill>
              </a:rPr>
              <a:t>Se extiende desde el bulbo raquídeo hasta la vértebra L1-L2.</a:t>
            </a:r>
            <a:br>
              <a:rPr lang="es-AR" sz="2000">
                <a:solidFill>
                  <a:schemeClr val="dk1"/>
                </a:solidFill>
              </a:rPr>
            </a:b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s-AR" sz="2000">
                <a:solidFill>
                  <a:schemeClr val="dk1"/>
                </a:solidFill>
              </a:rPr>
              <a:t>Está protegida por las vértebras, meninges y líquido cefalorraquídeo.</a:t>
            </a:r>
            <a:br>
              <a:rPr lang="es-AR" sz="2000">
                <a:solidFill>
                  <a:schemeClr val="dk1"/>
                </a:solidFill>
              </a:rPr>
            </a:b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AR" sz="2000">
                <a:solidFill>
                  <a:schemeClr val="dk1"/>
                </a:solidFill>
              </a:rPr>
              <a:t>📌 </a:t>
            </a:r>
            <a:r>
              <a:rPr b="1" lang="es-AR" sz="2000">
                <a:solidFill>
                  <a:schemeClr val="dk1"/>
                </a:solidFill>
              </a:rPr>
              <a:t>Funciones principales:</a:t>
            </a:r>
            <a:endParaRPr b="1"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s-AR" sz="2000">
                <a:solidFill>
                  <a:schemeClr val="dk1"/>
                </a:solidFill>
              </a:rPr>
              <a:t>Transmisión de impulsos nerviosos (vías ascendentes y descendentes).</a:t>
            </a:r>
            <a:br>
              <a:rPr lang="es-AR" sz="2000">
                <a:solidFill>
                  <a:schemeClr val="dk1"/>
                </a:solidFill>
              </a:rPr>
            </a:b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s-AR" sz="2000">
                <a:solidFill>
                  <a:schemeClr val="dk1"/>
                </a:solidFill>
              </a:rPr>
              <a:t>Integración de reflejos espinales.</a:t>
            </a:r>
            <a:br>
              <a:rPr lang="es-AR" sz="2000">
                <a:solidFill>
                  <a:schemeClr val="dk1"/>
                </a:solidFill>
              </a:rPr>
            </a:b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AR" sz="2000">
                <a:solidFill>
                  <a:schemeClr val="dk1"/>
                </a:solidFill>
              </a:rPr>
              <a:t>🧩 Se organiza en 31 segmentos espinales: 8 cervicales, 12 torácicos, 5 lumbares, 5 sacros y 1 coccígeo.</a:t>
            </a:r>
            <a:endParaRPr sz="2000">
              <a:solidFill>
                <a:schemeClr val="dk1"/>
              </a:solidFill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</p:txBody>
      </p:sp>
      <p:pic>
        <p:nvPicPr>
          <p:cNvPr id="145" name="Google Shape;145;p55" title="nervioso-medula0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06250" y="2704800"/>
            <a:ext cx="1650975" cy="2982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4c67a32759_0_9"/>
          <p:cNvSpPr txBox="1"/>
          <p:nvPr>
            <p:ph type="title"/>
          </p:nvPr>
        </p:nvSpPr>
        <p:spPr>
          <a:xfrm>
            <a:off x="426128" y="408372"/>
            <a:ext cx="8260800" cy="103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A5C5E"/>
              </a:buClr>
              <a:buSzPts val="1800"/>
              <a:buNone/>
            </a:pPr>
            <a:r>
              <a:rPr lang="es-AR"/>
              <a:t>División general del SNP</a:t>
            </a:r>
            <a:endParaRPr/>
          </a:p>
        </p:txBody>
      </p:sp>
      <p:sp>
        <p:nvSpPr>
          <p:cNvPr id="151" name="Google Shape;151;g34c67a32759_0_9"/>
          <p:cNvSpPr txBox="1"/>
          <p:nvPr/>
        </p:nvSpPr>
        <p:spPr>
          <a:xfrm>
            <a:off x="172995" y="1655805"/>
            <a:ext cx="8674500" cy="56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s-AR" sz="2400">
                <a:solidFill>
                  <a:schemeClr val="dk1"/>
                </a:solidFill>
              </a:rPr>
              <a:t>🧩 El SNP se divide en: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b="1" lang="es-AR" sz="2400">
                <a:solidFill>
                  <a:schemeClr val="dk1"/>
                </a:solidFill>
              </a:rPr>
              <a:t>Sistema Somático (voluntario)</a:t>
            </a:r>
            <a:br>
              <a:rPr b="1" lang="es-AR" sz="2400">
                <a:solidFill>
                  <a:schemeClr val="dk1"/>
                </a:solidFill>
              </a:rPr>
            </a:br>
            <a:endParaRPr b="1" sz="2400"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b="1" lang="es-AR" sz="2400">
                <a:solidFill>
                  <a:schemeClr val="dk1"/>
                </a:solidFill>
              </a:rPr>
              <a:t>Sistema Autónomo (involuntario)</a:t>
            </a:r>
            <a:br>
              <a:rPr b="1" lang="es-AR" sz="2400">
                <a:solidFill>
                  <a:schemeClr val="dk1"/>
                </a:solidFill>
              </a:rPr>
            </a:br>
            <a:endParaRPr b="1" sz="24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s-AR" sz="2400">
                <a:solidFill>
                  <a:schemeClr val="dk1"/>
                </a:solidFill>
              </a:rPr>
              <a:t>Ambos tienen componentes sensoriales (aferentes) y motores (eferentes).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4c67a32759_0_17"/>
          <p:cNvSpPr txBox="1"/>
          <p:nvPr>
            <p:ph type="title"/>
          </p:nvPr>
        </p:nvSpPr>
        <p:spPr>
          <a:xfrm>
            <a:off x="426128" y="408372"/>
            <a:ext cx="8260800" cy="103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A5C5E"/>
              </a:buClr>
              <a:buSzPts val="1800"/>
              <a:buNone/>
            </a:pPr>
            <a:r>
              <a:rPr lang="es-AR"/>
              <a:t>Sistema Nervioso Somático</a:t>
            </a:r>
            <a:endParaRPr/>
          </a:p>
        </p:txBody>
      </p:sp>
      <p:sp>
        <p:nvSpPr>
          <p:cNvPr id="157" name="Google Shape;157;g34c67a32759_0_17"/>
          <p:cNvSpPr txBox="1"/>
          <p:nvPr/>
        </p:nvSpPr>
        <p:spPr>
          <a:xfrm>
            <a:off x="172995" y="1655805"/>
            <a:ext cx="8674500" cy="689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s-AR" sz="1700">
                <a:solidFill>
                  <a:schemeClr val="dk1"/>
                </a:solidFill>
              </a:rPr>
              <a:t> Sistema Somático – </a:t>
            </a:r>
            <a:r>
              <a:rPr b="1" lang="es-AR" sz="1700">
                <a:solidFill>
                  <a:schemeClr val="dk1"/>
                </a:solidFill>
              </a:rPr>
              <a:t>Control Voluntario</a:t>
            </a:r>
            <a:endParaRPr b="1" sz="17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s-AR" sz="1700">
                <a:solidFill>
                  <a:schemeClr val="dk1"/>
                </a:solidFill>
              </a:rPr>
              <a:t>🧠 </a:t>
            </a:r>
            <a:r>
              <a:rPr b="1" lang="es-AR" sz="1700">
                <a:solidFill>
                  <a:schemeClr val="dk1"/>
                </a:solidFill>
              </a:rPr>
              <a:t>Características:</a:t>
            </a:r>
            <a:endParaRPr b="1" sz="1700">
              <a:solidFill>
                <a:schemeClr val="dk1"/>
              </a:solidFill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es-AR" sz="1700">
                <a:solidFill>
                  <a:schemeClr val="dk1"/>
                </a:solidFill>
              </a:rPr>
              <a:t>Controla actividades voluntarias del cuerpo (movimientos musculares).</a:t>
            </a:r>
            <a:br>
              <a:rPr lang="es-AR" sz="1700">
                <a:solidFill>
                  <a:schemeClr val="dk1"/>
                </a:solidFill>
              </a:rPr>
            </a:b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es-AR" sz="1700">
                <a:solidFill>
                  <a:schemeClr val="dk1"/>
                </a:solidFill>
              </a:rPr>
              <a:t>Compuesto por:</a:t>
            </a:r>
            <a:br>
              <a:rPr lang="es-AR" sz="1700">
                <a:solidFill>
                  <a:schemeClr val="dk1"/>
                </a:solidFill>
              </a:rPr>
            </a:br>
            <a:endParaRPr sz="1700">
              <a:solidFill>
                <a:schemeClr val="dk1"/>
              </a:solidFill>
            </a:endParaRPr>
          </a:p>
          <a:p>
            <a:pPr indent="-3365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○"/>
            </a:pPr>
            <a:r>
              <a:rPr b="1" lang="es-AR" sz="1700">
                <a:solidFill>
                  <a:schemeClr val="dk1"/>
                </a:solidFill>
              </a:rPr>
              <a:t>Nervios espinales</a:t>
            </a:r>
            <a:r>
              <a:rPr lang="es-AR" sz="1700">
                <a:solidFill>
                  <a:schemeClr val="dk1"/>
                </a:solidFill>
              </a:rPr>
              <a:t>: salen de la médula espinal (31 pares).</a:t>
            </a:r>
            <a:br>
              <a:rPr lang="es-AR" sz="1700">
                <a:solidFill>
                  <a:schemeClr val="dk1"/>
                </a:solidFill>
              </a:rPr>
            </a:br>
            <a:endParaRPr sz="1700">
              <a:solidFill>
                <a:schemeClr val="dk1"/>
              </a:solidFill>
            </a:endParaRPr>
          </a:p>
          <a:p>
            <a:pPr indent="-3365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○"/>
            </a:pPr>
            <a:r>
              <a:rPr b="1" lang="es-AR" sz="1700">
                <a:solidFill>
                  <a:schemeClr val="dk1"/>
                </a:solidFill>
              </a:rPr>
              <a:t>Nervios craneales</a:t>
            </a:r>
            <a:r>
              <a:rPr lang="es-AR" sz="1700">
                <a:solidFill>
                  <a:schemeClr val="dk1"/>
                </a:solidFill>
              </a:rPr>
              <a:t>: emergen del encéfalo (12 pares).</a:t>
            </a:r>
            <a:br>
              <a:rPr lang="es-AR" sz="1700">
                <a:solidFill>
                  <a:schemeClr val="dk1"/>
                </a:solidFill>
              </a:rPr>
            </a:br>
            <a:endParaRPr sz="17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s-AR" sz="1700">
                <a:solidFill>
                  <a:schemeClr val="dk1"/>
                </a:solidFill>
              </a:rPr>
              <a:t>🎯 </a:t>
            </a:r>
            <a:r>
              <a:rPr b="1" lang="es-AR" sz="1700">
                <a:solidFill>
                  <a:schemeClr val="dk1"/>
                </a:solidFill>
              </a:rPr>
              <a:t>Funciones:</a:t>
            </a:r>
            <a:endParaRPr b="1" sz="1700">
              <a:solidFill>
                <a:schemeClr val="dk1"/>
              </a:solidFill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b="1" lang="es-AR" sz="1700">
                <a:solidFill>
                  <a:schemeClr val="dk1"/>
                </a:solidFill>
              </a:rPr>
              <a:t>Fibras aferentes somáticas:</a:t>
            </a:r>
            <a:r>
              <a:rPr lang="es-AR" sz="1700">
                <a:solidFill>
                  <a:schemeClr val="dk1"/>
                </a:solidFill>
              </a:rPr>
              <a:t> llevan información del tacto, dolor, temperatura y posición.</a:t>
            </a:r>
            <a:br>
              <a:rPr lang="es-AR" sz="1700">
                <a:solidFill>
                  <a:schemeClr val="dk1"/>
                </a:solidFill>
              </a:rPr>
            </a:b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b="1" lang="es-AR" sz="1700">
                <a:solidFill>
                  <a:schemeClr val="dk1"/>
                </a:solidFill>
              </a:rPr>
              <a:t>Fibras eferentes somáticas:</a:t>
            </a:r>
            <a:r>
              <a:rPr lang="es-AR" sz="1700">
                <a:solidFill>
                  <a:schemeClr val="dk1"/>
                </a:solidFill>
              </a:rPr>
              <a:t> llevan órdenes motoras a los músculos esqueléticos.</a:t>
            </a:r>
            <a:endParaRPr sz="17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</p:txBody>
      </p:sp>
      <p:pic>
        <p:nvPicPr>
          <p:cNvPr id="158" name="Google Shape;158;g34c67a32759_0_17" title="Nervous_system_diagram-es.svg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14450" y="2861175"/>
            <a:ext cx="1785450" cy="2772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4c67a32759_0_26"/>
          <p:cNvSpPr txBox="1"/>
          <p:nvPr>
            <p:ph type="title"/>
          </p:nvPr>
        </p:nvSpPr>
        <p:spPr>
          <a:xfrm>
            <a:off x="426128" y="408372"/>
            <a:ext cx="8260800" cy="103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A5C5E"/>
              </a:buClr>
              <a:buSzPts val="1800"/>
              <a:buNone/>
            </a:pPr>
            <a:r>
              <a:rPr lang="es-AR"/>
              <a:t>Sistema Nervioso Autónomo </a:t>
            </a:r>
            <a:endParaRPr/>
          </a:p>
        </p:txBody>
      </p:sp>
      <p:sp>
        <p:nvSpPr>
          <p:cNvPr id="164" name="Google Shape;164;g34c67a32759_0_26"/>
          <p:cNvSpPr txBox="1"/>
          <p:nvPr/>
        </p:nvSpPr>
        <p:spPr>
          <a:xfrm>
            <a:off x="286350" y="1632300"/>
            <a:ext cx="8674500" cy="646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s-AR" sz="2200">
                <a:solidFill>
                  <a:schemeClr val="dk1"/>
                </a:solidFill>
              </a:rPr>
              <a:t> </a:t>
            </a:r>
            <a:r>
              <a:rPr lang="es-AR" sz="1800">
                <a:solidFill>
                  <a:schemeClr val="dk1"/>
                </a:solidFill>
              </a:rPr>
              <a:t>Sistema Autónomo – </a:t>
            </a:r>
            <a:r>
              <a:rPr b="1" lang="es-AR" sz="1800">
                <a:solidFill>
                  <a:schemeClr val="dk1"/>
                </a:solidFill>
              </a:rPr>
              <a:t>Control Involuntario</a:t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s-AR" sz="1800">
                <a:solidFill>
                  <a:schemeClr val="dk1"/>
                </a:solidFill>
              </a:rPr>
              <a:t>🧠 </a:t>
            </a:r>
            <a:r>
              <a:rPr b="1" lang="es-AR" sz="1800">
                <a:solidFill>
                  <a:schemeClr val="dk1"/>
                </a:solidFill>
              </a:rPr>
              <a:t>Características:</a:t>
            </a:r>
            <a:endParaRPr b="1"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s-AR" sz="1800">
                <a:solidFill>
                  <a:schemeClr val="dk1"/>
                </a:solidFill>
              </a:rPr>
              <a:t>Regula funciones involuntarias: frecuencia cardíaca, respiración, digestión, secreciones.</a:t>
            </a:r>
            <a:br>
              <a:rPr lang="es-AR" sz="1800">
                <a:solidFill>
                  <a:schemeClr val="dk1"/>
                </a:solidFill>
              </a:rPr>
            </a:b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s-AR" sz="1800">
                <a:solidFill>
                  <a:schemeClr val="dk1"/>
                </a:solidFill>
              </a:rPr>
              <a:t>Actúa sobre </a:t>
            </a:r>
            <a:r>
              <a:rPr b="1" lang="es-AR" sz="1800">
                <a:solidFill>
                  <a:schemeClr val="dk1"/>
                </a:solidFill>
              </a:rPr>
              <a:t>músculo liso, músculo cardíaco y glándulas</a:t>
            </a:r>
            <a:r>
              <a:rPr lang="es-AR" sz="1800">
                <a:solidFill>
                  <a:schemeClr val="dk1"/>
                </a:solidFill>
              </a:rPr>
              <a:t>.</a:t>
            </a:r>
            <a:br>
              <a:rPr lang="es-AR" sz="1800">
                <a:solidFill>
                  <a:schemeClr val="dk1"/>
                </a:solidFill>
              </a:rPr>
            </a:b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s-AR" sz="1800">
                <a:solidFill>
                  <a:schemeClr val="dk1"/>
                </a:solidFill>
              </a:rPr>
              <a:t>📌 Se divide en tres componentes: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b="1" lang="es-AR" sz="1800">
                <a:solidFill>
                  <a:schemeClr val="dk1"/>
                </a:solidFill>
              </a:rPr>
              <a:t>Simpático</a:t>
            </a:r>
            <a:br>
              <a:rPr b="1" lang="es-AR" sz="1800">
                <a:solidFill>
                  <a:schemeClr val="dk1"/>
                </a:solidFill>
              </a:rPr>
            </a:br>
            <a:endParaRPr b="1"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b="1" lang="es-AR" sz="1800">
                <a:solidFill>
                  <a:schemeClr val="dk1"/>
                </a:solidFill>
              </a:rPr>
              <a:t>Parasimpático</a:t>
            </a:r>
            <a:br>
              <a:rPr b="1" lang="es-AR" sz="1800">
                <a:solidFill>
                  <a:schemeClr val="dk1"/>
                </a:solidFill>
              </a:rPr>
            </a:br>
            <a:endParaRPr b="1"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b="1" lang="es-AR" sz="1800">
                <a:solidFill>
                  <a:schemeClr val="dk1"/>
                </a:solidFill>
              </a:rPr>
              <a:t>Entérico</a:t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7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</p:txBody>
      </p:sp>
      <p:pic>
        <p:nvPicPr>
          <p:cNvPr id="165" name="Google Shape;165;g34c67a32759_0_26" title="SNA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16700" y="3629525"/>
            <a:ext cx="2118575" cy="314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oticario">
  <a:themeElements>
    <a:clrScheme name="Ángulo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2022-03-29T18:12:46Z</dcterms:created>
  <dc:creator>María Eugenia</dc:creator>
</cp:coreProperties>
</file>