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8"/>
  </p:notesMasterIdLst>
  <p:sldIdLst>
    <p:sldId id="256" r:id="rId2"/>
    <p:sldId id="259" r:id="rId3"/>
    <p:sldId id="261" r:id="rId4"/>
    <p:sldId id="263" r:id="rId5"/>
    <p:sldId id="264" r:id="rId6"/>
    <p:sldId id="266" r:id="rId7"/>
    <p:sldId id="265" r:id="rId8"/>
    <p:sldId id="267" r:id="rId9"/>
    <p:sldId id="269" r:id="rId10"/>
    <p:sldId id="270" r:id="rId11"/>
    <p:sldId id="273" r:id="rId12"/>
    <p:sldId id="274" r:id="rId13"/>
    <p:sldId id="301" r:id="rId14"/>
    <p:sldId id="275" r:id="rId15"/>
    <p:sldId id="276" r:id="rId16"/>
    <p:sldId id="277" r:id="rId17"/>
    <p:sldId id="286" r:id="rId18"/>
    <p:sldId id="281" r:id="rId19"/>
    <p:sldId id="287" r:id="rId20"/>
    <p:sldId id="288" r:id="rId21"/>
    <p:sldId id="289" r:id="rId22"/>
    <p:sldId id="290" r:id="rId23"/>
    <p:sldId id="291" r:id="rId24"/>
    <p:sldId id="278" r:id="rId25"/>
    <p:sldId id="292" r:id="rId26"/>
    <p:sldId id="293" r:id="rId27"/>
    <p:sldId id="294" r:id="rId28"/>
    <p:sldId id="295" r:id="rId29"/>
    <p:sldId id="296" r:id="rId30"/>
    <p:sldId id="297" r:id="rId31"/>
    <p:sldId id="298" r:id="rId32"/>
    <p:sldId id="302" r:id="rId33"/>
    <p:sldId id="303" r:id="rId34"/>
    <p:sldId id="299" r:id="rId35"/>
    <p:sldId id="300" r:id="rId36"/>
    <p:sldId id="304" r:id="rId37"/>
    <p:sldId id="306" r:id="rId38"/>
    <p:sldId id="307" r:id="rId39"/>
    <p:sldId id="308" r:id="rId40"/>
    <p:sldId id="309" r:id="rId41"/>
    <p:sldId id="310" r:id="rId42"/>
    <p:sldId id="311" r:id="rId43"/>
    <p:sldId id="312" r:id="rId44"/>
    <p:sldId id="313" r:id="rId45"/>
    <p:sldId id="280" r:id="rId46"/>
    <p:sldId id="305" r:id="rId47"/>
  </p:sldIdLst>
  <p:sldSz cx="9144000" cy="6858000" type="screen4x3"/>
  <p:notesSz cx="6858000" cy="9144000"/>
  <p:embeddedFontLst>
    <p:embeddedFont>
      <p:font typeface="Aharoni" panose="02010803020104030203" pitchFamily="2" charset="-79"/>
      <p:bold r:id="rId49"/>
    </p:embeddedFont>
    <p:embeddedFont>
      <p:font typeface="Book Antiqua" panose="02040602050305030304" pitchFamily="18" charset="0"/>
      <p:regular r:id="rId50"/>
      <p:bold r:id="rId51"/>
      <p:italic r:id="rId52"/>
      <p:boldItalic r:id="rId53"/>
    </p:embeddedFont>
    <p:embeddedFont>
      <p:font typeface="Century Gothic" panose="020B0502020202020204" pitchFamily="34" charset="0"/>
      <p:regular r:id="rId54"/>
      <p:bold r:id="rId55"/>
      <p:italic r:id="rId56"/>
      <p:boldItalic r:id="rId57"/>
    </p:embeddedFont>
    <p:embeddedFont>
      <p:font typeface="Lucida Sans Unicode" panose="020B0602030504020204" pitchFamily="34" charset="0"/>
      <p:regular r:id="rId5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9" roundtripDataSignature="AMtx7miVUoGSJ1VArrut7d861YVoFlE1w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79"/>
  </p:normalViewPr>
  <p:slideViewPr>
    <p:cSldViewPr snapToGrid="0">
      <p:cViewPr varScale="1">
        <p:scale>
          <a:sx n="104" d="100"/>
          <a:sy n="104" d="100"/>
        </p:scale>
        <p:origin x="1880" y="20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2.fntdata"/><Relationship Id="rId55" Type="http://schemas.openxmlformats.org/officeDocument/2006/relationships/font" Target="fonts/font7.fntdata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5.fntdata"/><Relationship Id="rId58" Type="http://schemas.openxmlformats.org/officeDocument/2006/relationships/font" Target="fonts/font10.fntdata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56" Type="http://schemas.openxmlformats.org/officeDocument/2006/relationships/font" Target="fonts/font8.fntdata"/><Relationship Id="rId8" Type="http://schemas.openxmlformats.org/officeDocument/2006/relationships/slide" Target="slides/slide7.xml"/><Relationship Id="rId51" Type="http://schemas.openxmlformats.org/officeDocument/2006/relationships/font" Target="fonts/font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customschemas.google.com/relationships/presentationmetadata" Target="meta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6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.fntdata"/><Relationship Id="rId57" Type="http://schemas.openxmlformats.org/officeDocument/2006/relationships/font" Target="fonts/font9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4.fntdata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1f4e7d7cbd7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g1f4e7d7cbd7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1f4e7d7cbd7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g1f4e7d7cbd7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1f4e7d7cbd7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g1f4e7d7cbd7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>
          <a:extLst>
            <a:ext uri="{FF2B5EF4-FFF2-40B4-BE49-F238E27FC236}">
              <a16:creationId xmlns:a16="http://schemas.microsoft.com/office/drawing/2014/main" id="{49C70754-E11D-FDE3-6024-B457A0EAB9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1f4e7d7cbd7_0_120:notes">
            <a:extLst>
              <a:ext uri="{FF2B5EF4-FFF2-40B4-BE49-F238E27FC236}">
                <a16:creationId xmlns:a16="http://schemas.microsoft.com/office/drawing/2014/main" id="{2D2A3745-8D35-B02A-E061-E76921AD14C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g1f4e7d7cbd7_0_120:notes">
            <a:extLst>
              <a:ext uri="{FF2B5EF4-FFF2-40B4-BE49-F238E27FC236}">
                <a16:creationId xmlns:a16="http://schemas.microsoft.com/office/drawing/2014/main" id="{F47E47D7-7067-F98E-4A7C-C31316CA9C2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505466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1f4e7d7cbd7_0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g1f4e7d7cbd7_0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1f4e7d7cbd7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g1f4e7d7cbd7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1f4e7d7cbd7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g1f4e7d7cbd7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1f4e7d7cbd7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g1f4e7d7cbd7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48969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1f4e7d7cbd7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g1f4e7d7cbd7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675510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1f4e7d7cbd7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g1f4e7d7cbd7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24796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1f4e7d7cbd7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g1f4e7d7cbd7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187699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1f4e7d7cbd7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g1f4e7d7cbd7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612131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1f4e7d7cbd7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g1f4e7d7cbd7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951987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1f4e7d7cbd7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g1f4e7d7cbd7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539725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1f4e7d7cbd7_0_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g1f4e7d7cbd7_0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1f4e7d7cbd7_0_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g1f4e7d7cbd7_0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765677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1f4e7d7cbd7_0_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g1f4e7d7cbd7_0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3995245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1f4e7d7cbd7_0_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g1f4e7d7cbd7_0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0701471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1f4e7d7cbd7_0_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g1f4e7d7cbd7_0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6536194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1f4e7d7cbd7_0_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g1f4e7d7cbd7_0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232388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1f4e7d7cbd7_0_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g1f4e7d7cbd7_0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2650192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1f4e7d7cbd7_0_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g1f4e7d7cbd7_0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5256585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>
          <a:extLst>
            <a:ext uri="{FF2B5EF4-FFF2-40B4-BE49-F238E27FC236}">
              <a16:creationId xmlns:a16="http://schemas.microsoft.com/office/drawing/2014/main" id="{3224880E-6B8E-7072-DEC3-540A636549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1f4e7d7cbd7_0_160:notes">
            <a:extLst>
              <a:ext uri="{FF2B5EF4-FFF2-40B4-BE49-F238E27FC236}">
                <a16:creationId xmlns:a16="http://schemas.microsoft.com/office/drawing/2014/main" id="{05B152C5-B615-7EC2-BA11-D29EC9023C8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g1f4e7d7cbd7_0_160:notes">
            <a:extLst>
              <a:ext uri="{FF2B5EF4-FFF2-40B4-BE49-F238E27FC236}">
                <a16:creationId xmlns:a16="http://schemas.microsoft.com/office/drawing/2014/main" id="{ED08A3C9-2743-8986-7C5E-51C6DB71144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2491560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>
          <a:extLst>
            <a:ext uri="{FF2B5EF4-FFF2-40B4-BE49-F238E27FC236}">
              <a16:creationId xmlns:a16="http://schemas.microsoft.com/office/drawing/2014/main" id="{CF03792F-C4B2-0677-7909-996B44725E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1f4e7d7cbd7_0_160:notes">
            <a:extLst>
              <a:ext uri="{FF2B5EF4-FFF2-40B4-BE49-F238E27FC236}">
                <a16:creationId xmlns:a16="http://schemas.microsoft.com/office/drawing/2014/main" id="{BB5B1A5F-3A62-3D3C-8474-DEE7365BDB9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g1f4e7d7cbd7_0_160:notes">
            <a:extLst>
              <a:ext uri="{FF2B5EF4-FFF2-40B4-BE49-F238E27FC236}">
                <a16:creationId xmlns:a16="http://schemas.microsoft.com/office/drawing/2014/main" id="{03C26428-D1A2-60D1-2094-9A0F4EE3468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2202963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>
          <a:extLst>
            <a:ext uri="{FF2B5EF4-FFF2-40B4-BE49-F238E27FC236}">
              <a16:creationId xmlns:a16="http://schemas.microsoft.com/office/drawing/2014/main" id="{1524323A-E0B9-8F46-3672-CBEE63190B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1f4e7d7cbd7_0_160:notes">
            <a:extLst>
              <a:ext uri="{FF2B5EF4-FFF2-40B4-BE49-F238E27FC236}">
                <a16:creationId xmlns:a16="http://schemas.microsoft.com/office/drawing/2014/main" id="{7603FE33-3873-ED92-AA7F-65A449EECE3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g1f4e7d7cbd7_0_160:notes">
            <a:extLst>
              <a:ext uri="{FF2B5EF4-FFF2-40B4-BE49-F238E27FC236}">
                <a16:creationId xmlns:a16="http://schemas.microsoft.com/office/drawing/2014/main" id="{A074357F-9A14-9CE7-48EF-1143A7C6F57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7455130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>
          <a:extLst>
            <a:ext uri="{FF2B5EF4-FFF2-40B4-BE49-F238E27FC236}">
              <a16:creationId xmlns:a16="http://schemas.microsoft.com/office/drawing/2014/main" id="{9522D470-F46C-AFCD-5F85-A83F3D9019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1f4e7d7cbd7_0_160:notes">
            <a:extLst>
              <a:ext uri="{FF2B5EF4-FFF2-40B4-BE49-F238E27FC236}">
                <a16:creationId xmlns:a16="http://schemas.microsoft.com/office/drawing/2014/main" id="{5A39A97A-12D2-C892-67B8-8BE1DFC4817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g1f4e7d7cbd7_0_160:notes">
            <a:extLst>
              <a:ext uri="{FF2B5EF4-FFF2-40B4-BE49-F238E27FC236}">
                <a16:creationId xmlns:a16="http://schemas.microsoft.com/office/drawing/2014/main" id="{7B0FE938-F458-3420-0121-5DB7B6BBAF9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7174081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>
          <a:extLst>
            <a:ext uri="{FF2B5EF4-FFF2-40B4-BE49-F238E27FC236}">
              <a16:creationId xmlns:a16="http://schemas.microsoft.com/office/drawing/2014/main" id="{0786A353-F22F-56D6-B08A-02309B247D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1f4e7d7cbd7_0_160:notes">
            <a:extLst>
              <a:ext uri="{FF2B5EF4-FFF2-40B4-BE49-F238E27FC236}">
                <a16:creationId xmlns:a16="http://schemas.microsoft.com/office/drawing/2014/main" id="{A29678B6-245B-D09F-F669-D8171D7D8D9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g1f4e7d7cbd7_0_160:notes">
            <a:extLst>
              <a:ext uri="{FF2B5EF4-FFF2-40B4-BE49-F238E27FC236}">
                <a16:creationId xmlns:a16="http://schemas.microsoft.com/office/drawing/2014/main" id="{6B34F39C-5DD9-9D71-AD68-EE0EDFE7A67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6683044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>
          <a:extLst>
            <a:ext uri="{FF2B5EF4-FFF2-40B4-BE49-F238E27FC236}">
              <a16:creationId xmlns:a16="http://schemas.microsoft.com/office/drawing/2014/main" id="{9BD86938-8948-5FB8-0178-DCCDC6FA90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1f4e7d7cbd7_0_160:notes">
            <a:extLst>
              <a:ext uri="{FF2B5EF4-FFF2-40B4-BE49-F238E27FC236}">
                <a16:creationId xmlns:a16="http://schemas.microsoft.com/office/drawing/2014/main" id="{ED5563C1-7C11-E1F6-BB67-92CFB412F54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g1f4e7d7cbd7_0_160:notes">
            <a:extLst>
              <a:ext uri="{FF2B5EF4-FFF2-40B4-BE49-F238E27FC236}">
                <a16:creationId xmlns:a16="http://schemas.microsoft.com/office/drawing/2014/main" id="{3C6716D2-44AB-801B-D8FF-BD7AB30B65E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963874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>
          <a:extLst>
            <a:ext uri="{FF2B5EF4-FFF2-40B4-BE49-F238E27FC236}">
              <a16:creationId xmlns:a16="http://schemas.microsoft.com/office/drawing/2014/main" id="{7A9A09B5-2A48-6747-7EC7-102803EF79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1f4e7d7cbd7_0_160:notes">
            <a:extLst>
              <a:ext uri="{FF2B5EF4-FFF2-40B4-BE49-F238E27FC236}">
                <a16:creationId xmlns:a16="http://schemas.microsoft.com/office/drawing/2014/main" id="{82D646B0-CA18-3E44-685C-14CF20682FF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g1f4e7d7cbd7_0_160:notes">
            <a:extLst>
              <a:ext uri="{FF2B5EF4-FFF2-40B4-BE49-F238E27FC236}">
                <a16:creationId xmlns:a16="http://schemas.microsoft.com/office/drawing/2014/main" id="{2B413542-E42E-BE5C-F2F6-B5C50CFBCF3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8964615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>
          <a:extLst>
            <a:ext uri="{FF2B5EF4-FFF2-40B4-BE49-F238E27FC236}">
              <a16:creationId xmlns:a16="http://schemas.microsoft.com/office/drawing/2014/main" id="{69663531-82AA-CEF4-13BF-7881429054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1f4e7d7cbd7_0_160:notes">
            <a:extLst>
              <a:ext uri="{FF2B5EF4-FFF2-40B4-BE49-F238E27FC236}">
                <a16:creationId xmlns:a16="http://schemas.microsoft.com/office/drawing/2014/main" id="{36F10B23-8FED-1C94-90B5-6A458337B28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g1f4e7d7cbd7_0_160:notes">
            <a:extLst>
              <a:ext uri="{FF2B5EF4-FFF2-40B4-BE49-F238E27FC236}">
                <a16:creationId xmlns:a16="http://schemas.microsoft.com/office/drawing/2014/main" id="{0E64AA6C-5448-FF8D-D369-FBCC858DE63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211104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1f4e7d7cbd7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g1f4e7d7cbd7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>
          <a:extLst>
            <a:ext uri="{FF2B5EF4-FFF2-40B4-BE49-F238E27FC236}">
              <a16:creationId xmlns:a16="http://schemas.microsoft.com/office/drawing/2014/main" id="{3A715C0A-8D32-3FAA-8226-1253C49B3B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1f4e7d7cbd7_0_160:notes">
            <a:extLst>
              <a:ext uri="{FF2B5EF4-FFF2-40B4-BE49-F238E27FC236}">
                <a16:creationId xmlns:a16="http://schemas.microsoft.com/office/drawing/2014/main" id="{353ECBF7-5872-AF8A-6FCB-56CD7C205A6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g1f4e7d7cbd7_0_160:notes">
            <a:extLst>
              <a:ext uri="{FF2B5EF4-FFF2-40B4-BE49-F238E27FC236}">
                <a16:creationId xmlns:a16="http://schemas.microsoft.com/office/drawing/2014/main" id="{CA18116F-3FDD-3333-505B-61EEFE4115D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6470562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>
          <a:extLst>
            <a:ext uri="{FF2B5EF4-FFF2-40B4-BE49-F238E27FC236}">
              <a16:creationId xmlns:a16="http://schemas.microsoft.com/office/drawing/2014/main" id="{E3381C6A-CAB8-B210-AA68-873DBC303A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1f4e7d7cbd7_0_160:notes">
            <a:extLst>
              <a:ext uri="{FF2B5EF4-FFF2-40B4-BE49-F238E27FC236}">
                <a16:creationId xmlns:a16="http://schemas.microsoft.com/office/drawing/2014/main" id="{766EED2E-CAFA-C0CA-C982-D8380142E28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g1f4e7d7cbd7_0_160:notes">
            <a:extLst>
              <a:ext uri="{FF2B5EF4-FFF2-40B4-BE49-F238E27FC236}">
                <a16:creationId xmlns:a16="http://schemas.microsoft.com/office/drawing/2014/main" id="{45D96A06-E30E-2F4C-AA5B-C96BFB95247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3772369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>
          <a:extLst>
            <a:ext uri="{FF2B5EF4-FFF2-40B4-BE49-F238E27FC236}">
              <a16:creationId xmlns:a16="http://schemas.microsoft.com/office/drawing/2014/main" id="{1D0F716C-E06C-54FC-44FF-6AE4EE9A41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1f4e7d7cbd7_0_160:notes">
            <a:extLst>
              <a:ext uri="{FF2B5EF4-FFF2-40B4-BE49-F238E27FC236}">
                <a16:creationId xmlns:a16="http://schemas.microsoft.com/office/drawing/2014/main" id="{08AC91CD-1039-509C-72C0-BFA2702C4F6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g1f4e7d7cbd7_0_160:notes">
            <a:extLst>
              <a:ext uri="{FF2B5EF4-FFF2-40B4-BE49-F238E27FC236}">
                <a16:creationId xmlns:a16="http://schemas.microsoft.com/office/drawing/2014/main" id="{057E6212-95DA-07A3-193E-AE0FB62F482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9458486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>
          <a:extLst>
            <a:ext uri="{FF2B5EF4-FFF2-40B4-BE49-F238E27FC236}">
              <a16:creationId xmlns:a16="http://schemas.microsoft.com/office/drawing/2014/main" id="{04A8E724-4217-D757-ECE2-90975185B7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1f4e7d7cbd7_0_160:notes">
            <a:extLst>
              <a:ext uri="{FF2B5EF4-FFF2-40B4-BE49-F238E27FC236}">
                <a16:creationId xmlns:a16="http://schemas.microsoft.com/office/drawing/2014/main" id="{6875F693-9A53-2C72-CB17-E699C99A0AA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g1f4e7d7cbd7_0_160:notes">
            <a:extLst>
              <a:ext uri="{FF2B5EF4-FFF2-40B4-BE49-F238E27FC236}">
                <a16:creationId xmlns:a16="http://schemas.microsoft.com/office/drawing/2014/main" id="{BED7DB6C-87AB-D8CA-C72F-A9387BF81AE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3486565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>
          <a:extLst>
            <a:ext uri="{FF2B5EF4-FFF2-40B4-BE49-F238E27FC236}">
              <a16:creationId xmlns:a16="http://schemas.microsoft.com/office/drawing/2014/main" id="{02EC3B30-6B7B-F8B0-8E43-B640420AFF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1f4e7d7cbd7_0_160:notes">
            <a:extLst>
              <a:ext uri="{FF2B5EF4-FFF2-40B4-BE49-F238E27FC236}">
                <a16:creationId xmlns:a16="http://schemas.microsoft.com/office/drawing/2014/main" id="{5A95E7B0-1149-E5B5-DAD5-9A9651E02DB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g1f4e7d7cbd7_0_160:notes">
            <a:extLst>
              <a:ext uri="{FF2B5EF4-FFF2-40B4-BE49-F238E27FC236}">
                <a16:creationId xmlns:a16="http://schemas.microsoft.com/office/drawing/2014/main" id="{C8B378AC-DC47-732F-A98A-8D20CAAC010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9507150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>
          <a:extLst>
            <a:ext uri="{FF2B5EF4-FFF2-40B4-BE49-F238E27FC236}">
              <a16:creationId xmlns:a16="http://schemas.microsoft.com/office/drawing/2014/main" id="{4A2ADD47-25BA-DFCD-C291-6BB645C2C2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8:notes">
            <a:extLst>
              <a:ext uri="{FF2B5EF4-FFF2-40B4-BE49-F238E27FC236}">
                <a16:creationId xmlns:a16="http://schemas.microsoft.com/office/drawing/2014/main" id="{33861268-1DA2-5849-5C44-A6ECA871211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38:notes">
            <a:extLst>
              <a:ext uri="{FF2B5EF4-FFF2-40B4-BE49-F238E27FC236}">
                <a16:creationId xmlns:a16="http://schemas.microsoft.com/office/drawing/2014/main" id="{D8006711-7C45-43FC-FFC6-47D55C757DF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11538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1f4e7d7cbd7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g1f4e7d7cbd7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1f4e7d7cbd7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g1f4e7d7cbd7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1f4e7d7cbd7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g1f4e7d7cbd7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1f4e7d7cbd7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g1f4e7d7cbd7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1f4e7d7cbd7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g1f4e7d7cbd7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apositiva de título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" name="Google Shape;17;p4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blipFill rotWithShape="1">
            <a:blip r:embed="rId2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" name="Google Shape;18;p4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0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274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" name="Google Shape;21;p40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274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" name="Google Shape;22;p40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69803"/>
            </a:schemeClr>
          </a:solidFill>
          <a:ln w="9525" cap="flat" cmpd="sng">
            <a:solidFill>
              <a:srgbClr val="5A5C5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" name="Google Shape;23;p40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" name="Google Shape;24;p40"/>
          <p:cNvSpPr txBox="1">
            <a:spLocks noGrp="1"/>
          </p:cNvSpPr>
          <p:nvPr>
            <p:ph type="sldNum" idx="12"/>
          </p:nvPr>
        </p:nvSpPr>
        <p:spPr>
          <a:xfrm>
            <a:off x="7786826" y="4625268"/>
            <a:ext cx="762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2800" b="0" i="0" u="none" strike="noStrike" cap="none">
                <a:solidFill>
                  <a:srgbClr val="3C3D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lvl="1" indent="0" algn="ctr">
              <a:spcBef>
                <a:spcPts val="0"/>
              </a:spcBef>
              <a:buNone/>
              <a:defRPr sz="2800" b="0" i="0" u="none" strike="noStrike" cap="none">
                <a:solidFill>
                  <a:srgbClr val="3C3D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lvl="2" indent="0" algn="ctr">
              <a:spcBef>
                <a:spcPts val="0"/>
              </a:spcBef>
              <a:buNone/>
              <a:defRPr sz="2800" b="0" i="0" u="none" strike="noStrike" cap="none">
                <a:solidFill>
                  <a:srgbClr val="3C3D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lvl="3" indent="0" algn="ctr">
              <a:spcBef>
                <a:spcPts val="0"/>
              </a:spcBef>
              <a:buNone/>
              <a:defRPr sz="2800" b="0" i="0" u="none" strike="noStrike" cap="none">
                <a:solidFill>
                  <a:srgbClr val="3C3D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lvl="4" indent="0" algn="ctr">
              <a:spcBef>
                <a:spcPts val="0"/>
              </a:spcBef>
              <a:buNone/>
              <a:defRPr sz="2800" b="0" i="0" u="none" strike="noStrike" cap="none">
                <a:solidFill>
                  <a:srgbClr val="3C3D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lvl="5" indent="0" algn="ctr">
              <a:spcBef>
                <a:spcPts val="0"/>
              </a:spcBef>
              <a:buNone/>
              <a:defRPr sz="2800" b="0" i="0" u="none" strike="noStrike" cap="none">
                <a:solidFill>
                  <a:srgbClr val="3C3D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lvl="6" indent="0" algn="ctr">
              <a:spcBef>
                <a:spcPts val="0"/>
              </a:spcBef>
              <a:buNone/>
              <a:defRPr sz="2800" b="0" i="0" u="none" strike="noStrike" cap="none">
                <a:solidFill>
                  <a:srgbClr val="3C3D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lvl="7" indent="0" algn="ctr">
              <a:spcBef>
                <a:spcPts val="0"/>
              </a:spcBef>
              <a:buNone/>
              <a:defRPr sz="2800" b="0" i="0" u="none" strike="noStrike" cap="none">
                <a:solidFill>
                  <a:srgbClr val="3C3D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lvl="8" indent="0" algn="ctr">
              <a:spcBef>
                <a:spcPts val="0"/>
              </a:spcBef>
              <a:buNone/>
              <a:defRPr sz="2800" b="0" i="0" u="none" strike="noStrike" cap="none">
                <a:solidFill>
                  <a:srgbClr val="3C3D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‹Nº›</a:t>
            </a:fld>
            <a:endParaRPr/>
          </a:p>
        </p:txBody>
      </p:sp>
      <p:sp>
        <p:nvSpPr>
          <p:cNvPr id="25" name="Google Shape;25;p4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" name="Google Shape;26;p40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9525" cap="flat" cmpd="dbl">
            <a:solidFill>
              <a:srgbClr val="5A5C5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" name="Google Shape;27;p40"/>
          <p:cNvSpPr txBox="1"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360"/>
              </a:spcBef>
              <a:spcAft>
                <a:spcPts val="0"/>
              </a:spcAft>
              <a:buSzPts val="1800"/>
              <a:buNone/>
              <a:defRPr sz="1800" cap="none">
                <a:solidFill>
                  <a:srgbClr val="FFFFFF"/>
                </a:solidFill>
              </a:defRPr>
            </a:lvl1pPr>
            <a:lvl2pPr lvl="1" algn="ctr">
              <a:spcBef>
                <a:spcPts val="400"/>
              </a:spcBef>
              <a:spcAft>
                <a:spcPts val="0"/>
              </a:spcAft>
              <a:buSzPts val="20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60"/>
              </a:spcBef>
              <a:spcAft>
                <a:spcPts val="0"/>
              </a:spcAft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20"/>
              </a:spcBef>
              <a:spcAft>
                <a:spcPts val="0"/>
              </a:spcAft>
              <a:buSzPts val="16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20"/>
              </a:spcBef>
              <a:spcAft>
                <a:spcPts val="0"/>
              </a:spcAft>
              <a:buSzPts val="16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40"/>
          <p:cNvSpPr txBox="1"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3C3D3F"/>
              </a:buClr>
              <a:buSzPts val="4000"/>
              <a:buFont typeface="Book Antiqua"/>
              <a:buNone/>
              <a:defRPr sz="4000">
                <a:solidFill>
                  <a:srgbClr val="3C3D3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9"/>
          <p:cNvSpPr txBox="1"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5A5C5E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49"/>
          <p:cNvSpPr txBox="1">
            <a:spLocks noGrp="1"/>
          </p:cNvSpPr>
          <p:nvPr>
            <p:ph type="body" idx="1"/>
          </p:nvPr>
        </p:nvSpPr>
        <p:spPr>
          <a:xfrm rot="5400000">
            <a:off x="2385219" y="-175418"/>
            <a:ext cx="43735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1" name="Google Shape;101;p4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4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4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ítulo vertical y texto" type="vertTitleAndTx">
  <p:cSld name="VERTICAL_TITLE_AND_VERTICAL_TEXT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0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470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6" name="Google Shape;106;p50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7" name="Google Shape;107;p50"/>
          <p:cNvSpPr txBox="1">
            <a:spLocks noGrp="1"/>
          </p:cNvSpPr>
          <p:nvPr>
            <p:ph type="title"/>
          </p:nvPr>
        </p:nvSpPr>
        <p:spPr>
          <a:xfrm rot="5400000">
            <a:off x="4896852" y="2547152"/>
            <a:ext cx="5788981" cy="1485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5A5C5E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50"/>
          <p:cNvSpPr txBox="1">
            <a:spLocks noGrp="1"/>
          </p:cNvSpPr>
          <p:nvPr>
            <p:ph type="body" idx="1"/>
          </p:nvPr>
        </p:nvSpPr>
        <p:spPr>
          <a:xfrm rot="5400000">
            <a:off x="647699" y="190500"/>
            <a:ext cx="5791201" cy="617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9" name="Google Shape;109;p5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5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5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ólo el título" type="titleOnly">
  <p:cSld name="TITLE_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1"/>
          <p:cNvSpPr txBox="1"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5A5C5E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En blanco" type="blank">
  <p:cSld name="BLANK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4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6" name="Google Shape;36;p42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blipFill rotWithShape="1">
            <a:blip r:embed="rId2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7" name="Google Shape;37;p4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4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43"/>
          <p:cNvSpPr txBox="1"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5A5C5E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3"/>
          <p:cNvSpPr txBox="1"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4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4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Encabezado de sección" type="secHead">
  <p:cSld name="SECTION_HEAD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4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8" name="Google Shape;48;p44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blipFill rotWithShape="1">
            <a:blip r:embed="rId2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9" name="Google Shape;49;p4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4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274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1" name="Google Shape;51;p44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2" name="Google Shape;52;p4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4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‹Nº›</a:t>
            </a:fld>
            <a:endParaRPr/>
          </a:p>
        </p:txBody>
      </p:sp>
      <p:sp>
        <p:nvSpPr>
          <p:cNvPr id="54" name="Google Shape;54;p44"/>
          <p:cNvSpPr txBox="1"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3C3D3F"/>
              </a:buClr>
              <a:buSzPts val="4000"/>
              <a:buFont typeface="Book Antiqua"/>
              <a:buNone/>
              <a:defRPr sz="4000" cap="none">
                <a:solidFill>
                  <a:srgbClr val="3C3D3F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6" name="Google Shape;56;p44"/>
          <p:cNvSpPr txBox="1"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spcBef>
                <a:spcPts val="400"/>
              </a:spcBef>
              <a:spcAft>
                <a:spcPts val="0"/>
              </a:spcAft>
              <a:buSzPts val="2000"/>
              <a:buNone/>
              <a:defRPr sz="2000" cap="none">
                <a:solidFill>
                  <a:srgbClr val="FFFFFF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44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9525" cap="flat" cmpd="dbl">
            <a:solidFill>
              <a:srgbClr val="5A5C5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45"/>
          <p:cNvSpPr txBox="1"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5A5C5E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5"/>
          <p:cNvSpPr txBox="1">
            <a:spLocks noGrp="1"/>
          </p:cNvSpPr>
          <p:nvPr>
            <p:ph type="body" idx="1"/>
          </p:nvPr>
        </p:nvSpPr>
        <p:spPr>
          <a:xfrm>
            <a:off x="426128" y="1719071"/>
            <a:ext cx="4038600" cy="4407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SzPts val="2400"/>
              <a:buChar char="•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61" name="Google Shape;61;p45"/>
          <p:cNvSpPr txBox="1">
            <a:spLocks noGrp="1"/>
          </p:cNvSpPr>
          <p:nvPr>
            <p:ph type="body" idx="2"/>
          </p:nvPr>
        </p:nvSpPr>
        <p:spPr>
          <a:xfrm>
            <a:off x="4648200" y="1719071"/>
            <a:ext cx="4038600" cy="4407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SzPts val="2400"/>
              <a:buChar char="•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62" name="Google Shape;62;p4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4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6"/>
          <p:cNvSpPr txBox="1"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5A5C5E"/>
              </a:buClr>
              <a:buSzPts val="3500"/>
              <a:buFont typeface="Book Antiqua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6"/>
          <p:cNvSpPr txBox="1"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spcBef>
                <a:spcPts val="440"/>
              </a:spcBef>
              <a:spcAft>
                <a:spcPts val="0"/>
              </a:spcAft>
              <a:buSzPts val="2200"/>
              <a:buNone/>
              <a:defRPr sz="22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46"/>
          <p:cNvSpPr txBox="1">
            <a:spLocks noGrp="1"/>
          </p:cNvSpPr>
          <p:nvPr>
            <p:ph type="body" idx="2"/>
          </p:nvPr>
        </p:nvSpPr>
        <p:spPr>
          <a:xfrm>
            <a:off x="426128" y="2438400"/>
            <a:ext cx="4040188" cy="3687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69" name="Google Shape;69;p46"/>
          <p:cNvSpPr txBox="1">
            <a:spLocks noGrp="1"/>
          </p:cNvSpPr>
          <p:nvPr>
            <p:ph type="body" idx="3"/>
          </p:nvPr>
        </p:nvSpPr>
        <p:spPr>
          <a:xfrm>
            <a:off x="4645025" y="1722438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spcBef>
                <a:spcPts val="440"/>
              </a:spcBef>
              <a:spcAft>
                <a:spcPts val="0"/>
              </a:spcAft>
              <a:buSzPts val="2200"/>
              <a:buNone/>
              <a:defRPr sz="22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46"/>
          <p:cNvSpPr txBox="1">
            <a:spLocks noGrp="1"/>
          </p:cNvSpPr>
          <p:nvPr>
            <p:ph type="body" idx="4"/>
          </p:nvPr>
        </p:nvSpPr>
        <p:spPr>
          <a:xfrm>
            <a:off x="4645025" y="2438400"/>
            <a:ext cx="4041775" cy="3687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71" name="Google Shape;71;p4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4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ido con título" type="objTx">
  <p:cSld name="OBJECT_WITH_CAPTION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6" name="Google Shape;76;p4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blipFill rotWithShape="1">
            <a:blip r:embed="rId2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7" name="Google Shape;77;p47"/>
          <p:cNvSpPr txBox="1">
            <a:spLocks noGrp="1"/>
          </p:cNvSpPr>
          <p:nvPr>
            <p:ph type="body" idx="1"/>
          </p:nvPr>
        </p:nvSpPr>
        <p:spPr>
          <a:xfrm>
            <a:off x="3886200" y="685800"/>
            <a:ext cx="4572000" cy="5257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SzPts val="2800"/>
              <a:buChar char="•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8" name="Google Shape;78;p4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‹Nº›</a:t>
            </a:fld>
            <a:endParaRPr/>
          </a:p>
        </p:txBody>
      </p:sp>
      <p:sp>
        <p:nvSpPr>
          <p:cNvPr id="81" name="Google Shape;81;p4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274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2" name="Google Shape;82;p47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9525" cap="flat" cmpd="dbl">
            <a:solidFill>
              <a:srgbClr val="5A5C5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2"/>
          </p:nvPr>
        </p:nvSpPr>
        <p:spPr>
          <a:xfrm>
            <a:off x="769000" y="2971800"/>
            <a:ext cx="2298634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C3D3F"/>
                </a:solidFill>
              </a:defRPr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5A5C5E"/>
              </a:buClr>
              <a:buSzPts val="2000"/>
              <a:buFont typeface="Book Antiqua"/>
              <a:buNone/>
              <a:defRPr sz="2000" b="0">
                <a:solidFill>
                  <a:srgbClr val="5A5C5E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Imagen con título" type="picTx">
  <p:cSld name="PICTURE_WITH_CAPTION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4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7" name="Google Shape;87;p4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blipFill rotWithShape="1">
            <a:blip r:embed="rId2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8" name="Google Shape;88;p48"/>
          <p:cNvSpPr>
            <a:spLocks noGrp="1"/>
          </p:cNvSpPr>
          <p:nvPr>
            <p:ph type="pic" idx="2"/>
          </p:nvPr>
        </p:nvSpPr>
        <p:spPr>
          <a:xfrm>
            <a:off x="685800" y="621437"/>
            <a:ext cx="7772400" cy="4331564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89" name="Google Shape;89;p4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4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‹Nº›</a:t>
            </a:fld>
            <a:endParaRPr/>
          </a:p>
        </p:txBody>
      </p:sp>
      <p:sp>
        <p:nvSpPr>
          <p:cNvPr id="91" name="Google Shape;91;p48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274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2" name="Google Shape;92;p48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3" name="Google Shape;93;p4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48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5" name="Google Shape;95;p48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6" name="Google Shape;96;p48"/>
          <p:cNvSpPr txBox="1">
            <a:spLocks noGrp="1"/>
          </p:cNvSpPr>
          <p:nvPr>
            <p:ph type="body" idx="1"/>
          </p:nvPr>
        </p:nvSpPr>
        <p:spPr>
          <a:xfrm>
            <a:off x="956289" y="5656556"/>
            <a:ext cx="7244736" cy="401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spcBef>
                <a:spcPts val="300"/>
              </a:spcBef>
              <a:spcAft>
                <a:spcPts val="0"/>
              </a:spcAft>
              <a:buSzPts val="1500"/>
              <a:buNone/>
              <a:defRPr sz="1500" cap="none">
                <a:solidFill>
                  <a:srgbClr val="FFFFFF"/>
                </a:solidFill>
              </a:defRPr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97" name="Google Shape;97;p48"/>
          <p:cNvSpPr txBox="1"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5A5C5E"/>
              </a:buClr>
              <a:buSzPts val="2000"/>
              <a:buFont typeface="Book Antiqua"/>
              <a:buNone/>
              <a:defRPr sz="2000" b="0">
                <a:solidFill>
                  <a:srgbClr val="5A5C5E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>
            <a:alphaModFix/>
          </a:blip>
          <a:tile tx="0" ty="0" sx="100000" sy="100000" flip="none" algn="tl"/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" name="Google Shape;7;p39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blipFill rotWithShape="1">
            <a:blip r:embed="rId13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" name="Google Shape;8;p39"/>
          <p:cNvSpPr txBox="1"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17500" algn="l" rtl="0"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17500" algn="l" rtl="0">
              <a:spcBef>
                <a:spcPts val="28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17500" algn="l" rtl="0">
              <a:spcBef>
                <a:spcPts val="28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17500" algn="l" rtl="0">
              <a:spcBef>
                <a:spcPts val="28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9" name="Google Shape;9;p3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0" name="Google Shape;10;p3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1" name="Google Shape;11;p3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‹Nº›</a:t>
            </a:fld>
            <a:endParaRPr/>
          </a:p>
        </p:txBody>
      </p:sp>
      <p:sp>
        <p:nvSpPr>
          <p:cNvPr id="12" name="Google Shape;12;p39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274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" name="Google Shape;13;p3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" name="Google Shape;14;p39"/>
          <p:cNvSpPr txBox="1"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5A5C5E"/>
              </a:buClr>
              <a:buSzPts val="3500"/>
              <a:buFont typeface="Book Antiqua"/>
              <a:buNone/>
              <a:defRPr sz="3500" b="0" i="0" u="none" strike="noStrike" cap="none">
                <a:solidFill>
                  <a:srgbClr val="5A5C5E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"/>
          <p:cNvSpPr txBox="1">
            <a:spLocks noGrp="1"/>
          </p:cNvSpPr>
          <p:nvPr>
            <p:ph type="subTitle" idx="1"/>
          </p:nvPr>
        </p:nvSpPr>
        <p:spPr>
          <a:xfrm>
            <a:off x="251520" y="4005064"/>
            <a:ext cx="4419600" cy="723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s-AR"/>
              <a:t>2022</a:t>
            </a:r>
            <a:endParaRPr/>
          </a:p>
        </p:txBody>
      </p:sp>
      <p:sp>
        <p:nvSpPr>
          <p:cNvPr id="117" name="Google Shape;117;p1"/>
          <p:cNvSpPr txBox="1"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3C3D3F"/>
              </a:buClr>
              <a:buSzPts val="4000"/>
              <a:buFont typeface="Book Antiqua"/>
              <a:buNone/>
            </a:pPr>
            <a:r>
              <a:rPr lang="es-AR"/>
              <a:t>BIOLOGÍA</a:t>
            </a:r>
            <a:endParaRPr/>
          </a:p>
        </p:txBody>
      </p:sp>
      <p:sp>
        <p:nvSpPr>
          <p:cNvPr id="118" name="Google Shape;118;p1"/>
          <p:cNvSpPr txBox="1"/>
          <p:nvPr/>
        </p:nvSpPr>
        <p:spPr>
          <a:xfrm>
            <a:off x="755576" y="4653136"/>
            <a:ext cx="640871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800" b="0" i="0" u="none" strike="noStrike" cap="none" dirty="0">
                <a:solidFill>
                  <a:srgbClr val="E6DDD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SISTEMA NERVIOSO </a:t>
            </a:r>
            <a:endParaRPr sz="1800" b="0" i="0" u="none" strike="noStrike" cap="none" dirty="0">
              <a:solidFill>
                <a:srgbClr val="E6DDD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19" name="Google Shape;119;p1" descr="La zona del cerebro que es más importante para perder peso que tu fuerza de  volunta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48105" y="332656"/>
            <a:ext cx="4400359" cy="24752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1f4e7d7cbd7_0_91"/>
          <p:cNvSpPr txBox="1">
            <a:spLocks noGrp="1"/>
          </p:cNvSpPr>
          <p:nvPr>
            <p:ph type="title"/>
          </p:nvPr>
        </p:nvSpPr>
        <p:spPr>
          <a:xfrm>
            <a:off x="457200" y="430191"/>
            <a:ext cx="8229600" cy="7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C94B05"/>
              </a:buClr>
              <a:buSzPts val="4400"/>
              <a:buFont typeface="Aharoni"/>
              <a:buNone/>
            </a:pPr>
            <a:endParaRPr sz="4400" dirty="0">
              <a:solidFill>
                <a:srgbClr val="C94B05"/>
              </a:solidFill>
              <a:latin typeface="Aharoni"/>
              <a:ea typeface="Aharoni"/>
              <a:cs typeface="Aharoni"/>
              <a:sym typeface="Aharoni"/>
            </a:endParaRPr>
          </a:p>
        </p:txBody>
      </p:sp>
      <p:sp>
        <p:nvSpPr>
          <p:cNvPr id="298" name="Google Shape;298;g1f4e7d7cbd7_0_91" descr="SISTEMA NERVIOSO CENTRAL | Dolopedia"/>
          <p:cNvSpPr/>
          <p:nvPr/>
        </p:nvSpPr>
        <p:spPr>
          <a:xfrm>
            <a:off x="155575" y="-24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9" name="Google Shape;299;g1f4e7d7cbd7_0_91" descr="SISTEMA NERVIOSO CENTRAL | Dolopedia"/>
          <p:cNvSpPr/>
          <p:nvPr/>
        </p:nvSpPr>
        <p:spPr>
          <a:xfrm>
            <a:off x="155575" y="-24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0" name="Google Shape;300;g1f4e7d7cbd7_0_91" descr="SISTEMA NERVIOSO CENTRAL | Dolopedia"/>
          <p:cNvSpPr/>
          <p:nvPr/>
        </p:nvSpPr>
        <p:spPr>
          <a:xfrm>
            <a:off x="155575" y="-24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1" name="Google Shape;301;g1f4e7d7cbd7_0_91"/>
          <p:cNvSpPr txBox="1"/>
          <p:nvPr/>
        </p:nvSpPr>
        <p:spPr>
          <a:xfrm>
            <a:off x="305550" y="1663575"/>
            <a:ext cx="4266600" cy="50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Los llamados </a:t>
            </a:r>
            <a:r>
              <a:rPr lang="es-AR" sz="2400" b="1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ensanchamientos cervical y lumbar</a:t>
            </a:r>
            <a:r>
              <a:rPr lang="es-AR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que son los niveles en los que se insertan los nervios espinales que </a:t>
            </a:r>
            <a:r>
              <a:rPr lang="es-AR" sz="2400" u="sng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inervan los brazos (cervical) y las piernas (lumbar).</a:t>
            </a:r>
            <a:endParaRPr sz="2400" u="sng" dirty="0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60B2FF6-13B3-066D-501D-ADC918B6EB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4404" y="3985"/>
            <a:ext cx="382280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1f4e7d7cbd7_0_109"/>
          <p:cNvSpPr txBox="1">
            <a:spLocks noGrp="1"/>
          </p:cNvSpPr>
          <p:nvPr>
            <p:ph type="title"/>
          </p:nvPr>
        </p:nvSpPr>
        <p:spPr>
          <a:xfrm>
            <a:off x="457200" y="430191"/>
            <a:ext cx="8229600" cy="7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C94B05"/>
              </a:buClr>
              <a:buSzPts val="4400"/>
              <a:buFont typeface="Aharoni"/>
              <a:buNone/>
            </a:pPr>
            <a:r>
              <a:rPr lang="es-AR" sz="4400">
                <a:solidFill>
                  <a:srgbClr val="C94B05"/>
                </a:solidFill>
                <a:latin typeface="Aharoni"/>
                <a:ea typeface="Aharoni"/>
                <a:cs typeface="Aharoni"/>
                <a:sym typeface="Aharoni"/>
              </a:rPr>
              <a:t>MÉDULA ESPINAL</a:t>
            </a:r>
            <a:endParaRPr sz="4400">
              <a:solidFill>
                <a:srgbClr val="C94B05"/>
              </a:solidFill>
              <a:latin typeface="Aharoni"/>
              <a:ea typeface="Aharoni"/>
              <a:cs typeface="Aharoni"/>
              <a:sym typeface="Aharoni"/>
            </a:endParaRPr>
          </a:p>
        </p:txBody>
      </p:sp>
      <p:sp>
        <p:nvSpPr>
          <p:cNvPr id="327" name="Google Shape;327;g1f4e7d7cbd7_0_109" descr="SISTEMA NERVIOSO CENTRAL | Dolopedia"/>
          <p:cNvSpPr/>
          <p:nvPr/>
        </p:nvSpPr>
        <p:spPr>
          <a:xfrm>
            <a:off x="155575" y="-24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28" name="Google Shape;328;g1f4e7d7cbd7_0_109" descr="SISTEMA NERVIOSO CENTRAL | Dolopedia"/>
          <p:cNvSpPr/>
          <p:nvPr/>
        </p:nvSpPr>
        <p:spPr>
          <a:xfrm>
            <a:off x="155575" y="-24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29" name="Google Shape;329;g1f4e7d7cbd7_0_109" descr="SISTEMA NERVIOSO CENTRAL | Dolopedia"/>
          <p:cNvSpPr/>
          <p:nvPr/>
        </p:nvSpPr>
        <p:spPr>
          <a:xfrm>
            <a:off x="155575" y="-24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30" name="Google Shape;330;g1f4e7d7cbd7_0_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8200" y="3666650"/>
            <a:ext cx="5205599" cy="3081924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g1f4e7d7cbd7_0_109"/>
          <p:cNvSpPr txBox="1"/>
          <p:nvPr/>
        </p:nvSpPr>
        <p:spPr>
          <a:xfrm>
            <a:off x="294250" y="1742800"/>
            <a:ext cx="8725200" cy="168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4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ME, al igual que el encéfalo, está formada por </a:t>
            </a:r>
            <a:r>
              <a:rPr lang="es-AR" sz="2400" b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sustancia gris</a:t>
            </a:r>
            <a:r>
              <a:rPr lang="es-AR" sz="24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y </a:t>
            </a:r>
            <a:r>
              <a:rPr lang="es-AR" sz="2400" b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sustancia blanca</a:t>
            </a:r>
            <a:r>
              <a:rPr lang="es-AR" sz="24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La sustancia blanca se dispone en la parte externa y la sustancia gris forma la parte central.</a:t>
            </a:r>
            <a:endParaRPr sz="2400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1f4e7d7cbd7_0_120"/>
          <p:cNvSpPr txBox="1">
            <a:spLocks noGrp="1"/>
          </p:cNvSpPr>
          <p:nvPr>
            <p:ph type="title"/>
          </p:nvPr>
        </p:nvSpPr>
        <p:spPr>
          <a:xfrm>
            <a:off x="457200" y="430191"/>
            <a:ext cx="8229600" cy="7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C94B05"/>
              </a:buClr>
              <a:buSzPts val="4400"/>
              <a:buFont typeface="Aharoni"/>
              <a:buNone/>
            </a:pPr>
            <a:r>
              <a:rPr lang="es-AR" sz="4400">
                <a:solidFill>
                  <a:srgbClr val="C94B05"/>
                </a:solidFill>
                <a:latin typeface="Aharoni"/>
                <a:ea typeface="Aharoni"/>
                <a:cs typeface="Aharoni"/>
                <a:sym typeface="Aharoni"/>
              </a:rPr>
              <a:t>MÉDULA ESPINAL</a:t>
            </a:r>
            <a:endParaRPr sz="4400">
              <a:solidFill>
                <a:srgbClr val="C94B05"/>
              </a:solidFill>
              <a:latin typeface="Aharoni"/>
              <a:ea typeface="Aharoni"/>
              <a:cs typeface="Aharoni"/>
              <a:sym typeface="Aharoni"/>
            </a:endParaRPr>
          </a:p>
        </p:txBody>
      </p:sp>
      <p:sp>
        <p:nvSpPr>
          <p:cNvPr id="337" name="Google Shape;337;g1f4e7d7cbd7_0_120" descr="SISTEMA NERVIOSO CENTRAL | Dolopedia"/>
          <p:cNvSpPr/>
          <p:nvPr/>
        </p:nvSpPr>
        <p:spPr>
          <a:xfrm>
            <a:off x="155575" y="-24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38" name="Google Shape;338;g1f4e7d7cbd7_0_120" descr="SISTEMA NERVIOSO CENTRAL | Dolopedia"/>
          <p:cNvSpPr/>
          <p:nvPr/>
        </p:nvSpPr>
        <p:spPr>
          <a:xfrm>
            <a:off x="155575" y="-24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39" name="Google Shape;339;g1f4e7d7cbd7_0_120" descr="SISTEMA NERVIOSO CENTRAL | Dolopedia"/>
          <p:cNvSpPr/>
          <p:nvPr/>
        </p:nvSpPr>
        <p:spPr>
          <a:xfrm>
            <a:off x="155575" y="-24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40" name="Google Shape;340;g1f4e7d7cbd7_0_1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86299" y="3508249"/>
            <a:ext cx="3179374" cy="1882325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g1f4e7d7cbd7_0_120"/>
          <p:cNvSpPr txBox="1"/>
          <p:nvPr/>
        </p:nvSpPr>
        <p:spPr>
          <a:xfrm>
            <a:off x="294250" y="1742800"/>
            <a:ext cx="8725200" cy="168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</a:t>
            </a:r>
            <a:r>
              <a:rPr lang="es-AR" sz="2400" b="1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sustancia gris</a:t>
            </a:r>
            <a:r>
              <a:rPr lang="es-AR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la constituyen los </a:t>
            </a:r>
            <a:r>
              <a:rPr lang="es-AR" sz="2400" u="sng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cuerpos</a:t>
            </a:r>
            <a:r>
              <a:rPr lang="es-AR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las células </a:t>
            </a:r>
            <a:r>
              <a:rPr lang="es-AR" sz="2400" dirty="0" err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nerviosas,y</a:t>
            </a:r>
            <a:r>
              <a:rPr lang="es-AR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los </a:t>
            </a:r>
            <a:r>
              <a:rPr lang="es-AR" sz="2400" u="sng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axones largos</a:t>
            </a:r>
            <a:r>
              <a:rPr lang="es-AR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las neuronas forman parte de la </a:t>
            </a:r>
            <a:r>
              <a:rPr lang="es-AR" sz="2400" b="1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sustancia blanca</a:t>
            </a:r>
            <a:endParaRPr sz="2400" b="1" dirty="0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42" name="Google Shape;342;g1f4e7d7cbd7_0_1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22000" y="3220950"/>
            <a:ext cx="2483075" cy="2930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>
          <a:extLst>
            <a:ext uri="{FF2B5EF4-FFF2-40B4-BE49-F238E27FC236}">
              <a16:creationId xmlns:a16="http://schemas.microsoft.com/office/drawing/2014/main" id="{A6A70506-72F6-71A2-5B88-C1C798DAA9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1f4e7d7cbd7_0_120">
            <a:extLst>
              <a:ext uri="{FF2B5EF4-FFF2-40B4-BE49-F238E27FC236}">
                <a16:creationId xmlns:a16="http://schemas.microsoft.com/office/drawing/2014/main" id="{77AEBE52-CB56-10E3-A335-DF340E66F86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430191"/>
            <a:ext cx="8229600" cy="7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C94B05"/>
              </a:buClr>
              <a:buSzPts val="4400"/>
              <a:buFont typeface="Aharoni"/>
              <a:buNone/>
            </a:pPr>
            <a:r>
              <a:rPr lang="es-AR" sz="4400">
                <a:solidFill>
                  <a:srgbClr val="C94B05"/>
                </a:solidFill>
                <a:latin typeface="Aharoni"/>
                <a:ea typeface="Aharoni"/>
                <a:cs typeface="Aharoni"/>
                <a:sym typeface="Aharoni"/>
              </a:rPr>
              <a:t>MÉDULA ESPINAL</a:t>
            </a:r>
            <a:endParaRPr sz="4400">
              <a:solidFill>
                <a:srgbClr val="C94B05"/>
              </a:solidFill>
              <a:latin typeface="Aharoni"/>
              <a:ea typeface="Aharoni"/>
              <a:cs typeface="Aharoni"/>
              <a:sym typeface="Aharoni"/>
            </a:endParaRPr>
          </a:p>
        </p:txBody>
      </p:sp>
      <p:sp>
        <p:nvSpPr>
          <p:cNvPr id="337" name="Google Shape;337;g1f4e7d7cbd7_0_120" descr="SISTEMA NERVIOSO CENTRAL | Dolopedia">
            <a:extLst>
              <a:ext uri="{FF2B5EF4-FFF2-40B4-BE49-F238E27FC236}">
                <a16:creationId xmlns:a16="http://schemas.microsoft.com/office/drawing/2014/main" id="{723C35CA-00D1-62BB-9C2A-07C40B1BCEDA}"/>
              </a:ext>
            </a:extLst>
          </p:cNvPr>
          <p:cNvSpPr/>
          <p:nvPr/>
        </p:nvSpPr>
        <p:spPr>
          <a:xfrm>
            <a:off x="155575" y="-24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38" name="Google Shape;338;g1f4e7d7cbd7_0_120" descr="SISTEMA NERVIOSO CENTRAL | Dolopedia">
            <a:extLst>
              <a:ext uri="{FF2B5EF4-FFF2-40B4-BE49-F238E27FC236}">
                <a16:creationId xmlns:a16="http://schemas.microsoft.com/office/drawing/2014/main" id="{38BDC7CF-0A18-2DB2-158D-0783FFFF9E88}"/>
              </a:ext>
            </a:extLst>
          </p:cNvPr>
          <p:cNvSpPr/>
          <p:nvPr/>
        </p:nvSpPr>
        <p:spPr>
          <a:xfrm>
            <a:off x="155575" y="-24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39" name="Google Shape;339;g1f4e7d7cbd7_0_120" descr="SISTEMA NERVIOSO CENTRAL | Dolopedia">
            <a:extLst>
              <a:ext uri="{FF2B5EF4-FFF2-40B4-BE49-F238E27FC236}">
                <a16:creationId xmlns:a16="http://schemas.microsoft.com/office/drawing/2014/main" id="{10B2B13C-92B0-77EA-AA5D-DC8318BF32E6}"/>
              </a:ext>
            </a:extLst>
          </p:cNvPr>
          <p:cNvSpPr/>
          <p:nvPr/>
        </p:nvSpPr>
        <p:spPr>
          <a:xfrm>
            <a:off x="155575" y="-24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" name="Google Shape;132;p3" descr="Pin en Medicina">
            <a:extLst>
              <a:ext uri="{FF2B5EF4-FFF2-40B4-BE49-F238E27FC236}">
                <a16:creationId xmlns:a16="http://schemas.microsoft.com/office/drawing/2014/main" id="{08D5A857-D501-CB88-2DCF-A4A2AA16E75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6214" y="2047260"/>
            <a:ext cx="8564306" cy="40322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79011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1f4e7d7cbd7_0_130"/>
          <p:cNvSpPr txBox="1">
            <a:spLocks noGrp="1"/>
          </p:cNvSpPr>
          <p:nvPr>
            <p:ph type="title"/>
          </p:nvPr>
        </p:nvSpPr>
        <p:spPr>
          <a:xfrm>
            <a:off x="457200" y="430191"/>
            <a:ext cx="8229600" cy="7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C94B05"/>
              </a:buClr>
              <a:buSzPts val="4400"/>
              <a:buFont typeface="Aharoni"/>
              <a:buNone/>
            </a:pPr>
            <a:r>
              <a:rPr lang="es-AR" sz="4400">
                <a:solidFill>
                  <a:srgbClr val="C94B05"/>
                </a:solidFill>
                <a:latin typeface="Aharoni"/>
                <a:ea typeface="Aharoni"/>
                <a:cs typeface="Aharoni"/>
                <a:sym typeface="Aharoni"/>
              </a:rPr>
              <a:t>MÉDULA ESPINAL</a:t>
            </a:r>
            <a:endParaRPr sz="4400">
              <a:solidFill>
                <a:srgbClr val="C94B05"/>
              </a:solidFill>
              <a:latin typeface="Aharoni"/>
              <a:ea typeface="Aharoni"/>
              <a:cs typeface="Aharoni"/>
              <a:sym typeface="Aharoni"/>
            </a:endParaRPr>
          </a:p>
        </p:txBody>
      </p:sp>
      <p:sp>
        <p:nvSpPr>
          <p:cNvPr id="348" name="Google Shape;348;g1f4e7d7cbd7_0_130" descr="SISTEMA NERVIOSO CENTRAL | Dolopedia"/>
          <p:cNvSpPr/>
          <p:nvPr/>
        </p:nvSpPr>
        <p:spPr>
          <a:xfrm>
            <a:off x="155575" y="-24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49" name="Google Shape;349;g1f4e7d7cbd7_0_130" descr="SISTEMA NERVIOSO CENTRAL | Dolopedia"/>
          <p:cNvSpPr/>
          <p:nvPr/>
        </p:nvSpPr>
        <p:spPr>
          <a:xfrm>
            <a:off x="155575" y="-24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50" name="Google Shape;350;g1f4e7d7cbd7_0_130" descr="SISTEMA NERVIOSO CENTRAL | Dolopedia"/>
          <p:cNvSpPr/>
          <p:nvPr/>
        </p:nvSpPr>
        <p:spPr>
          <a:xfrm>
            <a:off x="155575" y="-24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51" name="Google Shape;351;g1f4e7d7cbd7_0_1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86300" y="3508250"/>
            <a:ext cx="4197503" cy="2485101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g1f4e7d7cbd7_0_130"/>
          <p:cNvSpPr txBox="1"/>
          <p:nvPr/>
        </p:nvSpPr>
        <p:spPr>
          <a:xfrm>
            <a:off x="294250" y="1742800"/>
            <a:ext cx="8725200" cy="11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 forma es simétrica a cada lado de la línea media aunque su tamaño y su forma varían en los distintos segmentos medulares, se asemeja a una mariposa o letra H</a:t>
            </a:r>
            <a:endParaRPr sz="2400" u="sng" dirty="0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53" name="Google Shape;353;g1f4e7d7cbd7_0_1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1650" y="3525504"/>
            <a:ext cx="3330550" cy="248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1f4e7d7cbd7_0_141"/>
          <p:cNvSpPr txBox="1">
            <a:spLocks noGrp="1"/>
          </p:cNvSpPr>
          <p:nvPr>
            <p:ph type="title"/>
          </p:nvPr>
        </p:nvSpPr>
        <p:spPr>
          <a:xfrm>
            <a:off x="457200" y="430191"/>
            <a:ext cx="8229600" cy="7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C94B05"/>
              </a:buClr>
              <a:buSzPts val="4400"/>
              <a:buFont typeface="Aharoni"/>
              <a:buNone/>
            </a:pPr>
            <a:r>
              <a:rPr lang="es-AR" sz="4400">
                <a:solidFill>
                  <a:srgbClr val="C94B05"/>
                </a:solidFill>
                <a:latin typeface="Aharoni"/>
                <a:ea typeface="Aharoni"/>
                <a:cs typeface="Aharoni"/>
                <a:sym typeface="Aharoni"/>
              </a:rPr>
              <a:t>MÉDULA ESPINAL</a:t>
            </a:r>
            <a:endParaRPr sz="4400">
              <a:solidFill>
                <a:srgbClr val="C94B05"/>
              </a:solidFill>
              <a:latin typeface="Aharoni"/>
              <a:ea typeface="Aharoni"/>
              <a:cs typeface="Aharoni"/>
              <a:sym typeface="Aharoni"/>
            </a:endParaRPr>
          </a:p>
        </p:txBody>
      </p:sp>
      <p:sp>
        <p:nvSpPr>
          <p:cNvPr id="359" name="Google Shape;359;g1f4e7d7cbd7_0_141" descr="SISTEMA NERVIOSO CENTRAL | Dolopedia"/>
          <p:cNvSpPr/>
          <p:nvPr/>
        </p:nvSpPr>
        <p:spPr>
          <a:xfrm>
            <a:off x="155575" y="-24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60" name="Google Shape;360;g1f4e7d7cbd7_0_141" descr="SISTEMA NERVIOSO CENTRAL | Dolopedia"/>
          <p:cNvSpPr/>
          <p:nvPr/>
        </p:nvSpPr>
        <p:spPr>
          <a:xfrm>
            <a:off x="155575" y="-24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61" name="Google Shape;361;g1f4e7d7cbd7_0_141" descr="SISTEMA NERVIOSO CENTRAL | Dolopedia"/>
          <p:cNvSpPr/>
          <p:nvPr/>
        </p:nvSpPr>
        <p:spPr>
          <a:xfrm>
            <a:off x="155575" y="-24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62" name="Google Shape;362;g1f4e7d7cbd7_0_1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43200" y="3542301"/>
            <a:ext cx="5840603" cy="3095864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g1f4e7d7cbd7_0_141"/>
          <p:cNvSpPr txBox="1"/>
          <p:nvPr/>
        </p:nvSpPr>
        <p:spPr>
          <a:xfrm>
            <a:off x="294250" y="1742800"/>
            <a:ext cx="8725200" cy="15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4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 las secciones transversales aparece como dos extensiones simétricas a cada lado de la línea media y unidas en el centro por la </a:t>
            </a:r>
            <a:r>
              <a:rPr lang="es-AR" sz="2400" b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comisura gris </a:t>
            </a:r>
            <a:r>
              <a:rPr lang="es-AR" sz="24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 por ella desciende el canal central del sistema ventricular.</a:t>
            </a:r>
            <a:endParaRPr sz="2400" u="sng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1f4e7d7cbd7_0_151"/>
          <p:cNvSpPr txBox="1">
            <a:spLocks noGrp="1"/>
          </p:cNvSpPr>
          <p:nvPr>
            <p:ph type="title"/>
          </p:nvPr>
        </p:nvSpPr>
        <p:spPr>
          <a:xfrm>
            <a:off x="457200" y="430191"/>
            <a:ext cx="8229600" cy="7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C94B05"/>
              </a:buClr>
              <a:buSzPts val="4400"/>
              <a:buFont typeface="Aharoni"/>
              <a:buNone/>
            </a:pPr>
            <a:r>
              <a:rPr lang="es-AR" sz="4400" dirty="0">
                <a:solidFill>
                  <a:srgbClr val="C94B05"/>
                </a:solidFill>
                <a:latin typeface="Aharoni"/>
                <a:ea typeface="Aharoni"/>
                <a:cs typeface="Aharoni"/>
                <a:sym typeface="Aharoni"/>
              </a:rPr>
              <a:t>Sustancia Gris</a:t>
            </a:r>
            <a:endParaRPr sz="4400" dirty="0">
              <a:solidFill>
                <a:srgbClr val="C94B05"/>
              </a:solidFill>
              <a:latin typeface="Aharoni"/>
              <a:ea typeface="Aharoni"/>
              <a:cs typeface="Aharoni"/>
              <a:sym typeface="Aharoni"/>
            </a:endParaRPr>
          </a:p>
        </p:txBody>
      </p:sp>
      <p:sp>
        <p:nvSpPr>
          <p:cNvPr id="369" name="Google Shape;369;g1f4e7d7cbd7_0_151" descr="SISTEMA NERVIOSO CENTRAL | Dolopedia"/>
          <p:cNvSpPr/>
          <p:nvPr/>
        </p:nvSpPr>
        <p:spPr>
          <a:xfrm>
            <a:off x="155575" y="-24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70" name="Google Shape;370;g1f4e7d7cbd7_0_151" descr="SISTEMA NERVIOSO CENTRAL | Dolopedia"/>
          <p:cNvSpPr/>
          <p:nvPr/>
        </p:nvSpPr>
        <p:spPr>
          <a:xfrm>
            <a:off x="155575" y="-24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71" name="Google Shape;371;g1f4e7d7cbd7_0_151" descr="SISTEMA NERVIOSO CENTRAL | Dolopedia"/>
          <p:cNvSpPr/>
          <p:nvPr/>
        </p:nvSpPr>
        <p:spPr>
          <a:xfrm>
            <a:off x="155575" y="-24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72" name="Google Shape;372;g1f4e7d7cbd7_0_1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66615" y="3795724"/>
            <a:ext cx="6256422" cy="2975777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g1f4e7d7cbd7_0_151"/>
          <p:cNvSpPr txBox="1"/>
          <p:nvPr/>
        </p:nvSpPr>
        <p:spPr>
          <a:xfrm>
            <a:off x="294250" y="1640950"/>
            <a:ext cx="8725200" cy="18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cada lado de la línea media, la </a:t>
            </a:r>
            <a:r>
              <a:rPr lang="es-AR" sz="2400" b="1" u="sng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sustancia gris</a:t>
            </a:r>
            <a:r>
              <a:rPr lang="es-AR" sz="2400" b="1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AR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está parcelada en </a:t>
            </a:r>
            <a:r>
              <a:rPr lang="es-AR" sz="2400" u="sng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tres zonas</a:t>
            </a:r>
            <a:r>
              <a:rPr lang="es-AR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que tienen características funcionales distintas: el </a:t>
            </a:r>
            <a:r>
              <a:rPr lang="es-AR" sz="2400" b="1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asta dorsal (posterior)</a:t>
            </a:r>
            <a:r>
              <a:rPr lang="es-AR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el </a:t>
            </a:r>
            <a:r>
              <a:rPr lang="es-AR" sz="2400" b="1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asta ventral (anterior)</a:t>
            </a:r>
            <a:r>
              <a:rPr lang="es-AR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y, entre ambas la </a:t>
            </a:r>
            <a:r>
              <a:rPr lang="es-AR" sz="2400" b="1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zona intermedia</a:t>
            </a:r>
            <a:r>
              <a:rPr lang="es-AR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o de transición, a nivel torácico y lumbar se forma el </a:t>
            </a:r>
            <a:r>
              <a:rPr lang="es-AR" sz="2400" b="1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asta lateral</a:t>
            </a:r>
            <a:endParaRPr sz="2400" b="1" u="sng" dirty="0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1f4e7d7cbd7_0_151"/>
          <p:cNvSpPr txBox="1">
            <a:spLocks noGrp="1"/>
          </p:cNvSpPr>
          <p:nvPr>
            <p:ph type="title"/>
          </p:nvPr>
        </p:nvSpPr>
        <p:spPr>
          <a:xfrm>
            <a:off x="457200" y="430191"/>
            <a:ext cx="8229600" cy="7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C94B05"/>
              </a:buClr>
              <a:buSzPts val="4400"/>
              <a:buFont typeface="Aharoni"/>
              <a:buNone/>
            </a:pPr>
            <a:r>
              <a:rPr lang="es-AR" sz="4400" dirty="0">
                <a:solidFill>
                  <a:srgbClr val="C94B05"/>
                </a:solidFill>
                <a:latin typeface="Aharoni"/>
                <a:ea typeface="Aharoni"/>
                <a:cs typeface="Aharoni"/>
                <a:sym typeface="Aharoni"/>
              </a:rPr>
              <a:t>Sustancia Gris</a:t>
            </a:r>
            <a:endParaRPr sz="4400" dirty="0">
              <a:solidFill>
                <a:srgbClr val="C94B05"/>
              </a:solidFill>
              <a:latin typeface="Aharoni"/>
              <a:ea typeface="Aharoni"/>
              <a:cs typeface="Aharoni"/>
              <a:sym typeface="Aharoni"/>
            </a:endParaRPr>
          </a:p>
        </p:txBody>
      </p:sp>
      <p:sp>
        <p:nvSpPr>
          <p:cNvPr id="369" name="Google Shape;369;g1f4e7d7cbd7_0_151" descr="SISTEMA NERVIOSO CENTRAL | Dolopedia"/>
          <p:cNvSpPr/>
          <p:nvPr/>
        </p:nvSpPr>
        <p:spPr>
          <a:xfrm>
            <a:off x="155575" y="-24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70" name="Google Shape;370;g1f4e7d7cbd7_0_151" descr="SISTEMA NERVIOSO CENTRAL | Dolopedia"/>
          <p:cNvSpPr/>
          <p:nvPr/>
        </p:nvSpPr>
        <p:spPr>
          <a:xfrm>
            <a:off x="155575" y="-24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71" name="Google Shape;371;g1f4e7d7cbd7_0_151" descr="SISTEMA NERVIOSO CENTRAL | Dolopedia"/>
          <p:cNvSpPr/>
          <p:nvPr/>
        </p:nvSpPr>
        <p:spPr>
          <a:xfrm>
            <a:off x="155575" y="-24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73" name="Google Shape;373;g1f4e7d7cbd7_0_151"/>
          <p:cNvSpPr txBox="1"/>
          <p:nvPr/>
        </p:nvSpPr>
        <p:spPr>
          <a:xfrm>
            <a:off x="294250" y="1640950"/>
            <a:ext cx="8725200" cy="18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</a:t>
            </a:r>
            <a:r>
              <a:rPr lang="en-US" sz="2400" dirty="0" err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sustancia</a:t>
            </a:r>
            <a:r>
              <a:rPr lang="en-US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gris de </a:t>
            </a:r>
            <a:r>
              <a:rPr lang="en-US" sz="2400" dirty="0" err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cada</a:t>
            </a:r>
            <a:r>
              <a:rPr lang="en-US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dirty="0" err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segmento</a:t>
            </a:r>
            <a:r>
              <a:rPr lang="en-US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dirty="0" err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tiene</a:t>
            </a:r>
            <a:r>
              <a:rPr lang="en-US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dirty="0" err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millones</a:t>
            </a:r>
            <a:r>
              <a:rPr lang="en-US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</a:t>
            </a:r>
            <a:r>
              <a:rPr lang="en-US" sz="2400" b="1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INTERNEURONAS</a:t>
            </a:r>
            <a:r>
              <a:rPr lang="en-US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</a:t>
            </a:r>
            <a:r>
              <a:rPr lang="en-US" sz="2400" dirty="0" err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neuronas</a:t>
            </a:r>
            <a:r>
              <a:rPr lang="en-US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locales) y de </a:t>
            </a:r>
            <a:r>
              <a:rPr lang="en-US" sz="2400" dirty="0" err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neuronas</a:t>
            </a:r>
            <a:r>
              <a:rPr lang="en-US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</a:t>
            </a:r>
            <a:r>
              <a:rPr lang="en-US" sz="2400" dirty="0" err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proyeccion</a:t>
            </a:r>
            <a:r>
              <a:rPr lang="en-US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sz="2400" dirty="0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7F4993F-ED39-1FC3-D261-341DEB6929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4397" y="2552065"/>
            <a:ext cx="5735053" cy="4229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2810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1f4e7d7cbd7_0_170"/>
          <p:cNvSpPr txBox="1">
            <a:spLocks noGrp="1"/>
          </p:cNvSpPr>
          <p:nvPr>
            <p:ph type="title"/>
          </p:nvPr>
        </p:nvSpPr>
        <p:spPr>
          <a:xfrm>
            <a:off x="457200" y="430191"/>
            <a:ext cx="8229600" cy="7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C94B05"/>
              </a:buClr>
              <a:buSzPts val="4400"/>
              <a:buFont typeface="Aharoni"/>
              <a:buNone/>
            </a:pPr>
            <a:r>
              <a:rPr lang="es-AR" sz="4400" dirty="0">
                <a:solidFill>
                  <a:srgbClr val="C94B05"/>
                </a:solidFill>
                <a:latin typeface="Aharoni"/>
                <a:ea typeface="Aharoni"/>
                <a:cs typeface="Aharoni"/>
                <a:sym typeface="Aharoni"/>
              </a:rPr>
              <a:t>Actividad</a:t>
            </a:r>
            <a:endParaRPr sz="4400" dirty="0">
              <a:solidFill>
                <a:srgbClr val="C94B05"/>
              </a:solidFill>
              <a:latin typeface="Aharoni"/>
              <a:ea typeface="Aharoni"/>
              <a:cs typeface="Aharoni"/>
              <a:sym typeface="Aharoni"/>
            </a:endParaRPr>
          </a:p>
        </p:txBody>
      </p:sp>
      <p:sp>
        <p:nvSpPr>
          <p:cNvPr id="389" name="Google Shape;389;g1f4e7d7cbd7_0_170" descr="SISTEMA NERVIOSO CENTRAL | Dolopedia"/>
          <p:cNvSpPr/>
          <p:nvPr/>
        </p:nvSpPr>
        <p:spPr>
          <a:xfrm>
            <a:off x="155575" y="-24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90" name="Google Shape;390;g1f4e7d7cbd7_0_170" descr="SISTEMA NERVIOSO CENTRAL | Dolopedia"/>
          <p:cNvSpPr/>
          <p:nvPr/>
        </p:nvSpPr>
        <p:spPr>
          <a:xfrm>
            <a:off x="155575" y="-24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91" name="Google Shape;391;g1f4e7d7cbd7_0_170" descr="SISTEMA NERVIOSO CENTRAL | Dolopedia"/>
          <p:cNvSpPr/>
          <p:nvPr/>
        </p:nvSpPr>
        <p:spPr>
          <a:xfrm>
            <a:off x="155575" y="-24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9ADCB4C-10B8-5602-290B-17387849BC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628622"/>
            <a:ext cx="7772400" cy="4942379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2DFB3A4-1FD7-AC1C-7EF4-BB44E1B873AF}"/>
              </a:ext>
            </a:extLst>
          </p:cNvPr>
          <p:cNvSpPr txBox="1"/>
          <p:nvPr/>
        </p:nvSpPr>
        <p:spPr>
          <a:xfrm>
            <a:off x="1287379" y="2905780"/>
            <a:ext cx="10226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Columna Lateral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A08E872-F2C1-8FC6-48FF-F2E9BC4F09CE}"/>
              </a:ext>
            </a:extLst>
          </p:cNvPr>
          <p:cNvSpPr txBox="1"/>
          <p:nvPr/>
        </p:nvSpPr>
        <p:spPr>
          <a:xfrm>
            <a:off x="1287379" y="2438386"/>
            <a:ext cx="12512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Comisura Gris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D05EFC9-3CD5-DAAC-0B7A-D720959BC480}"/>
              </a:ext>
            </a:extLst>
          </p:cNvPr>
          <p:cNvSpPr txBox="1"/>
          <p:nvPr/>
        </p:nvSpPr>
        <p:spPr>
          <a:xfrm>
            <a:off x="3489158" y="2069432"/>
            <a:ext cx="10828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Asta Dorsal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9BDF560-9C20-7D21-3DFE-05D0B59E1B1A}"/>
              </a:ext>
            </a:extLst>
          </p:cNvPr>
          <p:cNvSpPr txBox="1"/>
          <p:nvPr/>
        </p:nvSpPr>
        <p:spPr>
          <a:xfrm>
            <a:off x="4295274" y="1744579"/>
            <a:ext cx="13355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Surco medio Posterior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C0FBC5A-4E67-D570-8C08-BE6C0C2B084E}"/>
              </a:ext>
            </a:extLst>
          </p:cNvPr>
          <p:cNvSpPr txBox="1"/>
          <p:nvPr/>
        </p:nvSpPr>
        <p:spPr>
          <a:xfrm>
            <a:off x="5931569" y="1852300"/>
            <a:ext cx="13475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Canal Central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D47EF932-B638-D290-2914-611AAC51E464}"/>
              </a:ext>
            </a:extLst>
          </p:cNvPr>
          <p:cNvSpPr txBox="1"/>
          <p:nvPr/>
        </p:nvSpPr>
        <p:spPr>
          <a:xfrm>
            <a:off x="6051885" y="2177153"/>
            <a:ext cx="15159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Columna Dorsal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72310CC-D4EE-D056-D399-04645C31889E}"/>
              </a:ext>
            </a:extLst>
          </p:cNvPr>
          <p:cNvSpPr txBox="1"/>
          <p:nvPr/>
        </p:nvSpPr>
        <p:spPr>
          <a:xfrm>
            <a:off x="7423483" y="2438386"/>
            <a:ext cx="2081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Raíz Dorsal del Nervio Espinal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455E20A4-5299-A551-8ABD-D4B10530A125}"/>
              </a:ext>
            </a:extLst>
          </p:cNvPr>
          <p:cNvSpPr txBox="1"/>
          <p:nvPr/>
        </p:nvSpPr>
        <p:spPr>
          <a:xfrm>
            <a:off x="7423483" y="2961606"/>
            <a:ext cx="22258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Ganglio de Raíz Dorsal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BD779E75-0A06-94C8-BDF6-3AFD275B6BFE}"/>
              </a:ext>
            </a:extLst>
          </p:cNvPr>
          <p:cNvSpPr txBox="1"/>
          <p:nvPr/>
        </p:nvSpPr>
        <p:spPr>
          <a:xfrm>
            <a:off x="7194884" y="4656221"/>
            <a:ext cx="17445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Nervio Espinal 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7688A84E-A083-1B08-BF57-2B7D4ECB0EB5}"/>
              </a:ext>
            </a:extLst>
          </p:cNvPr>
          <p:cNvSpPr txBox="1"/>
          <p:nvPr/>
        </p:nvSpPr>
        <p:spPr>
          <a:xfrm>
            <a:off x="6460957" y="5426242"/>
            <a:ext cx="27792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Raíz Ventral de Nervio Espinal 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23D5FE9F-43FE-73D9-BC75-5845DAE86C16}"/>
              </a:ext>
            </a:extLst>
          </p:cNvPr>
          <p:cNvSpPr txBox="1"/>
          <p:nvPr/>
        </p:nvSpPr>
        <p:spPr>
          <a:xfrm>
            <a:off x="5402179" y="5734019"/>
            <a:ext cx="1876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Columna Ventral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E087BE54-78F4-4FF0-580D-6BA457E0581E}"/>
              </a:ext>
            </a:extLst>
          </p:cNvPr>
          <p:cNvSpPr txBox="1"/>
          <p:nvPr/>
        </p:nvSpPr>
        <p:spPr>
          <a:xfrm>
            <a:off x="4487779" y="6111585"/>
            <a:ext cx="21175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Cisura Madia Anterior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06D40C90-8167-E84B-1499-64B1A8FFBCB4}"/>
              </a:ext>
            </a:extLst>
          </p:cNvPr>
          <p:cNvSpPr txBox="1"/>
          <p:nvPr/>
        </p:nvSpPr>
        <p:spPr>
          <a:xfrm>
            <a:off x="3633537" y="5734019"/>
            <a:ext cx="13294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Asta Ventral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63F582B6-69B8-BADD-6674-6AA14D250E01}"/>
              </a:ext>
            </a:extLst>
          </p:cNvPr>
          <p:cNvSpPr txBox="1"/>
          <p:nvPr/>
        </p:nvSpPr>
        <p:spPr>
          <a:xfrm>
            <a:off x="2111542" y="4963998"/>
            <a:ext cx="12452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Asta Lateral</a:t>
            </a:r>
          </a:p>
        </p:txBody>
      </p:sp>
    </p:spTree>
    <p:extLst>
      <p:ext uri="{BB962C8B-B14F-4D97-AF65-F5344CB8AC3E}">
        <p14:creationId xmlns:p14="http://schemas.microsoft.com/office/powerpoint/2010/main" val="15500820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1f4e7d7cbd7_0_151"/>
          <p:cNvSpPr txBox="1">
            <a:spLocks noGrp="1"/>
          </p:cNvSpPr>
          <p:nvPr>
            <p:ph type="title"/>
          </p:nvPr>
        </p:nvSpPr>
        <p:spPr>
          <a:xfrm>
            <a:off x="457200" y="430191"/>
            <a:ext cx="8229600" cy="7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C94B05"/>
              </a:buClr>
              <a:buSzPts val="4400"/>
              <a:buFont typeface="Aharoni"/>
              <a:buNone/>
            </a:pPr>
            <a:r>
              <a:rPr lang="es-AR" sz="4400" dirty="0">
                <a:solidFill>
                  <a:srgbClr val="C94B05"/>
                </a:solidFill>
                <a:latin typeface="Aharoni"/>
                <a:ea typeface="Aharoni"/>
                <a:cs typeface="Aharoni"/>
                <a:sym typeface="Aharoni"/>
              </a:rPr>
              <a:t>Sustancia Gris</a:t>
            </a:r>
            <a:endParaRPr sz="4400" dirty="0">
              <a:solidFill>
                <a:srgbClr val="C94B05"/>
              </a:solidFill>
              <a:latin typeface="Aharoni"/>
              <a:ea typeface="Aharoni"/>
              <a:cs typeface="Aharoni"/>
              <a:sym typeface="Aharoni"/>
            </a:endParaRPr>
          </a:p>
        </p:txBody>
      </p:sp>
      <p:sp>
        <p:nvSpPr>
          <p:cNvPr id="369" name="Google Shape;369;g1f4e7d7cbd7_0_151" descr="SISTEMA NERVIOSO CENTRAL | Dolopedia"/>
          <p:cNvSpPr/>
          <p:nvPr/>
        </p:nvSpPr>
        <p:spPr>
          <a:xfrm>
            <a:off x="155575" y="-24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70" name="Google Shape;370;g1f4e7d7cbd7_0_151" descr="SISTEMA NERVIOSO CENTRAL | Dolopedia"/>
          <p:cNvSpPr/>
          <p:nvPr/>
        </p:nvSpPr>
        <p:spPr>
          <a:xfrm>
            <a:off x="155575" y="-24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71" name="Google Shape;371;g1f4e7d7cbd7_0_151" descr="SISTEMA NERVIOSO CENTRAL | Dolopedia"/>
          <p:cNvSpPr/>
          <p:nvPr/>
        </p:nvSpPr>
        <p:spPr>
          <a:xfrm>
            <a:off x="155575" y="-24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73" name="Google Shape;373;g1f4e7d7cbd7_0_151"/>
          <p:cNvSpPr txBox="1"/>
          <p:nvPr/>
        </p:nvSpPr>
        <p:spPr>
          <a:xfrm>
            <a:off x="294250" y="1640950"/>
            <a:ext cx="8725200" cy="18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</a:t>
            </a:r>
            <a:r>
              <a:rPr lang="en-US" sz="2400" dirty="0" err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neuronas</a:t>
            </a:r>
            <a:r>
              <a:rPr lang="en-US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</a:t>
            </a:r>
            <a:r>
              <a:rPr lang="en-US" sz="2400" dirty="0" err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proyeccion</a:t>
            </a:r>
            <a:r>
              <a:rPr lang="en-US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dirty="0" err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envian</a:t>
            </a:r>
            <a:r>
              <a:rPr lang="en-US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sus </a:t>
            </a:r>
            <a:r>
              <a:rPr lang="en-US" sz="2400" dirty="0" err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axones</a:t>
            </a:r>
            <a:r>
              <a:rPr lang="en-US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fuera de la </a:t>
            </a:r>
            <a:r>
              <a:rPr lang="en-US" sz="2400" dirty="0" err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medula</a:t>
            </a:r>
            <a:r>
              <a:rPr lang="en-US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dirty="0" err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espinal</a:t>
            </a:r>
            <a:r>
              <a:rPr lang="en-US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y se </a:t>
            </a:r>
            <a:r>
              <a:rPr lang="en-US" sz="2400" dirty="0" err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clasifican</a:t>
            </a:r>
            <a:r>
              <a:rPr lang="en-US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dirty="0" err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lang="en-US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cuatro </a:t>
            </a:r>
            <a:r>
              <a:rPr lang="en-US" sz="2400" dirty="0" err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categorias</a:t>
            </a:r>
            <a:r>
              <a:rPr lang="en-US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 </a:t>
            </a:r>
            <a:r>
              <a:rPr lang="en-US" sz="2400" b="1" dirty="0" err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sensoriales</a:t>
            </a:r>
            <a:r>
              <a:rPr lang="en-US" sz="2400" b="1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– </a:t>
            </a:r>
            <a:r>
              <a:rPr lang="en-US" sz="2400" dirty="0" err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somaticas</a:t>
            </a:r>
            <a:r>
              <a:rPr lang="en-US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y </a:t>
            </a:r>
            <a:r>
              <a:rPr lang="en-US" sz="2400" dirty="0" err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viscerales</a:t>
            </a:r>
            <a:r>
              <a:rPr lang="en-US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– y </a:t>
            </a:r>
            <a:r>
              <a:rPr lang="en-US" sz="2400" b="1" dirty="0" err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motoras</a:t>
            </a:r>
            <a:r>
              <a:rPr lang="en-US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–</a:t>
            </a:r>
            <a:r>
              <a:rPr lang="en-US" sz="2400" dirty="0" err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somaticas</a:t>
            </a:r>
            <a:r>
              <a:rPr lang="en-US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y </a:t>
            </a:r>
            <a:r>
              <a:rPr lang="en-US" sz="2400" dirty="0" err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viscerales</a:t>
            </a:r>
            <a:r>
              <a:rPr lang="en-US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</a:t>
            </a:r>
            <a:endParaRPr sz="2400" dirty="0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7F4993F-ED39-1FC3-D261-341DEB6929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0304" y="3308684"/>
            <a:ext cx="4709146" cy="3473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5380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"/>
          <p:cNvSpPr txBox="1">
            <a:spLocks noGrp="1"/>
          </p:cNvSpPr>
          <p:nvPr>
            <p:ph type="title"/>
          </p:nvPr>
        </p:nvSpPr>
        <p:spPr>
          <a:xfrm>
            <a:off x="457200" y="480104"/>
            <a:ext cx="8229600" cy="78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C94B05"/>
              </a:buClr>
              <a:buSzPts val="4400"/>
              <a:buFont typeface="Aharoni"/>
              <a:buNone/>
            </a:pPr>
            <a:r>
              <a:rPr lang="en-US" sz="4400" dirty="0">
                <a:solidFill>
                  <a:srgbClr val="C94B05"/>
                </a:solidFill>
                <a:latin typeface="Aharoni"/>
                <a:ea typeface="Aharoni"/>
                <a:cs typeface="Aharoni"/>
                <a:sym typeface="Aharoni"/>
              </a:rPr>
              <a:t>Video</a:t>
            </a:r>
            <a:endParaRPr sz="4400" dirty="0">
              <a:solidFill>
                <a:srgbClr val="C94B05"/>
              </a:solidFill>
              <a:latin typeface="Aharoni"/>
              <a:ea typeface="Aharoni"/>
              <a:cs typeface="Aharoni"/>
              <a:sym typeface="Aharoni"/>
            </a:endParaRPr>
          </a:p>
        </p:txBody>
      </p:sp>
      <p:sp>
        <p:nvSpPr>
          <p:cNvPr id="174" name="Google Shape;174;p3" descr="SISTEMA NERVIOSO CENTRAL | Dolopedia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5" name="Google Shape;175;p3" descr="SISTEMA NERVIOSO CENTRAL | Dolopedia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6" name="Google Shape;176;p3" descr="SISTEMA NERVIOSO CENTRAL | Dolopedia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0BCEABD-A4F4-E0C6-267B-EB3F28C2AEA3}"/>
              </a:ext>
            </a:extLst>
          </p:cNvPr>
          <p:cNvSpPr txBox="1"/>
          <p:nvPr/>
        </p:nvSpPr>
        <p:spPr>
          <a:xfrm>
            <a:off x="648586" y="2424223"/>
            <a:ext cx="78787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https://</a:t>
            </a:r>
            <a:r>
              <a:rPr lang="es-AR" dirty="0" err="1"/>
              <a:t>www.youtube.com</a:t>
            </a:r>
            <a:r>
              <a:rPr lang="es-AR" dirty="0"/>
              <a:t>/</a:t>
            </a:r>
            <a:r>
              <a:rPr lang="es-AR" dirty="0" err="1"/>
              <a:t>watch?v</a:t>
            </a:r>
            <a:r>
              <a:rPr lang="es-AR" dirty="0"/>
              <a:t>=LASmiv8PeYM&amp;list=PLkDEIuZKm0qMhOErfbZGzpdfrAFVi2o31&amp;index=10&amp;t=41s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1f4e7d7cbd7_0_151"/>
          <p:cNvSpPr txBox="1">
            <a:spLocks noGrp="1"/>
          </p:cNvSpPr>
          <p:nvPr>
            <p:ph type="title"/>
          </p:nvPr>
        </p:nvSpPr>
        <p:spPr>
          <a:xfrm>
            <a:off x="457200" y="430191"/>
            <a:ext cx="8229600" cy="7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C94B05"/>
              </a:buClr>
              <a:buSzPts val="4400"/>
              <a:buFont typeface="Aharoni"/>
              <a:buNone/>
            </a:pPr>
            <a:r>
              <a:rPr lang="es-AR" sz="4400" dirty="0">
                <a:solidFill>
                  <a:srgbClr val="C94B05"/>
                </a:solidFill>
                <a:latin typeface="Aharoni"/>
                <a:ea typeface="Aharoni"/>
                <a:cs typeface="Aharoni"/>
                <a:sym typeface="Aharoni"/>
              </a:rPr>
              <a:t>Sustancia Gris</a:t>
            </a:r>
            <a:endParaRPr sz="4400" dirty="0">
              <a:solidFill>
                <a:srgbClr val="C94B05"/>
              </a:solidFill>
              <a:latin typeface="Aharoni"/>
              <a:ea typeface="Aharoni"/>
              <a:cs typeface="Aharoni"/>
              <a:sym typeface="Aharoni"/>
            </a:endParaRPr>
          </a:p>
        </p:txBody>
      </p:sp>
      <p:sp>
        <p:nvSpPr>
          <p:cNvPr id="369" name="Google Shape;369;g1f4e7d7cbd7_0_151" descr="SISTEMA NERVIOSO CENTRAL | Dolopedia"/>
          <p:cNvSpPr/>
          <p:nvPr/>
        </p:nvSpPr>
        <p:spPr>
          <a:xfrm>
            <a:off x="155575" y="-24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70" name="Google Shape;370;g1f4e7d7cbd7_0_151" descr="SISTEMA NERVIOSO CENTRAL | Dolopedia"/>
          <p:cNvSpPr/>
          <p:nvPr/>
        </p:nvSpPr>
        <p:spPr>
          <a:xfrm>
            <a:off x="155575" y="-24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71" name="Google Shape;371;g1f4e7d7cbd7_0_151" descr="SISTEMA NERVIOSO CENTRAL | Dolopedia"/>
          <p:cNvSpPr/>
          <p:nvPr/>
        </p:nvSpPr>
        <p:spPr>
          <a:xfrm>
            <a:off x="155575" y="-24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73" name="Google Shape;373;g1f4e7d7cbd7_0_151"/>
          <p:cNvSpPr txBox="1"/>
          <p:nvPr/>
        </p:nvSpPr>
        <p:spPr>
          <a:xfrm>
            <a:off x="294250" y="1640950"/>
            <a:ext cx="8725200" cy="18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</a:t>
            </a:r>
            <a:r>
              <a:rPr lang="en-US" sz="2400" dirty="0" err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neuronas</a:t>
            </a:r>
            <a:r>
              <a:rPr lang="en-US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b="1" dirty="0" err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sensoriales</a:t>
            </a:r>
            <a:r>
              <a:rPr lang="en-US" sz="2400" b="1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– </a:t>
            </a:r>
            <a:r>
              <a:rPr lang="en-US" sz="2400" dirty="0" err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somaticas</a:t>
            </a:r>
            <a:r>
              <a:rPr lang="en-US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y </a:t>
            </a:r>
            <a:r>
              <a:rPr lang="en-US" sz="2400" dirty="0" err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viscerales</a:t>
            </a:r>
            <a:r>
              <a:rPr lang="en-US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– se </a:t>
            </a:r>
            <a:r>
              <a:rPr lang="en-US" sz="2400" dirty="0" err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ubican</a:t>
            </a:r>
            <a:r>
              <a:rPr lang="en-US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dirty="0" err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lang="en-US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dirty="0" err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</a:t>
            </a:r>
            <a:r>
              <a:rPr lang="en-US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u="sng" dirty="0" err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asta</a:t>
            </a:r>
            <a:r>
              <a:rPr lang="en-US" sz="2400" u="sng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dorsal </a:t>
            </a:r>
            <a:r>
              <a:rPr lang="en-US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 </a:t>
            </a:r>
            <a:r>
              <a:rPr lang="en-US" sz="2400" dirty="0" err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lang="en-US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u="sng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zona intermedia</a:t>
            </a:r>
            <a:r>
              <a:rPr lang="en-US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lang="en-US" sz="2400" dirty="0" err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Reciben</a:t>
            </a:r>
            <a:r>
              <a:rPr lang="en-US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dirty="0" err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señales</a:t>
            </a:r>
            <a:r>
              <a:rPr lang="en-US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dirty="0" err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sensoriales</a:t>
            </a:r>
            <a:r>
              <a:rPr lang="en-US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del SNP, y </a:t>
            </a:r>
            <a:r>
              <a:rPr lang="en-US" sz="2400" dirty="0" err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envían</a:t>
            </a:r>
            <a:r>
              <a:rPr lang="en-US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sus </a:t>
            </a:r>
            <a:r>
              <a:rPr lang="en-US" sz="2400" dirty="0" err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axones</a:t>
            </a:r>
            <a:r>
              <a:rPr lang="en-US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al </a:t>
            </a:r>
            <a:r>
              <a:rPr lang="en-US" sz="2400" dirty="0" err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encéfalo</a:t>
            </a:r>
            <a:r>
              <a:rPr lang="en-US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para </a:t>
            </a:r>
            <a:r>
              <a:rPr lang="en-US" sz="2400" dirty="0" err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transmitirle</a:t>
            </a:r>
            <a:r>
              <a:rPr lang="en-US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la </a:t>
            </a:r>
            <a:r>
              <a:rPr lang="en-US" sz="2400" dirty="0" err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información</a:t>
            </a:r>
            <a:r>
              <a:rPr lang="en-US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lo que </a:t>
            </a:r>
            <a:r>
              <a:rPr lang="en-US" sz="2400" dirty="0" err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está</a:t>
            </a:r>
            <a:r>
              <a:rPr lang="en-US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dirty="0" err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ocurriendo</a:t>
            </a:r>
            <a:r>
              <a:rPr lang="en-US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dirty="0" err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lang="en-US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dirty="0" err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</a:t>
            </a:r>
            <a:r>
              <a:rPr lang="en-US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dirty="0" err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cuerpo</a:t>
            </a:r>
            <a:endParaRPr sz="2400" dirty="0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B84D418-9DD9-12B6-86D8-F5362739BC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974" y="3649668"/>
            <a:ext cx="8559299" cy="320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3284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1f4e7d7cbd7_0_151"/>
          <p:cNvSpPr txBox="1">
            <a:spLocks noGrp="1"/>
          </p:cNvSpPr>
          <p:nvPr>
            <p:ph type="title"/>
          </p:nvPr>
        </p:nvSpPr>
        <p:spPr>
          <a:xfrm>
            <a:off x="457200" y="430191"/>
            <a:ext cx="8229600" cy="7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C94B05"/>
              </a:buClr>
              <a:buSzPts val="4400"/>
              <a:buFont typeface="Aharoni"/>
              <a:buNone/>
            </a:pPr>
            <a:r>
              <a:rPr lang="es-AR" sz="4400" dirty="0">
                <a:solidFill>
                  <a:srgbClr val="C94B05"/>
                </a:solidFill>
                <a:latin typeface="Aharoni"/>
                <a:ea typeface="Aharoni"/>
                <a:cs typeface="Aharoni"/>
                <a:sym typeface="Aharoni"/>
              </a:rPr>
              <a:t>Sustancia Gris</a:t>
            </a:r>
            <a:endParaRPr sz="4400" dirty="0">
              <a:solidFill>
                <a:srgbClr val="C94B05"/>
              </a:solidFill>
              <a:latin typeface="Aharoni"/>
              <a:ea typeface="Aharoni"/>
              <a:cs typeface="Aharoni"/>
              <a:sym typeface="Aharoni"/>
            </a:endParaRPr>
          </a:p>
        </p:txBody>
      </p:sp>
      <p:sp>
        <p:nvSpPr>
          <p:cNvPr id="369" name="Google Shape;369;g1f4e7d7cbd7_0_151" descr="SISTEMA NERVIOSO CENTRAL | Dolopedia"/>
          <p:cNvSpPr/>
          <p:nvPr/>
        </p:nvSpPr>
        <p:spPr>
          <a:xfrm>
            <a:off x="155575" y="-24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70" name="Google Shape;370;g1f4e7d7cbd7_0_151" descr="SISTEMA NERVIOSO CENTRAL | Dolopedia"/>
          <p:cNvSpPr/>
          <p:nvPr/>
        </p:nvSpPr>
        <p:spPr>
          <a:xfrm>
            <a:off x="155575" y="-24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71" name="Google Shape;371;g1f4e7d7cbd7_0_151" descr="SISTEMA NERVIOSO CENTRAL | Dolopedia"/>
          <p:cNvSpPr/>
          <p:nvPr/>
        </p:nvSpPr>
        <p:spPr>
          <a:xfrm>
            <a:off x="155575" y="-24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73" name="Google Shape;373;g1f4e7d7cbd7_0_151"/>
          <p:cNvSpPr txBox="1"/>
          <p:nvPr/>
        </p:nvSpPr>
        <p:spPr>
          <a:xfrm>
            <a:off x="294250" y="1640950"/>
            <a:ext cx="8725200" cy="18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</a:t>
            </a:r>
            <a:r>
              <a:rPr lang="en-US" sz="2400" dirty="0" err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neuronas</a:t>
            </a:r>
            <a:r>
              <a:rPr lang="en-US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b="1" dirty="0" err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motoras</a:t>
            </a:r>
            <a:r>
              <a:rPr lang="en-US" sz="2400" b="1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– </a:t>
            </a:r>
            <a:r>
              <a:rPr lang="en-US" sz="2400" dirty="0" err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somaticas</a:t>
            </a:r>
            <a:r>
              <a:rPr lang="en-US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</a:t>
            </a:r>
            <a:r>
              <a:rPr lang="en-US" sz="2400" dirty="0" err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motoneuronas</a:t>
            </a:r>
            <a:r>
              <a:rPr lang="en-US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dirty="0" err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ventrales</a:t>
            </a:r>
            <a:r>
              <a:rPr lang="en-US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o </a:t>
            </a:r>
            <a:r>
              <a:rPr lang="en-US" sz="2400" dirty="0" err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anteriores</a:t>
            </a:r>
            <a:r>
              <a:rPr lang="en-US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) se </a:t>
            </a:r>
            <a:r>
              <a:rPr lang="en-US" sz="2400" dirty="0" err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localizan</a:t>
            </a:r>
            <a:r>
              <a:rPr lang="en-US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dirty="0" err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lang="en-US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dirty="0" err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</a:t>
            </a:r>
            <a:r>
              <a:rPr lang="en-US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u="sng" dirty="0" err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asta</a:t>
            </a:r>
            <a:r>
              <a:rPr lang="en-US" sz="2400" u="sng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ventral</a:t>
            </a:r>
            <a:r>
              <a:rPr lang="en-US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lang="en-US" sz="2400" dirty="0" err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Reciben</a:t>
            </a:r>
            <a:r>
              <a:rPr lang="en-US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dirty="0" err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señales</a:t>
            </a:r>
            <a:r>
              <a:rPr lang="en-US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dirty="0" err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descendentes</a:t>
            </a:r>
            <a:r>
              <a:rPr lang="en-US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del </a:t>
            </a:r>
            <a:r>
              <a:rPr lang="en-US" sz="2400" dirty="0" err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encéfalo</a:t>
            </a:r>
            <a:r>
              <a:rPr lang="en-US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y </a:t>
            </a:r>
            <a:r>
              <a:rPr lang="en-US" sz="2400" dirty="0" err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también</a:t>
            </a:r>
            <a:r>
              <a:rPr lang="en-US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la </a:t>
            </a:r>
            <a:r>
              <a:rPr lang="en-US" sz="2400" dirty="0" err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periferia</a:t>
            </a:r>
            <a:r>
              <a:rPr lang="en-US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y </a:t>
            </a:r>
            <a:r>
              <a:rPr lang="en-US" sz="2400" dirty="0" err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envían</a:t>
            </a:r>
            <a:r>
              <a:rPr lang="en-US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sus </a:t>
            </a:r>
            <a:r>
              <a:rPr lang="en-US" sz="2400" dirty="0" err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axones</a:t>
            </a:r>
            <a:r>
              <a:rPr lang="en-US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hasta </a:t>
            </a:r>
            <a:r>
              <a:rPr lang="en-US" sz="2400" dirty="0" err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los</a:t>
            </a:r>
            <a:r>
              <a:rPr lang="en-US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dirty="0" err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músculos</a:t>
            </a:r>
            <a:r>
              <a:rPr lang="en-US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traves de la </a:t>
            </a:r>
            <a:r>
              <a:rPr lang="en-US" sz="2400" dirty="0" err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raiz</a:t>
            </a:r>
            <a:r>
              <a:rPr lang="en-US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ventral de </a:t>
            </a:r>
            <a:r>
              <a:rPr lang="en-US" sz="2400" dirty="0" err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los</a:t>
            </a:r>
            <a:r>
              <a:rPr lang="en-US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dirty="0" err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nervios</a:t>
            </a:r>
            <a:r>
              <a:rPr lang="en-US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dirty="0" err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espinales</a:t>
            </a:r>
            <a:r>
              <a:rPr lang="en-US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2400" dirty="0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56EC209-C0C2-BA7F-3776-AB8223C0B6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7600" y="3741822"/>
            <a:ext cx="4121850" cy="303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8196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1f4e7d7cbd7_0_151"/>
          <p:cNvSpPr txBox="1">
            <a:spLocks noGrp="1"/>
          </p:cNvSpPr>
          <p:nvPr>
            <p:ph type="title"/>
          </p:nvPr>
        </p:nvSpPr>
        <p:spPr>
          <a:xfrm>
            <a:off x="457200" y="430191"/>
            <a:ext cx="8229600" cy="7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C94B05"/>
              </a:buClr>
              <a:buSzPts val="4400"/>
              <a:buFont typeface="Aharoni"/>
              <a:buNone/>
            </a:pPr>
            <a:r>
              <a:rPr lang="es-AR" sz="4400" dirty="0">
                <a:solidFill>
                  <a:srgbClr val="C94B05"/>
                </a:solidFill>
                <a:latin typeface="Aharoni"/>
                <a:ea typeface="Aharoni"/>
                <a:cs typeface="Aharoni"/>
                <a:sym typeface="Aharoni"/>
              </a:rPr>
              <a:t>Sustancia Gris</a:t>
            </a:r>
            <a:endParaRPr sz="4400" dirty="0">
              <a:solidFill>
                <a:srgbClr val="C94B05"/>
              </a:solidFill>
              <a:latin typeface="Aharoni"/>
              <a:ea typeface="Aharoni"/>
              <a:cs typeface="Aharoni"/>
              <a:sym typeface="Aharoni"/>
            </a:endParaRPr>
          </a:p>
        </p:txBody>
      </p:sp>
      <p:sp>
        <p:nvSpPr>
          <p:cNvPr id="369" name="Google Shape;369;g1f4e7d7cbd7_0_151" descr="SISTEMA NERVIOSO CENTRAL | Dolopedia"/>
          <p:cNvSpPr/>
          <p:nvPr/>
        </p:nvSpPr>
        <p:spPr>
          <a:xfrm>
            <a:off x="155575" y="-24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70" name="Google Shape;370;g1f4e7d7cbd7_0_151" descr="SISTEMA NERVIOSO CENTRAL | Dolopedia"/>
          <p:cNvSpPr/>
          <p:nvPr/>
        </p:nvSpPr>
        <p:spPr>
          <a:xfrm>
            <a:off x="155575" y="-24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71" name="Google Shape;371;g1f4e7d7cbd7_0_151" descr="SISTEMA NERVIOSO CENTRAL | Dolopedia"/>
          <p:cNvSpPr/>
          <p:nvPr/>
        </p:nvSpPr>
        <p:spPr>
          <a:xfrm>
            <a:off x="155575" y="-24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73" name="Google Shape;373;g1f4e7d7cbd7_0_151"/>
          <p:cNvSpPr txBox="1"/>
          <p:nvPr/>
        </p:nvSpPr>
        <p:spPr>
          <a:xfrm>
            <a:off x="294250" y="1640950"/>
            <a:ext cx="8725200" cy="18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</a:t>
            </a:r>
            <a:r>
              <a:rPr lang="en-US" sz="2400" dirty="0" err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neuronas</a:t>
            </a:r>
            <a:r>
              <a:rPr lang="en-US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b="1" dirty="0" err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motoras</a:t>
            </a:r>
            <a:r>
              <a:rPr lang="en-US" sz="2400" b="1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– </a:t>
            </a:r>
            <a:r>
              <a:rPr lang="en-US" sz="2400" dirty="0" err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viscerales</a:t>
            </a:r>
            <a:r>
              <a:rPr lang="en-US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</a:t>
            </a:r>
            <a:r>
              <a:rPr lang="en-US" sz="2400" dirty="0" err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autónomas</a:t>
            </a:r>
            <a:r>
              <a:rPr lang="en-US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) se </a:t>
            </a:r>
            <a:r>
              <a:rPr lang="en-US" sz="2400" dirty="0" err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localizan</a:t>
            </a:r>
            <a:r>
              <a:rPr lang="en-US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dirty="0" err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lang="en-US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la </a:t>
            </a:r>
            <a:r>
              <a:rPr lang="en-US" sz="2400" dirty="0" err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parte</a:t>
            </a:r>
            <a:r>
              <a:rPr lang="en-US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lateral de la zona intermedia (</a:t>
            </a:r>
            <a:r>
              <a:rPr lang="en-US" sz="2400" dirty="0" err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incluyendo</a:t>
            </a:r>
            <a:r>
              <a:rPr lang="en-US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dirty="0" err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</a:t>
            </a:r>
            <a:r>
              <a:rPr lang="en-US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dirty="0" err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asta</a:t>
            </a:r>
            <a:r>
              <a:rPr lang="en-US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lateral).  Tambien </a:t>
            </a:r>
            <a:r>
              <a:rPr lang="en-US" sz="2400" dirty="0" err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reciben</a:t>
            </a:r>
            <a:r>
              <a:rPr lang="en-US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dirty="0" err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señales</a:t>
            </a:r>
            <a:r>
              <a:rPr lang="en-US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del </a:t>
            </a:r>
            <a:r>
              <a:rPr lang="en-US" sz="2400" dirty="0" err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encéfalo</a:t>
            </a:r>
            <a:r>
              <a:rPr lang="en-US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y de la </a:t>
            </a:r>
            <a:r>
              <a:rPr lang="en-US" sz="2400" dirty="0" err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periferia</a:t>
            </a:r>
            <a:r>
              <a:rPr lang="en-US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y </a:t>
            </a:r>
            <a:r>
              <a:rPr lang="en-US" sz="2400" dirty="0" err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envían</a:t>
            </a:r>
            <a:r>
              <a:rPr lang="en-US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sus </a:t>
            </a:r>
            <a:r>
              <a:rPr lang="en-US" sz="2400" dirty="0" err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axones</a:t>
            </a:r>
            <a:r>
              <a:rPr lang="en-US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</a:t>
            </a:r>
            <a:r>
              <a:rPr lang="en-US" sz="2400" dirty="0" err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fibras</a:t>
            </a:r>
            <a:r>
              <a:rPr lang="en-US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dirty="0" err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preganglionares</a:t>
            </a:r>
            <a:r>
              <a:rPr lang="en-US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del SN </a:t>
            </a:r>
            <a:r>
              <a:rPr lang="en-US" sz="2400" dirty="0" err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autónomo</a:t>
            </a:r>
            <a:r>
              <a:rPr lang="en-US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) a </a:t>
            </a:r>
            <a:r>
              <a:rPr lang="en-US" sz="2400" dirty="0" err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los</a:t>
            </a:r>
            <a:r>
              <a:rPr lang="en-US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dirty="0" err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órganos</a:t>
            </a:r>
            <a:r>
              <a:rPr lang="en-US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dirty="0" err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internos</a:t>
            </a:r>
            <a:r>
              <a:rPr lang="en-US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</a:t>
            </a:r>
            <a:r>
              <a:rPr lang="en-US" sz="2400" dirty="0" err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través</a:t>
            </a:r>
            <a:r>
              <a:rPr lang="en-US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la </a:t>
            </a:r>
            <a:r>
              <a:rPr lang="en-US" sz="2400" dirty="0" err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raíz</a:t>
            </a:r>
            <a:r>
              <a:rPr lang="en-US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ventral de </a:t>
            </a:r>
            <a:r>
              <a:rPr lang="en-US" sz="2400" dirty="0" err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los</a:t>
            </a:r>
            <a:r>
              <a:rPr lang="en-US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dirty="0" err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nervios</a:t>
            </a:r>
            <a:r>
              <a:rPr lang="en-US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dirty="0" err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espinales</a:t>
            </a:r>
            <a:r>
              <a:rPr lang="en-US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2400" dirty="0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B7CCE5A-B8F0-4FA6-3760-8208787E7D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3736" y="3989726"/>
            <a:ext cx="3785713" cy="2792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8116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1f4e7d7cbd7_0_151"/>
          <p:cNvSpPr txBox="1">
            <a:spLocks noGrp="1"/>
          </p:cNvSpPr>
          <p:nvPr>
            <p:ph type="title"/>
          </p:nvPr>
        </p:nvSpPr>
        <p:spPr>
          <a:xfrm>
            <a:off x="457200" y="430191"/>
            <a:ext cx="8229600" cy="7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C94B05"/>
              </a:buClr>
              <a:buSzPts val="4400"/>
              <a:buFont typeface="Aharoni"/>
              <a:buNone/>
            </a:pPr>
            <a:r>
              <a:rPr lang="es-AR" sz="4400" dirty="0">
                <a:solidFill>
                  <a:srgbClr val="C94B05"/>
                </a:solidFill>
                <a:latin typeface="Aharoni"/>
                <a:ea typeface="Aharoni"/>
                <a:cs typeface="Aharoni"/>
                <a:sym typeface="Aharoni"/>
              </a:rPr>
              <a:t>Sustancia Gris</a:t>
            </a:r>
            <a:endParaRPr sz="4400" dirty="0">
              <a:solidFill>
                <a:srgbClr val="C94B05"/>
              </a:solidFill>
              <a:latin typeface="Aharoni"/>
              <a:ea typeface="Aharoni"/>
              <a:cs typeface="Aharoni"/>
              <a:sym typeface="Aharoni"/>
            </a:endParaRPr>
          </a:p>
        </p:txBody>
      </p:sp>
      <p:sp>
        <p:nvSpPr>
          <p:cNvPr id="369" name="Google Shape;369;g1f4e7d7cbd7_0_151" descr="SISTEMA NERVIOSO CENTRAL | Dolopedia"/>
          <p:cNvSpPr/>
          <p:nvPr/>
        </p:nvSpPr>
        <p:spPr>
          <a:xfrm>
            <a:off x="155575" y="-24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70" name="Google Shape;370;g1f4e7d7cbd7_0_151" descr="SISTEMA NERVIOSO CENTRAL | Dolopedia"/>
          <p:cNvSpPr/>
          <p:nvPr/>
        </p:nvSpPr>
        <p:spPr>
          <a:xfrm>
            <a:off x="155575" y="-24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71" name="Google Shape;371;g1f4e7d7cbd7_0_151" descr="SISTEMA NERVIOSO CENTRAL | Dolopedia"/>
          <p:cNvSpPr/>
          <p:nvPr/>
        </p:nvSpPr>
        <p:spPr>
          <a:xfrm>
            <a:off x="155575" y="-24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73" name="Google Shape;373;g1f4e7d7cbd7_0_151"/>
          <p:cNvSpPr txBox="1"/>
          <p:nvPr/>
        </p:nvSpPr>
        <p:spPr>
          <a:xfrm>
            <a:off x="294250" y="1640950"/>
            <a:ext cx="8725200" cy="18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Las </a:t>
            </a:r>
            <a:r>
              <a:rPr lang="en-US" sz="2400" b="1" dirty="0" err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interneuronas</a:t>
            </a:r>
            <a:r>
              <a:rPr lang="en-US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se </a:t>
            </a:r>
            <a:r>
              <a:rPr lang="en-US" sz="2400" dirty="0" err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distribuyen</a:t>
            </a:r>
            <a:r>
              <a:rPr lang="en-US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dirty="0" err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por</a:t>
            </a:r>
            <a:r>
              <a:rPr lang="en-US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las </a:t>
            </a:r>
            <a:r>
              <a:rPr lang="en-US" sz="2400" dirty="0" err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tres</a:t>
            </a:r>
            <a:r>
              <a:rPr lang="en-US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zonas, </a:t>
            </a:r>
            <a:r>
              <a:rPr lang="en-US" sz="2400" dirty="0" err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aunque</a:t>
            </a:r>
            <a:r>
              <a:rPr lang="en-US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son </a:t>
            </a:r>
            <a:r>
              <a:rPr lang="en-US" sz="2400" dirty="0" err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más</a:t>
            </a:r>
            <a:r>
              <a:rPr lang="en-US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dirty="0" err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abundantes</a:t>
            </a:r>
            <a:r>
              <a:rPr lang="en-US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dirty="0" err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lang="en-US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la zona intermedia. </a:t>
            </a:r>
            <a:r>
              <a:rPr lang="en-US" sz="2400" dirty="0" err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Actúan</a:t>
            </a:r>
            <a:r>
              <a:rPr lang="en-US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dirty="0" err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como</a:t>
            </a:r>
            <a:r>
              <a:rPr lang="en-US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dirty="0" err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eslabones</a:t>
            </a:r>
            <a:r>
              <a:rPr lang="en-US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dirty="0" err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intermedios</a:t>
            </a:r>
            <a:r>
              <a:rPr lang="en-US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entre las </a:t>
            </a:r>
            <a:r>
              <a:rPr lang="en-US" sz="2400" dirty="0" err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neuronas</a:t>
            </a:r>
            <a:r>
              <a:rPr lang="en-US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dirty="0" err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sensoriales</a:t>
            </a:r>
            <a:r>
              <a:rPr lang="en-US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y </a:t>
            </a:r>
            <a:r>
              <a:rPr lang="en-US" sz="2400" dirty="0" err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motoras</a:t>
            </a:r>
            <a:r>
              <a:rPr lang="en-US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y son fundamentals </a:t>
            </a:r>
            <a:r>
              <a:rPr lang="en-US" sz="2400" dirty="0" err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lang="en-US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dirty="0" err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los</a:t>
            </a:r>
            <a:r>
              <a:rPr lang="en-US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dirty="0" err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circuitos</a:t>
            </a:r>
            <a:r>
              <a:rPr lang="en-US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</a:t>
            </a:r>
            <a:r>
              <a:rPr lang="en-US" sz="2400" dirty="0" err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procesamiento</a:t>
            </a:r>
            <a:r>
              <a:rPr lang="en-US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local que </a:t>
            </a:r>
            <a:r>
              <a:rPr lang="en-US" sz="2400" dirty="0" err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controla</a:t>
            </a:r>
            <a:r>
              <a:rPr lang="en-US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dirty="0" err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actos</a:t>
            </a:r>
            <a:r>
              <a:rPr lang="en-US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dirty="0" err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motores</a:t>
            </a:r>
            <a:r>
              <a:rPr lang="en-US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dirty="0" err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reflejos</a:t>
            </a:r>
            <a:r>
              <a:rPr lang="en-US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2400" dirty="0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B7CCE5A-B8F0-4FA6-3760-8208787E7D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8412" y="3617044"/>
            <a:ext cx="4291038" cy="3164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2518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1f4e7d7cbd7_0_160"/>
          <p:cNvSpPr txBox="1">
            <a:spLocks noGrp="1"/>
          </p:cNvSpPr>
          <p:nvPr>
            <p:ph type="title"/>
          </p:nvPr>
        </p:nvSpPr>
        <p:spPr>
          <a:xfrm>
            <a:off x="457200" y="430191"/>
            <a:ext cx="8229600" cy="7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C94B05"/>
              </a:buClr>
              <a:buSzPts val="4400"/>
              <a:buFont typeface="Aharoni"/>
              <a:buNone/>
            </a:pPr>
            <a:r>
              <a:rPr lang="es-AR" sz="4400" dirty="0">
                <a:solidFill>
                  <a:srgbClr val="C94B05"/>
                </a:solidFill>
                <a:latin typeface="Aharoni"/>
                <a:ea typeface="Aharoni"/>
                <a:cs typeface="Aharoni"/>
                <a:sym typeface="Aharoni"/>
              </a:rPr>
              <a:t>Sustancia Blanca</a:t>
            </a:r>
            <a:endParaRPr sz="4400" dirty="0">
              <a:solidFill>
                <a:srgbClr val="C94B05"/>
              </a:solidFill>
              <a:latin typeface="Aharoni"/>
              <a:ea typeface="Aharoni"/>
              <a:cs typeface="Aharoni"/>
              <a:sym typeface="Aharoni"/>
            </a:endParaRPr>
          </a:p>
        </p:txBody>
      </p:sp>
      <p:sp>
        <p:nvSpPr>
          <p:cNvPr id="379" name="Google Shape;379;g1f4e7d7cbd7_0_160" descr="SISTEMA NERVIOSO CENTRAL | Dolopedia"/>
          <p:cNvSpPr/>
          <p:nvPr/>
        </p:nvSpPr>
        <p:spPr>
          <a:xfrm>
            <a:off x="155575" y="-24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0" name="Google Shape;380;g1f4e7d7cbd7_0_160" descr="SISTEMA NERVIOSO CENTRAL | Dolopedia"/>
          <p:cNvSpPr/>
          <p:nvPr/>
        </p:nvSpPr>
        <p:spPr>
          <a:xfrm>
            <a:off x="155575" y="-24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1" name="Google Shape;381;g1f4e7d7cbd7_0_160" descr="SISTEMA NERVIOSO CENTRAL | Dolopedia"/>
          <p:cNvSpPr/>
          <p:nvPr/>
        </p:nvSpPr>
        <p:spPr>
          <a:xfrm>
            <a:off x="155575" y="-24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2" name="Google Shape;382;g1f4e7d7cbd7_0_160"/>
          <p:cNvSpPr txBox="1"/>
          <p:nvPr/>
        </p:nvSpPr>
        <p:spPr>
          <a:xfrm>
            <a:off x="294250" y="1640950"/>
            <a:ext cx="8725200" cy="18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</a:t>
            </a:r>
            <a:r>
              <a:rPr lang="es-AR" sz="2400" b="1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sustancia blanca</a:t>
            </a:r>
            <a:r>
              <a:rPr lang="es-AR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forma la parte externa de la ME,  está organizada en tres columnas a cada lado de la línea media: las </a:t>
            </a:r>
            <a:r>
              <a:rPr lang="es-AR" sz="2400" b="1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columnas</a:t>
            </a:r>
            <a:r>
              <a:rPr lang="es-AR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AR" sz="2400" u="sng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blancas dorsal</a:t>
            </a:r>
            <a:r>
              <a:rPr lang="es-AR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</a:t>
            </a:r>
            <a:r>
              <a:rPr lang="es-AR" sz="2400" u="sng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lateral </a:t>
            </a:r>
            <a:r>
              <a:rPr lang="es-AR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 </a:t>
            </a:r>
            <a:r>
              <a:rPr lang="es-AR" sz="2400" u="sng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ventral</a:t>
            </a:r>
            <a:endParaRPr sz="2400" u="sng" dirty="0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83" name="Google Shape;383;g1f4e7d7cbd7_0_1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2685" y="3019927"/>
            <a:ext cx="7012268" cy="37538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1f4e7d7cbd7_0_160"/>
          <p:cNvSpPr txBox="1">
            <a:spLocks noGrp="1"/>
          </p:cNvSpPr>
          <p:nvPr>
            <p:ph type="title"/>
          </p:nvPr>
        </p:nvSpPr>
        <p:spPr>
          <a:xfrm>
            <a:off x="457200" y="430191"/>
            <a:ext cx="8229600" cy="7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C94B05"/>
              </a:buClr>
              <a:buSzPts val="4400"/>
              <a:buFont typeface="Aharoni"/>
              <a:buNone/>
            </a:pPr>
            <a:r>
              <a:rPr lang="es-AR" sz="4400" dirty="0">
                <a:solidFill>
                  <a:srgbClr val="C94B05"/>
                </a:solidFill>
                <a:latin typeface="Aharoni"/>
                <a:ea typeface="Aharoni"/>
                <a:cs typeface="Aharoni"/>
                <a:sym typeface="Aharoni"/>
              </a:rPr>
              <a:t>Sustancia Blanca</a:t>
            </a:r>
            <a:endParaRPr sz="4400" dirty="0">
              <a:solidFill>
                <a:srgbClr val="C94B05"/>
              </a:solidFill>
              <a:latin typeface="Aharoni"/>
              <a:ea typeface="Aharoni"/>
              <a:cs typeface="Aharoni"/>
              <a:sym typeface="Aharoni"/>
            </a:endParaRPr>
          </a:p>
        </p:txBody>
      </p:sp>
      <p:sp>
        <p:nvSpPr>
          <p:cNvPr id="379" name="Google Shape;379;g1f4e7d7cbd7_0_160" descr="SISTEMA NERVIOSO CENTRAL | Dolopedia"/>
          <p:cNvSpPr/>
          <p:nvPr/>
        </p:nvSpPr>
        <p:spPr>
          <a:xfrm>
            <a:off x="155575" y="-24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0" name="Google Shape;380;g1f4e7d7cbd7_0_160" descr="SISTEMA NERVIOSO CENTRAL | Dolopedia"/>
          <p:cNvSpPr/>
          <p:nvPr/>
        </p:nvSpPr>
        <p:spPr>
          <a:xfrm>
            <a:off x="155575" y="-24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1" name="Google Shape;381;g1f4e7d7cbd7_0_160" descr="SISTEMA NERVIOSO CENTRAL | Dolopedia"/>
          <p:cNvSpPr/>
          <p:nvPr/>
        </p:nvSpPr>
        <p:spPr>
          <a:xfrm>
            <a:off x="155575" y="-24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2" name="Google Shape;382;g1f4e7d7cbd7_0_160"/>
          <p:cNvSpPr txBox="1"/>
          <p:nvPr/>
        </p:nvSpPr>
        <p:spPr>
          <a:xfrm>
            <a:off x="294250" y="1640950"/>
            <a:ext cx="8725200" cy="18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</a:t>
            </a:r>
            <a:r>
              <a:rPr lang="es-AR" sz="2400" b="1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sustancia blanca </a:t>
            </a:r>
            <a:r>
              <a:rPr lang="es-AR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constituyen fibras periféricas y axones centrales que se agrupan formando tractos y fascículos: los tractos ascendentes transmiten al encéfalo información procedente del SNP y del propio funcionamiento medular, los tractos descendentes transmiten las órdenes del encéfalo a la medula espinal, los tractos </a:t>
            </a:r>
            <a:r>
              <a:rPr lang="es-AR" sz="2400" dirty="0" err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propioespinales</a:t>
            </a:r>
            <a:r>
              <a:rPr lang="es-AR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con fibras ascendentes, comunican los distintos segmentos medulares.</a:t>
            </a:r>
            <a:endParaRPr sz="2400" u="sng" dirty="0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83" name="Google Shape;383;g1f4e7d7cbd7_0_1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9274" y="4728411"/>
            <a:ext cx="5113422" cy="20453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02574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1f4e7d7cbd7_0_160"/>
          <p:cNvSpPr txBox="1">
            <a:spLocks noGrp="1"/>
          </p:cNvSpPr>
          <p:nvPr>
            <p:ph type="title"/>
          </p:nvPr>
        </p:nvSpPr>
        <p:spPr>
          <a:xfrm>
            <a:off x="457200" y="430191"/>
            <a:ext cx="8229600" cy="7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C94B05"/>
              </a:buClr>
              <a:buSzPts val="4400"/>
              <a:buFont typeface="Aharoni"/>
              <a:buNone/>
            </a:pPr>
            <a:r>
              <a:rPr lang="es-AR" sz="4400" dirty="0">
                <a:solidFill>
                  <a:srgbClr val="C94B05"/>
                </a:solidFill>
                <a:latin typeface="Aharoni"/>
                <a:ea typeface="Aharoni"/>
                <a:cs typeface="Aharoni"/>
                <a:sym typeface="Aharoni"/>
              </a:rPr>
              <a:t>Sustancia Blanca</a:t>
            </a:r>
            <a:endParaRPr sz="4400" dirty="0">
              <a:solidFill>
                <a:srgbClr val="C94B05"/>
              </a:solidFill>
              <a:latin typeface="Aharoni"/>
              <a:ea typeface="Aharoni"/>
              <a:cs typeface="Aharoni"/>
              <a:sym typeface="Aharoni"/>
            </a:endParaRPr>
          </a:p>
        </p:txBody>
      </p:sp>
      <p:sp>
        <p:nvSpPr>
          <p:cNvPr id="379" name="Google Shape;379;g1f4e7d7cbd7_0_160" descr="SISTEMA NERVIOSO CENTRAL | Dolopedia"/>
          <p:cNvSpPr/>
          <p:nvPr/>
        </p:nvSpPr>
        <p:spPr>
          <a:xfrm>
            <a:off x="155575" y="-24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0" name="Google Shape;380;g1f4e7d7cbd7_0_160" descr="SISTEMA NERVIOSO CENTRAL | Dolopedia"/>
          <p:cNvSpPr/>
          <p:nvPr/>
        </p:nvSpPr>
        <p:spPr>
          <a:xfrm>
            <a:off x="155575" y="-24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1" name="Google Shape;381;g1f4e7d7cbd7_0_160" descr="SISTEMA NERVIOSO CENTRAL | Dolopedia"/>
          <p:cNvSpPr/>
          <p:nvPr/>
        </p:nvSpPr>
        <p:spPr>
          <a:xfrm>
            <a:off x="155575" y="-24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2" name="Google Shape;382;g1f4e7d7cbd7_0_160"/>
          <p:cNvSpPr txBox="1"/>
          <p:nvPr/>
        </p:nvSpPr>
        <p:spPr>
          <a:xfrm>
            <a:off x="294250" y="1640950"/>
            <a:ext cx="8725200" cy="18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</a:t>
            </a:r>
            <a:r>
              <a:rPr lang="es-AR" sz="2400" b="1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sustancia blanca </a:t>
            </a:r>
            <a:r>
              <a:rPr lang="es-AR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está organizada en tres columnas a cada lado de la línea media. En las tres hay tractos </a:t>
            </a:r>
            <a:r>
              <a:rPr lang="es-AR" sz="2400" dirty="0" err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propioespinales</a:t>
            </a:r>
            <a:r>
              <a:rPr lang="es-AR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que bordean a la sustancia gris.</a:t>
            </a:r>
            <a:endParaRPr sz="2400" u="sng" dirty="0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83" name="Google Shape;383;g1f4e7d7cbd7_0_1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6905" y="3224463"/>
            <a:ext cx="6521116" cy="35493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74247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1f4e7d7cbd7_0_160"/>
          <p:cNvSpPr txBox="1">
            <a:spLocks noGrp="1"/>
          </p:cNvSpPr>
          <p:nvPr>
            <p:ph type="title"/>
          </p:nvPr>
        </p:nvSpPr>
        <p:spPr>
          <a:xfrm>
            <a:off x="457200" y="430191"/>
            <a:ext cx="8229600" cy="7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C94B05"/>
              </a:buClr>
              <a:buSzPts val="4400"/>
              <a:buFont typeface="Aharoni"/>
              <a:buNone/>
            </a:pPr>
            <a:r>
              <a:rPr lang="es-AR" sz="4400" dirty="0">
                <a:solidFill>
                  <a:srgbClr val="C94B05"/>
                </a:solidFill>
                <a:latin typeface="Aharoni"/>
                <a:ea typeface="Aharoni"/>
                <a:cs typeface="Aharoni"/>
                <a:sym typeface="Aharoni"/>
              </a:rPr>
              <a:t>Sustancia Blanca</a:t>
            </a:r>
            <a:endParaRPr sz="4400" dirty="0">
              <a:solidFill>
                <a:srgbClr val="C94B05"/>
              </a:solidFill>
              <a:latin typeface="Aharoni"/>
              <a:ea typeface="Aharoni"/>
              <a:cs typeface="Aharoni"/>
              <a:sym typeface="Aharoni"/>
            </a:endParaRPr>
          </a:p>
        </p:txBody>
      </p:sp>
      <p:sp>
        <p:nvSpPr>
          <p:cNvPr id="379" name="Google Shape;379;g1f4e7d7cbd7_0_160" descr="SISTEMA NERVIOSO CENTRAL | Dolopedia"/>
          <p:cNvSpPr/>
          <p:nvPr/>
        </p:nvSpPr>
        <p:spPr>
          <a:xfrm>
            <a:off x="155575" y="-24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0" name="Google Shape;380;g1f4e7d7cbd7_0_160" descr="SISTEMA NERVIOSO CENTRAL | Dolopedia"/>
          <p:cNvSpPr/>
          <p:nvPr/>
        </p:nvSpPr>
        <p:spPr>
          <a:xfrm>
            <a:off x="155575" y="-24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1" name="Google Shape;381;g1f4e7d7cbd7_0_160" descr="SISTEMA NERVIOSO CENTRAL | Dolopedia"/>
          <p:cNvSpPr/>
          <p:nvPr/>
        </p:nvSpPr>
        <p:spPr>
          <a:xfrm>
            <a:off x="155575" y="-24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2" name="Google Shape;382;g1f4e7d7cbd7_0_160"/>
          <p:cNvSpPr txBox="1"/>
          <p:nvPr/>
        </p:nvSpPr>
        <p:spPr>
          <a:xfrm>
            <a:off x="307975" y="1561500"/>
            <a:ext cx="8725200" cy="18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Por la </a:t>
            </a:r>
            <a:r>
              <a:rPr lang="es-AR" sz="2400" u="sng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columna blanca dorsal</a:t>
            </a:r>
            <a:r>
              <a:rPr lang="es-AR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viajan los fascículos delgado (o grácil) y cuneado  (o cuneiforme), formando las fibras aferentes somáticas de los nervios espinales que ascienden hasta el bulbo raquídeo.</a:t>
            </a:r>
            <a:endParaRPr sz="2400" u="sng" dirty="0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83" name="Google Shape;383;g1f4e7d7cbd7_0_1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6905" y="3224463"/>
            <a:ext cx="6521116" cy="35493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01359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1f4e7d7cbd7_0_160"/>
          <p:cNvSpPr txBox="1">
            <a:spLocks noGrp="1"/>
          </p:cNvSpPr>
          <p:nvPr>
            <p:ph type="title"/>
          </p:nvPr>
        </p:nvSpPr>
        <p:spPr>
          <a:xfrm>
            <a:off x="457200" y="430191"/>
            <a:ext cx="8229600" cy="7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C94B05"/>
              </a:buClr>
              <a:buSzPts val="4400"/>
              <a:buFont typeface="Aharoni"/>
              <a:buNone/>
            </a:pPr>
            <a:r>
              <a:rPr lang="es-AR" sz="4400" dirty="0">
                <a:solidFill>
                  <a:srgbClr val="C94B05"/>
                </a:solidFill>
                <a:latin typeface="Aharoni"/>
                <a:ea typeface="Aharoni"/>
                <a:cs typeface="Aharoni"/>
                <a:sym typeface="Aharoni"/>
              </a:rPr>
              <a:t>Sustancia Blanca</a:t>
            </a:r>
            <a:endParaRPr sz="4400" dirty="0">
              <a:solidFill>
                <a:srgbClr val="C94B05"/>
              </a:solidFill>
              <a:latin typeface="Aharoni"/>
              <a:ea typeface="Aharoni"/>
              <a:cs typeface="Aharoni"/>
              <a:sym typeface="Aharoni"/>
            </a:endParaRPr>
          </a:p>
        </p:txBody>
      </p:sp>
      <p:sp>
        <p:nvSpPr>
          <p:cNvPr id="379" name="Google Shape;379;g1f4e7d7cbd7_0_160" descr="SISTEMA NERVIOSO CENTRAL | Dolopedia"/>
          <p:cNvSpPr/>
          <p:nvPr/>
        </p:nvSpPr>
        <p:spPr>
          <a:xfrm>
            <a:off x="155575" y="-24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0" name="Google Shape;380;g1f4e7d7cbd7_0_160" descr="SISTEMA NERVIOSO CENTRAL | Dolopedia"/>
          <p:cNvSpPr/>
          <p:nvPr/>
        </p:nvSpPr>
        <p:spPr>
          <a:xfrm>
            <a:off x="155575" y="-24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1" name="Google Shape;381;g1f4e7d7cbd7_0_160" descr="SISTEMA NERVIOSO CENTRAL | Dolopedia"/>
          <p:cNvSpPr/>
          <p:nvPr/>
        </p:nvSpPr>
        <p:spPr>
          <a:xfrm>
            <a:off x="155575" y="-24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2" name="Google Shape;382;g1f4e7d7cbd7_0_160"/>
          <p:cNvSpPr txBox="1"/>
          <p:nvPr/>
        </p:nvSpPr>
        <p:spPr>
          <a:xfrm>
            <a:off x="307975" y="1561500"/>
            <a:ext cx="8725200" cy="18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</a:t>
            </a:r>
            <a:r>
              <a:rPr lang="es-AR" sz="2400" u="sng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columna blanca lateral y ventral, </a:t>
            </a:r>
            <a:r>
              <a:rPr lang="es-AR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tienen </a:t>
            </a:r>
            <a:r>
              <a:rPr lang="es-AR" sz="2400" dirty="0" err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vias</a:t>
            </a:r>
            <a:r>
              <a:rPr lang="es-AR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ascendentes y descendentes. Las vías ascendentes están formadas por los axones de las neuronas sensoriales somáticas y viscerales de la médula espinal</a:t>
            </a:r>
            <a:endParaRPr sz="2400" dirty="0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83" name="Google Shape;383;g1f4e7d7cbd7_0_1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6905" y="3224463"/>
            <a:ext cx="6521116" cy="35493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20961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1f4e7d7cbd7_0_160"/>
          <p:cNvSpPr txBox="1">
            <a:spLocks noGrp="1"/>
          </p:cNvSpPr>
          <p:nvPr>
            <p:ph type="title"/>
          </p:nvPr>
        </p:nvSpPr>
        <p:spPr>
          <a:xfrm>
            <a:off x="457200" y="430191"/>
            <a:ext cx="8229600" cy="7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C94B05"/>
              </a:buClr>
              <a:buSzPts val="4400"/>
              <a:buFont typeface="Aharoni"/>
              <a:buNone/>
            </a:pPr>
            <a:r>
              <a:rPr lang="es-AR" sz="4400" dirty="0">
                <a:solidFill>
                  <a:srgbClr val="C94B05"/>
                </a:solidFill>
                <a:latin typeface="Aharoni"/>
                <a:ea typeface="Aharoni"/>
                <a:cs typeface="Aharoni"/>
                <a:sym typeface="Aharoni"/>
              </a:rPr>
              <a:t>Sustancia Blanca</a:t>
            </a:r>
            <a:endParaRPr sz="4400" dirty="0">
              <a:solidFill>
                <a:srgbClr val="C94B05"/>
              </a:solidFill>
              <a:latin typeface="Aharoni"/>
              <a:ea typeface="Aharoni"/>
              <a:cs typeface="Aharoni"/>
              <a:sym typeface="Aharoni"/>
            </a:endParaRPr>
          </a:p>
        </p:txBody>
      </p:sp>
      <p:sp>
        <p:nvSpPr>
          <p:cNvPr id="379" name="Google Shape;379;g1f4e7d7cbd7_0_160" descr="SISTEMA NERVIOSO CENTRAL | Dolopedia"/>
          <p:cNvSpPr/>
          <p:nvPr/>
        </p:nvSpPr>
        <p:spPr>
          <a:xfrm>
            <a:off x="155575" y="-24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0" name="Google Shape;380;g1f4e7d7cbd7_0_160" descr="SISTEMA NERVIOSO CENTRAL | Dolopedia"/>
          <p:cNvSpPr/>
          <p:nvPr/>
        </p:nvSpPr>
        <p:spPr>
          <a:xfrm>
            <a:off x="155575" y="-24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1" name="Google Shape;381;g1f4e7d7cbd7_0_160" descr="SISTEMA NERVIOSO CENTRAL | Dolopedia"/>
          <p:cNvSpPr/>
          <p:nvPr/>
        </p:nvSpPr>
        <p:spPr>
          <a:xfrm>
            <a:off x="155575" y="-24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2" name="Google Shape;382;g1f4e7d7cbd7_0_160"/>
          <p:cNvSpPr txBox="1"/>
          <p:nvPr/>
        </p:nvSpPr>
        <p:spPr>
          <a:xfrm>
            <a:off x="307975" y="1561500"/>
            <a:ext cx="8725200" cy="18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Las vías somáticas transmiten sus señales al tronco del encéfalo, al diencéfalo (tálamo) y al cerebelo, las fibras viscerales terminan en el diencéfalo (hipotálamo). </a:t>
            </a:r>
            <a:endParaRPr sz="2400" dirty="0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3AADF44-E258-8A85-CF1B-E2CACB852C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7441" y="2747359"/>
            <a:ext cx="5435733" cy="4013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5155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0"/>
          <p:cNvSpPr txBox="1">
            <a:spLocks noGrp="1"/>
          </p:cNvSpPr>
          <p:nvPr>
            <p:ph type="title"/>
          </p:nvPr>
        </p:nvSpPr>
        <p:spPr>
          <a:xfrm>
            <a:off x="457200" y="430191"/>
            <a:ext cx="8229600" cy="78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C94B05"/>
              </a:buClr>
              <a:buSzPts val="4400"/>
              <a:buFont typeface="Aharoni"/>
              <a:buNone/>
            </a:pPr>
            <a:r>
              <a:rPr lang="es-AR" sz="4400">
                <a:solidFill>
                  <a:srgbClr val="C94B05"/>
                </a:solidFill>
                <a:latin typeface="Aharoni"/>
                <a:ea typeface="Aharoni"/>
                <a:cs typeface="Aharoni"/>
                <a:sym typeface="Aharoni"/>
              </a:rPr>
              <a:t>SISTEMA NERVIOSO</a:t>
            </a:r>
            <a:endParaRPr sz="4400">
              <a:solidFill>
                <a:srgbClr val="C94B05"/>
              </a:solidFill>
              <a:latin typeface="Aharoni"/>
              <a:ea typeface="Aharoni"/>
              <a:cs typeface="Aharoni"/>
              <a:sym typeface="Aharoni"/>
            </a:endParaRPr>
          </a:p>
        </p:txBody>
      </p:sp>
      <p:sp>
        <p:nvSpPr>
          <p:cNvPr id="204" name="Google Shape;204;p10" descr="SISTEMA NERVIOSO CENTRAL | Dolopedia"/>
          <p:cNvSpPr/>
          <p:nvPr/>
        </p:nvSpPr>
        <p:spPr>
          <a:xfrm>
            <a:off x="155575" y="-24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5" name="Google Shape;205;p10" descr="SISTEMA NERVIOSO CENTRAL | Dolopedia"/>
          <p:cNvSpPr/>
          <p:nvPr/>
        </p:nvSpPr>
        <p:spPr>
          <a:xfrm>
            <a:off x="155575" y="-24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6" name="Google Shape;206;p10" descr="SISTEMA NERVIOSO CENTRAL | Dolopedia"/>
          <p:cNvSpPr/>
          <p:nvPr/>
        </p:nvSpPr>
        <p:spPr>
          <a:xfrm>
            <a:off x="155575" y="-24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7" name="Google Shape;207;p10"/>
          <p:cNvSpPr txBox="1"/>
          <p:nvPr/>
        </p:nvSpPr>
        <p:spPr>
          <a:xfrm>
            <a:off x="1285852" y="3001935"/>
            <a:ext cx="107157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800" b="1">
                <a:solidFill>
                  <a:srgbClr val="10101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SNC</a:t>
            </a:r>
            <a:endParaRPr sz="2800" b="1">
              <a:solidFill>
                <a:srgbClr val="10101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8" name="Google Shape;208;p10"/>
          <p:cNvSpPr/>
          <p:nvPr/>
        </p:nvSpPr>
        <p:spPr>
          <a:xfrm>
            <a:off x="396647" y="715918"/>
            <a:ext cx="1032082" cy="2819333"/>
          </a:xfrm>
          <a:prstGeom prst="curvedRight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accent1"/>
          </a:solidFill>
          <a:ln w="25400" cap="flat" cmpd="sng">
            <a:solidFill>
              <a:srgbClr val="58595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9" name="Google Shape;209;p10"/>
          <p:cNvSpPr txBox="1"/>
          <p:nvPr/>
        </p:nvSpPr>
        <p:spPr>
          <a:xfrm>
            <a:off x="2000232" y="1644613"/>
            <a:ext cx="164307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ENCÉFALO</a:t>
            </a:r>
            <a:endParaRPr sz="2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0" name="Google Shape;210;p10"/>
          <p:cNvSpPr txBox="1"/>
          <p:nvPr/>
        </p:nvSpPr>
        <p:spPr>
          <a:xfrm>
            <a:off x="2071670" y="4502133"/>
            <a:ext cx="1643074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MÉDULA ESPINAL</a:t>
            </a:r>
            <a:endParaRPr sz="2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211" name="Google Shape;211;p10"/>
          <p:cNvCxnSpPr/>
          <p:nvPr/>
        </p:nvCxnSpPr>
        <p:spPr>
          <a:xfrm rot="-5400000">
            <a:off x="1678761" y="2251836"/>
            <a:ext cx="785818" cy="428628"/>
          </a:xfrm>
          <a:prstGeom prst="straightConnector1">
            <a:avLst/>
          </a:prstGeom>
          <a:noFill/>
          <a:ln w="9525" cap="flat" cmpd="sng">
            <a:solidFill>
              <a:srgbClr val="002060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212" name="Google Shape;212;p10"/>
          <p:cNvCxnSpPr>
            <a:stCxn id="207" idx="2"/>
          </p:cNvCxnSpPr>
          <p:nvPr/>
        </p:nvCxnSpPr>
        <p:spPr>
          <a:xfrm>
            <a:off x="1821637" y="3525155"/>
            <a:ext cx="607200" cy="834000"/>
          </a:xfrm>
          <a:prstGeom prst="straightConnector1">
            <a:avLst/>
          </a:prstGeom>
          <a:noFill/>
          <a:ln w="9525" cap="flat" cmpd="sng">
            <a:solidFill>
              <a:srgbClr val="002060"/>
            </a:solidFill>
            <a:prstDash val="solid"/>
            <a:round/>
            <a:headEnd type="none" w="sm" len="sm"/>
            <a:tailEnd type="stealth" w="med" len="med"/>
          </a:ln>
        </p:spPr>
      </p:cxnSp>
      <p:pic>
        <p:nvPicPr>
          <p:cNvPr id="213" name="Google Shape;213;p10" descr="Cómo funciona el sistema nervioso?"/>
          <p:cNvPicPr preferRelativeResize="0"/>
          <p:nvPr/>
        </p:nvPicPr>
        <p:blipFill rotWithShape="1">
          <a:blip r:embed="rId3">
            <a:alphaModFix/>
          </a:blip>
          <a:srcRect l="2410" t="10622" r="57830" b="15662"/>
          <a:stretch/>
        </p:blipFill>
        <p:spPr>
          <a:xfrm>
            <a:off x="3786182" y="1174600"/>
            <a:ext cx="3143273" cy="55421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1f4e7d7cbd7_0_160"/>
          <p:cNvSpPr txBox="1">
            <a:spLocks noGrp="1"/>
          </p:cNvSpPr>
          <p:nvPr>
            <p:ph type="title"/>
          </p:nvPr>
        </p:nvSpPr>
        <p:spPr>
          <a:xfrm>
            <a:off x="457200" y="430191"/>
            <a:ext cx="8229600" cy="7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C94B05"/>
              </a:buClr>
              <a:buSzPts val="4400"/>
              <a:buFont typeface="Aharoni"/>
              <a:buNone/>
            </a:pPr>
            <a:r>
              <a:rPr lang="es-AR" sz="4400" dirty="0">
                <a:solidFill>
                  <a:srgbClr val="C94B05"/>
                </a:solidFill>
                <a:latin typeface="Aharoni"/>
                <a:ea typeface="Aharoni"/>
                <a:cs typeface="Aharoni"/>
                <a:sym typeface="Aharoni"/>
              </a:rPr>
              <a:t>Sustancia Blanca</a:t>
            </a:r>
            <a:endParaRPr sz="4400" dirty="0">
              <a:solidFill>
                <a:srgbClr val="C94B05"/>
              </a:solidFill>
              <a:latin typeface="Aharoni"/>
              <a:ea typeface="Aharoni"/>
              <a:cs typeface="Aharoni"/>
              <a:sym typeface="Aharoni"/>
            </a:endParaRPr>
          </a:p>
        </p:txBody>
      </p:sp>
      <p:sp>
        <p:nvSpPr>
          <p:cNvPr id="379" name="Google Shape;379;g1f4e7d7cbd7_0_160" descr="SISTEMA NERVIOSO CENTRAL | Dolopedia"/>
          <p:cNvSpPr/>
          <p:nvPr/>
        </p:nvSpPr>
        <p:spPr>
          <a:xfrm>
            <a:off x="155575" y="-24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0" name="Google Shape;380;g1f4e7d7cbd7_0_160" descr="SISTEMA NERVIOSO CENTRAL | Dolopedia"/>
          <p:cNvSpPr/>
          <p:nvPr/>
        </p:nvSpPr>
        <p:spPr>
          <a:xfrm>
            <a:off x="155575" y="-24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1" name="Google Shape;381;g1f4e7d7cbd7_0_160" descr="SISTEMA NERVIOSO CENTRAL | Dolopedia"/>
          <p:cNvSpPr/>
          <p:nvPr/>
        </p:nvSpPr>
        <p:spPr>
          <a:xfrm>
            <a:off x="155575" y="-24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2" name="Google Shape;382;g1f4e7d7cbd7_0_160"/>
          <p:cNvSpPr txBox="1"/>
          <p:nvPr/>
        </p:nvSpPr>
        <p:spPr>
          <a:xfrm>
            <a:off x="307975" y="1561500"/>
            <a:ext cx="8725200" cy="18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Las </a:t>
            </a:r>
            <a:r>
              <a:rPr lang="es-AR" sz="2400" b="1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vías ascendentes </a:t>
            </a:r>
            <a:r>
              <a:rPr lang="es-AR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que se originan en la médula espinal, en su mayoría, son vías cruzadas, que aportan información del lado contralateral del cuerpo a los niveles del encéfalo en los que terminan.</a:t>
            </a:r>
            <a:endParaRPr sz="2400" dirty="0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3AADF44-E258-8A85-CF1B-E2CACB852C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466893"/>
            <a:ext cx="4461174" cy="3293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1192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1f4e7d7cbd7_0_160"/>
          <p:cNvSpPr txBox="1">
            <a:spLocks noGrp="1"/>
          </p:cNvSpPr>
          <p:nvPr>
            <p:ph type="title"/>
          </p:nvPr>
        </p:nvSpPr>
        <p:spPr>
          <a:xfrm>
            <a:off x="457200" y="430191"/>
            <a:ext cx="8229600" cy="7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C94B05"/>
              </a:buClr>
              <a:buSzPts val="4400"/>
              <a:buFont typeface="Aharoni"/>
              <a:buNone/>
            </a:pPr>
            <a:r>
              <a:rPr lang="es-AR" sz="4400" dirty="0">
                <a:solidFill>
                  <a:srgbClr val="C94B05"/>
                </a:solidFill>
                <a:latin typeface="Aharoni"/>
                <a:ea typeface="Aharoni"/>
                <a:cs typeface="Aharoni"/>
                <a:sym typeface="Aharoni"/>
              </a:rPr>
              <a:t>Sustancia Blanca</a:t>
            </a:r>
            <a:endParaRPr sz="4400" dirty="0">
              <a:solidFill>
                <a:srgbClr val="C94B05"/>
              </a:solidFill>
              <a:latin typeface="Aharoni"/>
              <a:ea typeface="Aharoni"/>
              <a:cs typeface="Aharoni"/>
              <a:sym typeface="Aharoni"/>
            </a:endParaRPr>
          </a:p>
        </p:txBody>
      </p:sp>
      <p:sp>
        <p:nvSpPr>
          <p:cNvPr id="379" name="Google Shape;379;g1f4e7d7cbd7_0_160" descr="SISTEMA NERVIOSO CENTRAL | Dolopedia"/>
          <p:cNvSpPr/>
          <p:nvPr/>
        </p:nvSpPr>
        <p:spPr>
          <a:xfrm>
            <a:off x="155575" y="-24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0" name="Google Shape;380;g1f4e7d7cbd7_0_160" descr="SISTEMA NERVIOSO CENTRAL | Dolopedia"/>
          <p:cNvSpPr/>
          <p:nvPr/>
        </p:nvSpPr>
        <p:spPr>
          <a:xfrm>
            <a:off x="155575" y="-24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1" name="Google Shape;381;g1f4e7d7cbd7_0_160" descr="SISTEMA NERVIOSO CENTRAL | Dolopedia"/>
          <p:cNvSpPr/>
          <p:nvPr/>
        </p:nvSpPr>
        <p:spPr>
          <a:xfrm>
            <a:off x="155575" y="-24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2" name="Google Shape;382;g1f4e7d7cbd7_0_160"/>
          <p:cNvSpPr txBox="1"/>
          <p:nvPr/>
        </p:nvSpPr>
        <p:spPr>
          <a:xfrm>
            <a:off x="307975" y="1561500"/>
            <a:ext cx="8725200" cy="18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Las </a:t>
            </a:r>
            <a:r>
              <a:rPr lang="es-AR" sz="2400" b="1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vías descendentes </a:t>
            </a:r>
            <a:r>
              <a:rPr lang="es-AR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están formadas por los tractos que descienden desde distintos centros del encéfalo y en relación con su función se clasifican en: vías motoras somáticas, vías motoras viscerales (autónomas) y vías descendentes de modulación sensorial.</a:t>
            </a:r>
            <a:endParaRPr sz="2400" dirty="0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3AADF44-E258-8A85-CF1B-E2CACB852C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466893"/>
            <a:ext cx="4461174" cy="3293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8830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>
          <a:extLst>
            <a:ext uri="{FF2B5EF4-FFF2-40B4-BE49-F238E27FC236}">
              <a16:creationId xmlns:a16="http://schemas.microsoft.com/office/drawing/2014/main" id="{0F1E57B7-FCD8-2AD9-02BD-B707EF6EFC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1f4e7d7cbd7_0_160">
            <a:extLst>
              <a:ext uri="{FF2B5EF4-FFF2-40B4-BE49-F238E27FC236}">
                <a16:creationId xmlns:a16="http://schemas.microsoft.com/office/drawing/2014/main" id="{F3F617F3-9438-BDA7-F28B-88C7FE37182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430191"/>
            <a:ext cx="8229600" cy="7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C94B05"/>
              </a:buClr>
              <a:buSzPts val="4400"/>
              <a:buFont typeface="Aharoni"/>
              <a:buNone/>
            </a:pPr>
            <a:r>
              <a:rPr lang="en-US" sz="4400" dirty="0" err="1">
                <a:solidFill>
                  <a:srgbClr val="C94B05"/>
                </a:solidFill>
                <a:latin typeface="Aharoni"/>
                <a:ea typeface="Aharoni"/>
                <a:cs typeface="Aharoni"/>
                <a:sym typeface="Aharoni"/>
              </a:rPr>
              <a:t>Médula</a:t>
            </a:r>
            <a:r>
              <a:rPr lang="en-US" sz="4400" dirty="0">
                <a:solidFill>
                  <a:srgbClr val="C94B05"/>
                </a:solidFill>
                <a:latin typeface="Aharoni"/>
                <a:ea typeface="Aharoni"/>
                <a:cs typeface="Aharoni"/>
                <a:sym typeface="Aharoni"/>
              </a:rPr>
              <a:t> </a:t>
            </a:r>
            <a:r>
              <a:rPr lang="en-US" sz="4400" dirty="0" err="1">
                <a:solidFill>
                  <a:srgbClr val="C94B05"/>
                </a:solidFill>
                <a:latin typeface="Aharoni"/>
                <a:ea typeface="Aharoni"/>
                <a:cs typeface="Aharoni"/>
                <a:sym typeface="Aharoni"/>
              </a:rPr>
              <a:t>espinal</a:t>
            </a:r>
            <a:endParaRPr sz="4400" dirty="0">
              <a:solidFill>
                <a:srgbClr val="C94B05"/>
              </a:solidFill>
              <a:latin typeface="Aharoni"/>
              <a:ea typeface="Aharoni"/>
              <a:cs typeface="Aharoni"/>
              <a:sym typeface="Aharoni"/>
            </a:endParaRPr>
          </a:p>
        </p:txBody>
      </p:sp>
      <p:sp>
        <p:nvSpPr>
          <p:cNvPr id="379" name="Google Shape;379;g1f4e7d7cbd7_0_160" descr="SISTEMA NERVIOSO CENTRAL | Dolopedia">
            <a:extLst>
              <a:ext uri="{FF2B5EF4-FFF2-40B4-BE49-F238E27FC236}">
                <a16:creationId xmlns:a16="http://schemas.microsoft.com/office/drawing/2014/main" id="{20B39A15-1EE0-F751-6F87-CD2935EB791D}"/>
              </a:ext>
            </a:extLst>
          </p:cNvPr>
          <p:cNvSpPr/>
          <p:nvPr/>
        </p:nvSpPr>
        <p:spPr>
          <a:xfrm>
            <a:off x="155575" y="-24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0" name="Google Shape;380;g1f4e7d7cbd7_0_160" descr="SISTEMA NERVIOSO CENTRAL | Dolopedia">
            <a:extLst>
              <a:ext uri="{FF2B5EF4-FFF2-40B4-BE49-F238E27FC236}">
                <a16:creationId xmlns:a16="http://schemas.microsoft.com/office/drawing/2014/main" id="{F7201268-64C1-F7B9-9E35-F4DA9560F6B1}"/>
              </a:ext>
            </a:extLst>
          </p:cNvPr>
          <p:cNvSpPr/>
          <p:nvPr/>
        </p:nvSpPr>
        <p:spPr>
          <a:xfrm>
            <a:off x="155575" y="-24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1" name="Google Shape;381;g1f4e7d7cbd7_0_160" descr="SISTEMA NERVIOSO CENTRAL | Dolopedia">
            <a:extLst>
              <a:ext uri="{FF2B5EF4-FFF2-40B4-BE49-F238E27FC236}">
                <a16:creationId xmlns:a16="http://schemas.microsoft.com/office/drawing/2014/main" id="{D7691113-6A35-9763-01E5-18DB5C3E3BCE}"/>
              </a:ext>
            </a:extLst>
          </p:cNvPr>
          <p:cNvSpPr/>
          <p:nvPr/>
        </p:nvSpPr>
        <p:spPr>
          <a:xfrm>
            <a:off x="155575" y="-24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" name="Google Shape;147;p4">
            <a:extLst>
              <a:ext uri="{FF2B5EF4-FFF2-40B4-BE49-F238E27FC236}">
                <a16:creationId xmlns:a16="http://schemas.microsoft.com/office/drawing/2014/main" id="{3EA07EFE-C415-A680-AE56-211226B715A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2079" t="25390" r="47845" b="19921"/>
          <a:stretch/>
        </p:blipFill>
        <p:spPr>
          <a:xfrm>
            <a:off x="1428727" y="1612232"/>
            <a:ext cx="6199293" cy="51735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28380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>
          <a:extLst>
            <a:ext uri="{FF2B5EF4-FFF2-40B4-BE49-F238E27FC236}">
              <a16:creationId xmlns:a16="http://schemas.microsoft.com/office/drawing/2014/main" id="{E28AB34B-6BD7-E6DC-4BE8-F789BAB250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1f4e7d7cbd7_0_160">
            <a:extLst>
              <a:ext uri="{FF2B5EF4-FFF2-40B4-BE49-F238E27FC236}">
                <a16:creationId xmlns:a16="http://schemas.microsoft.com/office/drawing/2014/main" id="{CA4C46B8-154C-3B00-1C71-803BDDC6F7E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430191"/>
            <a:ext cx="8229600" cy="7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C94B05"/>
              </a:buClr>
              <a:buSzPts val="4400"/>
              <a:buFont typeface="Aharoni"/>
              <a:buNone/>
            </a:pPr>
            <a:r>
              <a:rPr lang="en-US" sz="4400" dirty="0" err="1">
                <a:solidFill>
                  <a:srgbClr val="C94B05"/>
                </a:solidFill>
                <a:latin typeface="Aharoni"/>
                <a:ea typeface="Aharoni"/>
                <a:cs typeface="Aharoni"/>
                <a:sym typeface="Aharoni"/>
              </a:rPr>
              <a:t>Médula</a:t>
            </a:r>
            <a:r>
              <a:rPr lang="en-US" sz="4400" dirty="0">
                <a:solidFill>
                  <a:srgbClr val="C94B05"/>
                </a:solidFill>
                <a:latin typeface="Aharoni"/>
                <a:ea typeface="Aharoni"/>
                <a:cs typeface="Aharoni"/>
                <a:sym typeface="Aharoni"/>
              </a:rPr>
              <a:t> </a:t>
            </a:r>
            <a:r>
              <a:rPr lang="en-US" sz="4400" dirty="0" err="1">
                <a:solidFill>
                  <a:srgbClr val="C94B05"/>
                </a:solidFill>
                <a:latin typeface="Aharoni"/>
                <a:ea typeface="Aharoni"/>
                <a:cs typeface="Aharoni"/>
                <a:sym typeface="Aharoni"/>
              </a:rPr>
              <a:t>espinal</a:t>
            </a:r>
            <a:endParaRPr sz="4400" dirty="0">
              <a:solidFill>
                <a:srgbClr val="C94B05"/>
              </a:solidFill>
              <a:latin typeface="Aharoni"/>
              <a:ea typeface="Aharoni"/>
              <a:cs typeface="Aharoni"/>
              <a:sym typeface="Aharoni"/>
            </a:endParaRPr>
          </a:p>
        </p:txBody>
      </p:sp>
      <p:sp>
        <p:nvSpPr>
          <p:cNvPr id="379" name="Google Shape;379;g1f4e7d7cbd7_0_160" descr="SISTEMA NERVIOSO CENTRAL | Dolopedia">
            <a:extLst>
              <a:ext uri="{FF2B5EF4-FFF2-40B4-BE49-F238E27FC236}">
                <a16:creationId xmlns:a16="http://schemas.microsoft.com/office/drawing/2014/main" id="{2ACF3951-3A9F-4D16-9781-3D4EADBAD79A}"/>
              </a:ext>
            </a:extLst>
          </p:cNvPr>
          <p:cNvSpPr/>
          <p:nvPr/>
        </p:nvSpPr>
        <p:spPr>
          <a:xfrm>
            <a:off x="155575" y="-24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0" name="Google Shape;380;g1f4e7d7cbd7_0_160" descr="SISTEMA NERVIOSO CENTRAL | Dolopedia">
            <a:extLst>
              <a:ext uri="{FF2B5EF4-FFF2-40B4-BE49-F238E27FC236}">
                <a16:creationId xmlns:a16="http://schemas.microsoft.com/office/drawing/2014/main" id="{30941816-8DBB-02C2-93B1-9453F8B49C83}"/>
              </a:ext>
            </a:extLst>
          </p:cNvPr>
          <p:cNvSpPr/>
          <p:nvPr/>
        </p:nvSpPr>
        <p:spPr>
          <a:xfrm>
            <a:off x="155575" y="-24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1" name="Google Shape;381;g1f4e7d7cbd7_0_160" descr="SISTEMA NERVIOSO CENTRAL | Dolopedia">
            <a:extLst>
              <a:ext uri="{FF2B5EF4-FFF2-40B4-BE49-F238E27FC236}">
                <a16:creationId xmlns:a16="http://schemas.microsoft.com/office/drawing/2014/main" id="{BCFE6A7D-0140-6FA1-1892-5D9CB1BF0C61}"/>
              </a:ext>
            </a:extLst>
          </p:cNvPr>
          <p:cNvSpPr/>
          <p:nvPr/>
        </p:nvSpPr>
        <p:spPr>
          <a:xfrm>
            <a:off x="155575" y="-24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" name="Google Shape;153;p5">
            <a:extLst>
              <a:ext uri="{FF2B5EF4-FFF2-40B4-BE49-F238E27FC236}">
                <a16:creationId xmlns:a16="http://schemas.microsoft.com/office/drawing/2014/main" id="{DA989197-6961-C8CA-0981-1FFB88B1139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45022" t="19530" r="14897" b="21874"/>
          <a:stretch/>
        </p:blipFill>
        <p:spPr>
          <a:xfrm>
            <a:off x="1519881" y="1643451"/>
            <a:ext cx="5971424" cy="51033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3905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>
          <a:extLst>
            <a:ext uri="{FF2B5EF4-FFF2-40B4-BE49-F238E27FC236}">
              <a16:creationId xmlns:a16="http://schemas.microsoft.com/office/drawing/2014/main" id="{2BCEEAE9-1086-B76F-CC38-9C64AE7B3E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1f4e7d7cbd7_0_160">
            <a:extLst>
              <a:ext uri="{FF2B5EF4-FFF2-40B4-BE49-F238E27FC236}">
                <a16:creationId xmlns:a16="http://schemas.microsoft.com/office/drawing/2014/main" id="{0946EFA0-3AD4-A25E-FE58-8B77A5E8E62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430191"/>
            <a:ext cx="8229600" cy="7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C94B05"/>
              </a:buClr>
              <a:buSzPts val="4400"/>
              <a:buFont typeface="Aharoni"/>
              <a:buNone/>
            </a:pPr>
            <a:r>
              <a:rPr lang="es-AR" sz="4400" dirty="0">
                <a:solidFill>
                  <a:srgbClr val="C94B05"/>
                </a:solidFill>
                <a:latin typeface="Aharoni"/>
                <a:ea typeface="Aharoni"/>
                <a:cs typeface="Aharoni"/>
                <a:sym typeface="Aharoni"/>
              </a:rPr>
              <a:t>Cerebelo</a:t>
            </a:r>
            <a:endParaRPr sz="4400" dirty="0">
              <a:solidFill>
                <a:srgbClr val="C94B05"/>
              </a:solidFill>
              <a:latin typeface="Aharoni"/>
              <a:ea typeface="Aharoni"/>
              <a:cs typeface="Aharoni"/>
              <a:sym typeface="Aharoni"/>
            </a:endParaRPr>
          </a:p>
        </p:txBody>
      </p:sp>
      <p:sp>
        <p:nvSpPr>
          <p:cNvPr id="379" name="Google Shape;379;g1f4e7d7cbd7_0_160" descr="SISTEMA NERVIOSO CENTRAL | Dolopedia">
            <a:extLst>
              <a:ext uri="{FF2B5EF4-FFF2-40B4-BE49-F238E27FC236}">
                <a16:creationId xmlns:a16="http://schemas.microsoft.com/office/drawing/2014/main" id="{DAC54939-440B-8CC1-A34D-7AEF07ECED1C}"/>
              </a:ext>
            </a:extLst>
          </p:cNvPr>
          <p:cNvSpPr/>
          <p:nvPr/>
        </p:nvSpPr>
        <p:spPr>
          <a:xfrm>
            <a:off x="155575" y="-24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0" name="Google Shape;380;g1f4e7d7cbd7_0_160" descr="SISTEMA NERVIOSO CENTRAL | Dolopedia">
            <a:extLst>
              <a:ext uri="{FF2B5EF4-FFF2-40B4-BE49-F238E27FC236}">
                <a16:creationId xmlns:a16="http://schemas.microsoft.com/office/drawing/2014/main" id="{A867398C-F54F-F9B7-4955-7B7811179F2F}"/>
              </a:ext>
            </a:extLst>
          </p:cNvPr>
          <p:cNvSpPr/>
          <p:nvPr/>
        </p:nvSpPr>
        <p:spPr>
          <a:xfrm>
            <a:off x="155575" y="-24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1" name="Google Shape;381;g1f4e7d7cbd7_0_160" descr="SISTEMA NERVIOSO CENTRAL | Dolopedia">
            <a:extLst>
              <a:ext uri="{FF2B5EF4-FFF2-40B4-BE49-F238E27FC236}">
                <a16:creationId xmlns:a16="http://schemas.microsoft.com/office/drawing/2014/main" id="{0FAE75F8-72BB-2CC1-2001-0846CDC22E67}"/>
              </a:ext>
            </a:extLst>
          </p:cNvPr>
          <p:cNvSpPr/>
          <p:nvPr/>
        </p:nvSpPr>
        <p:spPr>
          <a:xfrm>
            <a:off x="155575" y="-24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AA8940C-E7D4-8F4D-E9CD-05A0CE4B17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901"/>
          <a:stretch/>
        </p:blipFill>
        <p:spPr>
          <a:xfrm>
            <a:off x="5189838" y="1621972"/>
            <a:ext cx="3938922" cy="5236027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972298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>
          <a:extLst>
            <a:ext uri="{FF2B5EF4-FFF2-40B4-BE49-F238E27FC236}">
              <a16:creationId xmlns:a16="http://schemas.microsoft.com/office/drawing/2014/main" id="{D86B62DF-C1CE-D859-C2CD-0CAA3506C8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1f4e7d7cbd7_0_160">
            <a:extLst>
              <a:ext uri="{FF2B5EF4-FFF2-40B4-BE49-F238E27FC236}">
                <a16:creationId xmlns:a16="http://schemas.microsoft.com/office/drawing/2014/main" id="{B1485FDE-035B-748F-C136-EBA42C9DCFE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430191"/>
            <a:ext cx="8229600" cy="7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C94B05"/>
              </a:buClr>
              <a:buSzPts val="4400"/>
              <a:buFont typeface="Aharoni"/>
              <a:buNone/>
            </a:pPr>
            <a:r>
              <a:rPr lang="es-AR" sz="4400" dirty="0">
                <a:solidFill>
                  <a:srgbClr val="C94B05"/>
                </a:solidFill>
                <a:latin typeface="Aharoni"/>
                <a:ea typeface="Aharoni"/>
                <a:cs typeface="Aharoni"/>
                <a:sym typeface="Aharoni"/>
              </a:rPr>
              <a:t>Cerebelo</a:t>
            </a:r>
            <a:endParaRPr sz="4400" dirty="0">
              <a:solidFill>
                <a:srgbClr val="C94B05"/>
              </a:solidFill>
              <a:latin typeface="Aharoni"/>
              <a:ea typeface="Aharoni"/>
              <a:cs typeface="Aharoni"/>
              <a:sym typeface="Aharoni"/>
            </a:endParaRPr>
          </a:p>
        </p:txBody>
      </p:sp>
      <p:sp>
        <p:nvSpPr>
          <p:cNvPr id="379" name="Google Shape;379;g1f4e7d7cbd7_0_160" descr="SISTEMA NERVIOSO CENTRAL | Dolopedia">
            <a:extLst>
              <a:ext uri="{FF2B5EF4-FFF2-40B4-BE49-F238E27FC236}">
                <a16:creationId xmlns:a16="http://schemas.microsoft.com/office/drawing/2014/main" id="{EB97F2A9-D518-F836-1E2B-1866FE95367F}"/>
              </a:ext>
            </a:extLst>
          </p:cNvPr>
          <p:cNvSpPr/>
          <p:nvPr/>
        </p:nvSpPr>
        <p:spPr>
          <a:xfrm>
            <a:off x="155575" y="-24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0" name="Google Shape;380;g1f4e7d7cbd7_0_160" descr="SISTEMA NERVIOSO CENTRAL | Dolopedia">
            <a:extLst>
              <a:ext uri="{FF2B5EF4-FFF2-40B4-BE49-F238E27FC236}">
                <a16:creationId xmlns:a16="http://schemas.microsoft.com/office/drawing/2014/main" id="{3E9D922E-3D89-F2C8-F539-600CDAEBA2E8}"/>
              </a:ext>
            </a:extLst>
          </p:cNvPr>
          <p:cNvSpPr/>
          <p:nvPr/>
        </p:nvSpPr>
        <p:spPr>
          <a:xfrm>
            <a:off x="155575" y="-24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1" name="Google Shape;381;g1f4e7d7cbd7_0_160" descr="SISTEMA NERVIOSO CENTRAL | Dolopedia">
            <a:extLst>
              <a:ext uri="{FF2B5EF4-FFF2-40B4-BE49-F238E27FC236}">
                <a16:creationId xmlns:a16="http://schemas.microsoft.com/office/drawing/2014/main" id="{C8E62137-8FC9-5C7B-B094-E517EBD0B7C1}"/>
              </a:ext>
            </a:extLst>
          </p:cNvPr>
          <p:cNvSpPr/>
          <p:nvPr/>
        </p:nvSpPr>
        <p:spPr>
          <a:xfrm>
            <a:off x="155575" y="-24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" name="object 2">
            <a:extLst>
              <a:ext uri="{FF2B5EF4-FFF2-40B4-BE49-F238E27FC236}">
                <a16:creationId xmlns:a16="http://schemas.microsoft.com/office/drawing/2014/main" id="{7AEE4C9E-F989-EF29-2ED0-9E8AE64E9DA8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3632" y="1742304"/>
            <a:ext cx="8501449" cy="4880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7265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>
          <a:extLst>
            <a:ext uri="{FF2B5EF4-FFF2-40B4-BE49-F238E27FC236}">
              <a16:creationId xmlns:a16="http://schemas.microsoft.com/office/drawing/2014/main" id="{64D06C44-D084-25AA-39E5-5F59BE4A1E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1f4e7d7cbd7_0_160">
            <a:extLst>
              <a:ext uri="{FF2B5EF4-FFF2-40B4-BE49-F238E27FC236}">
                <a16:creationId xmlns:a16="http://schemas.microsoft.com/office/drawing/2014/main" id="{5B996806-B533-C839-ED09-4DF6B29591A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430191"/>
            <a:ext cx="8229600" cy="7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C94B05"/>
              </a:buClr>
              <a:buSzPts val="4400"/>
              <a:buFont typeface="Aharoni"/>
              <a:buNone/>
            </a:pPr>
            <a:r>
              <a:rPr lang="es-AR" sz="4400" dirty="0">
                <a:solidFill>
                  <a:srgbClr val="C94B05"/>
                </a:solidFill>
                <a:latin typeface="Aharoni"/>
                <a:ea typeface="Aharoni"/>
                <a:cs typeface="Aharoni"/>
                <a:sym typeface="Aharoni"/>
              </a:rPr>
              <a:t>Cerebelo</a:t>
            </a:r>
            <a:endParaRPr sz="4400" dirty="0">
              <a:solidFill>
                <a:srgbClr val="C94B05"/>
              </a:solidFill>
              <a:latin typeface="Aharoni"/>
              <a:ea typeface="Aharoni"/>
              <a:cs typeface="Aharoni"/>
              <a:sym typeface="Aharoni"/>
            </a:endParaRPr>
          </a:p>
        </p:txBody>
      </p:sp>
      <p:sp>
        <p:nvSpPr>
          <p:cNvPr id="379" name="Google Shape;379;g1f4e7d7cbd7_0_160" descr="SISTEMA NERVIOSO CENTRAL | Dolopedia">
            <a:extLst>
              <a:ext uri="{FF2B5EF4-FFF2-40B4-BE49-F238E27FC236}">
                <a16:creationId xmlns:a16="http://schemas.microsoft.com/office/drawing/2014/main" id="{F71CEA9F-796E-FF3A-4994-347793D3AAC6}"/>
              </a:ext>
            </a:extLst>
          </p:cNvPr>
          <p:cNvSpPr/>
          <p:nvPr/>
        </p:nvSpPr>
        <p:spPr>
          <a:xfrm>
            <a:off x="155575" y="-24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0" name="Google Shape;380;g1f4e7d7cbd7_0_160" descr="SISTEMA NERVIOSO CENTRAL | Dolopedia">
            <a:extLst>
              <a:ext uri="{FF2B5EF4-FFF2-40B4-BE49-F238E27FC236}">
                <a16:creationId xmlns:a16="http://schemas.microsoft.com/office/drawing/2014/main" id="{3BC58963-E9B1-BACB-BAE0-0484FD9ED739}"/>
              </a:ext>
            </a:extLst>
          </p:cNvPr>
          <p:cNvSpPr/>
          <p:nvPr/>
        </p:nvSpPr>
        <p:spPr>
          <a:xfrm>
            <a:off x="155575" y="-24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1" name="Google Shape;381;g1f4e7d7cbd7_0_160" descr="SISTEMA NERVIOSO CENTRAL | Dolopedia">
            <a:extLst>
              <a:ext uri="{FF2B5EF4-FFF2-40B4-BE49-F238E27FC236}">
                <a16:creationId xmlns:a16="http://schemas.microsoft.com/office/drawing/2014/main" id="{241752A4-5561-EBC3-D0B6-8B7B9043651D}"/>
              </a:ext>
            </a:extLst>
          </p:cNvPr>
          <p:cNvSpPr/>
          <p:nvPr/>
        </p:nvSpPr>
        <p:spPr>
          <a:xfrm>
            <a:off x="155575" y="-24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E323517-EBC6-E709-9E6F-EE0EC8BA64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316" y="1604045"/>
            <a:ext cx="7307684" cy="5253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9977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>
          <a:extLst>
            <a:ext uri="{FF2B5EF4-FFF2-40B4-BE49-F238E27FC236}">
              <a16:creationId xmlns:a16="http://schemas.microsoft.com/office/drawing/2014/main" id="{E87CD183-3B8C-2EBA-23FF-162FF07008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1f4e7d7cbd7_0_160">
            <a:extLst>
              <a:ext uri="{FF2B5EF4-FFF2-40B4-BE49-F238E27FC236}">
                <a16:creationId xmlns:a16="http://schemas.microsoft.com/office/drawing/2014/main" id="{747A68EF-9D0E-468D-EC50-97BFDBC0FB9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430191"/>
            <a:ext cx="8229600" cy="7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C94B05"/>
              </a:buClr>
              <a:buSzPts val="4400"/>
              <a:buFont typeface="Aharoni"/>
              <a:buNone/>
            </a:pPr>
            <a:r>
              <a:rPr lang="es-AR" sz="4400" dirty="0">
                <a:solidFill>
                  <a:srgbClr val="C94B05"/>
                </a:solidFill>
                <a:latin typeface="Aharoni"/>
                <a:ea typeface="Aharoni"/>
                <a:cs typeface="Aharoni"/>
                <a:sym typeface="Aharoni"/>
              </a:rPr>
              <a:t>Cerebelo</a:t>
            </a:r>
            <a:endParaRPr sz="4400" dirty="0">
              <a:solidFill>
                <a:srgbClr val="C94B05"/>
              </a:solidFill>
              <a:latin typeface="Aharoni"/>
              <a:ea typeface="Aharoni"/>
              <a:cs typeface="Aharoni"/>
              <a:sym typeface="Aharoni"/>
            </a:endParaRPr>
          </a:p>
        </p:txBody>
      </p:sp>
      <p:sp>
        <p:nvSpPr>
          <p:cNvPr id="379" name="Google Shape;379;g1f4e7d7cbd7_0_160" descr="SISTEMA NERVIOSO CENTRAL | Dolopedia">
            <a:extLst>
              <a:ext uri="{FF2B5EF4-FFF2-40B4-BE49-F238E27FC236}">
                <a16:creationId xmlns:a16="http://schemas.microsoft.com/office/drawing/2014/main" id="{7092DD81-C47C-9482-43D3-BC40370CAA08}"/>
              </a:ext>
            </a:extLst>
          </p:cNvPr>
          <p:cNvSpPr/>
          <p:nvPr/>
        </p:nvSpPr>
        <p:spPr>
          <a:xfrm>
            <a:off x="155575" y="-24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0" name="Google Shape;380;g1f4e7d7cbd7_0_160" descr="SISTEMA NERVIOSO CENTRAL | Dolopedia">
            <a:extLst>
              <a:ext uri="{FF2B5EF4-FFF2-40B4-BE49-F238E27FC236}">
                <a16:creationId xmlns:a16="http://schemas.microsoft.com/office/drawing/2014/main" id="{E2C5F976-9F49-7953-62A9-616A7EED2D03}"/>
              </a:ext>
            </a:extLst>
          </p:cNvPr>
          <p:cNvSpPr/>
          <p:nvPr/>
        </p:nvSpPr>
        <p:spPr>
          <a:xfrm>
            <a:off x="155575" y="-24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1" name="Google Shape;381;g1f4e7d7cbd7_0_160" descr="SISTEMA NERVIOSO CENTRAL | Dolopedia">
            <a:extLst>
              <a:ext uri="{FF2B5EF4-FFF2-40B4-BE49-F238E27FC236}">
                <a16:creationId xmlns:a16="http://schemas.microsoft.com/office/drawing/2014/main" id="{30D881BF-8278-7478-3416-B104EFA9F245}"/>
              </a:ext>
            </a:extLst>
          </p:cNvPr>
          <p:cNvSpPr/>
          <p:nvPr/>
        </p:nvSpPr>
        <p:spPr>
          <a:xfrm>
            <a:off x="155575" y="-24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" name="object 8">
            <a:extLst>
              <a:ext uri="{FF2B5EF4-FFF2-40B4-BE49-F238E27FC236}">
                <a16:creationId xmlns:a16="http://schemas.microsoft.com/office/drawing/2014/main" id="{9A92FCFB-5912-C2BC-02DB-A257F30995C1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00374" y="1752674"/>
            <a:ext cx="2910276" cy="5105324"/>
          </a:xfrm>
          <a:prstGeom prst="rect">
            <a:avLst/>
          </a:prstGeom>
        </p:spPr>
      </p:pic>
      <p:pic>
        <p:nvPicPr>
          <p:cNvPr id="4" name="object 9">
            <a:extLst>
              <a:ext uri="{FF2B5EF4-FFF2-40B4-BE49-F238E27FC236}">
                <a16:creationId xmlns:a16="http://schemas.microsoft.com/office/drawing/2014/main" id="{636BE07C-420B-8D88-154C-7A1B5ED6E861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49177" y="4077730"/>
            <a:ext cx="4188941" cy="2656702"/>
          </a:xfrm>
          <a:prstGeom prst="rect">
            <a:avLst/>
          </a:prstGeom>
        </p:spPr>
      </p:pic>
      <p:sp>
        <p:nvSpPr>
          <p:cNvPr id="5" name="object 7">
            <a:extLst>
              <a:ext uri="{FF2B5EF4-FFF2-40B4-BE49-F238E27FC236}">
                <a16:creationId xmlns:a16="http://schemas.microsoft.com/office/drawing/2014/main" id="{6DF009ED-9069-7A09-FB00-8CBAC81B6CEE}"/>
              </a:ext>
            </a:extLst>
          </p:cNvPr>
          <p:cNvSpPr txBox="1"/>
          <p:nvPr/>
        </p:nvSpPr>
        <p:spPr>
          <a:xfrm>
            <a:off x="302725" y="1605761"/>
            <a:ext cx="5720715" cy="441390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51000"/>
              </a:lnSpc>
              <a:spcBef>
                <a:spcPts val="95"/>
              </a:spcBef>
            </a:pPr>
            <a:r>
              <a:rPr sz="2100" spc="-95" dirty="0">
                <a:solidFill>
                  <a:srgbClr val="434342"/>
                </a:solidFill>
                <a:latin typeface="Lucida Sans Unicode"/>
                <a:cs typeface="Lucida Sans Unicode"/>
              </a:rPr>
              <a:t>El</a:t>
            </a:r>
            <a:r>
              <a:rPr sz="2100" spc="-90" dirty="0">
                <a:solidFill>
                  <a:srgbClr val="434342"/>
                </a:solidFill>
                <a:latin typeface="Lucida Sans Unicode"/>
                <a:cs typeface="Lucida Sans Unicode"/>
              </a:rPr>
              <a:t> </a:t>
            </a:r>
            <a:r>
              <a:rPr sz="2100" b="1" spc="85" dirty="0" err="1">
                <a:solidFill>
                  <a:srgbClr val="434342"/>
                </a:solidFill>
                <a:latin typeface="Arial"/>
                <a:cs typeface="Arial"/>
              </a:rPr>
              <a:t>cerebelo</a:t>
            </a:r>
            <a:r>
              <a:rPr sz="2100" b="1" spc="90" dirty="0">
                <a:solidFill>
                  <a:srgbClr val="434342"/>
                </a:solidFill>
                <a:latin typeface="Arial"/>
                <a:cs typeface="Arial"/>
              </a:rPr>
              <a:t> </a:t>
            </a:r>
            <a:r>
              <a:rPr lang="en-US" sz="2100" b="1" spc="90" dirty="0" err="1">
                <a:solidFill>
                  <a:srgbClr val="434342"/>
                </a:solidFill>
                <a:latin typeface="Arial"/>
                <a:cs typeface="Arial"/>
              </a:rPr>
              <a:t>esta</a:t>
            </a:r>
            <a:r>
              <a:rPr lang="en-US" sz="2100" b="1" spc="90" dirty="0">
                <a:solidFill>
                  <a:srgbClr val="434342"/>
                </a:solidFill>
                <a:latin typeface="Arial"/>
                <a:cs typeface="Arial"/>
              </a:rPr>
              <a:t> </a:t>
            </a:r>
            <a:r>
              <a:rPr lang="en-US" sz="2100" b="1" spc="90" dirty="0" err="1">
                <a:solidFill>
                  <a:srgbClr val="434342"/>
                </a:solidFill>
                <a:latin typeface="Arial"/>
                <a:cs typeface="Arial"/>
              </a:rPr>
              <a:t>ubicado</a:t>
            </a:r>
            <a:r>
              <a:rPr lang="en-US" sz="2100" b="1" spc="90" dirty="0">
                <a:solidFill>
                  <a:srgbClr val="434342"/>
                </a:solidFill>
                <a:latin typeface="Arial"/>
                <a:cs typeface="Arial"/>
              </a:rPr>
              <a:t> </a:t>
            </a:r>
            <a:r>
              <a:rPr lang="en-US" sz="2100" b="1" spc="90" dirty="0" err="1">
                <a:solidFill>
                  <a:srgbClr val="434342"/>
                </a:solidFill>
                <a:latin typeface="Arial"/>
                <a:cs typeface="Arial"/>
              </a:rPr>
              <a:t>en</a:t>
            </a:r>
            <a:r>
              <a:rPr lang="en-US" sz="2100" b="1" spc="90" dirty="0">
                <a:solidFill>
                  <a:srgbClr val="434342"/>
                </a:solidFill>
                <a:latin typeface="Arial"/>
                <a:cs typeface="Arial"/>
              </a:rPr>
              <a:t> la </a:t>
            </a:r>
            <a:r>
              <a:rPr lang="en-US" sz="2100" b="1" spc="90" dirty="0" err="1">
                <a:solidFill>
                  <a:srgbClr val="434342"/>
                </a:solidFill>
                <a:latin typeface="Arial"/>
                <a:cs typeface="Arial"/>
              </a:rPr>
              <a:t>fosa</a:t>
            </a:r>
            <a:r>
              <a:rPr lang="en-US" sz="2100" b="1" spc="90" dirty="0">
                <a:solidFill>
                  <a:srgbClr val="434342"/>
                </a:solidFill>
                <a:latin typeface="Arial"/>
                <a:cs typeface="Arial"/>
              </a:rPr>
              <a:t> </a:t>
            </a:r>
            <a:r>
              <a:rPr lang="en-US" sz="2100" b="1" spc="90" dirty="0" err="1">
                <a:solidFill>
                  <a:srgbClr val="434342"/>
                </a:solidFill>
                <a:latin typeface="Arial"/>
                <a:cs typeface="Arial"/>
              </a:rPr>
              <a:t>craneana</a:t>
            </a:r>
            <a:r>
              <a:rPr lang="en-US" sz="2100" b="1" spc="90" dirty="0">
                <a:solidFill>
                  <a:srgbClr val="434342"/>
                </a:solidFill>
                <a:latin typeface="Arial"/>
                <a:cs typeface="Arial"/>
              </a:rPr>
              <a:t> posterior </a:t>
            </a:r>
            <a:r>
              <a:rPr lang="en-US" sz="2100" spc="90" dirty="0">
                <a:solidFill>
                  <a:srgbClr val="434342"/>
                </a:solidFill>
                <a:latin typeface="Arial"/>
                <a:cs typeface="Arial"/>
              </a:rPr>
              <a:t>y </a:t>
            </a:r>
            <a:r>
              <a:rPr lang="en-US" sz="2100" spc="90" dirty="0" err="1">
                <a:solidFill>
                  <a:srgbClr val="434342"/>
                </a:solidFill>
                <a:latin typeface="Arial"/>
                <a:cs typeface="Arial"/>
              </a:rPr>
              <a:t>está</a:t>
            </a:r>
            <a:r>
              <a:rPr lang="en-US" sz="2100" spc="90" dirty="0">
                <a:solidFill>
                  <a:srgbClr val="434342"/>
                </a:solidFill>
                <a:latin typeface="Arial"/>
                <a:cs typeface="Arial"/>
              </a:rPr>
              <a:t> </a:t>
            </a:r>
            <a:r>
              <a:rPr lang="en-US" sz="2100" spc="90" dirty="0" err="1">
                <a:solidFill>
                  <a:srgbClr val="434342"/>
                </a:solidFill>
                <a:latin typeface="Arial"/>
                <a:cs typeface="Arial"/>
              </a:rPr>
              <a:t>cubierto</a:t>
            </a:r>
            <a:r>
              <a:rPr lang="en-US" sz="2100" spc="90" dirty="0">
                <a:solidFill>
                  <a:srgbClr val="434342"/>
                </a:solidFill>
                <a:latin typeface="Arial"/>
                <a:cs typeface="Arial"/>
              </a:rPr>
              <a:t> </a:t>
            </a:r>
            <a:r>
              <a:rPr lang="en-US" sz="2100" spc="90" dirty="0" err="1">
                <a:solidFill>
                  <a:srgbClr val="434342"/>
                </a:solidFill>
                <a:latin typeface="Arial"/>
                <a:cs typeface="Arial"/>
              </a:rPr>
              <a:t>por</a:t>
            </a:r>
            <a:r>
              <a:rPr lang="en-US" sz="2100" spc="90" dirty="0">
                <a:solidFill>
                  <a:srgbClr val="434342"/>
                </a:solidFill>
                <a:latin typeface="Arial"/>
                <a:cs typeface="Arial"/>
              </a:rPr>
              <a:t> </a:t>
            </a:r>
            <a:r>
              <a:rPr lang="en-US" sz="2100" spc="90" dirty="0" err="1">
                <a:solidFill>
                  <a:srgbClr val="434342"/>
                </a:solidFill>
                <a:latin typeface="Arial"/>
                <a:cs typeface="Arial"/>
              </a:rPr>
              <a:t>arriba</a:t>
            </a:r>
            <a:r>
              <a:rPr lang="en-US" sz="2100" spc="90" dirty="0">
                <a:solidFill>
                  <a:srgbClr val="434342"/>
                </a:solidFill>
                <a:latin typeface="Arial"/>
                <a:cs typeface="Arial"/>
              </a:rPr>
              <a:t> </a:t>
            </a:r>
            <a:r>
              <a:rPr lang="en-US" sz="2100" spc="90" dirty="0" err="1">
                <a:solidFill>
                  <a:srgbClr val="434342"/>
                </a:solidFill>
                <a:latin typeface="Arial"/>
                <a:cs typeface="Arial"/>
              </a:rPr>
              <a:t>por</a:t>
            </a:r>
            <a:r>
              <a:rPr lang="en-US" sz="2100" spc="90" dirty="0">
                <a:solidFill>
                  <a:srgbClr val="434342"/>
                </a:solidFill>
                <a:latin typeface="Arial"/>
                <a:cs typeface="Arial"/>
              </a:rPr>
              <a:t> la tienda del </a:t>
            </a:r>
            <a:r>
              <a:rPr lang="en-US" sz="2100" spc="90" dirty="0" err="1">
                <a:solidFill>
                  <a:srgbClr val="434342"/>
                </a:solidFill>
                <a:latin typeface="Arial"/>
                <a:cs typeface="Arial"/>
              </a:rPr>
              <a:t>cerebelo</a:t>
            </a:r>
            <a:r>
              <a:rPr lang="en-US" sz="2100" spc="90" dirty="0">
                <a:solidFill>
                  <a:srgbClr val="434342"/>
                </a:solidFill>
              </a:rPr>
              <a:t> </a:t>
            </a:r>
            <a:r>
              <a:rPr lang="en-US" sz="2100" spc="80" dirty="0">
                <a:solidFill>
                  <a:srgbClr val="434342"/>
                </a:solidFill>
                <a:uFill>
                  <a:solidFill>
                    <a:srgbClr val="434342"/>
                  </a:solidFill>
                </a:uFill>
                <a:latin typeface="Lucida Sans Unicode"/>
                <a:cs typeface="Lucida Sans Unicode"/>
              </a:rPr>
              <a:t>y se </a:t>
            </a:r>
            <a:r>
              <a:rPr lang="en-US" sz="2100" spc="80" dirty="0" err="1">
                <a:solidFill>
                  <a:srgbClr val="434342"/>
                </a:solidFill>
                <a:uFill>
                  <a:solidFill>
                    <a:srgbClr val="434342"/>
                  </a:solidFill>
                </a:uFill>
                <a:latin typeface="Lucida Sans Unicode"/>
                <a:cs typeface="Lucida Sans Unicode"/>
              </a:rPr>
              <a:t>ubica</a:t>
            </a:r>
            <a:r>
              <a:rPr lang="en-US" sz="2100" spc="80" dirty="0">
                <a:solidFill>
                  <a:srgbClr val="434342"/>
                </a:solidFill>
                <a:uFill>
                  <a:solidFill>
                    <a:srgbClr val="434342"/>
                  </a:solidFill>
                </a:uFill>
                <a:latin typeface="Lucida Sans Unicode"/>
                <a:cs typeface="Lucida Sans Unicode"/>
              </a:rPr>
              <a:t> </a:t>
            </a:r>
            <a:r>
              <a:rPr lang="en-US" sz="2100" u="sng" spc="80" dirty="0" err="1">
                <a:solidFill>
                  <a:srgbClr val="434342"/>
                </a:solidFill>
                <a:uFill>
                  <a:solidFill>
                    <a:srgbClr val="434342"/>
                  </a:solidFill>
                </a:uFill>
                <a:latin typeface="Lucida Sans Unicode"/>
                <a:cs typeface="Lucida Sans Unicode"/>
              </a:rPr>
              <a:t>por</a:t>
            </a:r>
            <a:r>
              <a:rPr lang="en-US" sz="2100" u="sng" spc="80" dirty="0">
                <a:solidFill>
                  <a:srgbClr val="434342"/>
                </a:solidFill>
                <a:uFill>
                  <a:solidFill>
                    <a:srgbClr val="434342"/>
                  </a:solidFill>
                </a:uFill>
                <a:latin typeface="Lucida Sans Unicode"/>
                <a:cs typeface="Lucida Sans Unicode"/>
              </a:rPr>
              <a:t> </a:t>
            </a:r>
            <a:r>
              <a:rPr lang="en-US" sz="2100" u="sng" spc="80" dirty="0" err="1">
                <a:solidFill>
                  <a:srgbClr val="434342"/>
                </a:solidFill>
                <a:uFill>
                  <a:solidFill>
                    <a:srgbClr val="434342"/>
                  </a:solidFill>
                </a:uFill>
                <a:latin typeface="Lucida Sans Unicode"/>
                <a:cs typeface="Lucida Sans Unicode"/>
              </a:rPr>
              <a:t>detrás</a:t>
            </a:r>
            <a:r>
              <a:rPr lang="en-US" sz="2100" u="sng" spc="80" dirty="0">
                <a:solidFill>
                  <a:srgbClr val="434342"/>
                </a:solidFill>
                <a:uFill>
                  <a:solidFill>
                    <a:srgbClr val="434342"/>
                  </a:solidFill>
                </a:uFill>
                <a:latin typeface="Lucida Sans Unicode"/>
                <a:cs typeface="Lucida Sans Unicode"/>
              </a:rPr>
              <a:t> del </a:t>
            </a:r>
            <a:r>
              <a:rPr lang="en-US" sz="2100" u="sng" spc="80" dirty="0" err="1">
                <a:solidFill>
                  <a:srgbClr val="434342"/>
                </a:solidFill>
                <a:uFill>
                  <a:solidFill>
                    <a:srgbClr val="434342"/>
                  </a:solidFill>
                </a:uFill>
                <a:latin typeface="Lucida Sans Unicode"/>
                <a:cs typeface="Lucida Sans Unicode"/>
              </a:rPr>
              <a:t>cuarto</a:t>
            </a:r>
            <a:r>
              <a:rPr lang="en-US" sz="2100" u="sng" spc="80" dirty="0">
                <a:solidFill>
                  <a:srgbClr val="434342"/>
                </a:solidFill>
                <a:uFill>
                  <a:solidFill>
                    <a:srgbClr val="434342"/>
                  </a:solidFill>
                </a:uFill>
                <a:latin typeface="Lucida Sans Unicode"/>
                <a:cs typeface="Lucida Sans Unicode"/>
              </a:rPr>
              <a:t> </a:t>
            </a:r>
            <a:r>
              <a:rPr lang="en-US" sz="2100" u="sng" spc="80" dirty="0" err="1">
                <a:solidFill>
                  <a:srgbClr val="434342"/>
                </a:solidFill>
                <a:uFill>
                  <a:solidFill>
                    <a:srgbClr val="434342"/>
                  </a:solidFill>
                </a:uFill>
                <a:latin typeface="Lucida Sans Unicode"/>
                <a:cs typeface="Lucida Sans Unicode"/>
              </a:rPr>
              <a:t>ventriculo</a:t>
            </a:r>
            <a:r>
              <a:rPr lang="en-US" sz="2100" u="sng" spc="80" dirty="0">
                <a:solidFill>
                  <a:srgbClr val="434342"/>
                </a:solidFill>
                <a:uFill>
                  <a:solidFill>
                    <a:srgbClr val="434342"/>
                  </a:solidFill>
                </a:uFill>
                <a:latin typeface="Lucida Sans Unicode"/>
                <a:cs typeface="Lucida Sans Unicode"/>
              </a:rPr>
              <a:t>, la </a:t>
            </a:r>
            <a:r>
              <a:rPr lang="en-US" sz="2100" u="sng" spc="80" dirty="0" err="1">
                <a:solidFill>
                  <a:srgbClr val="434342"/>
                </a:solidFill>
                <a:uFill>
                  <a:solidFill>
                    <a:srgbClr val="434342"/>
                  </a:solidFill>
                </a:uFill>
                <a:latin typeface="Lucida Sans Unicode"/>
                <a:cs typeface="Lucida Sans Unicode"/>
              </a:rPr>
              <a:t>protuberancia</a:t>
            </a:r>
            <a:r>
              <a:rPr lang="en-US" sz="2100" u="sng" spc="80" dirty="0">
                <a:solidFill>
                  <a:srgbClr val="434342"/>
                </a:solidFill>
                <a:uFill>
                  <a:solidFill>
                    <a:srgbClr val="434342"/>
                  </a:solidFill>
                </a:uFill>
                <a:latin typeface="Lucida Sans Unicode"/>
                <a:cs typeface="Lucida Sans Unicode"/>
              </a:rPr>
              <a:t> y </a:t>
            </a:r>
            <a:r>
              <a:rPr lang="en-US" sz="2100" u="sng" spc="80" dirty="0" err="1">
                <a:solidFill>
                  <a:srgbClr val="434342"/>
                </a:solidFill>
                <a:uFill>
                  <a:solidFill>
                    <a:srgbClr val="434342"/>
                  </a:solidFill>
                </a:uFill>
                <a:latin typeface="Lucida Sans Unicode"/>
                <a:cs typeface="Lucida Sans Unicode"/>
              </a:rPr>
              <a:t>el</a:t>
            </a:r>
            <a:r>
              <a:rPr lang="en-US" sz="2100" u="sng" spc="80" dirty="0">
                <a:solidFill>
                  <a:srgbClr val="434342"/>
                </a:solidFill>
                <a:uFill>
                  <a:solidFill>
                    <a:srgbClr val="434342"/>
                  </a:solidFill>
                </a:uFill>
                <a:latin typeface="Lucida Sans Unicode"/>
                <a:cs typeface="Lucida Sans Unicode"/>
              </a:rPr>
              <a:t> </a:t>
            </a:r>
            <a:r>
              <a:rPr lang="en-US" sz="2100" u="sng" spc="80" dirty="0" err="1">
                <a:solidFill>
                  <a:srgbClr val="434342"/>
                </a:solidFill>
                <a:uFill>
                  <a:solidFill>
                    <a:srgbClr val="434342"/>
                  </a:solidFill>
                </a:uFill>
                <a:latin typeface="Lucida Sans Unicode"/>
                <a:cs typeface="Lucida Sans Unicode"/>
              </a:rPr>
              <a:t>bulbo</a:t>
            </a:r>
            <a:r>
              <a:rPr lang="en-US" sz="2100" u="sng" spc="80" dirty="0">
                <a:solidFill>
                  <a:srgbClr val="434342"/>
                </a:solidFill>
                <a:uFill>
                  <a:solidFill>
                    <a:srgbClr val="434342"/>
                  </a:solidFill>
                </a:uFill>
                <a:latin typeface="Lucida Sans Unicode"/>
                <a:cs typeface="Lucida Sans Unicode"/>
              </a:rPr>
              <a:t> </a:t>
            </a:r>
            <a:r>
              <a:rPr lang="en-US" sz="2100" u="sng" spc="80" dirty="0" err="1">
                <a:solidFill>
                  <a:srgbClr val="434342"/>
                </a:solidFill>
                <a:uFill>
                  <a:solidFill>
                    <a:srgbClr val="434342"/>
                  </a:solidFill>
                </a:uFill>
                <a:latin typeface="Lucida Sans Unicode"/>
                <a:cs typeface="Lucida Sans Unicode"/>
              </a:rPr>
              <a:t>raquideo</a:t>
            </a:r>
            <a:r>
              <a:rPr lang="en-US" sz="2100" u="sng" spc="80" dirty="0">
                <a:solidFill>
                  <a:srgbClr val="434342"/>
                </a:solidFill>
                <a:uFill>
                  <a:solidFill>
                    <a:srgbClr val="434342"/>
                  </a:solidFill>
                </a:uFill>
                <a:latin typeface="Lucida Sans Unicode"/>
                <a:cs typeface="Lucida Sans Unicode"/>
              </a:rPr>
              <a:t>.</a:t>
            </a:r>
          </a:p>
          <a:p>
            <a:pPr marL="12700" marR="5080" algn="just">
              <a:lnSpc>
                <a:spcPct val="151000"/>
              </a:lnSpc>
              <a:spcBef>
                <a:spcPts val="95"/>
              </a:spcBef>
            </a:pPr>
            <a:endParaRPr lang="en-US" sz="2100" u="heavy" spc="80" dirty="0">
              <a:solidFill>
                <a:srgbClr val="434342"/>
              </a:solidFill>
              <a:uFill>
                <a:solidFill>
                  <a:srgbClr val="434342"/>
                </a:solidFill>
              </a:uFill>
              <a:latin typeface="Lucida Sans Unicode"/>
              <a:cs typeface="Lucida Sans Unicode"/>
            </a:endParaRPr>
          </a:p>
          <a:p>
            <a:pPr marL="12700" marR="5080" algn="just">
              <a:lnSpc>
                <a:spcPct val="151000"/>
              </a:lnSpc>
              <a:spcBef>
                <a:spcPts val="95"/>
              </a:spcBef>
            </a:pPr>
            <a:endParaRPr lang="en-US" sz="2100" u="heavy" spc="80" dirty="0">
              <a:solidFill>
                <a:srgbClr val="434342"/>
              </a:solidFill>
              <a:uFill>
                <a:solidFill>
                  <a:srgbClr val="434342"/>
                </a:solidFill>
              </a:uFill>
              <a:latin typeface="Lucida Sans Unicode"/>
              <a:cs typeface="Lucida Sans Unicode"/>
            </a:endParaRPr>
          </a:p>
          <a:p>
            <a:pPr marL="12700" marR="5080" algn="just">
              <a:lnSpc>
                <a:spcPct val="151000"/>
              </a:lnSpc>
              <a:spcBef>
                <a:spcPts val="95"/>
              </a:spcBef>
            </a:pPr>
            <a:endParaRPr lang="en-US" sz="2100" u="heavy" spc="80" dirty="0">
              <a:solidFill>
                <a:srgbClr val="434342"/>
              </a:solidFill>
              <a:uFill>
                <a:solidFill>
                  <a:srgbClr val="434342"/>
                </a:solidFill>
              </a:uFill>
              <a:latin typeface="Lucida Sans Unicode"/>
              <a:cs typeface="Lucida Sans Unicode"/>
            </a:endParaRPr>
          </a:p>
          <a:p>
            <a:pPr marL="12700" marR="5080" algn="just">
              <a:lnSpc>
                <a:spcPct val="151000"/>
              </a:lnSpc>
              <a:spcBef>
                <a:spcPts val="95"/>
              </a:spcBef>
            </a:pPr>
            <a:r>
              <a:rPr sz="2100" spc="25" dirty="0">
                <a:solidFill>
                  <a:srgbClr val="434342"/>
                </a:solidFill>
                <a:latin typeface="Lucida Sans Unicode"/>
                <a:cs typeface="Lucida Sans Unicode"/>
              </a:rPr>
              <a:t>.</a:t>
            </a:r>
            <a:endParaRPr sz="2100" dirty="0">
              <a:latin typeface="Lucida Sans Unicode"/>
              <a:cs typeface="Lucida Sans Unicode"/>
            </a:endParaRPr>
          </a:p>
        </p:txBody>
      </p:sp>
    </p:spTree>
    <p:extLst>
      <p:ext uri="{BB962C8B-B14F-4D97-AF65-F5344CB8AC3E}">
        <p14:creationId xmlns:p14="http://schemas.microsoft.com/office/powerpoint/2010/main" val="3124630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>
          <a:extLst>
            <a:ext uri="{FF2B5EF4-FFF2-40B4-BE49-F238E27FC236}">
              <a16:creationId xmlns:a16="http://schemas.microsoft.com/office/drawing/2014/main" id="{65537865-152C-06FB-7961-CF1B78A659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1f4e7d7cbd7_0_160">
            <a:extLst>
              <a:ext uri="{FF2B5EF4-FFF2-40B4-BE49-F238E27FC236}">
                <a16:creationId xmlns:a16="http://schemas.microsoft.com/office/drawing/2014/main" id="{4E367060-1941-BC51-B3EB-161A8E34EFA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430191"/>
            <a:ext cx="8229600" cy="7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C94B05"/>
              </a:buClr>
              <a:buSzPts val="4400"/>
              <a:buFont typeface="Aharoni"/>
              <a:buNone/>
            </a:pPr>
            <a:r>
              <a:rPr lang="es-AR" sz="4400" dirty="0">
                <a:solidFill>
                  <a:srgbClr val="C94B05"/>
                </a:solidFill>
                <a:latin typeface="Aharoni"/>
                <a:ea typeface="Aharoni"/>
                <a:cs typeface="Aharoni"/>
                <a:sym typeface="Aharoni"/>
              </a:rPr>
              <a:t>Cerebelo</a:t>
            </a:r>
            <a:endParaRPr sz="4400" dirty="0">
              <a:solidFill>
                <a:srgbClr val="C94B05"/>
              </a:solidFill>
              <a:latin typeface="Aharoni"/>
              <a:ea typeface="Aharoni"/>
              <a:cs typeface="Aharoni"/>
              <a:sym typeface="Aharoni"/>
            </a:endParaRPr>
          </a:p>
        </p:txBody>
      </p:sp>
      <p:sp>
        <p:nvSpPr>
          <p:cNvPr id="379" name="Google Shape;379;g1f4e7d7cbd7_0_160" descr="SISTEMA NERVIOSO CENTRAL | Dolopedia">
            <a:extLst>
              <a:ext uri="{FF2B5EF4-FFF2-40B4-BE49-F238E27FC236}">
                <a16:creationId xmlns:a16="http://schemas.microsoft.com/office/drawing/2014/main" id="{DB480EEF-079D-4AF5-1145-297D54DB1F9E}"/>
              </a:ext>
            </a:extLst>
          </p:cNvPr>
          <p:cNvSpPr/>
          <p:nvPr/>
        </p:nvSpPr>
        <p:spPr>
          <a:xfrm>
            <a:off x="155575" y="-24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0" name="Google Shape;380;g1f4e7d7cbd7_0_160" descr="SISTEMA NERVIOSO CENTRAL | Dolopedia">
            <a:extLst>
              <a:ext uri="{FF2B5EF4-FFF2-40B4-BE49-F238E27FC236}">
                <a16:creationId xmlns:a16="http://schemas.microsoft.com/office/drawing/2014/main" id="{BC6D3AD6-E6AF-4BD1-2FFF-2D622FA9CC4C}"/>
              </a:ext>
            </a:extLst>
          </p:cNvPr>
          <p:cNvSpPr/>
          <p:nvPr/>
        </p:nvSpPr>
        <p:spPr>
          <a:xfrm>
            <a:off x="155575" y="-24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1" name="Google Shape;381;g1f4e7d7cbd7_0_160" descr="SISTEMA NERVIOSO CENTRAL | Dolopedia">
            <a:extLst>
              <a:ext uri="{FF2B5EF4-FFF2-40B4-BE49-F238E27FC236}">
                <a16:creationId xmlns:a16="http://schemas.microsoft.com/office/drawing/2014/main" id="{53F0BBC1-9F85-BC2A-0849-5CEA84622EEF}"/>
              </a:ext>
            </a:extLst>
          </p:cNvPr>
          <p:cNvSpPr/>
          <p:nvPr/>
        </p:nvSpPr>
        <p:spPr>
          <a:xfrm>
            <a:off x="155575" y="-24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" name="object 7">
            <a:extLst>
              <a:ext uri="{FF2B5EF4-FFF2-40B4-BE49-F238E27FC236}">
                <a16:creationId xmlns:a16="http://schemas.microsoft.com/office/drawing/2014/main" id="{17B7D574-333C-026C-42E3-858B8E7BAB50}"/>
              </a:ext>
            </a:extLst>
          </p:cNvPr>
          <p:cNvSpPr txBox="1"/>
          <p:nvPr/>
        </p:nvSpPr>
        <p:spPr>
          <a:xfrm>
            <a:off x="293370" y="1752674"/>
            <a:ext cx="8717280" cy="47057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51000"/>
              </a:lnSpc>
              <a:spcBef>
                <a:spcPts val="95"/>
              </a:spcBef>
            </a:pPr>
            <a:r>
              <a:rPr sz="2100" spc="-95" dirty="0">
                <a:solidFill>
                  <a:srgbClr val="434342"/>
                </a:solidFill>
                <a:latin typeface="Lucida Sans Unicode"/>
                <a:cs typeface="Lucida Sans Unicode"/>
              </a:rPr>
              <a:t>El</a:t>
            </a:r>
            <a:r>
              <a:rPr sz="2100" spc="-90" dirty="0">
                <a:solidFill>
                  <a:srgbClr val="434342"/>
                </a:solidFill>
                <a:latin typeface="Lucida Sans Unicode"/>
                <a:cs typeface="Lucida Sans Unicode"/>
              </a:rPr>
              <a:t> </a:t>
            </a:r>
            <a:r>
              <a:rPr sz="2100" b="1" spc="85" dirty="0" err="1">
                <a:solidFill>
                  <a:srgbClr val="434342"/>
                </a:solidFill>
                <a:latin typeface="Arial"/>
                <a:cs typeface="Arial"/>
              </a:rPr>
              <a:t>cerebelo</a:t>
            </a:r>
            <a:r>
              <a:rPr lang="en-US" sz="2100" b="1" spc="85" dirty="0">
                <a:solidFill>
                  <a:srgbClr val="434342"/>
                </a:solidFill>
                <a:latin typeface="Arial"/>
                <a:cs typeface="Arial"/>
              </a:rPr>
              <a:t> </a:t>
            </a:r>
            <a:r>
              <a:rPr lang="en-US" sz="2100" spc="85" dirty="0">
                <a:solidFill>
                  <a:srgbClr val="434342"/>
                </a:solidFill>
                <a:latin typeface="Arial"/>
                <a:cs typeface="Arial"/>
              </a:rPr>
              <a:t>(</a:t>
            </a:r>
            <a:r>
              <a:rPr lang="en-US" sz="2100" spc="85" dirty="0" err="1">
                <a:solidFill>
                  <a:srgbClr val="434342"/>
                </a:solidFill>
                <a:latin typeface="Arial"/>
                <a:cs typeface="Arial"/>
              </a:rPr>
              <a:t>cerebro</a:t>
            </a:r>
            <a:r>
              <a:rPr lang="en-US" sz="2100" spc="85" dirty="0">
                <a:solidFill>
                  <a:srgbClr val="434342"/>
                </a:solidFill>
                <a:latin typeface="Arial"/>
                <a:cs typeface="Arial"/>
              </a:rPr>
              <a:t> </a:t>
            </a:r>
            <a:r>
              <a:rPr lang="en-US" sz="2100" spc="85" dirty="0" err="1">
                <a:solidFill>
                  <a:srgbClr val="434342"/>
                </a:solidFill>
                <a:latin typeface="Arial"/>
                <a:cs typeface="Arial"/>
              </a:rPr>
              <a:t>pequeño</a:t>
            </a:r>
            <a:r>
              <a:rPr lang="en-US" sz="2100" spc="85" dirty="0">
                <a:solidFill>
                  <a:srgbClr val="434342"/>
                </a:solidFill>
                <a:latin typeface="Arial"/>
                <a:cs typeface="Arial"/>
              </a:rPr>
              <a:t>) </a:t>
            </a:r>
            <a:r>
              <a:rPr kumimoji="0" lang="es-AR" altLang="es-AR" sz="2400" b="0" i="0" u="none" strike="noStrike" cap="none" normalizeH="0" baseline="0" dirty="0">
                <a:ln>
                  <a:noFill/>
                </a:ln>
                <a:solidFill>
                  <a:srgbClr val="0F1419"/>
                </a:solidFill>
                <a:effectLst/>
                <a:latin typeface="TwitterChirp"/>
              </a:rPr>
              <a:t>se compone de 2 hemisferios (I y D) y entre ellos se encuentra el </a:t>
            </a:r>
            <a:r>
              <a:rPr kumimoji="0" lang="es-AR" altLang="es-AR" sz="2400" b="0" i="0" u="sng" strike="noStrike" cap="none" normalizeH="0" baseline="0" dirty="0">
                <a:ln>
                  <a:noFill/>
                </a:ln>
                <a:solidFill>
                  <a:srgbClr val="0F1419"/>
                </a:solidFill>
                <a:effectLst/>
                <a:latin typeface="TwitterChirp"/>
              </a:rPr>
              <a:t>vermis cerebeloso</a:t>
            </a:r>
            <a:r>
              <a:rPr kumimoji="0" lang="es-AR" altLang="es-AR" sz="2400" b="0" i="0" u="none" strike="noStrike" cap="none" normalizeH="0" baseline="0" dirty="0">
                <a:ln>
                  <a:noFill/>
                </a:ln>
                <a:solidFill>
                  <a:srgbClr val="0F1419"/>
                </a:solidFill>
                <a:effectLst/>
                <a:latin typeface="TwitterChirp"/>
              </a:rPr>
              <a:t>. La superficie del cerebelo </a:t>
            </a:r>
            <a:r>
              <a:rPr kumimoji="0" lang="es-AR" altLang="es-AR" sz="2400" b="0" i="0" u="none" strike="noStrike" cap="none" normalizeH="0" baseline="0" dirty="0" err="1">
                <a:ln>
                  <a:noFill/>
                </a:ln>
                <a:solidFill>
                  <a:srgbClr val="0F1419"/>
                </a:solidFill>
                <a:effectLst/>
                <a:latin typeface="TwitterChirp"/>
              </a:rPr>
              <a:t>está,muy</a:t>
            </a:r>
            <a:r>
              <a:rPr kumimoji="0" lang="es-AR" altLang="es-AR" sz="2400" b="0" i="0" u="none" strike="noStrike" cap="none" normalizeH="0" baseline="0" dirty="0">
                <a:ln>
                  <a:noFill/>
                </a:ln>
                <a:solidFill>
                  <a:srgbClr val="0F1419"/>
                </a:solidFill>
                <a:effectLst/>
                <a:latin typeface="TwitterChirp"/>
              </a:rPr>
              <a:t> plegada. Los pliegues denominados </a:t>
            </a:r>
            <a:r>
              <a:rPr kumimoji="0" lang="es-AR" altLang="es-AR" sz="2400" b="1" i="0" u="none" strike="noStrike" cap="none" normalizeH="0" baseline="0" dirty="0">
                <a:ln>
                  <a:noFill/>
                </a:ln>
                <a:solidFill>
                  <a:srgbClr val="0F1419"/>
                </a:solidFill>
                <a:effectLst/>
                <a:latin typeface="TwitterChirp"/>
              </a:rPr>
              <a:t>folias </a:t>
            </a:r>
            <a:r>
              <a:rPr kumimoji="0" lang="es-AR" altLang="es-AR" sz="2400" b="0" i="0" u="none" strike="noStrike" cap="none" normalizeH="0" baseline="0" dirty="0">
                <a:ln>
                  <a:noFill/>
                </a:ln>
                <a:solidFill>
                  <a:srgbClr val="0F1419"/>
                </a:solidFill>
                <a:effectLst/>
                <a:latin typeface="TwitterChirp"/>
              </a:rPr>
              <a:t>están dispuestos transversalmente.</a:t>
            </a:r>
            <a:endParaRPr kumimoji="0" lang="es-AR" altLang="es-AR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12700" marR="5080" algn="just">
              <a:lnSpc>
                <a:spcPct val="151000"/>
              </a:lnSpc>
              <a:spcBef>
                <a:spcPts val="95"/>
              </a:spcBef>
            </a:pPr>
            <a:r>
              <a:rPr lang="en-US" sz="2100" b="1" spc="85" dirty="0">
                <a:solidFill>
                  <a:srgbClr val="434342"/>
                </a:solidFill>
                <a:latin typeface="Arial"/>
                <a:cs typeface="Arial"/>
              </a:rPr>
              <a:t>  </a:t>
            </a:r>
            <a:endParaRPr lang="en-US" sz="2100" u="sng" spc="80" dirty="0">
              <a:solidFill>
                <a:srgbClr val="434342"/>
              </a:solidFill>
              <a:uFill>
                <a:solidFill>
                  <a:srgbClr val="434342"/>
                </a:solidFill>
              </a:uFill>
              <a:latin typeface="Lucida Sans Unicode"/>
              <a:cs typeface="Lucida Sans Unicode"/>
            </a:endParaRPr>
          </a:p>
          <a:p>
            <a:pPr marL="12700" marR="5080" algn="just">
              <a:lnSpc>
                <a:spcPct val="151000"/>
              </a:lnSpc>
              <a:spcBef>
                <a:spcPts val="95"/>
              </a:spcBef>
            </a:pPr>
            <a:endParaRPr lang="en-US" sz="2100" u="heavy" spc="80" dirty="0">
              <a:solidFill>
                <a:srgbClr val="434342"/>
              </a:solidFill>
              <a:uFill>
                <a:solidFill>
                  <a:srgbClr val="434342"/>
                </a:solidFill>
              </a:uFill>
              <a:latin typeface="Lucida Sans Unicode"/>
              <a:cs typeface="Lucida Sans Unicode"/>
            </a:endParaRPr>
          </a:p>
          <a:p>
            <a:pPr marL="12700" marR="5080" algn="just">
              <a:lnSpc>
                <a:spcPct val="151000"/>
              </a:lnSpc>
              <a:spcBef>
                <a:spcPts val="95"/>
              </a:spcBef>
            </a:pPr>
            <a:endParaRPr lang="en-US" sz="2100" u="heavy" spc="80" dirty="0">
              <a:solidFill>
                <a:srgbClr val="434342"/>
              </a:solidFill>
              <a:uFill>
                <a:solidFill>
                  <a:srgbClr val="434342"/>
                </a:solidFill>
              </a:uFill>
              <a:latin typeface="Lucida Sans Unicode"/>
              <a:cs typeface="Lucida Sans Unicode"/>
            </a:endParaRPr>
          </a:p>
          <a:p>
            <a:pPr marL="12700" marR="5080" algn="just">
              <a:lnSpc>
                <a:spcPct val="151000"/>
              </a:lnSpc>
              <a:spcBef>
                <a:spcPts val="95"/>
              </a:spcBef>
            </a:pPr>
            <a:endParaRPr lang="en-US" sz="2100" u="heavy" spc="80" dirty="0">
              <a:solidFill>
                <a:srgbClr val="434342"/>
              </a:solidFill>
              <a:uFill>
                <a:solidFill>
                  <a:srgbClr val="434342"/>
                </a:solidFill>
              </a:uFill>
              <a:latin typeface="Lucida Sans Unicode"/>
              <a:cs typeface="Lucida Sans Unicode"/>
            </a:endParaRPr>
          </a:p>
          <a:p>
            <a:pPr marL="12700" marR="5080" algn="just">
              <a:lnSpc>
                <a:spcPct val="151000"/>
              </a:lnSpc>
              <a:spcBef>
                <a:spcPts val="95"/>
              </a:spcBef>
            </a:pPr>
            <a:r>
              <a:rPr sz="2100" spc="25" dirty="0">
                <a:solidFill>
                  <a:srgbClr val="434342"/>
                </a:solidFill>
                <a:latin typeface="Lucida Sans Unicode"/>
                <a:cs typeface="Lucida Sans Unicode"/>
              </a:rPr>
              <a:t>.</a:t>
            </a:r>
            <a:endParaRPr sz="2100" dirty="0">
              <a:latin typeface="Lucida Sans Unicode"/>
              <a:cs typeface="Lucida Sans Unicode"/>
            </a:endParaRPr>
          </a:p>
        </p:txBody>
      </p:sp>
      <p:pic>
        <p:nvPicPr>
          <p:cNvPr id="6" name="object 9">
            <a:extLst>
              <a:ext uri="{FF2B5EF4-FFF2-40B4-BE49-F238E27FC236}">
                <a16:creationId xmlns:a16="http://schemas.microsoft.com/office/drawing/2014/main" id="{C00256CA-A41A-3E0F-E12C-DC779E069DC5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2400" y="4460928"/>
            <a:ext cx="3509574" cy="2240279"/>
          </a:xfrm>
          <a:prstGeom prst="rect">
            <a:avLst/>
          </a:prstGeom>
        </p:spPr>
      </p:pic>
      <p:pic>
        <p:nvPicPr>
          <p:cNvPr id="7" name="Picture 13" descr="Vectores e ilustraciones de Mariposa para descargar gratis | Freepik">
            <a:extLst>
              <a:ext uri="{FF2B5EF4-FFF2-40B4-BE49-F238E27FC236}">
                <a16:creationId xmlns:a16="http://schemas.microsoft.com/office/drawing/2014/main" id="{7AF14588-55C6-33F2-C030-8ABDEF67FC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633" y="4554893"/>
            <a:ext cx="3862388" cy="224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25654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>
          <a:extLst>
            <a:ext uri="{FF2B5EF4-FFF2-40B4-BE49-F238E27FC236}">
              <a16:creationId xmlns:a16="http://schemas.microsoft.com/office/drawing/2014/main" id="{CE53497B-BD83-79C4-5610-DCA8F4FF37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1f4e7d7cbd7_0_160">
            <a:extLst>
              <a:ext uri="{FF2B5EF4-FFF2-40B4-BE49-F238E27FC236}">
                <a16:creationId xmlns:a16="http://schemas.microsoft.com/office/drawing/2014/main" id="{0F3C774E-CB88-8655-C3D4-CBA5D022087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430191"/>
            <a:ext cx="8229600" cy="7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C94B05"/>
              </a:buClr>
              <a:buSzPts val="4400"/>
              <a:buFont typeface="Aharoni"/>
              <a:buNone/>
            </a:pPr>
            <a:r>
              <a:rPr lang="es-AR" sz="4400" dirty="0">
                <a:solidFill>
                  <a:srgbClr val="C94B05"/>
                </a:solidFill>
                <a:latin typeface="Aharoni"/>
                <a:ea typeface="Aharoni"/>
                <a:cs typeface="Aharoni"/>
                <a:sym typeface="Aharoni"/>
              </a:rPr>
              <a:t>Cerebelo</a:t>
            </a:r>
            <a:endParaRPr sz="4400" dirty="0">
              <a:solidFill>
                <a:srgbClr val="C94B05"/>
              </a:solidFill>
              <a:latin typeface="Aharoni"/>
              <a:ea typeface="Aharoni"/>
              <a:cs typeface="Aharoni"/>
              <a:sym typeface="Aharoni"/>
            </a:endParaRPr>
          </a:p>
        </p:txBody>
      </p:sp>
      <p:sp>
        <p:nvSpPr>
          <p:cNvPr id="379" name="Google Shape;379;g1f4e7d7cbd7_0_160" descr="SISTEMA NERVIOSO CENTRAL | Dolopedia">
            <a:extLst>
              <a:ext uri="{FF2B5EF4-FFF2-40B4-BE49-F238E27FC236}">
                <a16:creationId xmlns:a16="http://schemas.microsoft.com/office/drawing/2014/main" id="{14CD2B83-569F-14C2-CAB1-CC174193A96D}"/>
              </a:ext>
            </a:extLst>
          </p:cNvPr>
          <p:cNvSpPr/>
          <p:nvPr/>
        </p:nvSpPr>
        <p:spPr>
          <a:xfrm>
            <a:off x="155575" y="-24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0" name="Google Shape;380;g1f4e7d7cbd7_0_160" descr="SISTEMA NERVIOSO CENTRAL | Dolopedia">
            <a:extLst>
              <a:ext uri="{FF2B5EF4-FFF2-40B4-BE49-F238E27FC236}">
                <a16:creationId xmlns:a16="http://schemas.microsoft.com/office/drawing/2014/main" id="{4BF0995A-352D-E4B0-C5C6-9E76C545EE37}"/>
              </a:ext>
            </a:extLst>
          </p:cNvPr>
          <p:cNvSpPr/>
          <p:nvPr/>
        </p:nvSpPr>
        <p:spPr>
          <a:xfrm>
            <a:off x="155575" y="-24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1" name="Google Shape;381;g1f4e7d7cbd7_0_160" descr="SISTEMA NERVIOSO CENTRAL | Dolopedia">
            <a:extLst>
              <a:ext uri="{FF2B5EF4-FFF2-40B4-BE49-F238E27FC236}">
                <a16:creationId xmlns:a16="http://schemas.microsoft.com/office/drawing/2014/main" id="{77C5F7EE-7BEA-7694-4297-49424AF26FB8}"/>
              </a:ext>
            </a:extLst>
          </p:cNvPr>
          <p:cNvSpPr/>
          <p:nvPr/>
        </p:nvSpPr>
        <p:spPr>
          <a:xfrm>
            <a:off x="155575" y="-24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" name="Picture 13" descr="Vectores e ilustraciones de Mariposa para descargar gratis | Freepik">
            <a:extLst>
              <a:ext uri="{FF2B5EF4-FFF2-40B4-BE49-F238E27FC236}">
                <a16:creationId xmlns:a16="http://schemas.microsoft.com/office/drawing/2014/main" id="{1F072514-C834-DFC1-DEF6-A99C95951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471" y="3250874"/>
            <a:ext cx="2657159" cy="1541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ject 7">
            <a:extLst>
              <a:ext uri="{FF2B5EF4-FFF2-40B4-BE49-F238E27FC236}">
                <a16:creationId xmlns:a16="http://schemas.microsoft.com/office/drawing/2014/main" id="{8552C730-D447-822D-B6BF-C02E7D13C66D}"/>
              </a:ext>
            </a:extLst>
          </p:cNvPr>
          <p:cNvSpPr txBox="1"/>
          <p:nvPr/>
        </p:nvSpPr>
        <p:spPr>
          <a:xfrm>
            <a:off x="293370" y="1604045"/>
            <a:ext cx="8380730" cy="339156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51000"/>
              </a:lnSpc>
              <a:spcBef>
                <a:spcPts val="95"/>
              </a:spcBef>
            </a:pPr>
            <a:r>
              <a:rPr kumimoji="0" lang="es-AR" altLang="es-AR" sz="2000" b="0" i="0" u="none" strike="noStrike" cap="none" normalizeH="0" baseline="0" dirty="0">
                <a:ln>
                  <a:noFill/>
                </a:ln>
                <a:solidFill>
                  <a:srgbClr val="0F1419"/>
                </a:solidFill>
                <a:effectLst/>
                <a:latin typeface="TwitterChirp"/>
              </a:rPr>
              <a:t>Los pliegues denominados </a:t>
            </a:r>
            <a:r>
              <a:rPr kumimoji="0" lang="es-AR" altLang="es-AR" sz="2000" b="1" i="0" u="none" strike="noStrike" cap="none" normalizeH="0" baseline="0" dirty="0">
                <a:ln>
                  <a:noFill/>
                </a:ln>
                <a:solidFill>
                  <a:srgbClr val="0F1419"/>
                </a:solidFill>
                <a:effectLst/>
                <a:latin typeface="TwitterChirp"/>
              </a:rPr>
              <a:t>folias </a:t>
            </a:r>
            <a:r>
              <a:rPr kumimoji="0" lang="es-AR" altLang="es-AR" sz="2000" b="0" i="0" u="none" strike="noStrike" cap="none" normalizeH="0" baseline="0" dirty="0">
                <a:ln>
                  <a:noFill/>
                </a:ln>
                <a:solidFill>
                  <a:srgbClr val="0F1419"/>
                </a:solidFill>
                <a:effectLst/>
                <a:latin typeface="TwitterChirp"/>
              </a:rPr>
              <a:t>están dispuestos transversalmente. Entre ellos hay grandes surcos o cisuras que lo dividen transversalmente en </a:t>
            </a:r>
            <a:r>
              <a:rPr kumimoji="0" lang="es-AR" altLang="es-AR" sz="2000" b="0" i="1" u="none" strike="noStrike" cap="none" normalizeH="0" baseline="0" dirty="0">
                <a:ln>
                  <a:noFill/>
                </a:ln>
                <a:solidFill>
                  <a:srgbClr val="0F1419"/>
                </a:solidFill>
                <a:effectLst/>
                <a:latin typeface="TwitterChirp"/>
              </a:rPr>
              <a:t>tres lóbulos</a:t>
            </a:r>
            <a:r>
              <a:rPr kumimoji="0" lang="es-AR" altLang="es-AR" sz="2000" b="0" i="0" u="none" strike="noStrike" cap="none" normalizeH="0" baseline="0" dirty="0">
                <a:ln>
                  <a:noFill/>
                </a:ln>
                <a:solidFill>
                  <a:srgbClr val="0F1419"/>
                </a:solidFill>
                <a:effectLst/>
                <a:latin typeface="TwitterChirp"/>
              </a:rPr>
              <a:t>: el </a:t>
            </a:r>
            <a:r>
              <a:rPr kumimoji="0" lang="es-AR" altLang="es-AR" sz="2000" b="0" i="0" u="sng" strike="noStrike" cap="none" normalizeH="0" baseline="0" dirty="0">
                <a:ln>
                  <a:noFill/>
                </a:ln>
                <a:solidFill>
                  <a:srgbClr val="0F1419"/>
                </a:solidFill>
                <a:effectLst/>
                <a:latin typeface="TwitterChirp"/>
              </a:rPr>
              <a:t>anterior y posterior y el floculonodular.</a:t>
            </a:r>
            <a:r>
              <a:rPr lang="en-US" sz="2100" b="1" u="sng" spc="85" dirty="0">
                <a:solidFill>
                  <a:srgbClr val="434342"/>
                </a:solidFill>
                <a:latin typeface="Arial"/>
                <a:cs typeface="Arial"/>
              </a:rPr>
              <a:t>  </a:t>
            </a:r>
            <a:endParaRPr lang="en-US" sz="2100" u="sng" spc="80" dirty="0">
              <a:solidFill>
                <a:srgbClr val="434342"/>
              </a:solidFill>
              <a:uFill>
                <a:solidFill>
                  <a:srgbClr val="434342"/>
                </a:solidFill>
              </a:uFill>
              <a:latin typeface="Lucida Sans Unicode"/>
              <a:cs typeface="Lucida Sans Unicode"/>
            </a:endParaRPr>
          </a:p>
          <a:p>
            <a:pPr marL="12700" marR="5080" algn="just">
              <a:lnSpc>
                <a:spcPct val="151000"/>
              </a:lnSpc>
              <a:spcBef>
                <a:spcPts val="95"/>
              </a:spcBef>
            </a:pPr>
            <a:endParaRPr lang="en-US" sz="2100" u="heavy" spc="80" dirty="0">
              <a:solidFill>
                <a:srgbClr val="434342"/>
              </a:solidFill>
              <a:uFill>
                <a:solidFill>
                  <a:srgbClr val="434342"/>
                </a:solidFill>
              </a:uFill>
              <a:latin typeface="Lucida Sans Unicode"/>
              <a:cs typeface="Lucida Sans Unicode"/>
            </a:endParaRPr>
          </a:p>
          <a:p>
            <a:pPr marL="12700" marR="5080" algn="just">
              <a:lnSpc>
                <a:spcPct val="151000"/>
              </a:lnSpc>
              <a:spcBef>
                <a:spcPts val="95"/>
              </a:spcBef>
            </a:pPr>
            <a:endParaRPr lang="en-US" sz="2100" u="heavy" spc="80" dirty="0">
              <a:solidFill>
                <a:srgbClr val="434342"/>
              </a:solidFill>
              <a:uFill>
                <a:solidFill>
                  <a:srgbClr val="434342"/>
                </a:solidFill>
              </a:uFill>
              <a:latin typeface="Lucida Sans Unicode"/>
              <a:cs typeface="Lucida Sans Unicode"/>
            </a:endParaRPr>
          </a:p>
          <a:p>
            <a:pPr marL="12700" marR="5080" algn="just">
              <a:lnSpc>
                <a:spcPct val="151000"/>
              </a:lnSpc>
              <a:spcBef>
                <a:spcPts val="95"/>
              </a:spcBef>
            </a:pPr>
            <a:endParaRPr lang="en-US" sz="2100" u="heavy" spc="80" dirty="0">
              <a:solidFill>
                <a:srgbClr val="434342"/>
              </a:solidFill>
              <a:uFill>
                <a:solidFill>
                  <a:srgbClr val="434342"/>
                </a:solidFill>
              </a:uFill>
              <a:latin typeface="Lucida Sans Unicode"/>
              <a:cs typeface="Lucida Sans Unicode"/>
            </a:endParaRPr>
          </a:p>
          <a:p>
            <a:pPr marL="12700" marR="5080" algn="just">
              <a:lnSpc>
                <a:spcPct val="151000"/>
              </a:lnSpc>
              <a:spcBef>
                <a:spcPts val="95"/>
              </a:spcBef>
            </a:pPr>
            <a:r>
              <a:rPr sz="2100" spc="25" dirty="0">
                <a:solidFill>
                  <a:srgbClr val="434342"/>
                </a:solidFill>
                <a:latin typeface="Lucida Sans Unicode"/>
                <a:cs typeface="Lucida Sans Unicode"/>
              </a:rPr>
              <a:t>.</a:t>
            </a:r>
            <a:endParaRPr sz="2100" dirty="0">
              <a:latin typeface="Lucida Sans Unicode"/>
              <a:cs typeface="Lucida Sans Unicode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7E06F21-2693-93ED-EBD5-83A57CC0B1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370" y="3250874"/>
            <a:ext cx="5688862" cy="3440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0245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1f4e7d7cbd7_0_24"/>
          <p:cNvSpPr txBox="1">
            <a:spLocks noGrp="1"/>
          </p:cNvSpPr>
          <p:nvPr>
            <p:ph type="title"/>
          </p:nvPr>
        </p:nvSpPr>
        <p:spPr>
          <a:xfrm>
            <a:off x="457200" y="430191"/>
            <a:ext cx="8229600" cy="7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C94B05"/>
              </a:buClr>
              <a:buSzPts val="4400"/>
              <a:buFont typeface="Aharoni"/>
              <a:buNone/>
            </a:pPr>
            <a:r>
              <a:rPr lang="es-AR" sz="4400">
                <a:solidFill>
                  <a:srgbClr val="C94B05"/>
                </a:solidFill>
                <a:latin typeface="Aharoni"/>
                <a:ea typeface="Aharoni"/>
                <a:cs typeface="Aharoni"/>
                <a:sym typeface="Aharoni"/>
              </a:rPr>
              <a:t>MÉDULA ESPINAL</a:t>
            </a:r>
            <a:endParaRPr sz="4400">
              <a:solidFill>
                <a:srgbClr val="C94B05"/>
              </a:solidFill>
              <a:latin typeface="Aharoni"/>
              <a:ea typeface="Aharoni"/>
              <a:cs typeface="Aharoni"/>
              <a:sym typeface="Aharoni"/>
            </a:endParaRPr>
          </a:p>
        </p:txBody>
      </p:sp>
      <p:sp>
        <p:nvSpPr>
          <p:cNvPr id="228" name="Google Shape;228;g1f4e7d7cbd7_0_24" descr="SISTEMA NERVIOSO CENTRAL | Dolopedia"/>
          <p:cNvSpPr/>
          <p:nvPr/>
        </p:nvSpPr>
        <p:spPr>
          <a:xfrm>
            <a:off x="155575" y="-24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9" name="Google Shape;229;g1f4e7d7cbd7_0_24" descr="SISTEMA NERVIOSO CENTRAL | Dolopedia"/>
          <p:cNvSpPr/>
          <p:nvPr/>
        </p:nvSpPr>
        <p:spPr>
          <a:xfrm>
            <a:off x="155575" y="-24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0" name="Google Shape;230;g1f4e7d7cbd7_0_24" descr="SISTEMA NERVIOSO CENTRAL | Dolopedia"/>
          <p:cNvSpPr/>
          <p:nvPr/>
        </p:nvSpPr>
        <p:spPr>
          <a:xfrm>
            <a:off x="155575" y="-24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31" name="Google Shape;231;g1f4e7d7cbd7_0_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10825" y="1663575"/>
            <a:ext cx="3202650" cy="2775649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g1f4e7d7cbd7_0_24"/>
          <p:cNvSpPr txBox="1"/>
          <p:nvPr/>
        </p:nvSpPr>
        <p:spPr>
          <a:xfrm>
            <a:off x="407400" y="1731475"/>
            <a:ext cx="5092500" cy="48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M.E. está en constante interacción con el SNP y tiene una gran relevancia en dos funciones básicas, las </a:t>
            </a:r>
            <a:r>
              <a:rPr lang="es-AR" sz="2400" b="1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SENSORIALES </a:t>
            </a:r>
            <a:r>
              <a:rPr lang="es-AR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 las </a:t>
            </a:r>
            <a:r>
              <a:rPr lang="es-AR" sz="2400" b="1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MOTORAS</a:t>
            </a:r>
            <a:endParaRPr sz="2400" b="1" dirty="0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>
          <a:extLst>
            <a:ext uri="{FF2B5EF4-FFF2-40B4-BE49-F238E27FC236}">
              <a16:creationId xmlns:a16="http://schemas.microsoft.com/office/drawing/2014/main" id="{DCF97A93-0B43-20CC-9481-C1E2691801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1f4e7d7cbd7_0_160">
            <a:extLst>
              <a:ext uri="{FF2B5EF4-FFF2-40B4-BE49-F238E27FC236}">
                <a16:creationId xmlns:a16="http://schemas.microsoft.com/office/drawing/2014/main" id="{D0389EEB-0F2F-B156-4627-B05D2A1D9C6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430191"/>
            <a:ext cx="8229600" cy="7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C94B05"/>
              </a:buClr>
              <a:buSzPts val="4400"/>
              <a:buFont typeface="Aharoni"/>
              <a:buNone/>
            </a:pPr>
            <a:r>
              <a:rPr lang="es-AR" sz="4400" dirty="0">
                <a:solidFill>
                  <a:srgbClr val="C94B05"/>
                </a:solidFill>
                <a:latin typeface="Aharoni"/>
                <a:ea typeface="Aharoni"/>
                <a:cs typeface="Aharoni"/>
                <a:sym typeface="Aharoni"/>
              </a:rPr>
              <a:t>Cerebelo</a:t>
            </a:r>
            <a:endParaRPr sz="4400" dirty="0">
              <a:solidFill>
                <a:srgbClr val="C94B05"/>
              </a:solidFill>
              <a:latin typeface="Aharoni"/>
              <a:ea typeface="Aharoni"/>
              <a:cs typeface="Aharoni"/>
              <a:sym typeface="Aharoni"/>
            </a:endParaRPr>
          </a:p>
        </p:txBody>
      </p:sp>
      <p:sp>
        <p:nvSpPr>
          <p:cNvPr id="379" name="Google Shape;379;g1f4e7d7cbd7_0_160" descr="SISTEMA NERVIOSO CENTRAL | Dolopedia">
            <a:extLst>
              <a:ext uri="{FF2B5EF4-FFF2-40B4-BE49-F238E27FC236}">
                <a16:creationId xmlns:a16="http://schemas.microsoft.com/office/drawing/2014/main" id="{0DD3D99D-12AB-0554-3847-9670F7B86866}"/>
              </a:ext>
            </a:extLst>
          </p:cNvPr>
          <p:cNvSpPr/>
          <p:nvPr/>
        </p:nvSpPr>
        <p:spPr>
          <a:xfrm>
            <a:off x="155575" y="-24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0" name="Google Shape;380;g1f4e7d7cbd7_0_160" descr="SISTEMA NERVIOSO CENTRAL | Dolopedia">
            <a:extLst>
              <a:ext uri="{FF2B5EF4-FFF2-40B4-BE49-F238E27FC236}">
                <a16:creationId xmlns:a16="http://schemas.microsoft.com/office/drawing/2014/main" id="{32E45811-CEE7-6ACE-CB4B-5B2ACF37DDBC}"/>
              </a:ext>
            </a:extLst>
          </p:cNvPr>
          <p:cNvSpPr/>
          <p:nvPr/>
        </p:nvSpPr>
        <p:spPr>
          <a:xfrm>
            <a:off x="155575" y="-24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1" name="Google Shape;381;g1f4e7d7cbd7_0_160" descr="SISTEMA NERVIOSO CENTRAL | Dolopedia">
            <a:extLst>
              <a:ext uri="{FF2B5EF4-FFF2-40B4-BE49-F238E27FC236}">
                <a16:creationId xmlns:a16="http://schemas.microsoft.com/office/drawing/2014/main" id="{F426EB13-312F-144B-F249-381FC71DC455}"/>
              </a:ext>
            </a:extLst>
          </p:cNvPr>
          <p:cNvSpPr/>
          <p:nvPr/>
        </p:nvSpPr>
        <p:spPr>
          <a:xfrm>
            <a:off x="155575" y="-24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CE5E63C-6F32-7546-3BA4-88551CFF45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9941" y="1643449"/>
            <a:ext cx="6997363" cy="5214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1541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>
          <a:extLst>
            <a:ext uri="{FF2B5EF4-FFF2-40B4-BE49-F238E27FC236}">
              <a16:creationId xmlns:a16="http://schemas.microsoft.com/office/drawing/2014/main" id="{B5223DB1-4265-54E0-987B-A18BBE6F04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1f4e7d7cbd7_0_160">
            <a:extLst>
              <a:ext uri="{FF2B5EF4-FFF2-40B4-BE49-F238E27FC236}">
                <a16:creationId xmlns:a16="http://schemas.microsoft.com/office/drawing/2014/main" id="{624D02A9-5186-DDA3-3288-AA3B3CD73EB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430191"/>
            <a:ext cx="8229600" cy="7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C94B05"/>
              </a:buClr>
              <a:buSzPts val="4400"/>
              <a:buFont typeface="Aharoni"/>
              <a:buNone/>
            </a:pPr>
            <a:r>
              <a:rPr lang="es-AR" sz="4400" dirty="0">
                <a:solidFill>
                  <a:srgbClr val="C94B05"/>
                </a:solidFill>
                <a:latin typeface="Aharoni"/>
                <a:ea typeface="Aharoni"/>
                <a:cs typeface="Aharoni"/>
                <a:sym typeface="Aharoni"/>
              </a:rPr>
              <a:t>Cerebelo</a:t>
            </a:r>
            <a:endParaRPr sz="4400" dirty="0">
              <a:solidFill>
                <a:srgbClr val="C94B05"/>
              </a:solidFill>
              <a:latin typeface="Aharoni"/>
              <a:ea typeface="Aharoni"/>
              <a:cs typeface="Aharoni"/>
              <a:sym typeface="Aharoni"/>
            </a:endParaRPr>
          </a:p>
        </p:txBody>
      </p:sp>
      <p:sp>
        <p:nvSpPr>
          <p:cNvPr id="379" name="Google Shape;379;g1f4e7d7cbd7_0_160" descr="SISTEMA NERVIOSO CENTRAL | Dolopedia">
            <a:extLst>
              <a:ext uri="{FF2B5EF4-FFF2-40B4-BE49-F238E27FC236}">
                <a16:creationId xmlns:a16="http://schemas.microsoft.com/office/drawing/2014/main" id="{30AC6BF4-B147-621B-56A0-B2329AE1BCF3}"/>
              </a:ext>
            </a:extLst>
          </p:cNvPr>
          <p:cNvSpPr/>
          <p:nvPr/>
        </p:nvSpPr>
        <p:spPr>
          <a:xfrm>
            <a:off x="155575" y="-24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0" name="Google Shape;380;g1f4e7d7cbd7_0_160" descr="SISTEMA NERVIOSO CENTRAL | Dolopedia">
            <a:extLst>
              <a:ext uri="{FF2B5EF4-FFF2-40B4-BE49-F238E27FC236}">
                <a16:creationId xmlns:a16="http://schemas.microsoft.com/office/drawing/2014/main" id="{7103D2B3-1354-533C-14E8-DAD60F4DD7C0}"/>
              </a:ext>
            </a:extLst>
          </p:cNvPr>
          <p:cNvSpPr/>
          <p:nvPr/>
        </p:nvSpPr>
        <p:spPr>
          <a:xfrm>
            <a:off x="155575" y="-24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1" name="Google Shape;381;g1f4e7d7cbd7_0_160" descr="SISTEMA NERVIOSO CENTRAL | Dolopedia">
            <a:extLst>
              <a:ext uri="{FF2B5EF4-FFF2-40B4-BE49-F238E27FC236}">
                <a16:creationId xmlns:a16="http://schemas.microsoft.com/office/drawing/2014/main" id="{30B577F6-BD82-41BE-782E-B16EA56B5D33}"/>
              </a:ext>
            </a:extLst>
          </p:cNvPr>
          <p:cNvSpPr/>
          <p:nvPr/>
        </p:nvSpPr>
        <p:spPr>
          <a:xfrm>
            <a:off x="155575" y="-24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4A73870-3774-DE82-18E0-2D184E29C2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546" y="1779375"/>
            <a:ext cx="8636176" cy="4893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74643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>
          <a:extLst>
            <a:ext uri="{FF2B5EF4-FFF2-40B4-BE49-F238E27FC236}">
              <a16:creationId xmlns:a16="http://schemas.microsoft.com/office/drawing/2014/main" id="{C25A0484-9D4A-FCDD-416E-82744820A3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1f4e7d7cbd7_0_160">
            <a:extLst>
              <a:ext uri="{FF2B5EF4-FFF2-40B4-BE49-F238E27FC236}">
                <a16:creationId xmlns:a16="http://schemas.microsoft.com/office/drawing/2014/main" id="{E853C5A1-C889-7A5F-CEEA-7DF858E5499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430191"/>
            <a:ext cx="8229600" cy="7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C94B05"/>
              </a:buClr>
              <a:buSzPts val="4400"/>
              <a:buFont typeface="Aharoni"/>
              <a:buNone/>
            </a:pPr>
            <a:r>
              <a:rPr lang="es-AR" sz="4400" dirty="0">
                <a:solidFill>
                  <a:srgbClr val="C94B05"/>
                </a:solidFill>
                <a:latin typeface="Aharoni"/>
                <a:ea typeface="Aharoni"/>
                <a:cs typeface="Aharoni"/>
                <a:sym typeface="Aharoni"/>
              </a:rPr>
              <a:t>Cerebelo</a:t>
            </a:r>
            <a:endParaRPr sz="4400" dirty="0">
              <a:solidFill>
                <a:srgbClr val="C94B05"/>
              </a:solidFill>
              <a:latin typeface="Aharoni"/>
              <a:ea typeface="Aharoni"/>
              <a:cs typeface="Aharoni"/>
              <a:sym typeface="Aharoni"/>
            </a:endParaRPr>
          </a:p>
        </p:txBody>
      </p:sp>
      <p:sp>
        <p:nvSpPr>
          <p:cNvPr id="379" name="Google Shape;379;g1f4e7d7cbd7_0_160" descr="SISTEMA NERVIOSO CENTRAL | Dolopedia">
            <a:extLst>
              <a:ext uri="{FF2B5EF4-FFF2-40B4-BE49-F238E27FC236}">
                <a16:creationId xmlns:a16="http://schemas.microsoft.com/office/drawing/2014/main" id="{F6DC1B70-08F8-3B8F-E77A-AB2CB7FD8504}"/>
              </a:ext>
            </a:extLst>
          </p:cNvPr>
          <p:cNvSpPr/>
          <p:nvPr/>
        </p:nvSpPr>
        <p:spPr>
          <a:xfrm>
            <a:off x="155575" y="-24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0" name="Google Shape;380;g1f4e7d7cbd7_0_160" descr="SISTEMA NERVIOSO CENTRAL | Dolopedia">
            <a:extLst>
              <a:ext uri="{FF2B5EF4-FFF2-40B4-BE49-F238E27FC236}">
                <a16:creationId xmlns:a16="http://schemas.microsoft.com/office/drawing/2014/main" id="{DDBDDC8E-984B-A034-52FA-678ABA72AAE9}"/>
              </a:ext>
            </a:extLst>
          </p:cNvPr>
          <p:cNvSpPr/>
          <p:nvPr/>
        </p:nvSpPr>
        <p:spPr>
          <a:xfrm>
            <a:off x="155575" y="-24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1" name="Google Shape;381;g1f4e7d7cbd7_0_160" descr="SISTEMA NERVIOSO CENTRAL | Dolopedia">
            <a:extLst>
              <a:ext uri="{FF2B5EF4-FFF2-40B4-BE49-F238E27FC236}">
                <a16:creationId xmlns:a16="http://schemas.microsoft.com/office/drawing/2014/main" id="{A4D730A6-84AC-3715-EE87-ABE6EC192599}"/>
              </a:ext>
            </a:extLst>
          </p:cNvPr>
          <p:cNvSpPr/>
          <p:nvPr/>
        </p:nvSpPr>
        <p:spPr>
          <a:xfrm>
            <a:off x="155575" y="-24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F51557C-7A01-E566-AA40-48090C5269EA}"/>
              </a:ext>
            </a:extLst>
          </p:cNvPr>
          <p:cNvSpPr txBox="1"/>
          <p:nvPr/>
        </p:nvSpPr>
        <p:spPr>
          <a:xfrm>
            <a:off x="608562" y="1608537"/>
            <a:ext cx="79268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AR" sz="2400" dirty="0"/>
              <a:t>Está compuesto por una cubierta externa de </a:t>
            </a:r>
            <a:r>
              <a:rPr lang="es-AR" sz="2400" b="1" dirty="0"/>
              <a:t>sustancia gris </a:t>
            </a:r>
            <a:r>
              <a:rPr lang="es-AR" sz="2400" dirty="0"/>
              <a:t>denominada corteza y la </a:t>
            </a:r>
            <a:r>
              <a:rPr lang="es-AR" sz="2400" b="1" dirty="0"/>
              <a:t>sustancia blanca </a:t>
            </a:r>
            <a:r>
              <a:rPr lang="es-AR" sz="2400" dirty="0"/>
              <a:t>interna. </a:t>
            </a:r>
            <a:endParaRPr lang="es-AR" sz="2400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66E48B8-4A3A-2C96-2703-8275379981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562" y="3001809"/>
            <a:ext cx="8035726" cy="3111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0723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>
          <a:extLst>
            <a:ext uri="{FF2B5EF4-FFF2-40B4-BE49-F238E27FC236}">
              <a16:creationId xmlns:a16="http://schemas.microsoft.com/office/drawing/2014/main" id="{6DD864F6-075A-6449-D4E9-C0691B5F2B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1f4e7d7cbd7_0_160">
            <a:extLst>
              <a:ext uri="{FF2B5EF4-FFF2-40B4-BE49-F238E27FC236}">
                <a16:creationId xmlns:a16="http://schemas.microsoft.com/office/drawing/2014/main" id="{55DA6300-05D4-4C22-0A67-60CD9D396A9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430191"/>
            <a:ext cx="8229600" cy="7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C94B05"/>
              </a:buClr>
              <a:buSzPts val="4400"/>
              <a:buFont typeface="Aharoni"/>
              <a:buNone/>
            </a:pPr>
            <a:r>
              <a:rPr lang="es-AR" sz="4400" dirty="0">
                <a:solidFill>
                  <a:srgbClr val="C94B05"/>
                </a:solidFill>
                <a:latin typeface="Aharoni"/>
                <a:ea typeface="Aharoni"/>
                <a:cs typeface="Aharoni"/>
                <a:sym typeface="Aharoni"/>
              </a:rPr>
              <a:t>Cerebelo</a:t>
            </a:r>
            <a:endParaRPr sz="4400" dirty="0">
              <a:solidFill>
                <a:srgbClr val="C94B05"/>
              </a:solidFill>
              <a:latin typeface="Aharoni"/>
              <a:ea typeface="Aharoni"/>
              <a:cs typeface="Aharoni"/>
              <a:sym typeface="Aharoni"/>
            </a:endParaRPr>
          </a:p>
        </p:txBody>
      </p:sp>
      <p:sp>
        <p:nvSpPr>
          <p:cNvPr id="379" name="Google Shape;379;g1f4e7d7cbd7_0_160" descr="SISTEMA NERVIOSO CENTRAL | Dolopedia">
            <a:extLst>
              <a:ext uri="{FF2B5EF4-FFF2-40B4-BE49-F238E27FC236}">
                <a16:creationId xmlns:a16="http://schemas.microsoft.com/office/drawing/2014/main" id="{58CC3270-F82A-0636-B0B3-D6C0FCAE9BD9}"/>
              </a:ext>
            </a:extLst>
          </p:cNvPr>
          <p:cNvSpPr/>
          <p:nvPr/>
        </p:nvSpPr>
        <p:spPr>
          <a:xfrm>
            <a:off x="155575" y="-24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0" name="Google Shape;380;g1f4e7d7cbd7_0_160" descr="SISTEMA NERVIOSO CENTRAL | Dolopedia">
            <a:extLst>
              <a:ext uri="{FF2B5EF4-FFF2-40B4-BE49-F238E27FC236}">
                <a16:creationId xmlns:a16="http://schemas.microsoft.com/office/drawing/2014/main" id="{BB8A01F1-B696-CE19-8F61-3F71314067CF}"/>
              </a:ext>
            </a:extLst>
          </p:cNvPr>
          <p:cNvSpPr/>
          <p:nvPr/>
        </p:nvSpPr>
        <p:spPr>
          <a:xfrm>
            <a:off x="155575" y="-24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1" name="Google Shape;381;g1f4e7d7cbd7_0_160" descr="SISTEMA NERVIOSO CENTRAL | Dolopedia">
            <a:extLst>
              <a:ext uri="{FF2B5EF4-FFF2-40B4-BE49-F238E27FC236}">
                <a16:creationId xmlns:a16="http://schemas.microsoft.com/office/drawing/2014/main" id="{26A390FC-CD4D-F474-8EF3-C7E33103AD31}"/>
              </a:ext>
            </a:extLst>
          </p:cNvPr>
          <p:cNvSpPr/>
          <p:nvPr/>
        </p:nvSpPr>
        <p:spPr>
          <a:xfrm>
            <a:off x="155575" y="-24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CB7CA66-9922-A6BD-5F3D-4F850B1E89E1}"/>
              </a:ext>
            </a:extLst>
          </p:cNvPr>
          <p:cNvSpPr txBox="1"/>
          <p:nvPr/>
        </p:nvSpPr>
        <p:spPr>
          <a:xfrm>
            <a:off x="307975" y="1655805"/>
            <a:ext cx="317663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AR" sz="2400" dirty="0"/>
              <a:t>En el interior de la sustancia blanca de cada hemisferio hay tres masas de sustancia gris que forman los </a:t>
            </a:r>
            <a:r>
              <a:rPr lang="es-AR" sz="2400" u="sng" dirty="0"/>
              <a:t>núcleos </a:t>
            </a:r>
            <a:r>
              <a:rPr lang="es-AR" sz="2400" u="sng" dirty="0" err="1"/>
              <a:t>intracerebelosos</a:t>
            </a:r>
            <a:r>
              <a:rPr lang="es-AR" sz="2400" dirty="0"/>
              <a:t>: </a:t>
            </a:r>
            <a:r>
              <a:rPr lang="es-AR" sz="2400" b="1" dirty="0"/>
              <a:t>fastigio, interpósito y dentado</a:t>
            </a:r>
          </a:p>
        </p:txBody>
      </p:sp>
      <p:pic>
        <p:nvPicPr>
          <p:cNvPr id="2" name="Picture 9" descr="Regiones-del-cerebelo">
            <a:extLst>
              <a:ext uri="{FF2B5EF4-FFF2-40B4-BE49-F238E27FC236}">
                <a16:creationId xmlns:a16="http://schemas.microsoft.com/office/drawing/2014/main" id="{D6B0C8E7-DD0A-0E9F-BDAE-B88DA4467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2825" y="1717590"/>
            <a:ext cx="5484214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4737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>
          <a:extLst>
            <a:ext uri="{FF2B5EF4-FFF2-40B4-BE49-F238E27FC236}">
              <a16:creationId xmlns:a16="http://schemas.microsoft.com/office/drawing/2014/main" id="{7E630960-CE04-5627-6A9F-C11C21D364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1f4e7d7cbd7_0_160">
            <a:extLst>
              <a:ext uri="{FF2B5EF4-FFF2-40B4-BE49-F238E27FC236}">
                <a16:creationId xmlns:a16="http://schemas.microsoft.com/office/drawing/2014/main" id="{B4A476F7-E0FC-5C10-BE70-EACD10E3598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430191"/>
            <a:ext cx="8229600" cy="7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C94B05"/>
              </a:buClr>
              <a:buSzPts val="4400"/>
              <a:buFont typeface="Aharoni"/>
              <a:buNone/>
            </a:pPr>
            <a:r>
              <a:rPr lang="es-AR" sz="4400" dirty="0">
                <a:solidFill>
                  <a:srgbClr val="C94B05"/>
                </a:solidFill>
                <a:latin typeface="Aharoni"/>
                <a:ea typeface="Aharoni"/>
                <a:cs typeface="Aharoni"/>
                <a:sym typeface="Aharoni"/>
              </a:rPr>
              <a:t>Cerebelo</a:t>
            </a:r>
            <a:endParaRPr sz="4400" dirty="0">
              <a:solidFill>
                <a:srgbClr val="C94B05"/>
              </a:solidFill>
              <a:latin typeface="Aharoni"/>
              <a:ea typeface="Aharoni"/>
              <a:cs typeface="Aharoni"/>
              <a:sym typeface="Aharoni"/>
            </a:endParaRPr>
          </a:p>
        </p:txBody>
      </p:sp>
      <p:sp>
        <p:nvSpPr>
          <p:cNvPr id="379" name="Google Shape;379;g1f4e7d7cbd7_0_160" descr="SISTEMA NERVIOSO CENTRAL | Dolopedia">
            <a:extLst>
              <a:ext uri="{FF2B5EF4-FFF2-40B4-BE49-F238E27FC236}">
                <a16:creationId xmlns:a16="http://schemas.microsoft.com/office/drawing/2014/main" id="{AC04353A-55C7-61EE-EF39-9D3DC9AD6569}"/>
              </a:ext>
            </a:extLst>
          </p:cNvPr>
          <p:cNvSpPr/>
          <p:nvPr/>
        </p:nvSpPr>
        <p:spPr>
          <a:xfrm>
            <a:off x="155575" y="-24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0" name="Google Shape;380;g1f4e7d7cbd7_0_160" descr="SISTEMA NERVIOSO CENTRAL | Dolopedia">
            <a:extLst>
              <a:ext uri="{FF2B5EF4-FFF2-40B4-BE49-F238E27FC236}">
                <a16:creationId xmlns:a16="http://schemas.microsoft.com/office/drawing/2014/main" id="{CF85C63F-8B99-8895-5B76-ED55B53185D2}"/>
              </a:ext>
            </a:extLst>
          </p:cNvPr>
          <p:cNvSpPr/>
          <p:nvPr/>
        </p:nvSpPr>
        <p:spPr>
          <a:xfrm>
            <a:off x="155575" y="-24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1" name="Google Shape;381;g1f4e7d7cbd7_0_160" descr="SISTEMA NERVIOSO CENTRAL | Dolopedia">
            <a:extLst>
              <a:ext uri="{FF2B5EF4-FFF2-40B4-BE49-F238E27FC236}">
                <a16:creationId xmlns:a16="http://schemas.microsoft.com/office/drawing/2014/main" id="{C1C2BF2B-7505-B0BC-2598-352FC113F3F8}"/>
              </a:ext>
            </a:extLst>
          </p:cNvPr>
          <p:cNvSpPr/>
          <p:nvPr/>
        </p:nvSpPr>
        <p:spPr>
          <a:xfrm>
            <a:off x="155575" y="-24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" name="object 7">
            <a:extLst>
              <a:ext uri="{FF2B5EF4-FFF2-40B4-BE49-F238E27FC236}">
                <a16:creationId xmlns:a16="http://schemas.microsoft.com/office/drawing/2014/main" id="{BE61796A-95FF-A3EB-E236-5AC8E205B29A}"/>
              </a:ext>
            </a:extLst>
          </p:cNvPr>
          <p:cNvSpPr txBox="1"/>
          <p:nvPr/>
        </p:nvSpPr>
        <p:spPr>
          <a:xfrm>
            <a:off x="155575" y="1605759"/>
            <a:ext cx="3467251" cy="386798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51000"/>
              </a:lnSpc>
              <a:spcBef>
                <a:spcPts val="95"/>
              </a:spcBef>
            </a:pPr>
            <a:r>
              <a:rPr sz="2100" dirty="0" err="1">
                <a:cs typeface="+mn-lt"/>
              </a:rPr>
              <a:t>Algunas</a:t>
            </a:r>
            <a:r>
              <a:rPr sz="2100" dirty="0">
                <a:cs typeface="+mn-lt"/>
              </a:rPr>
              <a:t> de las </a:t>
            </a:r>
            <a:r>
              <a:rPr sz="2100" dirty="0" err="1">
                <a:cs typeface="+mn-lt"/>
              </a:rPr>
              <a:t>funciones</a:t>
            </a:r>
            <a:r>
              <a:rPr sz="2100" dirty="0">
                <a:cs typeface="+mn-lt"/>
              </a:rPr>
              <a:t> </a:t>
            </a:r>
            <a:r>
              <a:rPr sz="2100" dirty="0" err="1">
                <a:cs typeface="+mn-lt"/>
              </a:rPr>
              <a:t>principales</a:t>
            </a:r>
            <a:r>
              <a:rPr sz="2100" dirty="0">
                <a:cs typeface="+mn-lt"/>
              </a:rPr>
              <a:t> del </a:t>
            </a:r>
            <a:r>
              <a:rPr sz="2100" b="1" dirty="0" err="1">
                <a:cs typeface="+mn-lt"/>
              </a:rPr>
              <a:t>cerebelo</a:t>
            </a:r>
            <a:r>
              <a:rPr sz="2100" b="1" dirty="0">
                <a:cs typeface="+mn-lt"/>
              </a:rPr>
              <a:t> </a:t>
            </a:r>
            <a:r>
              <a:rPr sz="2100" dirty="0">
                <a:cs typeface="+mn-lt"/>
              </a:rPr>
              <a:t>son:</a:t>
            </a:r>
            <a:r>
              <a:rPr lang="es-ES_tradnl" sz="2100" dirty="0">
                <a:cs typeface="+mn-lt"/>
              </a:rPr>
              <a:t> </a:t>
            </a:r>
          </a:p>
          <a:p>
            <a:pPr marL="12700" marR="5080" algn="just">
              <a:lnSpc>
                <a:spcPct val="151000"/>
              </a:lnSpc>
              <a:spcBef>
                <a:spcPts val="95"/>
              </a:spcBef>
            </a:pPr>
            <a:r>
              <a:rPr lang="es-ES_tradnl" sz="2100" b="1" dirty="0">
                <a:cs typeface="+mn-lt"/>
              </a:rPr>
              <a:t>Coordina los movimientos voluntarios, el equilibrio y el tono </a:t>
            </a:r>
            <a:r>
              <a:rPr lang="es-ES_tradnl" sz="2100" dirty="0">
                <a:cs typeface="+mn-lt"/>
              </a:rPr>
              <a:t>a través de conexiones con el Sistema vestibular y la medula espinal.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7F99FD8-E583-C699-DF4E-BB22659CBA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5123" y="1758409"/>
            <a:ext cx="5000197" cy="4000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31669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499;p48">
            <a:extLst>
              <a:ext uri="{FF2B5EF4-FFF2-40B4-BE49-F238E27FC236}">
                <a16:creationId xmlns:a16="http://schemas.microsoft.com/office/drawing/2014/main" id="{BDFCEDA7-C425-22E5-496A-BC70793E63C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0411"/>
            <a:ext cx="9144000" cy="66971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>
          <a:extLst>
            <a:ext uri="{FF2B5EF4-FFF2-40B4-BE49-F238E27FC236}">
              <a16:creationId xmlns:a16="http://schemas.microsoft.com/office/drawing/2014/main" id="{2E86860C-49CE-C7B5-71D6-69A59ADA04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Google Shape;398;p38" descr="Cerebro de dibujos animados dando el visto bueno y hablar fotomural •  fotomurales cerebral, membrana, empollón | myloview.es">
            <a:extLst>
              <a:ext uri="{FF2B5EF4-FFF2-40B4-BE49-F238E27FC236}">
                <a16:creationId xmlns:a16="http://schemas.microsoft.com/office/drawing/2014/main" id="{CE5BF85F-C89A-02A5-4D13-8C43B346CDF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31421" y="3068960"/>
            <a:ext cx="3810000" cy="3286126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38">
            <a:extLst>
              <a:ext uri="{FF2B5EF4-FFF2-40B4-BE49-F238E27FC236}">
                <a16:creationId xmlns:a16="http://schemas.microsoft.com/office/drawing/2014/main" id="{AB74F622-D0FE-27D9-8DBC-47F8D6750D10}"/>
              </a:ext>
            </a:extLst>
          </p:cNvPr>
          <p:cNvSpPr/>
          <p:nvPr/>
        </p:nvSpPr>
        <p:spPr>
          <a:xfrm rot="919947">
            <a:off x="1808109" y="1202563"/>
            <a:ext cx="4222329" cy="2717774"/>
          </a:xfrm>
          <a:prstGeom prst="flowChartMagneticTape">
            <a:avLst/>
          </a:prstGeom>
          <a:solidFill>
            <a:schemeClr val="lt1"/>
          </a:solidFill>
          <a:ln w="25400" cap="flat" cmpd="sng">
            <a:solidFill>
              <a:srgbClr val="58595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00" name="Google Shape;400;p38" descr="44 ideas de Gracias | imagenes para dar gracias, imágenes de gracias,  gracias">
            <a:extLst>
              <a:ext uri="{FF2B5EF4-FFF2-40B4-BE49-F238E27FC236}">
                <a16:creationId xmlns:a16="http://schemas.microsoft.com/office/drawing/2014/main" id="{3A633067-7E84-8405-9690-6ADA4306E9A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8905" t="28312" r="10933" b="29184"/>
          <a:stretch/>
        </p:blipFill>
        <p:spPr>
          <a:xfrm rot="1254929">
            <a:off x="2252688" y="1918911"/>
            <a:ext cx="3333169" cy="12850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21857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1f4e7d7cbd7_0_33"/>
          <p:cNvSpPr txBox="1">
            <a:spLocks noGrp="1"/>
          </p:cNvSpPr>
          <p:nvPr>
            <p:ph type="title"/>
          </p:nvPr>
        </p:nvSpPr>
        <p:spPr>
          <a:xfrm>
            <a:off x="457200" y="430191"/>
            <a:ext cx="8229600" cy="7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C94B05"/>
              </a:buClr>
              <a:buSzPts val="4400"/>
              <a:buFont typeface="Aharoni"/>
              <a:buNone/>
            </a:pPr>
            <a:r>
              <a:rPr lang="es-AR" sz="4400">
                <a:solidFill>
                  <a:srgbClr val="C94B05"/>
                </a:solidFill>
                <a:latin typeface="Aharoni"/>
                <a:ea typeface="Aharoni"/>
                <a:cs typeface="Aharoni"/>
                <a:sym typeface="Aharoni"/>
              </a:rPr>
              <a:t>MÉDULA ESPINAL</a:t>
            </a:r>
            <a:endParaRPr sz="4400">
              <a:solidFill>
                <a:srgbClr val="C94B05"/>
              </a:solidFill>
              <a:latin typeface="Aharoni"/>
              <a:ea typeface="Aharoni"/>
              <a:cs typeface="Aharoni"/>
              <a:sym typeface="Aharoni"/>
            </a:endParaRPr>
          </a:p>
        </p:txBody>
      </p:sp>
      <p:sp>
        <p:nvSpPr>
          <p:cNvPr id="238" name="Google Shape;238;g1f4e7d7cbd7_0_33" descr="SISTEMA NERVIOSO CENTRAL | Dolopedia"/>
          <p:cNvSpPr/>
          <p:nvPr/>
        </p:nvSpPr>
        <p:spPr>
          <a:xfrm>
            <a:off x="155575" y="-24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9" name="Google Shape;239;g1f4e7d7cbd7_0_33" descr="SISTEMA NERVIOSO CENTRAL | Dolopedia"/>
          <p:cNvSpPr/>
          <p:nvPr/>
        </p:nvSpPr>
        <p:spPr>
          <a:xfrm>
            <a:off x="155575" y="-24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0" name="Google Shape;240;g1f4e7d7cbd7_0_33" descr="SISTEMA NERVIOSO CENTRAL | Dolopedia"/>
          <p:cNvSpPr/>
          <p:nvPr/>
        </p:nvSpPr>
        <p:spPr>
          <a:xfrm>
            <a:off x="155575" y="-24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41" name="Google Shape;241;g1f4e7d7cbd7_0_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10825" y="1663575"/>
            <a:ext cx="3202650" cy="2775649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g1f4e7d7cbd7_0_33"/>
          <p:cNvSpPr txBox="1"/>
          <p:nvPr/>
        </p:nvSpPr>
        <p:spPr>
          <a:xfrm>
            <a:off x="407400" y="1731475"/>
            <a:ext cx="5092500" cy="48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6200" lvl="0" algn="just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</a:pPr>
            <a:r>
              <a:rPr lang="es-AR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 función es triple:</a:t>
            </a:r>
          </a:p>
          <a:p>
            <a:pPr marL="457200" lvl="0" indent="-381000" algn="just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entury Gothic"/>
              <a:buChar char="●"/>
            </a:pPr>
            <a:endParaRPr lang="es-AR" sz="2400" u="sng" dirty="0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3810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entury Gothic"/>
              <a:buChar char="●"/>
            </a:pPr>
            <a:r>
              <a:rPr lang="es-AR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Recibir las señales sensoriales del tronco y las extremidades y conducirlas al encéfalo.</a:t>
            </a:r>
            <a:endParaRPr sz="2400" dirty="0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1f4e7d7cbd7_0_51"/>
          <p:cNvSpPr txBox="1">
            <a:spLocks noGrp="1"/>
          </p:cNvSpPr>
          <p:nvPr>
            <p:ph type="title"/>
          </p:nvPr>
        </p:nvSpPr>
        <p:spPr>
          <a:xfrm>
            <a:off x="457200" y="430191"/>
            <a:ext cx="8229600" cy="7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C94B05"/>
              </a:buClr>
              <a:buSzPts val="4400"/>
              <a:buFont typeface="Aharoni"/>
              <a:buNone/>
            </a:pPr>
            <a:r>
              <a:rPr lang="es-AR" sz="4400">
                <a:solidFill>
                  <a:srgbClr val="C94B05"/>
                </a:solidFill>
                <a:latin typeface="Aharoni"/>
                <a:ea typeface="Aharoni"/>
                <a:cs typeface="Aharoni"/>
                <a:sym typeface="Aharoni"/>
              </a:rPr>
              <a:t>MÉDULA ESPINAL</a:t>
            </a:r>
            <a:endParaRPr sz="4400">
              <a:solidFill>
                <a:srgbClr val="C94B05"/>
              </a:solidFill>
              <a:latin typeface="Aharoni"/>
              <a:ea typeface="Aharoni"/>
              <a:cs typeface="Aharoni"/>
              <a:sym typeface="Aharoni"/>
            </a:endParaRPr>
          </a:p>
        </p:txBody>
      </p:sp>
      <p:sp>
        <p:nvSpPr>
          <p:cNvPr id="258" name="Google Shape;258;g1f4e7d7cbd7_0_51" descr="SISTEMA NERVIOSO CENTRAL | Dolopedia"/>
          <p:cNvSpPr/>
          <p:nvPr/>
        </p:nvSpPr>
        <p:spPr>
          <a:xfrm>
            <a:off x="155575" y="-24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9" name="Google Shape;259;g1f4e7d7cbd7_0_51" descr="SISTEMA NERVIOSO CENTRAL | Dolopedia"/>
          <p:cNvSpPr/>
          <p:nvPr/>
        </p:nvSpPr>
        <p:spPr>
          <a:xfrm>
            <a:off x="155575" y="-24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0" name="Google Shape;260;g1f4e7d7cbd7_0_51" descr="SISTEMA NERVIOSO CENTRAL | Dolopedia"/>
          <p:cNvSpPr/>
          <p:nvPr/>
        </p:nvSpPr>
        <p:spPr>
          <a:xfrm>
            <a:off x="155575" y="-24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61" name="Google Shape;261;g1f4e7d7cbd7_0_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10825" y="1663575"/>
            <a:ext cx="3202650" cy="2775649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g1f4e7d7cbd7_0_51"/>
          <p:cNvSpPr txBox="1"/>
          <p:nvPr/>
        </p:nvSpPr>
        <p:spPr>
          <a:xfrm>
            <a:off x="407400" y="1731475"/>
            <a:ext cx="5092500" cy="48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entury Gothic"/>
              <a:buChar char="●"/>
            </a:pPr>
            <a:r>
              <a:rPr lang="es-AR" sz="2400" u="sng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Ejecuta</a:t>
            </a:r>
            <a:r>
              <a:rPr lang="es-AR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las órdenes que le envía el </a:t>
            </a:r>
            <a:r>
              <a:rPr lang="es-AR" sz="2400" u="sng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encéfalo</a:t>
            </a:r>
            <a:r>
              <a:rPr lang="es-AR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para controlar el </a:t>
            </a:r>
            <a:r>
              <a:rPr lang="es-AR" sz="2400" u="sng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sistema </a:t>
            </a:r>
            <a:r>
              <a:rPr lang="es-AR" sz="2400" u="sng" dirty="0" err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musculoesqueletico</a:t>
            </a:r>
            <a:r>
              <a:rPr lang="es-AR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y los </a:t>
            </a:r>
            <a:r>
              <a:rPr lang="es-AR" sz="2400" u="sng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órganos internos</a:t>
            </a:r>
            <a:r>
              <a:rPr lang="es-AR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esas mismas zonas del cuerpo.</a:t>
            </a:r>
            <a:endParaRPr sz="2400" dirty="0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1f4e7d7cbd7_0_42"/>
          <p:cNvSpPr txBox="1">
            <a:spLocks noGrp="1"/>
          </p:cNvSpPr>
          <p:nvPr>
            <p:ph type="title"/>
          </p:nvPr>
        </p:nvSpPr>
        <p:spPr>
          <a:xfrm>
            <a:off x="457200" y="430191"/>
            <a:ext cx="8229600" cy="7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C94B05"/>
              </a:buClr>
              <a:buSzPts val="4400"/>
              <a:buFont typeface="Aharoni"/>
              <a:buNone/>
            </a:pPr>
            <a:r>
              <a:rPr lang="es-AR" sz="4400">
                <a:solidFill>
                  <a:srgbClr val="C94B05"/>
                </a:solidFill>
                <a:latin typeface="Aharoni"/>
                <a:ea typeface="Aharoni"/>
                <a:cs typeface="Aharoni"/>
                <a:sym typeface="Aharoni"/>
              </a:rPr>
              <a:t>MÉDULA ESPINAL</a:t>
            </a:r>
            <a:endParaRPr sz="4400">
              <a:solidFill>
                <a:srgbClr val="C94B05"/>
              </a:solidFill>
              <a:latin typeface="Aharoni"/>
              <a:ea typeface="Aharoni"/>
              <a:cs typeface="Aharoni"/>
              <a:sym typeface="Aharoni"/>
            </a:endParaRPr>
          </a:p>
        </p:txBody>
      </p:sp>
      <p:sp>
        <p:nvSpPr>
          <p:cNvPr id="248" name="Google Shape;248;g1f4e7d7cbd7_0_42" descr="SISTEMA NERVIOSO CENTRAL | Dolopedia"/>
          <p:cNvSpPr/>
          <p:nvPr/>
        </p:nvSpPr>
        <p:spPr>
          <a:xfrm>
            <a:off x="155575" y="-24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9" name="Google Shape;249;g1f4e7d7cbd7_0_42" descr="SISTEMA NERVIOSO CENTRAL | Dolopedia"/>
          <p:cNvSpPr/>
          <p:nvPr/>
        </p:nvSpPr>
        <p:spPr>
          <a:xfrm>
            <a:off x="155575" y="-24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0" name="Google Shape;250;g1f4e7d7cbd7_0_42" descr="SISTEMA NERVIOSO CENTRAL | Dolopedia"/>
          <p:cNvSpPr/>
          <p:nvPr/>
        </p:nvSpPr>
        <p:spPr>
          <a:xfrm>
            <a:off x="155575" y="-24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51" name="Google Shape;251;g1f4e7d7cbd7_0_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10825" y="1663575"/>
            <a:ext cx="3202650" cy="2775649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g1f4e7d7cbd7_0_42"/>
          <p:cNvSpPr txBox="1"/>
          <p:nvPr/>
        </p:nvSpPr>
        <p:spPr>
          <a:xfrm>
            <a:off x="407399" y="1731475"/>
            <a:ext cx="5403425" cy="2775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entury Gothic"/>
              <a:buChar char="●"/>
            </a:pPr>
            <a:r>
              <a:rPr lang="es-AR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 procesar señales localmente en circuitos internos que controlan </a:t>
            </a:r>
            <a:r>
              <a:rPr lang="es-AR" sz="2400" b="1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respuestas motoras estereotipadas</a:t>
            </a:r>
            <a:r>
              <a:rPr lang="es-AR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(reflejos).</a:t>
            </a:r>
            <a:endParaRPr sz="2400" dirty="0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1f4e7d7cbd7_0_15"/>
          <p:cNvSpPr txBox="1">
            <a:spLocks noGrp="1"/>
          </p:cNvSpPr>
          <p:nvPr>
            <p:ph type="title"/>
          </p:nvPr>
        </p:nvSpPr>
        <p:spPr>
          <a:xfrm>
            <a:off x="457200" y="430191"/>
            <a:ext cx="8229600" cy="7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C94B05"/>
              </a:buClr>
              <a:buSzPts val="4400"/>
              <a:buFont typeface="Aharoni"/>
              <a:buNone/>
            </a:pPr>
            <a:r>
              <a:rPr lang="es-AR" sz="4400">
                <a:solidFill>
                  <a:srgbClr val="C94B05"/>
                </a:solidFill>
                <a:latin typeface="Aharoni"/>
                <a:ea typeface="Aharoni"/>
                <a:cs typeface="Aharoni"/>
                <a:sym typeface="Aharoni"/>
              </a:rPr>
              <a:t>MÉDULA ESPINAL</a:t>
            </a:r>
            <a:endParaRPr sz="4400">
              <a:solidFill>
                <a:srgbClr val="C94B05"/>
              </a:solidFill>
              <a:latin typeface="Aharoni"/>
              <a:ea typeface="Aharoni"/>
              <a:cs typeface="Aharoni"/>
              <a:sym typeface="Aharoni"/>
            </a:endParaRPr>
          </a:p>
        </p:txBody>
      </p:sp>
      <p:sp>
        <p:nvSpPr>
          <p:cNvPr id="268" name="Google Shape;268;g1f4e7d7cbd7_0_15" descr="SISTEMA NERVIOSO CENTRAL | Dolopedia"/>
          <p:cNvSpPr/>
          <p:nvPr/>
        </p:nvSpPr>
        <p:spPr>
          <a:xfrm>
            <a:off x="155575" y="-24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9" name="Google Shape;269;g1f4e7d7cbd7_0_15" descr="SISTEMA NERVIOSO CENTRAL | Dolopedia"/>
          <p:cNvSpPr/>
          <p:nvPr/>
        </p:nvSpPr>
        <p:spPr>
          <a:xfrm>
            <a:off x="155575" y="-24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0" name="Google Shape;270;g1f4e7d7cbd7_0_15" descr="SISTEMA NERVIOSO CENTRAL | Dolopedia"/>
          <p:cNvSpPr/>
          <p:nvPr/>
        </p:nvSpPr>
        <p:spPr>
          <a:xfrm>
            <a:off x="155575" y="-24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1" name="Google Shape;271;g1f4e7d7cbd7_0_15"/>
          <p:cNvSpPr txBox="1"/>
          <p:nvPr/>
        </p:nvSpPr>
        <p:spPr>
          <a:xfrm>
            <a:off x="305550" y="1663575"/>
            <a:ext cx="4114200" cy="50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ME está protegida por la </a:t>
            </a:r>
            <a:r>
              <a:rPr lang="es-AR" sz="2400" u="sng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columna vertebral,</a:t>
            </a:r>
            <a:r>
              <a:rPr lang="es-AR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por cuyo canal desciende desde la </a:t>
            </a:r>
            <a:r>
              <a:rPr lang="es-AR" sz="2400" b="1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1ra vértebra cervical hasta la 2da lumbar.</a:t>
            </a:r>
            <a:r>
              <a:rPr lang="es-AR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2400" u="sng" dirty="0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72" name="Google Shape;272;g1f4e7d7cbd7_0_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150" y="1901691"/>
            <a:ext cx="4419448" cy="38508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1f4e7d7cbd7_0_70"/>
          <p:cNvSpPr txBox="1">
            <a:spLocks noGrp="1"/>
          </p:cNvSpPr>
          <p:nvPr>
            <p:ph type="title"/>
          </p:nvPr>
        </p:nvSpPr>
        <p:spPr>
          <a:xfrm>
            <a:off x="457200" y="430191"/>
            <a:ext cx="8229600" cy="7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C94B05"/>
              </a:buClr>
              <a:buSzPts val="4400"/>
              <a:buFont typeface="Aharoni"/>
              <a:buNone/>
            </a:pPr>
            <a:r>
              <a:rPr lang="es-AR" sz="4400">
                <a:solidFill>
                  <a:srgbClr val="C94B05"/>
                </a:solidFill>
                <a:latin typeface="Aharoni"/>
                <a:ea typeface="Aharoni"/>
                <a:cs typeface="Aharoni"/>
                <a:sym typeface="Aharoni"/>
              </a:rPr>
              <a:t>MÉDULA ESPINAL</a:t>
            </a:r>
            <a:endParaRPr sz="4400">
              <a:solidFill>
                <a:srgbClr val="C94B05"/>
              </a:solidFill>
              <a:latin typeface="Aharoni"/>
              <a:ea typeface="Aharoni"/>
              <a:cs typeface="Aharoni"/>
              <a:sym typeface="Aharoni"/>
            </a:endParaRPr>
          </a:p>
        </p:txBody>
      </p:sp>
      <p:sp>
        <p:nvSpPr>
          <p:cNvPr id="288" name="Google Shape;288;g1f4e7d7cbd7_0_70" descr="SISTEMA NERVIOSO CENTRAL | Dolopedia"/>
          <p:cNvSpPr/>
          <p:nvPr/>
        </p:nvSpPr>
        <p:spPr>
          <a:xfrm>
            <a:off x="155575" y="-24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9" name="Google Shape;289;g1f4e7d7cbd7_0_70" descr="SISTEMA NERVIOSO CENTRAL | Dolopedia"/>
          <p:cNvSpPr/>
          <p:nvPr/>
        </p:nvSpPr>
        <p:spPr>
          <a:xfrm>
            <a:off x="155575" y="-24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0" name="Google Shape;290;g1f4e7d7cbd7_0_70" descr="SISTEMA NERVIOSO CENTRAL | Dolopedia"/>
          <p:cNvSpPr/>
          <p:nvPr/>
        </p:nvSpPr>
        <p:spPr>
          <a:xfrm>
            <a:off x="155575" y="-24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1" name="Google Shape;291;g1f4e7d7cbd7_0_70"/>
          <p:cNvSpPr txBox="1"/>
          <p:nvPr/>
        </p:nvSpPr>
        <p:spPr>
          <a:xfrm>
            <a:off x="305550" y="1663575"/>
            <a:ext cx="4114200" cy="50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través de los </a:t>
            </a:r>
            <a:r>
              <a:rPr lang="es-AR" sz="2400" u="sng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nervios espinales</a:t>
            </a:r>
            <a:r>
              <a:rPr lang="es-AR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la médula recibe la </a:t>
            </a:r>
            <a:r>
              <a:rPr lang="es-AR" sz="2400" u="sng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información sensorial</a:t>
            </a:r>
            <a:r>
              <a:rPr lang="es-AR" sz="24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y </a:t>
            </a:r>
            <a:r>
              <a:rPr lang="es-AR" sz="2400" u="sng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ejecuta el control motor somático y visceral del tronco, y el control somático de las extremidades. </a:t>
            </a:r>
            <a:endParaRPr sz="2400" u="sng" dirty="0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92" name="Google Shape;292;g1f4e7d7cbd7_0_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1911516"/>
            <a:ext cx="4419448" cy="38508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Boticario">
  <a:themeElements>
    <a:clrScheme name="Ángulo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2496</TotalTime>
  <Words>1231</Words>
  <Application>Microsoft Macintosh PowerPoint</Application>
  <PresentationFormat>Presentación en pantalla (4:3)</PresentationFormat>
  <Paragraphs>111</Paragraphs>
  <Slides>46</Slides>
  <Notes>46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46</vt:i4>
      </vt:variant>
    </vt:vector>
  </HeadingPairs>
  <TitlesOfParts>
    <vt:vector size="53" baseType="lpstr">
      <vt:lpstr>Aharoni</vt:lpstr>
      <vt:lpstr>TwitterChirp</vt:lpstr>
      <vt:lpstr>Century Gothic</vt:lpstr>
      <vt:lpstr>Lucida Sans Unicode</vt:lpstr>
      <vt:lpstr>Book Antiqua</vt:lpstr>
      <vt:lpstr>Arial</vt:lpstr>
      <vt:lpstr>Boticario</vt:lpstr>
      <vt:lpstr>BIOLOGÍA</vt:lpstr>
      <vt:lpstr>Video</vt:lpstr>
      <vt:lpstr>SISTEMA NERVIOSO</vt:lpstr>
      <vt:lpstr>MÉDULA ESPINAL</vt:lpstr>
      <vt:lpstr>MÉDULA ESPINAL</vt:lpstr>
      <vt:lpstr>MÉDULA ESPINAL</vt:lpstr>
      <vt:lpstr>MÉDULA ESPINAL</vt:lpstr>
      <vt:lpstr>MÉDULA ESPINAL</vt:lpstr>
      <vt:lpstr>MÉDULA ESPINAL</vt:lpstr>
      <vt:lpstr>Presentación de PowerPoint</vt:lpstr>
      <vt:lpstr>MÉDULA ESPINAL</vt:lpstr>
      <vt:lpstr>MÉDULA ESPINAL</vt:lpstr>
      <vt:lpstr>MÉDULA ESPINAL</vt:lpstr>
      <vt:lpstr>MÉDULA ESPINAL</vt:lpstr>
      <vt:lpstr>MÉDULA ESPINAL</vt:lpstr>
      <vt:lpstr>Sustancia Gris</vt:lpstr>
      <vt:lpstr>Sustancia Gris</vt:lpstr>
      <vt:lpstr>Actividad</vt:lpstr>
      <vt:lpstr>Sustancia Gris</vt:lpstr>
      <vt:lpstr>Sustancia Gris</vt:lpstr>
      <vt:lpstr>Sustancia Gris</vt:lpstr>
      <vt:lpstr>Sustancia Gris</vt:lpstr>
      <vt:lpstr>Sustancia Gris</vt:lpstr>
      <vt:lpstr>Sustancia Blanca</vt:lpstr>
      <vt:lpstr>Sustancia Blanca</vt:lpstr>
      <vt:lpstr>Sustancia Blanca</vt:lpstr>
      <vt:lpstr>Sustancia Blanca</vt:lpstr>
      <vt:lpstr>Sustancia Blanca</vt:lpstr>
      <vt:lpstr>Sustancia Blanca</vt:lpstr>
      <vt:lpstr>Sustancia Blanca</vt:lpstr>
      <vt:lpstr>Sustancia Blanca</vt:lpstr>
      <vt:lpstr>Médula espinal</vt:lpstr>
      <vt:lpstr>Médula espinal</vt:lpstr>
      <vt:lpstr>Cerebelo</vt:lpstr>
      <vt:lpstr>Cerebelo</vt:lpstr>
      <vt:lpstr>Cerebelo</vt:lpstr>
      <vt:lpstr>Cerebelo</vt:lpstr>
      <vt:lpstr>Cerebelo</vt:lpstr>
      <vt:lpstr>Cerebelo</vt:lpstr>
      <vt:lpstr>Cerebelo</vt:lpstr>
      <vt:lpstr>Cerebelo</vt:lpstr>
      <vt:lpstr>Cerebelo</vt:lpstr>
      <vt:lpstr>Cerebelo</vt:lpstr>
      <vt:lpstr>Cerebelo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BIOLOGÍA</dc:title>
  <dc:creator>María Eugenia</dc:creator>
  <cp:lastModifiedBy>Micchielli Silvina</cp:lastModifiedBy>
  <cp:revision>14</cp:revision>
  <dcterms:created xsi:type="dcterms:W3CDTF">2022-03-29T18:12:46Z</dcterms:created>
  <dcterms:modified xsi:type="dcterms:W3CDTF">2025-04-16T12:09:16Z</dcterms:modified>
</cp:coreProperties>
</file>