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4" r:id="rId3"/>
    <p:sldId id="330" r:id="rId4"/>
    <p:sldId id="331" r:id="rId5"/>
    <p:sldId id="332" r:id="rId6"/>
    <p:sldId id="333" r:id="rId7"/>
    <p:sldId id="334" r:id="rId8"/>
    <p:sldId id="325" r:id="rId9"/>
    <p:sldId id="335" r:id="rId10"/>
    <p:sldId id="336" r:id="rId11"/>
    <p:sldId id="337" r:id="rId12"/>
    <p:sldId id="326" r:id="rId13"/>
    <p:sldId id="338" r:id="rId14"/>
    <p:sldId id="339" r:id="rId15"/>
    <p:sldId id="340" r:id="rId16"/>
    <p:sldId id="327" r:id="rId17"/>
    <p:sldId id="341" r:id="rId18"/>
    <p:sldId id="342" r:id="rId19"/>
    <p:sldId id="343" r:id="rId20"/>
    <p:sldId id="344" r:id="rId21"/>
    <p:sldId id="328" r:id="rId22"/>
    <p:sldId id="345" r:id="rId23"/>
    <p:sldId id="346" r:id="rId24"/>
    <p:sldId id="347" r:id="rId25"/>
    <p:sldId id="329" r:id="rId26"/>
    <p:sldId id="348" r:id="rId27"/>
    <p:sldId id="349" r:id="rId28"/>
    <p:sldId id="350" r:id="rId29"/>
    <p:sldId id="293" r:id="rId30"/>
    <p:sldId id="288" r:id="rId3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B7D"/>
    <a:srgbClr val="F57BEC"/>
    <a:srgbClr val="B00C9C"/>
    <a:srgbClr val="EF11D5"/>
    <a:srgbClr val="999B9D"/>
    <a:srgbClr val="797B7E"/>
    <a:srgbClr val="F3A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18" autoAdjust="0"/>
  </p:normalViewPr>
  <p:slideViewPr>
    <p:cSldViewPr>
      <p:cViewPr varScale="1">
        <p:scale>
          <a:sx n="104" d="100"/>
          <a:sy n="104" d="100"/>
        </p:scale>
        <p:origin x="178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26/3/25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26/3/25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26/3/25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26/3/25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26/3/25</a:t>
            </a:fld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26/3/25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26/3/25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26/3/25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26/3/25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26/3/25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26/3/25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320F87-D249-4F71-988A-41A9F3FF0EF2}" type="datetimeFigureOut">
              <a:rPr lang="es-AR" smtClean="0"/>
              <a:pPr/>
              <a:t>26/3/25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4419600" cy="723528"/>
          </a:xfrm>
        </p:spPr>
        <p:txBody>
          <a:bodyPr/>
          <a:lstStyle/>
          <a:p>
            <a:pPr algn="ctr"/>
            <a:r>
              <a:rPr lang="es-AR" dirty="0"/>
              <a:t>2022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4429132"/>
            <a:ext cx="6629400" cy="802920"/>
          </a:xfrm>
        </p:spPr>
        <p:txBody>
          <a:bodyPr/>
          <a:lstStyle/>
          <a:p>
            <a:pPr algn="ctr"/>
            <a:r>
              <a:rPr lang="es-AR" dirty="0"/>
              <a:t>BIOLOGÍA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348" y="356430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APARATOS Y SISTEMAS</a:t>
            </a:r>
          </a:p>
        </p:txBody>
      </p:sp>
      <p:pic>
        <p:nvPicPr>
          <p:cNvPr id="5" name="Picture 2" descr="La zona del cerebro que es más importante para perder peso que tu fuerza de  volunt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05" y="332656"/>
            <a:ext cx="4400359" cy="24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7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752600"/>
            <a:ext cx="4320480" cy="491073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AR" dirty="0"/>
              <a:t>Está compuesto por: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Boca: </a:t>
            </a:r>
            <a:r>
              <a:rPr lang="es-AR" dirty="0"/>
              <a:t>Inicio del proceso digestivo mediante la masticación y la saliva.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Esófago:</a:t>
            </a:r>
            <a:r>
              <a:rPr lang="es-AR" dirty="0"/>
              <a:t> Conduce los alimentos al estómago.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Estómago:</a:t>
            </a:r>
            <a:r>
              <a:rPr lang="es-AR" dirty="0"/>
              <a:t> Inicia la digestión química de los alimentos.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Intestino delgado: </a:t>
            </a:r>
            <a:r>
              <a:rPr lang="es-AR" dirty="0"/>
              <a:t>Absorbe la mayor parte de los nutrientes.</a:t>
            </a:r>
          </a:p>
          <a:p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548187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digestivo</a:t>
            </a:r>
          </a:p>
        </p:txBody>
      </p:sp>
    </p:spTree>
    <p:extLst>
      <p:ext uri="{BB962C8B-B14F-4D97-AF65-F5344CB8AC3E}">
        <p14:creationId xmlns:p14="http://schemas.microsoft.com/office/powerpoint/2010/main" val="342476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" y="1752600"/>
            <a:ext cx="5915000" cy="4373563"/>
          </a:xfrm>
        </p:spPr>
        <p:txBody>
          <a:bodyPr/>
          <a:lstStyle/>
          <a:p>
            <a:pPr marL="114300" indent="0">
              <a:buNone/>
            </a:pPr>
            <a:r>
              <a:rPr lang="es-AR" dirty="0"/>
              <a:t>La digestión consta de varias fases: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Ingestión:</a:t>
            </a:r>
            <a:r>
              <a:rPr lang="es-AR" dirty="0"/>
              <a:t> Entrada de alimentos al cuerpo.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Digestión mecánica y química: </a:t>
            </a:r>
            <a:r>
              <a:rPr lang="es-AR" dirty="0"/>
              <a:t>Descomposición de los alimentos.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Absorción:</a:t>
            </a:r>
            <a:r>
              <a:rPr lang="es-AR" dirty="0"/>
              <a:t> Los nutrientes pasan a la sangre.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Eliminación:</a:t>
            </a:r>
            <a:r>
              <a:rPr lang="es-AR" dirty="0"/>
              <a:t> Expulsión de los desechos a través del ano.</a:t>
            </a:r>
          </a:p>
          <a:p>
            <a:endParaRPr lang="es-A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85956"/>
            <a:ext cx="24288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digestivo</a:t>
            </a:r>
          </a:p>
        </p:txBody>
      </p:sp>
    </p:spTree>
    <p:extLst>
      <p:ext uri="{BB962C8B-B14F-4D97-AF65-F5344CB8AC3E}">
        <p14:creationId xmlns:p14="http://schemas.microsoft.com/office/powerpoint/2010/main" val="252020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RESPIRATORIO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51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55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respiratorio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aparato respiratorio es el sistema encargado de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intercambiar gases </a:t>
            </a:r>
            <a:r>
              <a:rPr lang="es-AR" dirty="0"/>
              <a:t>entre el cuerpo y el ambiente. Permite la entrada de </a:t>
            </a:r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oxígeno</a:t>
            </a:r>
            <a:r>
              <a:rPr lang="es-AR" dirty="0"/>
              <a:t> y la eliminación de </a:t>
            </a:r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dióxido de carbono</a:t>
            </a:r>
            <a:r>
              <a:rPr lang="es-AR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4464918" cy="334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64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52600"/>
            <a:ext cx="8712968" cy="4373563"/>
          </a:xfrm>
        </p:spPr>
        <p:txBody>
          <a:bodyPr/>
          <a:lstStyle/>
          <a:p>
            <a:pPr marL="114300" indent="0">
              <a:buNone/>
            </a:pPr>
            <a:r>
              <a:rPr lang="es-AR" sz="2200" dirty="0"/>
              <a:t>Anatomía del aparato respiratorio:</a:t>
            </a:r>
          </a:p>
          <a:p>
            <a:r>
              <a:rPr lang="es-AR" sz="2200" i="1" dirty="0">
                <a:solidFill>
                  <a:schemeClr val="accent2">
                    <a:lumMod val="75000"/>
                  </a:schemeClr>
                </a:solidFill>
              </a:rPr>
              <a:t>Vías respiratorias superiores: </a:t>
            </a:r>
            <a:r>
              <a:rPr lang="es-AR" sz="2200" dirty="0"/>
              <a:t>Nariz, faringe y laringe.</a:t>
            </a:r>
          </a:p>
          <a:p>
            <a:r>
              <a:rPr lang="es-AR" sz="2200" i="1" dirty="0">
                <a:solidFill>
                  <a:schemeClr val="accent2">
                    <a:lumMod val="75000"/>
                  </a:schemeClr>
                </a:solidFill>
              </a:rPr>
              <a:t>Vías respiratorias inferiores: </a:t>
            </a:r>
            <a:r>
              <a:rPr lang="es-AR" sz="2200" dirty="0"/>
              <a:t>Tráquea, bronquios y pulmones.</a:t>
            </a:r>
          </a:p>
          <a:p>
            <a:r>
              <a:rPr lang="es-AR" sz="2200" i="1" dirty="0">
                <a:solidFill>
                  <a:schemeClr val="accent2">
                    <a:lumMod val="75000"/>
                  </a:schemeClr>
                </a:solidFill>
              </a:rPr>
              <a:t>Diafragma: </a:t>
            </a:r>
            <a:r>
              <a:rPr lang="es-AR" sz="2200" dirty="0"/>
              <a:t>Músculo principal de la respiración que ayuda a expandir los pulmones.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respiratorio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97" y="3573016"/>
            <a:ext cx="4411585" cy="30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97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s-AR" dirty="0"/>
              <a:t>La respiración consta de dos fases: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Inspiración: </a:t>
            </a:r>
            <a:r>
              <a:rPr lang="es-AR" dirty="0"/>
              <a:t>Entrada de oxígeno a los pulmones.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Espiración: </a:t>
            </a:r>
            <a:r>
              <a:rPr lang="es-AR" dirty="0"/>
              <a:t>Expulsión de dióxido de carbono del cuerpo.</a:t>
            </a:r>
          </a:p>
          <a:p>
            <a:pPr marL="114300" indent="0">
              <a:buNone/>
            </a:pPr>
            <a:r>
              <a:rPr lang="es-AR" dirty="0"/>
              <a:t>Este proceso es controlado por el cerebro y los músculos respiratorios.</a:t>
            </a:r>
          </a:p>
          <a:p>
            <a:endParaRPr lang="es-AR" dirty="0"/>
          </a:p>
          <a:p>
            <a:endParaRPr lang="es-AR" dirty="0"/>
          </a:p>
          <a:p>
            <a:pPr marL="114300" indent="0">
              <a:buNone/>
            </a:pPr>
            <a:r>
              <a:rPr lang="es-AR" dirty="0"/>
              <a:t>El </a:t>
            </a:r>
            <a:r>
              <a:rPr lang="es-AR" b="1" dirty="0"/>
              <a:t>intercambio gaseoso </a:t>
            </a:r>
            <a:r>
              <a:rPr lang="es-AR" dirty="0"/>
              <a:t>curre en los alveolos pulmonares, donde el oxígeno pasa a la sangre y el dióxido de carbono es eliminado. Este proceso se da por difusión y es esencial para la oxigenación de los tejidos.</a:t>
            </a:r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respiratorio</a:t>
            </a:r>
          </a:p>
        </p:txBody>
      </p:sp>
    </p:spTree>
    <p:extLst>
      <p:ext uri="{BB962C8B-B14F-4D97-AF65-F5344CB8AC3E}">
        <p14:creationId xmlns:p14="http://schemas.microsoft.com/office/powerpoint/2010/main" val="1182661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REPRODUCTOR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r="577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252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reproductor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556" y="1575717"/>
            <a:ext cx="843528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AR" sz="2200" dirty="0"/>
              <a:t>El aparato reproductor es el sistema encargado de la </a:t>
            </a:r>
            <a:r>
              <a:rPr lang="es-AR" sz="2200" b="1" dirty="0">
                <a:solidFill>
                  <a:schemeClr val="accent2">
                    <a:lumMod val="75000"/>
                  </a:schemeClr>
                </a:solidFill>
              </a:rPr>
              <a:t>reproducción humana</a:t>
            </a:r>
            <a:r>
              <a:rPr lang="es-AR" sz="2200" dirty="0"/>
              <a:t>. </a:t>
            </a:r>
          </a:p>
          <a:p>
            <a:pPr marL="114300" indent="0">
              <a:buNone/>
            </a:pPr>
            <a:r>
              <a:rPr lang="es-AR" sz="2200" dirty="0"/>
              <a:t>Está compuesto por órganos internos y externos que permiten la formación de </a:t>
            </a:r>
            <a:r>
              <a:rPr lang="es-AR" sz="2200" dirty="0">
                <a:solidFill>
                  <a:schemeClr val="accent2">
                    <a:lumMod val="75000"/>
                  </a:schemeClr>
                </a:solidFill>
              </a:rPr>
              <a:t>gametos</a:t>
            </a:r>
            <a:r>
              <a:rPr lang="es-AR" sz="2200" dirty="0"/>
              <a:t>, la </a:t>
            </a:r>
            <a:r>
              <a:rPr lang="es-AR" sz="2200" dirty="0">
                <a:solidFill>
                  <a:schemeClr val="accent2">
                    <a:lumMod val="75000"/>
                  </a:schemeClr>
                </a:solidFill>
              </a:rPr>
              <a:t>fecundación</a:t>
            </a:r>
            <a:r>
              <a:rPr lang="es-AR" sz="2200" dirty="0"/>
              <a:t> y el </a:t>
            </a:r>
            <a:r>
              <a:rPr lang="es-AR" sz="2200" dirty="0">
                <a:solidFill>
                  <a:schemeClr val="accent2">
                    <a:lumMod val="75000"/>
                  </a:schemeClr>
                </a:solidFill>
              </a:rPr>
              <a:t>desarrollo embrionario </a:t>
            </a:r>
            <a:r>
              <a:rPr lang="es-AR" sz="2200" dirty="0"/>
              <a:t>en el caso del aparato reproductor femenino.</a:t>
            </a:r>
          </a:p>
          <a:p>
            <a:pPr marL="114300" indent="0">
              <a:buNone/>
            </a:pPr>
            <a:endParaRPr lang="es-AR" sz="2200" dirty="0"/>
          </a:p>
        </p:txBody>
      </p:sp>
      <p:pic>
        <p:nvPicPr>
          <p:cNvPr id="13314" name="Picture 2" descr="La reproducción humana - Definición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5715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6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Aparato reproductor masculino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dirty="0"/>
              <a:t>Está compuesto por: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Testículos:</a:t>
            </a:r>
            <a:r>
              <a:rPr lang="es-AR" dirty="0"/>
              <a:t> Producen espermatozoides y testosterona.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Pene: </a:t>
            </a:r>
            <a:r>
              <a:rPr lang="es-AR" dirty="0"/>
              <a:t>Órgano copulador que permite la transferencia de espermatozoides.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Próstata y vesículas seminales: </a:t>
            </a:r>
            <a:r>
              <a:rPr lang="es-AR" dirty="0"/>
              <a:t>Secretan líquidos que nutren y protegen a los espermatozoides.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Conductos deferentes y uretra: </a:t>
            </a:r>
            <a:r>
              <a:rPr lang="es-AR" dirty="0"/>
              <a:t>Transportan los espermatozoides hacia el exterior.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76069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Aparato reproductor femenino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dirty="0"/>
              <a:t>Está compuesto por: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Ovarios:</a:t>
            </a:r>
            <a:r>
              <a:rPr lang="es-AR" dirty="0"/>
              <a:t> Producen óvulos y hormonas sexuales (estrógenos y progesterona).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Trompas de Falopio: </a:t>
            </a:r>
            <a:r>
              <a:rPr lang="es-AR" dirty="0"/>
              <a:t>Transportan el óvulo hacia el útero y es el sitio donde ocurre la fecundación.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Útero: </a:t>
            </a:r>
            <a:r>
              <a:rPr lang="es-AR" dirty="0"/>
              <a:t>Aloja y nutre al embrión durante el embarazo.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Vagina:</a:t>
            </a:r>
            <a:r>
              <a:rPr lang="es-AR" dirty="0"/>
              <a:t> Canal que conecta los órganos internos con el exterior, permitiendo la reproducción y el parto.</a:t>
            </a:r>
          </a:p>
        </p:txBody>
      </p:sp>
    </p:spTree>
    <p:extLst>
      <p:ext uri="{BB962C8B-B14F-4D97-AF65-F5344CB8AC3E}">
        <p14:creationId xmlns:p14="http://schemas.microsoft.com/office/powerpoint/2010/main" val="310451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CARDIOVASCULAR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9755"/>
          <a:stretch>
            <a:fillRect/>
          </a:stretch>
        </p:blipFill>
        <p:spPr bwMode="auto">
          <a:xfrm>
            <a:off x="685800" y="681612"/>
            <a:ext cx="7772400" cy="433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918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reproductor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dirty="0"/>
              <a:t>La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fecundación</a:t>
            </a:r>
            <a:r>
              <a:rPr lang="es-AR" dirty="0"/>
              <a:t> es el proceso en el que un espermatozoide se une con un óvulo para formar un cigoto. Este se divide y desarrolla hasta convertirse en un embrión, el cual se implanta en el útero para su crecimiento durante la gestación.</a:t>
            </a:r>
          </a:p>
          <a:p>
            <a:endParaRPr lang="es-A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56" y="3853444"/>
            <a:ext cx="4525392" cy="2786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235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EXCRETOR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r="335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93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excretor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1752600"/>
            <a:ext cx="4114800" cy="47007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AR" dirty="0"/>
              <a:t>El aparato excretor es el  encargado de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eliminar los desechos </a:t>
            </a:r>
            <a:r>
              <a:rPr lang="es-AR" dirty="0"/>
              <a:t>metabólicos del cuerpo, principalmente a través de la </a:t>
            </a: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orina</a:t>
            </a:r>
            <a:r>
              <a:rPr lang="es-AR" dirty="0"/>
              <a:t>. </a:t>
            </a:r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r>
              <a:rPr lang="es-AR" dirty="0"/>
              <a:t>Su función es clave para mantener el equilibrio interno y evitar la acumulación de sustancias tóxicas.</a:t>
            </a:r>
          </a:p>
          <a:p>
            <a:pPr marL="114300" indent="0">
              <a:buNone/>
            </a:pPr>
            <a:endParaRPr lang="es-A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528392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05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5266928" cy="4373563"/>
          </a:xfrm>
        </p:spPr>
        <p:txBody>
          <a:bodyPr/>
          <a:lstStyle/>
          <a:p>
            <a:pPr marL="114300" indent="0">
              <a:buNone/>
            </a:pPr>
            <a:r>
              <a:rPr lang="es-AR" dirty="0"/>
              <a:t>Está compuesto por: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Riñones:</a:t>
            </a:r>
            <a:r>
              <a:rPr lang="es-AR" dirty="0"/>
              <a:t> Filtran la sangre y producen la orina.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Uréteres: </a:t>
            </a:r>
            <a:r>
              <a:rPr lang="es-AR" dirty="0"/>
              <a:t>Transportan la orina desde los riñones hasta la vejiga.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Vejiga urinaria: </a:t>
            </a:r>
            <a:r>
              <a:rPr lang="es-AR" dirty="0"/>
              <a:t>Almacena la orina hasta su expulsión.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Uretra:</a:t>
            </a:r>
            <a:r>
              <a:rPr lang="es-AR" dirty="0"/>
              <a:t> Conduce la orina al exterior del cuerpo.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excretor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99"/>
          <a:stretch/>
        </p:blipFill>
        <p:spPr bwMode="auto">
          <a:xfrm>
            <a:off x="5364088" y="2132856"/>
            <a:ext cx="346941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652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dirty="0"/>
              <a:t>Funciones del aparato excretor: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Filtración:</a:t>
            </a:r>
            <a:r>
              <a:rPr lang="es-AR" dirty="0"/>
              <a:t> Los riñones eliminan sustancias de desecho de la sangre.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Reabsorción:</a:t>
            </a:r>
            <a:r>
              <a:rPr lang="es-AR" dirty="0"/>
              <a:t> Se recuperan sustancias útiles como agua y sales.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Secreción:</a:t>
            </a:r>
            <a:r>
              <a:rPr lang="es-AR" dirty="0"/>
              <a:t> Se eliminan iones y toxinas a la orina.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Excreción:</a:t>
            </a:r>
            <a:r>
              <a:rPr lang="es-AR" dirty="0"/>
              <a:t> Eliminación de la orina a través de la uretra.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excretor</a:t>
            </a:r>
          </a:p>
        </p:txBody>
      </p:sp>
    </p:spTree>
    <p:extLst>
      <p:ext uri="{BB962C8B-B14F-4D97-AF65-F5344CB8AC3E}">
        <p14:creationId xmlns:p14="http://schemas.microsoft.com/office/powerpoint/2010/main" val="1533415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ENDÓCRINO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r="441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740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endócrino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aparato endocrino es el encargado de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regular</a:t>
            </a:r>
            <a:r>
              <a:rPr lang="es-AR" dirty="0"/>
              <a:t> diversas funciones del organismo mediante la producción y liberación de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hormonas</a:t>
            </a:r>
            <a:r>
              <a:rPr lang="es-AR" dirty="0"/>
              <a:t>. Estas sustancias químicas controlan procesos como el </a:t>
            </a: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crecimiento</a:t>
            </a:r>
            <a:r>
              <a:rPr lang="es-AR" dirty="0"/>
              <a:t>, el </a:t>
            </a: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metabolismo</a:t>
            </a:r>
            <a:r>
              <a:rPr lang="es-AR" dirty="0"/>
              <a:t> y la </a:t>
            </a: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reproducción</a:t>
            </a:r>
            <a:r>
              <a:rPr lang="es-AR" dirty="0"/>
              <a:t>.</a:t>
            </a:r>
          </a:p>
          <a:p>
            <a:endParaRPr lang="es-A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72" y="3933056"/>
            <a:ext cx="4499484" cy="253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543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AR" dirty="0"/>
              <a:t>Las principales glándulas endocrinas son: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Hipotálamo:</a:t>
            </a:r>
            <a:r>
              <a:rPr lang="es-AR" dirty="0"/>
              <a:t> Controla la actividad de la hipófisis.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Hipófisis:</a:t>
            </a:r>
            <a:r>
              <a:rPr lang="es-AR" dirty="0"/>
              <a:t> Glándula maestra que regula otras glándulas.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Tiroides:</a:t>
            </a:r>
            <a:r>
              <a:rPr lang="es-AR" dirty="0"/>
              <a:t> Regula el metabolismo.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Glándulas suprarrenales: </a:t>
            </a:r>
            <a:r>
              <a:rPr lang="es-AR" dirty="0"/>
              <a:t>Producen hormonas del estrés (adrenalina y cortisol).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Páncreas: </a:t>
            </a:r>
            <a:r>
              <a:rPr lang="es-AR" dirty="0"/>
              <a:t>Controla los niveles de glucosa en sangre.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Gónadas: </a:t>
            </a:r>
            <a:r>
              <a:rPr lang="es-AR" dirty="0"/>
              <a:t>Ovarios y testículos producen hormonas sexuales.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endócrino</a:t>
            </a:r>
          </a:p>
        </p:txBody>
      </p:sp>
    </p:spTree>
    <p:extLst>
      <p:ext uri="{BB962C8B-B14F-4D97-AF65-F5344CB8AC3E}">
        <p14:creationId xmlns:p14="http://schemas.microsoft.com/office/powerpoint/2010/main" val="1080804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3826768" cy="4700736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s-AR" dirty="0"/>
              <a:t>Las hormonas regulan diversas funciones del cuerpo:</a:t>
            </a:r>
          </a:p>
          <a:p>
            <a:pPr marL="114300" indent="0">
              <a:buNone/>
            </a:pPr>
            <a:endParaRPr lang="es-AR" dirty="0"/>
          </a:p>
          <a:p>
            <a:r>
              <a:rPr lang="es-AR" dirty="0"/>
              <a:t>Crecimiento y desarrollo.</a:t>
            </a:r>
          </a:p>
          <a:p>
            <a:r>
              <a:rPr lang="es-AR" dirty="0"/>
              <a:t>Regulación del metabolismo.</a:t>
            </a:r>
          </a:p>
          <a:p>
            <a:r>
              <a:rPr lang="es-AR" dirty="0"/>
              <a:t>Control del equilibrio de agua y electrolitos.</a:t>
            </a:r>
          </a:p>
          <a:p>
            <a:r>
              <a:rPr lang="es-AR" dirty="0"/>
              <a:t>Respuesta al estrés.</a:t>
            </a:r>
          </a:p>
          <a:p>
            <a:r>
              <a:rPr lang="es-AR" dirty="0"/>
              <a:t>Reproducción y diferenciación sexual.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endócrino</a:t>
            </a:r>
          </a:p>
        </p:txBody>
      </p:sp>
      <p:pic>
        <p:nvPicPr>
          <p:cNvPr id="20482" name="Picture 2" descr="4.700+ Sistema Endocrino Ilustraciones de Stock, gráficos vectoriales  libres de derechos y clip art - iStock | Hormonas, Sistema nervioso,  Hipofi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t="6341" r="10094" b="8760"/>
          <a:stretch/>
        </p:blipFill>
        <p:spPr bwMode="auto">
          <a:xfrm>
            <a:off x="4304643" y="1988840"/>
            <a:ext cx="4420958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5522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128" y="675061"/>
            <a:ext cx="8260672" cy="1039427"/>
          </a:xfrm>
        </p:spPr>
        <p:txBody>
          <a:bodyPr>
            <a:noAutofit/>
          </a:bodyPr>
          <a:lstStyle/>
          <a:p>
            <a:r>
              <a:rPr lang="es-AR" sz="2800" b="1" dirty="0"/>
              <a:t>CONTROL Y COORDINACIÓN: sistema nervioso y sistema endocrino</a:t>
            </a:r>
            <a:br>
              <a:rPr lang="es-AR" sz="2800" dirty="0"/>
            </a:br>
            <a:endParaRPr lang="es-AR" sz="2800" dirty="0"/>
          </a:p>
        </p:txBody>
      </p:sp>
      <p:pic>
        <p:nvPicPr>
          <p:cNvPr id="3074" name="Picture 2" descr="APB2 - CONTROL EN EL SISTEMA ENDOCRINO Y NERVIO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47" y="1643050"/>
            <a:ext cx="5286375" cy="515302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357950" y="2000240"/>
            <a:ext cx="2214578" cy="4071966"/>
          </a:xfrm>
          <a:prstGeom prst="rect">
            <a:avLst/>
          </a:prstGeom>
          <a:solidFill>
            <a:srgbClr val="F8FB7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accent2">
                    <a:lumMod val="50000"/>
                  </a:schemeClr>
                </a:solidFill>
              </a:rPr>
              <a:t>La supervivencia del organismo depende de la actividad integrada de todos los sistemas de órganos, con frecuencia coordinada por los </a:t>
            </a:r>
            <a:r>
              <a:rPr lang="es-AR" b="1" dirty="0">
                <a:solidFill>
                  <a:schemeClr val="accent2">
                    <a:lumMod val="50000"/>
                  </a:schemeClr>
                </a:solidFill>
              </a:rPr>
              <a:t>sistemas endocrino y nervioso</a:t>
            </a:r>
            <a:r>
              <a:rPr lang="es-A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endParaRPr lang="es-A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cardiovascular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 algn="ctr">
              <a:buNone/>
            </a:pPr>
            <a:r>
              <a:rPr lang="es-AR" sz="4000" dirty="0"/>
              <a:t>El aparato cardiovascular es el sistema encargado de </a:t>
            </a:r>
            <a:r>
              <a:rPr lang="es-AR" sz="4000" u="sng" dirty="0"/>
              <a:t>transportar</a:t>
            </a:r>
            <a:r>
              <a:rPr lang="es-AR" sz="4000" dirty="0"/>
              <a:t> </a:t>
            </a:r>
            <a:r>
              <a:rPr lang="es-AR" sz="4000" dirty="0">
                <a:solidFill>
                  <a:schemeClr val="accent2">
                    <a:lumMod val="75000"/>
                  </a:schemeClr>
                </a:solidFill>
              </a:rPr>
              <a:t>sangre</a:t>
            </a:r>
            <a:r>
              <a:rPr lang="es-AR" sz="4000" dirty="0"/>
              <a:t>, </a:t>
            </a:r>
            <a:r>
              <a:rPr lang="es-AR" sz="4000" dirty="0">
                <a:solidFill>
                  <a:schemeClr val="accent2">
                    <a:lumMod val="75000"/>
                  </a:schemeClr>
                </a:solidFill>
              </a:rPr>
              <a:t>oxígeno</a:t>
            </a:r>
            <a:r>
              <a:rPr lang="es-AR" sz="4000" dirty="0"/>
              <a:t> y </a:t>
            </a:r>
            <a:r>
              <a:rPr lang="es-AR" sz="4000" dirty="0">
                <a:solidFill>
                  <a:schemeClr val="accent2">
                    <a:lumMod val="75000"/>
                  </a:schemeClr>
                </a:solidFill>
              </a:rPr>
              <a:t>nutrientes</a:t>
            </a:r>
            <a:r>
              <a:rPr lang="es-AR" sz="4000" dirty="0"/>
              <a:t> a todo el cuerpo.</a:t>
            </a:r>
          </a:p>
          <a:p>
            <a:pPr marL="114300" indent="0" algn="ctr">
              <a:buNone/>
            </a:pPr>
            <a:endParaRPr lang="es-AR" sz="4000" dirty="0"/>
          </a:p>
          <a:p>
            <a:pPr marL="114300" indent="0" algn="ctr">
              <a:buNone/>
            </a:pPr>
            <a:r>
              <a:rPr lang="es-AR" sz="4000" dirty="0"/>
              <a:t>Su función principal es mantener el </a:t>
            </a:r>
            <a:r>
              <a:rPr lang="es-AR" sz="4000" b="1" dirty="0">
                <a:solidFill>
                  <a:schemeClr val="accent2">
                    <a:lumMod val="75000"/>
                  </a:schemeClr>
                </a:solidFill>
              </a:rPr>
              <a:t>equilibrio homeostático</a:t>
            </a:r>
            <a:r>
              <a:rPr lang="es-AR" sz="4000" dirty="0"/>
              <a:t> y garantizar el suministro de oxígeno y la eliminación de desechos.</a:t>
            </a:r>
          </a:p>
          <a:p>
            <a:pPr marL="114300" indent="0" algn="ctr">
              <a:buNone/>
            </a:pP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3898447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erebro de dibujos animados dando el visto bueno y hablar fotomural •  fotomurales cerebral, membrana, empollón | myloview.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21" y="3068960"/>
            <a:ext cx="3810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Almacenamiento de acceso secuencial"/>
          <p:cNvSpPr/>
          <p:nvPr/>
        </p:nvSpPr>
        <p:spPr>
          <a:xfrm rot="919947">
            <a:off x="1808109" y="1202563"/>
            <a:ext cx="4222329" cy="2717774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7652" name="Picture 4" descr="44 ideas de Gracias | imagenes para dar gracias, imágenes de gracias,  graci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t="28312" r="10934" b="29185"/>
          <a:stretch/>
        </p:blipFill>
        <p:spPr bwMode="auto">
          <a:xfrm rot="1254929">
            <a:off x="2252688" y="1918911"/>
            <a:ext cx="3333169" cy="1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2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cardiovascular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73563"/>
          </a:xfrm>
        </p:spPr>
        <p:txBody>
          <a:bodyPr/>
          <a:lstStyle/>
          <a:p>
            <a:pPr marL="114300" indent="0">
              <a:buNone/>
            </a:pPr>
            <a:r>
              <a:rPr lang="es-AR" b="1" dirty="0"/>
              <a:t>Está compuesto por:</a:t>
            </a:r>
          </a:p>
          <a:p>
            <a:r>
              <a:rPr lang="es-AR" dirty="0"/>
              <a:t>Corazón.</a:t>
            </a:r>
          </a:p>
          <a:p>
            <a:r>
              <a:rPr lang="es-AR" dirty="0"/>
              <a:t>Vasos sanguíneos.</a:t>
            </a:r>
          </a:p>
          <a:p>
            <a:r>
              <a:rPr lang="es-AR" dirty="0"/>
              <a:t>Sangre.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4282295" cy="392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72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17082" y="1844824"/>
            <a:ext cx="4775398" cy="4373563"/>
          </a:xfrm>
        </p:spPr>
        <p:txBody>
          <a:bodyPr/>
          <a:lstStyle/>
          <a:p>
            <a:pPr marL="114300" indent="0">
              <a:buNone/>
            </a:pPr>
            <a:r>
              <a:rPr lang="es-AR" dirty="0"/>
              <a:t>El </a:t>
            </a:r>
            <a:r>
              <a:rPr lang="es-AR" u="sng" dirty="0">
                <a:solidFill>
                  <a:srgbClr val="FF0000"/>
                </a:solidFill>
              </a:rPr>
              <a:t>corazón</a:t>
            </a:r>
            <a:r>
              <a:rPr lang="es-AR" dirty="0"/>
              <a:t> es un órgano muscular que bombea sangre a todo el cuerpo. </a:t>
            </a:r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r>
              <a:rPr lang="es-AR" dirty="0"/>
              <a:t>Está compuesto por cuatro cavidades: dos aurículas y dos ventrículos. Funciona mediante contracciones rítmicas que impulsan la sangre a través del sistema circulatorio.</a:t>
            </a:r>
          </a:p>
          <a:p>
            <a:pPr marL="114300" indent="0">
              <a:buNone/>
            </a:pPr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cardiovascular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3718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23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dirty="0"/>
              <a:t>Los </a:t>
            </a:r>
            <a:r>
              <a:rPr lang="es-AR" u="sng" dirty="0"/>
              <a:t>vasos sanguíneos</a:t>
            </a:r>
            <a:r>
              <a:rPr lang="es-AR" dirty="0"/>
              <a:t> son conductos que transportan la sangre por el cuerpo. </a:t>
            </a:r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r>
              <a:rPr lang="es-AR" dirty="0"/>
              <a:t>Se dividen en: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Arterias: </a:t>
            </a:r>
            <a:r>
              <a:rPr lang="es-AR" dirty="0"/>
              <a:t>Llevan la sangre oxigenada desde el corazón al cuerpo.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Venas: </a:t>
            </a:r>
            <a:r>
              <a:rPr lang="es-AR" dirty="0"/>
              <a:t>Llevan la sangre desoxigenada de regreso al corazón.</a:t>
            </a:r>
          </a:p>
          <a:p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Capilares: </a:t>
            </a:r>
            <a:r>
              <a:rPr lang="es-AR" dirty="0"/>
              <a:t>Permiten el intercambio de gases y nutrientes con los tejidos.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cardiovascular</a:t>
            </a:r>
          </a:p>
        </p:txBody>
      </p:sp>
    </p:spTree>
    <p:extLst>
      <p:ext uri="{BB962C8B-B14F-4D97-AF65-F5344CB8AC3E}">
        <p14:creationId xmlns:p14="http://schemas.microsoft.com/office/powerpoint/2010/main" val="138720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772816"/>
            <a:ext cx="8229600" cy="4373563"/>
          </a:xfrm>
        </p:spPr>
        <p:txBody>
          <a:bodyPr/>
          <a:lstStyle/>
          <a:p>
            <a:r>
              <a:rPr lang="es-AR" sz="2000" dirty="0"/>
              <a:t>Existen dos </a:t>
            </a:r>
            <a:r>
              <a:rPr lang="es-AR" sz="2000" u="sng" dirty="0"/>
              <a:t>circuitos</a:t>
            </a:r>
            <a:r>
              <a:rPr lang="es-AR" sz="2000" dirty="0"/>
              <a:t> principales:</a:t>
            </a:r>
          </a:p>
          <a:p>
            <a:r>
              <a:rPr lang="es-AR" sz="2000" i="1" dirty="0">
                <a:solidFill>
                  <a:schemeClr val="accent2">
                    <a:lumMod val="75000"/>
                  </a:schemeClr>
                </a:solidFill>
              </a:rPr>
              <a:t>Circulación sistémica:</a:t>
            </a:r>
            <a:r>
              <a:rPr lang="es-AR" sz="2000" dirty="0"/>
              <a:t> Lleva la sangre oxigenada desde el corazón a los órganos y tejidos.</a:t>
            </a:r>
          </a:p>
          <a:p>
            <a:r>
              <a:rPr lang="es-AR" sz="2000" i="1" dirty="0">
                <a:solidFill>
                  <a:schemeClr val="accent2">
                    <a:lumMod val="75000"/>
                  </a:schemeClr>
                </a:solidFill>
              </a:rPr>
              <a:t>Circulación pulmonar: </a:t>
            </a:r>
            <a:r>
              <a:rPr lang="es-AR" sz="2000" dirty="0"/>
              <a:t>Transporta la sangre desoxigenada a los pulmones para su oxigenación.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cardiovascular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4146265" cy="287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31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DIGESTIVO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8" b="29098"/>
          <a:stretch>
            <a:fillRect/>
          </a:stretch>
        </p:blipFill>
        <p:spPr bwMode="auto">
          <a:xfrm>
            <a:off x="685800" y="609604"/>
            <a:ext cx="7772400" cy="433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24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Aparato digestivo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s-AR" dirty="0"/>
              <a:t>El aparato digestivo es el encargado de </a:t>
            </a:r>
            <a:r>
              <a:rPr lang="es-AR" u="sng" dirty="0"/>
              <a:t>procesar</a:t>
            </a:r>
            <a:r>
              <a:rPr lang="es-AR" dirty="0"/>
              <a:t> los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alimentos</a:t>
            </a:r>
            <a:r>
              <a:rPr lang="es-AR" dirty="0"/>
              <a:t>, extraer los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nutrientes</a:t>
            </a:r>
            <a:r>
              <a:rPr lang="es-AR" dirty="0"/>
              <a:t> y eliminar los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desechos</a:t>
            </a:r>
            <a:r>
              <a:rPr lang="es-AR" dirty="0"/>
              <a:t>. </a:t>
            </a:r>
          </a:p>
          <a:p>
            <a:pPr marL="114300" indent="0" algn="ctr">
              <a:buNone/>
            </a:pPr>
            <a:endParaRPr lang="es-AR" dirty="0"/>
          </a:p>
          <a:p>
            <a:pPr marL="114300" indent="0" algn="ctr">
              <a:buNone/>
            </a:pPr>
            <a:r>
              <a:rPr lang="es-AR" dirty="0"/>
              <a:t>Su correcto funcionamiento es esencial para el metabolismo y la obtención de energía.</a:t>
            </a:r>
          </a:p>
          <a:p>
            <a:pPr marL="114300" indent="0">
              <a:buNone/>
            </a:pPr>
            <a:endParaRPr lang="es-A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48" y="4365104"/>
            <a:ext cx="2896020" cy="1987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64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3931</TotalTime>
  <Words>1015</Words>
  <Application>Microsoft Macintosh PowerPoint</Application>
  <PresentationFormat>Presentación en pantalla (4:3)</PresentationFormat>
  <Paragraphs>123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Book Antiqua</vt:lpstr>
      <vt:lpstr>Century Gothic</vt:lpstr>
      <vt:lpstr>Boticario</vt:lpstr>
      <vt:lpstr>BIOLOGÍA</vt:lpstr>
      <vt:lpstr>APARATO CARDIOVASCULAR</vt:lpstr>
      <vt:lpstr>aparato cardiovascular</vt:lpstr>
      <vt:lpstr>aparato cardiovascular</vt:lpstr>
      <vt:lpstr>aparato cardiovascular</vt:lpstr>
      <vt:lpstr>aparato cardiovascular</vt:lpstr>
      <vt:lpstr>aparato cardiovascular</vt:lpstr>
      <vt:lpstr>APARATO DIGESTIVO</vt:lpstr>
      <vt:lpstr>Aparato digestivo</vt:lpstr>
      <vt:lpstr>Aparato digestivo</vt:lpstr>
      <vt:lpstr>Aparato digestivo</vt:lpstr>
      <vt:lpstr>APARATO RESPIRATORIO</vt:lpstr>
      <vt:lpstr>Aparato respiratorio</vt:lpstr>
      <vt:lpstr>Aparato respiratorio</vt:lpstr>
      <vt:lpstr>Aparato respiratorio</vt:lpstr>
      <vt:lpstr>APARATO REPRODUCTOR</vt:lpstr>
      <vt:lpstr>Aparato reproductor</vt:lpstr>
      <vt:lpstr>Aparato reproductor masculino</vt:lpstr>
      <vt:lpstr>Aparato reproductor femenino</vt:lpstr>
      <vt:lpstr>Aparato reproductor</vt:lpstr>
      <vt:lpstr>APARATO EXCRETOR</vt:lpstr>
      <vt:lpstr>Aparato excretor</vt:lpstr>
      <vt:lpstr>Aparato excretor</vt:lpstr>
      <vt:lpstr>Aparato excretor</vt:lpstr>
      <vt:lpstr>APARATO ENDÓCRINO</vt:lpstr>
      <vt:lpstr>Aparato endócrino</vt:lpstr>
      <vt:lpstr>Aparato endócrino</vt:lpstr>
      <vt:lpstr>Aparato endócrino</vt:lpstr>
      <vt:lpstr>CONTROL Y COORDINACIÓN: sistema nervioso y sistema endocrino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Eugenia</dc:creator>
  <cp:lastModifiedBy>Micchielli Silvina</cp:lastModifiedBy>
  <cp:revision>113</cp:revision>
  <dcterms:created xsi:type="dcterms:W3CDTF">2022-03-29T18:12:46Z</dcterms:created>
  <dcterms:modified xsi:type="dcterms:W3CDTF">2025-03-26T12:01:09Z</dcterms:modified>
</cp:coreProperties>
</file>