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97" r:id="rId3"/>
    <p:sldId id="298" r:id="rId4"/>
    <p:sldId id="299" r:id="rId5"/>
    <p:sldId id="300" r:id="rId6"/>
    <p:sldId id="301" r:id="rId7"/>
    <p:sldId id="302" r:id="rId8"/>
    <p:sldId id="303" r:id="rId9"/>
    <p:sldId id="304" r:id="rId10"/>
    <p:sldId id="305" r:id="rId11"/>
    <p:sldId id="306" r:id="rId12"/>
    <p:sldId id="307" r:id="rId13"/>
    <p:sldId id="308" r:id="rId14"/>
    <p:sldId id="309" r:id="rId15"/>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B7D"/>
    <a:srgbClr val="F57BEC"/>
    <a:srgbClr val="B00C9C"/>
    <a:srgbClr val="EF11D5"/>
    <a:srgbClr val="999B9D"/>
    <a:srgbClr val="797B7E"/>
    <a:srgbClr val="F3A405"/>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613" autoAdjust="0"/>
  </p:normalViewPr>
  <p:slideViewPr>
    <p:cSldViewPr>
      <p:cViewPr>
        <p:scale>
          <a:sx n="70" d="100"/>
          <a:sy n="70" d="100"/>
        </p:scale>
        <p:origin x="-1290"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4320F87-D249-4F71-988A-41A9F3FF0EF2}" type="datetimeFigureOut">
              <a:rPr lang="es-AR" smtClean="0"/>
              <a:pPr/>
              <a:t>10/04/2024</a:t>
            </a:fld>
            <a:endParaRPr lang="es-AR"/>
          </a:p>
        </p:txBody>
      </p:sp>
      <p:sp>
        <p:nvSpPr>
          <p:cNvPr id="5" name="Footer Placeholder 4"/>
          <p:cNvSpPr>
            <a:spLocks noGrp="1"/>
          </p:cNvSpPr>
          <p:nvPr>
            <p:ph type="ftr" sz="quarter" idx="11"/>
          </p:nvPr>
        </p:nvSpPr>
        <p:spPr/>
        <p:txBody>
          <a:bodyPr/>
          <a:lstStyle/>
          <a:p>
            <a:endParaRPr lang="es-AR"/>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B3E5489D-8E7E-450A-824E-5F533C789F67}" type="slidenum">
              <a:rPr lang="es-AR" smtClean="0"/>
              <a:pPr/>
              <a:t>‹Nº›</a:t>
            </a:fld>
            <a:endParaRPr lang="es-AR"/>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s-ES" smtClean="0"/>
              <a:t>Haga clic para modificar el estilo de título del patrón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84320F87-D249-4F71-988A-41A9F3FF0EF2}" type="datetimeFigureOut">
              <a:rPr lang="es-AR" smtClean="0"/>
              <a:pPr/>
              <a:t>10/04/2024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B3E5489D-8E7E-450A-824E-5F533C789F67}" type="slidenum">
              <a:rPr lang="es-AR" smtClean="0"/>
              <a:pPr/>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4320F87-D249-4F71-988A-41A9F3FF0EF2}" type="datetimeFigureOut">
              <a:rPr lang="es-AR" smtClean="0"/>
              <a:pPr/>
              <a:t>10/04/2024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B3E5489D-8E7E-450A-824E-5F533C789F67}" type="slidenum">
              <a:rPr lang="es-AR" smtClean="0"/>
              <a:pPr/>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84320F87-D249-4F71-988A-41A9F3FF0EF2}" type="datetimeFigureOut">
              <a:rPr lang="es-AR" smtClean="0"/>
              <a:pPr/>
              <a:t>10/04/2024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B3E5489D-8E7E-450A-824E-5F533C789F67}" type="slidenum">
              <a:rPr lang="es-AR" smtClean="0"/>
              <a:pPr/>
              <a:t>‹Nº›</a:t>
            </a:fld>
            <a:endParaRPr 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4320F87-D249-4F71-988A-41A9F3FF0EF2}" type="datetimeFigureOut">
              <a:rPr lang="es-AR" smtClean="0"/>
              <a:pPr/>
              <a:t>10/04/2024</a:t>
            </a:fld>
            <a:endParaRPr lang="es-AR"/>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B3E5489D-8E7E-450A-824E-5F533C789F67}" type="slidenum">
              <a:rPr lang="es-AR" smtClean="0"/>
              <a:pPr/>
              <a:t>‹Nº›</a:t>
            </a:fld>
            <a:endParaRPr lang="es-AR"/>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s-ES" smtClean="0"/>
              <a:t>Haga clic para modificar el estilo de título del patrón</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84320F87-D249-4F71-988A-41A9F3FF0EF2}" type="datetimeFigureOut">
              <a:rPr lang="es-AR" smtClean="0"/>
              <a:pPr/>
              <a:t>10/04/2024</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B3E5489D-8E7E-450A-824E-5F533C789F67}" type="slidenum">
              <a:rPr lang="es-AR" smtClean="0"/>
              <a:pPr/>
              <a:t>‹Nº›</a:t>
            </a:fld>
            <a:endParaRPr lang="es-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84320F87-D249-4F71-988A-41A9F3FF0EF2}" type="datetimeFigureOut">
              <a:rPr lang="es-AR" smtClean="0"/>
              <a:pPr/>
              <a:t>10/04/2024</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B3E5489D-8E7E-450A-824E-5F533C789F67}" type="slidenum">
              <a:rPr lang="es-AR" smtClean="0"/>
              <a:pPr/>
              <a:t>‹Nº›</a:t>
            </a:fld>
            <a:endParaRPr lang="es-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84320F87-D249-4F71-988A-41A9F3FF0EF2}" type="datetimeFigureOut">
              <a:rPr lang="es-AR" smtClean="0"/>
              <a:pPr/>
              <a:t>10/04/2024</a:t>
            </a:fld>
            <a:endParaRPr lang="es-AR"/>
          </a:p>
        </p:txBody>
      </p:sp>
      <p:sp>
        <p:nvSpPr>
          <p:cNvPr id="4" name="Footer Placeholder 3"/>
          <p:cNvSpPr>
            <a:spLocks noGrp="1"/>
          </p:cNvSpPr>
          <p:nvPr>
            <p:ph type="ftr" sz="quarter" idx="11"/>
          </p:nvPr>
        </p:nvSpPr>
        <p:spPr/>
        <p:txBody>
          <a:bodyPr/>
          <a:lstStyle/>
          <a:p>
            <a:endParaRPr lang="es-AR"/>
          </a:p>
        </p:txBody>
      </p:sp>
      <p:sp>
        <p:nvSpPr>
          <p:cNvPr id="5" name="Slide Number Placeholder 4"/>
          <p:cNvSpPr>
            <a:spLocks noGrp="1"/>
          </p:cNvSpPr>
          <p:nvPr>
            <p:ph type="sldNum" sz="quarter" idx="12"/>
          </p:nvPr>
        </p:nvSpPr>
        <p:spPr/>
        <p:txBody>
          <a:bodyPr/>
          <a:lstStyle/>
          <a:p>
            <a:fld id="{B3E5489D-8E7E-450A-824E-5F533C789F67}" type="slidenum">
              <a:rPr lang="es-AR" smtClean="0"/>
              <a:pPr/>
              <a:t>‹Nº›</a:t>
            </a:fld>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84320F87-D249-4F71-988A-41A9F3FF0EF2}" type="datetimeFigureOut">
              <a:rPr lang="es-AR" smtClean="0"/>
              <a:pPr/>
              <a:t>10/04/2024</a:t>
            </a:fld>
            <a:endParaRPr lang="es-AR"/>
          </a:p>
        </p:txBody>
      </p:sp>
      <p:sp>
        <p:nvSpPr>
          <p:cNvPr id="3" name="Footer Placeholder 2"/>
          <p:cNvSpPr>
            <a:spLocks noGrp="1"/>
          </p:cNvSpPr>
          <p:nvPr>
            <p:ph type="ftr" sz="quarter" idx="11"/>
          </p:nvPr>
        </p:nvSpPr>
        <p:spPr/>
        <p:txBody>
          <a:bodyPr/>
          <a:lstStyle/>
          <a:p>
            <a:endParaRPr lang="es-AR"/>
          </a:p>
        </p:txBody>
      </p:sp>
      <p:sp>
        <p:nvSpPr>
          <p:cNvPr id="4" name="Slide Number Placeholder 3"/>
          <p:cNvSpPr>
            <a:spLocks noGrp="1"/>
          </p:cNvSpPr>
          <p:nvPr>
            <p:ph type="sldNum" sz="quarter" idx="12"/>
          </p:nvPr>
        </p:nvSpPr>
        <p:spPr/>
        <p:txBody>
          <a:bodyPr/>
          <a:lstStyle/>
          <a:p>
            <a:fld id="{B3E5489D-8E7E-450A-824E-5F533C789F67}" type="slidenum">
              <a:rPr lang="es-AR" smtClean="0"/>
              <a:pPr/>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84320F87-D249-4F71-988A-41A9F3FF0EF2}" type="datetimeFigureOut">
              <a:rPr lang="es-AR" smtClean="0"/>
              <a:pPr/>
              <a:t>10/04/2024</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B3E5489D-8E7E-450A-824E-5F533C789F67}" type="slidenum">
              <a:rPr lang="es-AR" smtClean="0"/>
              <a:pPr/>
              <a:t>‹Nº›</a:t>
            </a:fld>
            <a:endParaRPr lang="es-AR"/>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s-ES" smtClean="0"/>
              <a:t>Haga clic para modificar el estilo de título del patrón</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5" name="Date Placeholder 4"/>
          <p:cNvSpPr>
            <a:spLocks noGrp="1"/>
          </p:cNvSpPr>
          <p:nvPr>
            <p:ph type="dt" sz="half" idx="10"/>
          </p:nvPr>
        </p:nvSpPr>
        <p:spPr/>
        <p:txBody>
          <a:bodyPr/>
          <a:lstStyle/>
          <a:p>
            <a:fld id="{84320F87-D249-4F71-988A-41A9F3FF0EF2}" type="datetimeFigureOut">
              <a:rPr lang="es-AR" smtClean="0"/>
              <a:pPr/>
              <a:t>10/04/2024</a:t>
            </a:fld>
            <a:endParaRPr lang="es-AR"/>
          </a:p>
        </p:txBody>
      </p:sp>
      <p:sp>
        <p:nvSpPr>
          <p:cNvPr id="7" name="Slide Number Placeholder 6"/>
          <p:cNvSpPr>
            <a:spLocks noGrp="1"/>
          </p:cNvSpPr>
          <p:nvPr>
            <p:ph type="sldNum" sz="quarter" idx="12"/>
          </p:nvPr>
        </p:nvSpPr>
        <p:spPr/>
        <p:txBody>
          <a:bodyPr/>
          <a:lstStyle/>
          <a:p>
            <a:fld id="{B3E5489D-8E7E-450A-824E-5F533C789F67}" type="slidenum">
              <a:rPr lang="es-AR" smtClean="0"/>
              <a:pPr/>
              <a:t>‹Nº›</a:t>
            </a:fld>
            <a:endParaRPr lang="es-AR"/>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s-AR"/>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s-ES" smtClean="0"/>
              <a:t>Haga clic para modificar el estilo de título del patrón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84320F87-D249-4F71-988A-41A9F3FF0EF2}" type="datetimeFigureOut">
              <a:rPr lang="es-AR" smtClean="0"/>
              <a:pPr/>
              <a:t>10/04/2024</a:t>
            </a:fld>
            <a:endParaRPr lang="es-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s-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B3E5489D-8E7E-450A-824E-5F533C789F67}" type="slidenum">
              <a:rPr lang="es-AR" smtClean="0"/>
              <a:pPr/>
              <a:t>‹Nº›</a:t>
            </a:fld>
            <a:endParaRPr lang="es-AR"/>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251520" y="4005064"/>
            <a:ext cx="4419600" cy="723528"/>
          </a:xfrm>
        </p:spPr>
        <p:txBody>
          <a:bodyPr/>
          <a:lstStyle/>
          <a:p>
            <a:pPr algn="ctr"/>
            <a:r>
              <a:rPr lang="es-AR" dirty="0" smtClean="0"/>
              <a:t>2022</a:t>
            </a:r>
            <a:endParaRPr lang="es-AR" dirty="0"/>
          </a:p>
        </p:txBody>
      </p:sp>
      <p:sp>
        <p:nvSpPr>
          <p:cNvPr id="2" name="1 Título"/>
          <p:cNvSpPr>
            <a:spLocks noGrp="1"/>
          </p:cNvSpPr>
          <p:nvPr>
            <p:ph type="ctrTitle"/>
          </p:nvPr>
        </p:nvSpPr>
        <p:spPr>
          <a:xfrm>
            <a:off x="642910" y="4429132"/>
            <a:ext cx="6629400" cy="802920"/>
          </a:xfrm>
        </p:spPr>
        <p:txBody>
          <a:bodyPr/>
          <a:lstStyle/>
          <a:p>
            <a:pPr algn="ctr"/>
            <a:r>
              <a:rPr lang="es-AR" dirty="0" smtClean="0"/>
              <a:t>BIOLOGÍA</a:t>
            </a:r>
            <a:endParaRPr lang="es-AR" dirty="0"/>
          </a:p>
        </p:txBody>
      </p:sp>
      <p:sp>
        <p:nvSpPr>
          <p:cNvPr id="4" name="3 CuadroTexto"/>
          <p:cNvSpPr txBox="1"/>
          <p:nvPr/>
        </p:nvSpPr>
        <p:spPr>
          <a:xfrm>
            <a:off x="714348" y="3125458"/>
            <a:ext cx="6408712" cy="1446550"/>
          </a:xfrm>
          <a:prstGeom prst="rect">
            <a:avLst/>
          </a:prstGeom>
          <a:noFill/>
        </p:spPr>
        <p:txBody>
          <a:bodyPr wrap="square" rtlCol="0">
            <a:spAutoFit/>
          </a:bodyPr>
          <a:lstStyle/>
          <a:p>
            <a:pPr algn="ctr"/>
            <a:r>
              <a:rPr lang="es-AR" sz="4400" dirty="0" smtClean="0">
                <a:solidFill>
                  <a:schemeClr val="accent6">
                    <a:lumMod val="75000"/>
                  </a:schemeClr>
                </a:solidFill>
                <a:effectLst>
                  <a:outerShdw blurRad="38100" dist="38100" dir="2700000" algn="tl">
                    <a:srgbClr val="000000">
                      <a:alpha val="43137"/>
                    </a:srgbClr>
                  </a:outerShdw>
                </a:effectLst>
              </a:rPr>
              <a:t>EJERCICIOS </a:t>
            </a:r>
          </a:p>
          <a:p>
            <a:pPr algn="ctr"/>
            <a:r>
              <a:rPr lang="es-AR" sz="4400" dirty="0" smtClean="0">
                <a:solidFill>
                  <a:schemeClr val="accent6">
                    <a:lumMod val="75000"/>
                  </a:schemeClr>
                </a:solidFill>
                <a:effectLst>
                  <a:outerShdw blurRad="38100" dist="38100" dir="2700000" algn="tl">
                    <a:srgbClr val="000000">
                      <a:alpha val="43137"/>
                    </a:srgbClr>
                  </a:outerShdw>
                </a:effectLst>
              </a:rPr>
              <a:t>GENÉTICA</a:t>
            </a:r>
            <a:endParaRPr lang="es-AR" sz="3200" dirty="0">
              <a:solidFill>
                <a:schemeClr val="accent6">
                  <a:lumMod val="75000"/>
                </a:schemeClr>
              </a:solidFill>
              <a:effectLst>
                <a:outerShdw blurRad="38100" dist="38100" dir="2700000" algn="tl">
                  <a:srgbClr val="000000">
                    <a:alpha val="43137"/>
                  </a:srgbClr>
                </a:outerShdw>
              </a:effectLst>
            </a:endParaRPr>
          </a:p>
        </p:txBody>
      </p:sp>
      <p:pic>
        <p:nvPicPr>
          <p:cNvPr id="5" name="Picture 2" descr="La zona del cerebro que es más importante para perder peso que tu fuerza de  voluntad"/>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4348105" y="332656"/>
            <a:ext cx="4400359" cy="2475202"/>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954979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Resolución del ejercicio 4 b)</a:t>
            </a:r>
            <a:endParaRPr lang="es-AR" dirty="0"/>
          </a:p>
        </p:txBody>
      </p:sp>
      <p:sp>
        <p:nvSpPr>
          <p:cNvPr id="3" name="2 Marcador de contenido"/>
          <p:cNvSpPr>
            <a:spLocks noGrp="1"/>
          </p:cNvSpPr>
          <p:nvPr>
            <p:ph idx="1"/>
          </p:nvPr>
        </p:nvSpPr>
        <p:spPr/>
        <p:txBody>
          <a:bodyPr/>
          <a:lstStyle/>
          <a:p>
            <a:pPr marL="571500" indent="-457200">
              <a:buNone/>
            </a:pPr>
            <a:r>
              <a:rPr lang="es-AR" dirty="0" smtClean="0"/>
              <a:t>			</a:t>
            </a:r>
            <a:r>
              <a:rPr lang="es-AR" b="1" dirty="0" err="1" smtClean="0"/>
              <a:t>AaBb</a:t>
            </a:r>
            <a:r>
              <a:rPr lang="es-AR" b="1" dirty="0" smtClean="0"/>
              <a:t>	</a:t>
            </a:r>
            <a:r>
              <a:rPr lang="es-AR" dirty="0" smtClean="0"/>
              <a:t>		</a:t>
            </a:r>
            <a:endParaRPr lang="es-AR" b="1" dirty="0" smtClean="0"/>
          </a:p>
          <a:p>
            <a:pPr marL="571500" indent="-457200">
              <a:buNone/>
            </a:pPr>
            <a:r>
              <a:rPr lang="es-AR" dirty="0" smtClean="0"/>
              <a:t>	AB  </a:t>
            </a:r>
            <a:r>
              <a:rPr lang="es-AR" dirty="0" err="1" smtClean="0"/>
              <a:t>Ab</a:t>
            </a:r>
            <a:r>
              <a:rPr lang="es-AR" dirty="0" smtClean="0"/>
              <a:t>  </a:t>
            </a:r>
            <a:r>
              <a:rPr lang="es-AR" dirty="0" err="1" smtClean="0"/>
              <a:t>aB</a:t>
            </a:r>
            <a:r>
              <a:rPr lang="es-AR" dirty="0" smtClean="0"/>
              <a:t>  </a:t>
            </a:r>
            <a:r>
              <a:rPr lang="es-AR" dirty="0" err="1" smtClean="0"/>
              <a:t>ab</a:t>
            </a:r>
            <a:endParaRPr lang="es-AR" dirty="0"/>
          </a:p>
        </p:txBody>
      </p:sp>
      <p:graphicFrame>
        <p:nvGraphicFramePr>
          <p:cNvPr id="4" name="3 Tabla"/>
          <p:cNvGraphicFramePr>
            <a:graphicFrameLocks noGrp="1"/>
          </p:cNvGraphicFramePr>
          <p:nvPr/>
        </p:nvGraphicFramePr>
        <p:xfrm>
          <a:off x="642910" y="2928934"/>
          <a:ext cx="5857915" cy="2500330"/>
        </p:xfrm>
        <a:graphic>
          <a:graphicData uri="http://schemas.openxmlformats.org/drawingml/2006/table">
            <a:tbl>
              <a:tblPr firstRow="1" bandRow="1">
                <a:tableStyleId>{5C22544A-7EE6-4342-B048-85BDC9FD1C3A}</a:tableStyleId>
              </a:tblPr>
              <a:tblGrid>
                <a:gridCol w="1171583"/>
                <a:gridCol w="1171583"/>
                <a:gridCol w="1171583"/>
                <a:gridCol w="1171583"/>
                <a:gridCol w="1171583"/>
              </a:tblGrid>
              <a:tr h="500066">
                <a:tc>
                  <a:txBody>
                    <a:bodyPr/>
                    <a:lstStyle/>
                    <a:p>
                      <a:pPr algn="ctr"/>
                      <a:endParaRPr lang="es-AR" dirty="0"/>
                    </a:p>
                  </a:txBody>
                  <a:tcPr anchor="ctr"/>
                </a:tc>
                <a:tc>
                  <a:txBody>
                    <a:bodyPr/>
                    <a:lstStyle/>
                    <a:p>
                      <a:pPr algn="ctr"/>
                      <a:r>
                        <a:rPr lang="es-AR" dirty="0" smtClean="0"/>
                        <a:t>AB</a:t>
                      </a:r>
                      <a:endParaRPr lang="es-AR" dirty="0"/>
                    </a:p>
                  </a:txBody>
                  <a:tcPr anchor="ctr"/>
                </a:tc>
                <a:tc>
                  <a:txBody>
                    <a:bodyPr/>
                    <a:lstStyle/>
                    <a:p>
                      <a:pPr algn="ctr"/>
                      <a:r>
                        <a:rPr lang="es-AR" dirty="0" smtClean="0"/>
                        <a:t>Ab</a:t>
                      </a:r>
                      <a:endParaRPr lang="es-AR" dirty="0"/>
                    </a:p>
                  </a:txBody>
                  <a:tcPr anchor="ctr"/>
                </a:tc>
                <a:tc>
                  <a:txBody>
                    <a:bodyPr/>
                    <a:lstStyle/>
                    <a:p>
                      <a:pPr algn="ctr"/>
                      <a:r>
                        <a:rPr lang="es-AR" dirty="0" err="1" smtClean="0"/>
                        <a:t>aB</a:t>
                      </a:r>
                      <a:endParaRPr lang="es-AR" dirty="0"/>
                    </a:p>
                  </a:txBody>
                  <a:tcPr anchor="ctr"/>
                </a:tc>
                <a:tc>
                  <a:txBody>
                    <a:bodyPr/>
                    <a:lstStyle/>
                    <a:p>
                      <a:pPr algn="ctr"/>
                      <a:r>
                        <a:rPr lang="es-AR" dirty="0" smtClean="0"/>
                        <a:t>ab</a:t>
                      </a:r>
                      <a:endParaRPr lang="es-AR" dirty="0"/>
                    </a:p>
                  </a:txBody>
                  <a:tcPr anchor="ctr"/>
                </a:tc>
              </a:tr>
              <a:tr h="500066">
                <a:tc>
                  <a:txBody>
                    <a:bodyPr/>
                    <a:lstStyle/>
                    <a:p>
                      <a:pPr algn="ctr"/>
                      <a:r>
                        <a:rPr lang="es-AR" b="1" dirty="0" smtClean="0">
                          <a:solidFill>
                            <a:schemeClr val="bg1"/>
                          </a:solidFill>
                        </a:rPr>
                        <a:t>AB</a:t>
                      </a:r>
                      <a:endParaRPr lang="es-AR" b="1" dirty="0">
                        <a:solidFill>
                          <a:schemeClr val="bg1"/>
                        </a:solidFill>
                      </a:endParaRPr>
                    </a:p>
                  </a:txBody>
                  <a:tcPr anchor="ctr">
                    <a:solidFill>
                      <a:schemeClr val="tx1">
                        <a:lumMod val="50000"/>
                        <a:lumOff val="50000"/>
                      </a:schemeClr>
                    </a:solidFill>
                  </a:tcPr>
                </a:tc>
                <a:tc>
                  <a:txBody>
                    <a:bodyPr/>
                    <a:lstStyle/>
                    <a:p>
                      <a:pPr algn="ctr"/>
                      <a:r>
                        <a:rPr lang="es-AR" dirty="0" smtClean="0"/>
                        <a:t>ABAB</a:t>
                      </a:r>
                      <a:endParaRPr lang="es-AR" dirty="0"/>
                    </a:p>
                  </a:txBody>
                  <a:tcPr anchor="ctr"/>
                </a:tc>
                <a:tc>
                  <a:txBody>
                    <a:bodyPr/>
                    <a:lstStyle/>
                    <a:p>
                      <a:pPr algn="ctr"/>
                      <a:r>
                        <a:rPr lang="es-AR" dirty="0" err="1" smtClean="0"/>
                        <a:t>ABAb</a:t>
                      </a:r>
                      <a:endParaRPr lang="es-AR" dirty="0"/>
                    </a:p>
                  </a:txBody>
                  <a:tcPr anchor="ctr"/>
                </a:tc>
                <a:tc>
                  <a:txBody>
                    <a:bodyPr/>
                    <a:lstStyle/>
                    <a:p>
                      <a:pPr algn="ctr"/>
                      <a:r>
                        <a:rPr lang="es-AR" dirty="0" err="1" smtClean="0"/>
                        <a:t>ABaB</a:t>
                      </a:r>
                      <a:endParaRPr lang="es-AR" dirty="0"/>
                    </a:p>
                  </a:txBody>
                  <a:tcPr anchor="ctr"/>
                </a:tc>
                <a:tc>
                  <a:txBody>
                    <a:bodyPr/>
                    <a:lstStyle/>
                    <a:p>
                      <a:pPr algn="ctr"/>
                      <a:r>
                        <a:rPr lang="es-AR" dirty="0" err="1" smtClean="0"/>
                        <a:t>ABab</a:t>
                      </a:r>
                      <a:endParaRPr lang="es-AR" dirty="0"/>
                    </a:p>
                  </a:txBody>
                  <a:tcPr anchor="ctr"/>
                </a:tc>
              </a:tr>
              <a:tr h="500066">
                <a:tc>
                  <a:txBody>
                    <a:bodyPr/>
                    <a:lstStyle/>
                    <a:p>
                      <a:pPr algn="ctr"/>
                      <a:r>
                        <a:rPr lang="es-AR" b="1" dirty="0" smtClean="0">
                          <a:solidFill>
                            <a:schemeClr val="bg1"/>
                          </a:solidFill>
                        </a:rPr>
                        <a:t>Ab</a:t>
                      </a:r>
                      <a:endParaRPr lang="es-AR" b="1" dirty="0">
                        <a:solidFill>
                          <a:schemeClr val="bg1"/>
                        </a:solidFill>
                      </a:endParaRPr>
                    </a:p>
                  </a:txBody>
                  <a:tcPr anchor="ctr">
                    <a:solidFill>
                      <a:schemeClr val="tx1">
                        <a:lumMod val="50000"/>
                        <a:lumOff val="50000"/>
                      </a:schemeClr>
                    </a:solidFill>
                  </a:tcPr>
                </a:tc>
                <a:tc>
                  <a:txBody>
                    <a:bodyPr/>
                    <a:lstStyle/>
                    <a:p>
                      <a:pPr algn="ctr"/>
                      <a:r>
                        <a:rPr lang="es-AR" dirty="0" err="1" smtClean="0"/>
                        <a:t>AbAB</a:t>
                      </a:r>
                      <a:endParaRPr lang="es-AR" dirty="0"/>
                    </a:p>
                  </a:txBody>
                  <a:tcPr anchor="ctr"/>
                </a:tc>
                <a:tc>
                  <a:txBody>
                    <a:bodyPr/>
                    <a:lstStyle/>
                    <a:p>
                      <a:pPr algn="ctr"/>
                      <a:r>
                        <a:rPr lang="es-AR" dirty="0" err="1" smtClean="0"/>
                        <a:t>AbAb</a:t>
                      </a:r>
                      <a:endParaRPr lang="es-AR" dirty="0"/>
                    </a:p>
                  </a:txBody>
                  <a:tcPr anchor="ctr"/>
                </a:tc>
                <a:tc>
                  <a:txBody>
                    <a:bodyPr/>
                    <a:lstStyle/>
                    <a:p>
                      <a:pPr algn="ctr"/>
                      <a:r>
                        <a:rPr lang="es-AR" dirty="0" err="1" smtClean="0"/>
                        <a:t>AbaB</a:t>
                      </a:r>
                      <a:endParaRPr lang="es-AR" dirty="0"/>
                    </a:p>
                  </a:txBody>
                  <a:tcPr anchor="ctr"/>
                </a:tc>
                <a:tc>
                  <a:txBody>
                    <a:bodyPr/>
                    <a:lstStyle/>
                    <a:p>
                      <a:pPr algn="ctr"/>
                      <a:r>
                        <a:rPr lang="es-AR" dirty="0" smtClean="0"/>
                        <a:t>Abab</a:t>
                      </a:r>
                      <a:endParaRPr lang="es-AR" dirty="0"/>
                    </a:p>
                  </a:txBody>
                  <a:tcPr anchor="ctr"/>
                </a:tc>
              </a:tr>
              <a:tr h="500066">
                <a:tc>
                  <a:txBody>
                    <a:bodyPr/>
                    <a:lstStyle/>
                    <a:p>
                      <a:pPr algn="ctr"/>
                      <a:r>
                        <a:rPr lang="es-AR" b="1" dirty="0" err="1" smtClean="0">
                          <a:solidFill>
                            <a:schemeClr val="bg1"/>
                          </a:solidFill>
                        </a:rPr>
                        <a:t>aB</a:t>
                      </a:r>
                      <a:endParaRPr lang="es-AR" b="1" dirty="0">
                        <a:solidFill>
                          <a:schemeClr val="bg1"/>
                        </a:solidFill>
                      </a:endParaRPr>
                    </a:p>
                  </a:txBody>
                  <a:tcPr anchor="ctr">
                    <a:solidFill>
                      <a:schemeClr val="tx1">
                        <a:lumMod val="50000"/>
                        <a:lumOff val="50000"/>
                      </a:schemeClr>
                    </a:solidFill>
                  </a:tcPr>
                </a:tc>
                <a:tc>
                  <a:txBody>
                    <a:bodyPr/>
                    <a:lstStyle/>
                    <a:p>
                      <a:pPr algn="ctr"/>
                      <a:r>
                        <a:rPr lang="es-AR" dirty="0" err="1" smtClean="0"/>
                        <a:t>aBAB</a:t>
                      </a:r>
                      <a:endParaRPr lang="es-AR" dirty="0"/>
                    </a:p>
                  </a:txBody>
                  <a:tcPr anchor="ctr"/>
                </a:tc>
                <a:tc>
                  <a:txBody>
                    <a:bodyPr/>
                    <a:lstStyle/>
                    <a:p>
                      <a:pPr algn="ctr"/>
                      <a:r>
                        <a:rPr lang="es-AR" dirty="0" err="1" smtClean="0"/>
                        <a:t>aBAb</a:t>
                      </a:r>
                      <a:endParaRPr lang="es-AR" dirty="0"/>
                    </a:p>
                  </a:txBody>
                  <a:tcPr anchor="ctr"/>
                </a:tc>
                <a:tc>
                  <a:txBody>
                    <a:bodyPr/>
                    <a:lstStyle/>
                    <a:p>
                      <a:pPr algn="ctr"/>
                      <a:r>
                        <a:rPr lang="es-AR" dirty="0" err="1" smtClean="0"/>
                        <a:t>aBaB</a:t>
                      </a:r>
                      <a:endParaRPr lang="es-AR" dirty="0"/>
                    </a:p>
                  </a:txBody>
                  <a:tcPr anchor="ctr"/>
                </a:tc>
                <a:tc>
                  <a:txBody>
                    <a:bodyPr/>
                    <a:lstStyle/>
                    <a:p>
                      <a:pPr algn="ctr"/>
                      <a:r>
                        <a:rPr lang="es-AR" dirty="0" err="1" smtClean="0"/>
                        <a:t>aBab</a:t>
                      </a:r>
                      <a:endParaRPr lang="es-AR" dirty="0"/>
                    </a:p>
                  </a:txBody>
                  <a:tcPr anchor="ctr"/>
                </a:tc>
              </a:tr>
              <a:tr h="500066">
                <a:tc>
                  <a:txBody>
                    <a:bodyPr/>
                    <a:lstStyle/>
                    <a:p>
                      <a:pPr algn="ctr"/>
                      <a:r>
                        <a:rPr lang="es-AR" b="1" dirty="0" smtClean="0">
                          <a:solidFill>
                            <a:schemeClr val="bg1"/>
                          </a:solidFill>
                        </a:rPr>
                        <a:t>ab</a:t>
                      </a:r>
                      <a:endParaRPr lang="es-AR" b="1" dirty="0">
                        <a:solidFill>
                          <a:schemeClr val="bg1"/>
                        </a:solidFill>
                      </a:endParaRPr>
                    </a:p>
                  </a:txBody>
                  <a:tcPr anchor="ctr">
                    <a:solidFill>
                      <a:schemeClr val="tx1">
                        <a:lumMod val="50000"/>
                        <a:lumOff val="50000"/>
                      </a:schemeClr>
                    </a:solidFill>
                  </a:tcPr>
                </a:tc>
                <a:tc>
                  <a:txBody>
                    <a:bodyPr/>
                    <a:lstStyle/>
                    <a:p>
                      <a:pPr algn="ctr"/>
                      <a:r>
                        <a:rPr lang="es-AR" dirty="0" err="1" smtClean="0"/>
                        <a:t>abAB</a:t>
                      </a:r>
                      <a:endParaRPr lang="es-AR" dirty="0"/>
                    </a:p>
                  </a:txBody>
                  <a:tcPr anchor="ctr"/>
                </a:tc>
                <a:tc>
                  <a:txBody>
                    <a:bodyPr/>
                    <a:lstStyle/>
                    <a:p>
                      <a:pPr algn="ctr"/>
                      <a:r>
                        <a:rPr lang="es-AR" dirty="0" err="1" smtClean="0"/>
                        <a:t>abAb</a:t>
                      </a:r>
                      <a:endParaRPr lang="es-AR" dirty="0"/>
                    </a:p>
                  </a:txBody>
                  <a:tcPr anchor="ctr"/>
                </a:tc>
                <a:tc>
                  <a:txBody>
                    <a:bodyPr/>
                    <a:lstStyle/>
                    <a:p>
                      <a:pPr algn="ctr"/>
                      <a:r>
                        <a:rPr lang="es-AR" dirty="0" err="1" smtClean="0"/>
                        <a:t>abaB</a:t>
                      </a:r>
                      <a:endParaRPr lang="es-AR" dirty="0"/>
                    </a:p>
                  </a:txBody>
                  <a:tcPr anchor="ctr"/>
                </a:tc>
                <a:tc>
                  <a:txBody>
                    <a:bodyPr/>
                    <a:lstStyle/>
                    <a:p>
                      <a:pPr algn="ctr"/>
                      <a:r>
                        <a:rPr lang="es-AR" dirty="0" smtClean="0"/>
                        <a:t>abab</a:t>
                      </a:r>
                      <a:endParaRPr lang="es-AR" dirty="0"/>
                    </a:p>
                  </a:txBody>
                  <a:tcPr anchor="ctr"/>
                </a:tc>
              </a:tr>
            </a:tbl>
          </a:graphicData>
        </a:graphic>
      </p:graphicFrame>
      <p:sp>
        <p:nvSpPr>
          <p:cNvPr id="5" name="4 CuadroTexto"/>
          <p:cNvSpPr txBox="1"/>
          <p:nvPr/>
        </p:nvSpPr>
        <p:spPr>
          <a:xfrm>
            <a:off x="6786578" y="2428868"/>
            <a:ext cx="1928826" cy="4247317"/>
          </a:xfrm>
          <a:prstGeom prst="rect">
            <a:avLst/>
          </a:prstGeom>
          <a:noFill/>
        </p:spPr>
        <p:txBody>
          <a:bodyPr wrap="square" rtlCol="0">
            <a:spAutoFit/>
          </a:bodyPr>
          <a:lstStyle/>
          <a:p>
            <a:r>
              <a:rPr lang="es-AR" dirty="0" smtClean="0"/>
              <a:t>RTA: </a:t>
            </a:r>
          </a:p>
          <a:p>
            <a:r>
              <a:rPr lang="es-AR" dirty="0" smtClean="0"/>
              <a:t>- 9 (56,25%) tallo alto y semilla lisa.</a:t>
            </a:r>
          </a:p>
          <a:p>
            <a:pPr>
              <a:buFontTx/>
              <a:buChar char="-"/>
            </a:pPr>
            <a:r>
              <a:rPr lang="es-AR" dirty="0" smtClean="0"/>
              <a:t> 3 (18,75%) tallo alto y semilla rugosa.</a:t>
            </a:r>
          </a:p>
          <a:p>
            <a:pPr>
              <a:buFontTx/>
              <a:buChar char="-"/>
            </a:pPr>
            <a:r>
              <a:rPr lang="es-AR" dirty="0" smtClean="0"/>
              <a:t> 3 (18,75%)  tallo bajo y semilla lisa.</a:t>
            </a:r>
          </a:p>
          <a:p>
            <a:pPr>
              <a:buFontTx/>
              <a:buChar char="-"/>
            </a:pPr>
            <a:r>
              <a:rPr lang="es-AR" smtClean="0"/>
              <a:t> 1 (6,25%) tallo </a:t>
            </a:r>
            <a:r>
              <a:rPr lang="es-AR" dirty="0" smtClean="0"/>
              <a:t>bajo y semilla rugosa.</a:t>
            </a:r>
          </a:p>
          <a:p>
            <a:pPr>
              <a:buFontTx/>
              <a:buChar char="-"/>
            </a:pPr>
            <a:endParaRPr lang="es-AR" dirty="0" smtClean="0"/>
          </a:p>
          <a:p>
            <a:endParaRPr lang="es-A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Ejercicio 5</a:t>
            </a:r>
            <a:endParaRPr lang="es-AR" dirty="0"/>
          </a:p>
        </p:txBody>
      </p:sp>
      <p:sp>
        <p:nvSpPr>
          <p:cNvPr id="3" name="2 Marcador de contenido"/>
          <p:cNvSpPr>
            <a:spLocks noGrp="1"/>
          </p:cNvSpPr>
          <p:nvPr>
            <p:ph idx="1"/>
          </p:nvPr>
        </p:nvSpPr>
        <p:spPr/>
        <p:txBody>
          <a:bodyPr/>
          <a:lstStyle/>
          <a:p>
            <a:pPr>
              <a:buNone/>
            </a:pPr>
            <a:r>
              <a:rPr lang="es-AR" dirty="0" smtClean="0"/>
              <a:t>¿Qué genotipo y fenotipo presentará la descendencia del cruzamiento de dos plantas de guisante cuyos genotipos son </a:t>
            </a:r>
            <a:r>
              <a:rPr lang="es-AR" dirty="0" err="1" smtClean="0"/>
              <a:t>AaBb</a:t>
            </a:r>
            <a:r>
              <a:rPr lang="es-AR" dirty="0" smtClean="0"/>
              <a:t> y </a:t>
            </a:r>
            <a:r>
              <a:rPr lang="es-AR" dirty="0" err="1" smtClean="0"/>
              <a:t>aaBb</a:t>
            </a:r>
            <a:r>
              <a:rPr lang="es-AR" dirty="0" smtClean="0"/>
              <a:t>?</a:t>
            </a:r>
          </a:p>
          <a:p>
            <a:pPr>
              <a:buNone/>
            </a:pPr>
            <a:endParaRPr lang="es-AR" dirty="0" smtClean="0"/>
          </a:p>
          <a:p>
            <a:pPr>
              <a:buNone/>
            </a:pPr>
            <a:endParaRPr lang="es-A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Resolución del ejercicio 5</a:t>
            </a:r>
            <a:endParaRPr lang="es-AR" dirty="0"/>
          </a:p>
        </p:txBody>
      </p:sp>
      <p:sp>
        <p:nvSpPr>
          <p:cNvPr id="3" name="2 Marcador de contenido"/>
          <p:cNvSpPr>
            <a:spLocks noGrp="1"/>
          </p:cNvSpPr>
          <p:nvPr>
            <p:ph idx="1"/>
          </p:nvPr>
        </p:nvSpPr>
        <p:spPr/>
        <p:txBody>
          <a:bodyPr/>
          <a:lstStyle/>
          <a:p>
            <a:pPr>
              <a:buNone/>
            </a:pPr>
            <a:r>
              <a:rPr lang="es-AR" dirty="0" smtClean="0"/>
              <a:t>El genotipo es el siguiente:</a:t>
            </a:r>
          </a:p>
          <a:p>
            <a:pPr>
              <a:buNone/>
            </a:pPr>
            <a:endParaRPr lang="es-AR" dirty="0"/>
          </a:p>
        </p:txBody>
      </p:sp>
      <p:graphicFrame>
        <p:nvGraphicFramePr>
          <p:cNvPr id="4" name="3 Tabla"/>
          <p:cNvGraphicFramePr>
            <a:graphicFrameLocks noGrp="1"/>
          </p:cNvGraphicFramePr>
          <p:nvPr/>
        </p:nvGraphicFramePr>
        <p:xfrm>
          <a:off x="642910" y="2928934"/>
          <a:ext cx="5857915" cy="2500330"/>
        </p:xfrm>
        <a:graphic>
          <a:graphicData uri="http://schemas.openxmlformats.org/drawingml/2006/table">
            <a:tbl>
              <a:tblPr firstRow="1" bandRow="1">
                <a:tableStyleId>{5C22544A-7EE6-4342-B048-85BDC9FD1C3A}</a:tableStyleId>
              </a:tblPr>
              <a:tblGrid>
                <a:gridCol w="1171583"/>
                <a:gridCol w="1171583"/>
                <a:gridCol w="1171583"/>
                <a:gridCol w="1171583"/>
                <a:gridCol w="1171583"/>
              </a:tblGrid>
              <a:tr h="500066">
                <a:tc>
                  <a:txBody>
                    <a:bodyPr/>
                    <a:lstStyle/>
                    <a:p>
                      <a:pPr algn="ctr"/>
                      <a:endParaRPr lang="es-AR" dirty="0"/>
                    </a:p>
                  </a:txBody>
                  <a:tcPr anchor="ctr"/>
                </a:tc>
                <a:tc>
                  <a:txBody>
                    <a:bodyPr/>
                    <a:lstStyle/>
                    <a:p>
                      <a:pPr algn="ctr"/>
                      <a:r>
                        <a:rPr lang="es-AR" dirty="0" smtClean="0"/>
                        <a:t>AB</a:t>
                      </a:r>
                      <a:endParaRPr lang="es-AR" dirty="0"/>
                    </a:p>
                  </a:txBody>
                  <a:tcPr anchor="ctr"/>
                </a:tc>
                <a:tc>
                  <a:txBody>
                    <a:bodyPr/>
                    <a:lstStyle/>
                    <a:p>
                      <a:pPr algn="ctr"/>
                      <a:r>
                        <a:rPr lang="es-AR" dirty="0" smtClean="0"/>
                        <a:t>Ab</a:t>
                      </a:r>
                      <a:endParaRPr lang="es-AR" dirty="0"/>
                    </a:p>
                  </a:txBody>
                  <a:tcPr anchor="ctr"/>
                </a:tc>
                <a:tc>
                  <a:txBody>
                    <a:bodyPr/>
                    <a:lstStyle/>
                    <a:p>
                      <a:pPr algn="ctr"/>
                      <a:r>
                        <a:rPr lang="es-AR" dirty="0" err="1" smtClean="0"/>
                        <a:t>aB</a:t>
                      </a:r>
                      <a:endParaRPr lang="es-AR" dirty="0"/>
                    </a:p>
                  </a:txBody>
                  <a:tcPr anchor="ctr"/>
                </a:tc>
                <a:tc>
                  <a:txBody>
                    <a:bodyPr/>
                    <a:lstStyle/>
                    <a:p>
                      <a:pPr algn="ctr"/>
                      <a:r>
                        <a:rPr lang="es-AR" dirty="0" smtClean="0"/>
                        <a:t>ab</a:t>
                      </a:r>
                      <a:endParaRPr lang="es-AR" dirty="0"/>
                    </a:p>
                  </a:txBody>
                  <a:tcPr anchor="ctr"/>
                </a:tc>
              </a:tr>
              <a:tr h="500066">
                <a:tc>
                  <a:txBody>
                    <a:bodyPr/>
                    <a:lstStyle/>
                    <a:p>
                      <a:pPr algn="ctr"/>
                      <a:r>
                        <a:rPr lang="es-AR" b="1" dirty="0" err="1" smtClean="0">
                          <a:solidFill>
                            <a:schemeClr val="bg1"/>
                          </a:solidFill>
                        </a:rPr>
                        <a:t>aB</a:t>
                      </a:r>
                      <a:endParaRPr lang="es-AR" b="1" dirty="0">
                        <a:solidFill>
                          <a:schemeClr val="bg1"/>
                        </a:solidFill>
                      </a:endParaRPr>
                    </a:p>
                  </a:txBody>
                  <a:tcPr anchor="ctr">
                    <a:solidFill>
                      <a:schemeClr val="tx1">
                        <a:lumMod val="50000"/>
                        <a:lumOff val="50000"/>
                      </a:schemeClr>
                    </a:solidFill>
                  </a:tcPr>
                </a:tc>
                <a:tc>
                  <a:txBody>
                    <a:bodyPr/>
                    <a:lstStyle/>
                    <a:p>
                      <a:pPr algn="ctr"/>
                      <a:r>
                        <a:rPr lang="es-AR" dirty="0" err="1" smtClean="0"/>
                        <a:t>aBAB</a:t>
                      </a:r>
                      <a:endParaRPr lang="es-AR" dirty="0"/>
                    </a:p>
                  </a:txBody>
                  <a:tcPr anchor="ctr"/>
                </a:tc>
                <a:tc>
                  <a:txBody>
                    <a:bodyPr/>
                    <a:lstStyle/>
                    <a:p>
                      <a:pPr algn="ctr"/>
                      <a:r>
                        <a:rPr lang="es-AR" dirty="0" err="1" smtClean="0"/>
                        <a:t>aBAb</a:t>
                      </a:r>
                      <a:endParaRPr lang="es-AR" dirty="0"/>
                    </a:p>
                  </a:txBody>
                  <a:tcPr anchor="ctr"/>
                </a:tc>
                <a:tc>
                  <a:txBody>
                    <a:bodyPr/>
                    <a:lstStyle/>
                    <a:p>
                      <a:pPr algn="ctr"/>
                      <a:r>
                        <a:rPr lang="es-AR" dirty="0" err="1" smtClean="0"/>
                        <a:t>aBaB</a:t>
                      </a:r>
                      <a:endParaRPr lang="es-AR" dirty="0"/>
                    </a:p>
                  </a:txBody>
                  <a:tcPr anchor="ctr"/>
                </a:tc>
                <a:tc>
                  <a:txBody>
                    <a:bodyPr/>
                    <a:lstStyle/>
                    <a:p>
                      <a:pPr algn="ctr"/>
                      <a:r>
                        <a:rPr lang="es-AR" dirty="0" err="1" smtClean="0"/>
                        <a:t>aBab</a:t>
                      </a:r>
                      <a:endParaRPr lang="es-AR" dirty="0"/>
                    </a:p>
                  </a:txBody>
                  <a:tcPr anchor="ctr"/>
                </a:tc>
              </a:tr>
              <a:tr h="500066">
                <a:tc>
                  <a:txBody>
                    <a:bodyPr/>
                    <a:lstStyle/>
                    <a:p>
                      <a:pPr algn="ctr"/>
                      <a:r>
                        <a:rPr lang="es-AR" b="1" dirty="0" smtClean="0">
                          <a:solidFill>
                            <a:schemeClr val="bg1"/>
                          </a:solidFill>
                        </a:rPr>
                        <a:t>ab</a:t>
                      </a:r>
                      <a:endParaRPr lang="es-AR" b="1" dirty="0">
                        <a:solidFill>
                          <a:schemeClr val="bg1"/>
                        </a:solidFill>
                      </a:endParaRPr>
                    </a:p>
                  </a:txBody>
                  <a:tcPr anchor="ctr">
                    <a:solidFill>
                      <a:schemeClr val="tx1">
                        <a:lumMod val="50000"/>
                        <a:lumOff val="50000"/>
                      </a:schemeClr>
                    </a:solidFill>
                  </a:tcPr>
                </a:tc>
                <a:tc>
                  <a:txBody>
                    <a:bodyPr/>
                    <a:lstStyle/>
                    <a:p>
                      <a:pPr algn="ctr"/>
                      <a:r>
                        <a:rPr lang="es-AR" dirty="0" err="1" smtClean="0"/>
                        <a:t>abAB</a:t>
                      </a:r>
                      <a:endParaRPr lang="es-AR" dirty="0"/>
                    </a:p>
                  </a:txBody>
                  <a:tcPr anchor="ctr"/>
                </a:tc>
                <a:tc>
                  <a:txBody>
                    <a:bodyPr/>
                    <a:lstStyle/>
                    <a:p>
                      <a:pPr algn="ctr"/>
                      <a:r>
                        <a:rPr lang="es-AR" dirty="0" err="1" smtClean="0"/>
                        <a:t>abAb</a:t>
                      </a:r>
                      <a:endParaRPr lang="es-AR" dirty="0"/>
                    </a:p>
                  </a:txBody>
                  <a:tcPr anchor="ctr"/>
                </a:tc>
                <a:tc>
                  <a:txBody>
                    <a:bodyPr/>
                    <a:lstStyle/>
                    <a:p>
                      <a:pPr algn="ctr"/>
                      <a:r>
                        <a:rPr lang="es-AR" dirty="0" err="1" smtClean="0"/>
                        <a:t>abaB</a:t>
                      </a:r>
                      <a:endParaRPr lang="es-AR" dirty="0"/>
                    </a:p>
                  </a:txBody>
                  <a:tcPr anchor="ctr"/>
                </a:tc>
                <a:tc>
                  <a:txBody>
                    <a:bodyPr/>
                    <a:lstStyle/>
                    <a:p>
                      <a:pPr algn="ctr"/>
                      <a:r>
                        <a:rPr lang="es-AR" dirty="0" smtClean="0"/>
                        <a:t>abab</a:t>
                      </a:r>
                      <a:endParaRPr lang="es-AR" dirty="0"/>
                    </a:p>
                  </a:txBody>
                  <a:tcPr anchor="ctr"/>
                </a:tc>
              </a:tr>
              <a:tr h="500066">
                <a:tc>
                  <a:txBody>
                    <a:bodyPr/>
                    <a:lstStyle/>
                    <a:p>
                      <a:pPr algn="ctr"/>
                      <a:r>
                        <a:rPr lang="es-AR" b="1" dirty="0" err="1" smtClean="0">
                          <a:solidFill>
                            <a:schemeClr val="bg1"/>
                          </a:solidFill>
                        </a:rPr>
                        <a:t>aB</a:t>
                      </a:r>
                      <a:endParaRPr lang="es-AR" b="1" dirty="0">
                        <a:solidFill>
                          <a:schemeClr val="bg1"/>
                        </a:solidFill>
                      </a:endParaRPr>
                    </a:p>
                  </a:txBody>
                  <a:tcPr anchor="ctr">
                    <a:solidFill>
                      <a:schemeClr val="tx1">
                        <a:lumMod val="50000"/>
                        <a:lumOff val="50000"/>
                      </a:schemeClr>
                    </a:solidFill>
                  </a:tcPr>
                </a:tc>
                <a:tc>
                  <a:txBody>
                    <a:bodyPr/>
                    <a:lstStyle/>
                    <a:p>
                      <a:pPr algn="ctr"/>
                      <a:r>
                        <a:rPr lang="es-AR" dirty="0" err="1" smtClean="0"/>
                        <a:t>aBAB</a:t>
                      </a:r>
                      <a:endParaRPr lang="es-AR" dirty="0"/>
                    </a:p>
                  </a:txBody>
                  <a:tcPr anchor="ctr"/>
                </a:tc>
                <a:tc>
                  <a:txBody>
                    <a:bodyPr/>
                    <a:lstStyle/>
                    <a:p>
                      <a:pPr algn="ctr"/>
                      <a:r>
                        <a:rPr lang="es-AR" dirty="0" err="1" smtClean="0"/>
                        <a:t>aBAb</a:t>
                      </a:r>
                      <a:endParaRPr lang="es-AR" dirty="0"/>
                    </a:p>
                  </a:txBody>
                  <a:tcPr anchor="ctr"/>
                </a:tc>
                <a:tc>
                  <a:txBody>
                    <a:bodyPr/>
                    <a:lstStyle/>
                    <a:p>
                      <a:pPr algn="ctr"/>
                      <a:r>
                        <a:rPr lang="es-AR" dirty="0" err="1" smtClean="0"/>
                        <a:t>aBaB</a:t>
                      </a:r>
                      <a:endParaRPr lang="es-AR" dirty="0"/>
                    </a:p>
                  </a:txBody>
                  <a:tcPr anchor="ctr"/>
                </a:tc>
                <a:tc>
                  <a:txBody>
                    <a:bodyPr/>
                    <a:lstStyle/>
                    <a:p>
                      <a:pPr algn="ctr"/>
                      <a:r>
                        <a:rPr lang="es-AR" dirty="0" err="1" smtClean="0"/>
                        <a:t>aBab</a:t>
                      </a:r>
                      <a:endParaRPr lang="es-AR" dirty="0"/>
                    </a:p>
                  </a:txBody>
                  <a:tcPr anchor="ctr"/>
                </a:tc>
              </a:tr>
              <a:tr h="500066">
                <a:tc>
                  <a:txBody>
                    <a:bodyPr/>
                    <a:lstStyle/>
                    <a:p>
                      <a:pPr algn="ctr"/>
                      <a:r>
                        <a:rPr lang="es-AR" b="1" dirty="0" smtClean="0">
                          <a:solidFill>
                            <a:schemeClr val="bg1"/>
                          </a:solidFill>
                        </a:rPr>
                        <a:t>ab</a:t>
                      </a:r>
                      <a:endParaRPr lang="es-AR" b="1" dirty="0">
                        <a:solidFill>
                          <a:schemeClr val="bg1"/>
                        </a:solidFill>
                      </a:endParaRPr>
                    </a:p>
                  </a:txBody>
                  <a:tcPr anchor="ctr">
                    <a:solidFill>
                      <a:schemeClr val="tx1">
                        <a:lumMod val="50000"/>
                        <a:lumOff val="50000"/>
                      </a:schemeClr>
                    </a:solidFill>
                  </a:tcPr>
                </a:tc>
                <a:tc>
                  <a:txBody>
                    <a:bodyPr/>
                    <a:lstStyle/>
                    <a:p>
                      <a:pPr algn="ctr"/>
                      <a:r>
                        <a:rPr lang="es-AR" dirty="0" err="1" smtClean="0"/>
                        <a:t>abAB</a:t>
                      </a:r>
                      <a:endParaRPr lang="es-AR" dirty="0"/>
                    </a:p>
                  </a:txBody>
                  <a:tcPr anchor="ctr"/>
                </a:tc>
                <a:tc>
                  <a:txBody>
                    <a:bodyPr/>
                    <a:lstStyle/>
                    <a:p>
                      <a:pPr algn="ctr"/>
                      <a:r>
                        <a:rPr lang="es-AR" dirty="0" err="1" smtClean="0"/>
                        <a:t>abAb</a:t>
                      </a:r>
                      <a:endParaRPr lang="es-AR" dirty="0"/>
                    </a:p>
                  </a:txBody>
                  <a:tcPr anchor="ctr"/>
                </a:tc>
                <a:tc>
                  <a:txBody>
                    <a:bodyPr/>
                    <a:lstStyle/>
                    <a:p>
                      <a:pPr algn="ctr"/>
                      <a:r>
                        <a:rPr lang="es-AR" dirty="0" err="1" smtClean="0"/>
                        <a:t>abaB</a:t>
                      </a:r>
                      <a:endParaRPr lang="es-AR" dirty="0"/>
                    </a:p>
                  </a:txBody>
                  <a:tcPr anchor="ctr"/>
                </a:tc>
                <a:tc>
                  <a:txBody>
                    <a:bodyPr/>
                    <a:lstStyle/>
                    <a:p>
                      <a:pPr algn="ctr"/>
                      <a:r>
                        <a:rPr lang="es-AR" dirty="0" smtClean="0"/>
                        <a:t>abab</a:t>
                      </a:r>
                      <a:endParaRPr lang="es-AR" dirty="0"/>
                    </a:p>
                  </a:txBody>
                  <a:tcPr anchor="ctr"/>
                </a:tc>
              </a:tr>
            </a:tbl>
          </a:graphicData>
        </a:graphic>
      </p:graphicFrame>
      <p:sp>
        <p:nvSpPr>
          <p:cNvPr id="5" name="4 CuadroTexto"/>
          <p:cNvSpPr txBox="1"/>
          <p:nvPr/>
        </p:nvSpPr>
        <p:spPr>
          <a:xfrm>
            <a:off x="6715140" y="2357430"/>
            <a:ext cx="2143140" cy="3693319"/>
          </a:xfrm>
          <a:prstGeom prst="rect">
            <a:avLst/>
          </a:prstGeom>
          <a:noFill/>
        </p:spPr>
        <p:txBody>
          <a:bodyPr wrap="square" rtlCol="0">
            <a:spAutoFit/>
          </a:bodyPr>
          <a:lstStyle/>
          <a:p>
            <a:r>
              <a:rPr lang="es-AR" dirty="0" smtClean="0"/>
              <a:t>Los fenotipos son:</a:t>
            </a:r>
          </a:p>
          <a:p>
            <a:pPr>
              <a:buFontTx/>
              <a:buChar char="-"/>
            </a:pPr>
            <a:r>
              <a:rPr lang="es-AR" dirty="0" smtClean="0"/>
              <a:t>6 (37,5%) tallo alto y semilla lisa.</a:t>
            </a:r>
          </a:p>
          <a:p>
            <a:pPr>
              <a:buFontTx/>
              <a:buChar char="-"/>
            </a:pPr>
            <a:r>
              <a:rPr lang="es-AR" dirty="0" smtClean="0"/>
              <a:t>2 (12,5) tallo alto y semilla rugosa.</a:t>
            </a:r>
          </a:p>
          <a:p>
            <a:pPr>
              <a:buFontTx/>
              <a:buChar char="-"/>
            </a:pPr>
            <a:r>
              <a:rPr lang="es-AR" dirty="0" smtClean="0"/>
              <a:t>6 (37,5%) tallo corto y semilla lisa.</a:t>
            </a:r>
          </a:p>
          <a:p>
            <a:pPr>
              <a:buFontTx/>
              <a:buChar char="-"/>
            </a:pPr>
            <a:r>
              <a:rPr lang="es-AR" dirty="0" smtClean="0"/>
              <a:t>2 (12,5) tallo corto y semilla rugosa.</a:t>
            </a:r>
          </a:p>
          <a:p>
            <a:pPr>
              <a:buFontTx/>
              <a:buChar char="-"/>
            </a:pPr>
            <a:endParaRPr lang="es-AR" dirty="0" smtClean="0"/>
          </a:p>
          <a:p>
            <a:endParaRPr lang="es-A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Ejercicio 6</a:t>
            </a:r>
            <a:endParaRPr lang="es-AR" dirty="0"/>
          </a:p>
        </p:txBody>
      </p:sp>
      <p:sp>
        <p:nvSpPr>
          <p:cNvPr id="3" name="2 Marcador de contenido"/>
          <p:cNvSpPr>
            <a:spLocks noGrp="1"/>
          </p:cNvSpPr>
          <p:nvPr>
            <p:ph idx="1"/>
          </p:nvPr>
        </p:nvSpPr>
        <p:spPr/>
        <p:txBody>
          <a:bodyPr/>
          <a:lstStyle/>
          <a:p>
            <a:pPr>
              <a:buNone/>
            </a:pPr>
            <a:r>
              <a:rPr lang="es-AR" dirty="0" smtClean="0"/>
              <a:t>En la mosca el color gris del cuerpo es dominante sobre el color negro y las alas normales son dominantes sobre las alas poco desarrolladas (vestigiales). </a:t>
            </a:r>
          </a:p>
          <a:p>
            <a:pPr>
              <a:buNone/>
            </a:pPr>
            <a:r>
              <a:rPr lang="es-AR" dirty="0" smtClean="0"/>
              <a:t>¿Cómo será la descendencia del cruzamiento entre una hembra de alas normales y cuerpo negro y un macho con alas vestigiales y cuerpo gris? Sabemos que el padre de la hembra tenía las alas vestigiales y la madre del macho tenía el cuerpo negro.</a:t>
            </a:r>
            <a:endParaRPr lang="es-A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Resolución ejercicio 6</a:t>
            </a:r>
            <a:endParaRPr lang="es-AR" dirty="0"/>
          </a:p>
        </p:txBody>
      </p:sp>
      <p:graphicFrame>
        <p:nvGraphicFramePr>
          <p:cNvPr id="4" name="3 Tabla"/>
          <p:cNvGraphicFramePr>
            <a:graphicFrameLocks noGrp="1"/>
          </p:cNvGraphicFramePr>
          <p:nvPr/>
        </p:nvGraphicFramePr>
        <p:xfrm>
          <a:off x="500034" y="2143116"/>
          <a:ext cx="5857915" cy="2500330"/>
        </p:xfrm>
        <a:graphic>
          <a:graphicData uri="http://schemas.openxmlformats.org/drawingml/2006/table">
            <a:tbl>
              <a:tblPr firstRow="1" bandRow="1">
                <a:tableStyleId>{5C22544A-7EE6-4342-B048-85BDC9FD1C3A}</a:tableStyleId>
              </a:tblPr>
              <a:tblGrid>
                <a:gridCol w="1171583"/>
                <a:gridCol w="1171583"/>
                <a:gridCol w="1171583"/>
                <a:gridCol w="1171583"/>
                <a:gridCol w="1171583"/>
              </a:tblGrid>
              <a:tr h="500066">
                <a:tc>
                  <a:txBody>
                    <a:bodyPr/>
                    <a:lstStyle/>
                    <a:p>
                      <a:pPr algn="ctr"/>
                      <a:endParaRPr lang="es-AR" dirty="0"/>
                    </a:p>
                  </a:txBody>
                  <a:tcPr anchor="ctr"/>
                </a:tc>
                <a:tc>
                  <a:txBody>
                    <a:bodyPr/>
                    <a:lstStyle/>
                    <a:p>
                      <a:pPr algn="ctr"/>
                      <a:r>
                        <a:rPr lang="es-AR" dirty="0" smtClean="0"/>
                        <a:t>ab</a:t>
                      </a:r>
                      <a:endParaRPr lang="es-AR" dirty="0"/>
                    </a:p>
                  </a:txBody>
                  <a:tcPr anchor="ctr"/>
                </a:tc>
                <a:tc>
                  <a:txBody>
                    <a:bodyPr/>
                    <a:lstStyle/>
                    <a:p>
                      <a:pPr algn="ctr"/>
                      <a:r>
                        <a:rPr lang="es-AR" dirty="0" err="1" smtClean="0"/>
                        <a:t>aB</a:t>
                      </a:r>
                      <a:endParaRPr lang="es-AR" dirty="0"/>
                    </a:p>
                  </a:txBody>
                  <a:tcPr anchor="ctr"/>
                </a:tc>
                <a:tc>
                  <a:txBody>
                    <a:bodyPr/>
                    <a:lstStyle/>
                    <a:p>
                      <a:pPr algn="ctr"/>
                      <a:r>
                        <a:rPr lang="es-AR" dirty="0" err="1" smtClean="0"/>
                        <a:t>aB</a:t>
                      </a:r>
                      <a:endParaRPr lang="es-AR" dirty="0"/>
                    </a:p>
                  </a:txBody>
                  <a:tcPr anchor="ctr"/>
                </a:tc>
                <a:tc>
                  <a:txBody>
                    <a:bodyPr/>
                    <a:lstStyle/>
                    <a:p>
                      <a:pPr algn="ctr"/>
                      <a:r>
                        <a:rPr lang="es-AR" dirty="0" smtClean="0"/>
                        <a:t>ab</a:t>
                      </a:r>
                      <a:endParaRPr lang="es-AR" dirty="0"/>
                    </a:p>
                  </a:txBody>
                  <a:tcPr anchor="ctr"/>
                </a:tc>
              </a:tr>
              <a:tr h="500066">
                <a:tc>
                  <a:txBody>
                    <a:bodyPr/>
                    <a:lstStyle/>
                    <a:p>
                      <a:pPr algn="ctr"/>
                      <a:r>
                        <a:rPr lang="es-AR" b="1" dirty="0" smtClean="0">
                          <a:solidFill>
                            <a:schemeClr val="bg1"/>
                          </a:solidFill>
                        </a:rPr>
                        <a:t>Ab</a:t>
                      </a:r>
                      <a:endParaRPr lang="es-AR" b="1" dirty="0">
                        <a:solidFill>
                          <a:schemeClr val="bg1"/>
                        </a:solidFill>
                      </a:endParaRPr>
                    </a:p>
                  </a:txBody>
                  <a:tcPr anchor="ctr">
                    <a:solidFill>
                      <a:schemeClr val="tx1">
                        <a:lumMod val="50000"/>
                        <a:lumOff val="50000"/>
                      </a:schemeClr>
                    </a:solidFill>
                  </a:tcPr>
                </a:tc>
                <a:tc>
                  <a:txBody>
                    <a:bodyPr/>
                    <a:lstStyle/>
                    <a:p>
                      <a:pPr algn="ctr"/>
                      <a:r>
                        <a:rPr lang="es-AR" dirty="0" smtClean="0"/>
                        <a:t>Abab</a:t>
                      </a:r>
                      <a:endParaRPr lang="es-AR" dirty="0"/>
                    </a:p>
                  </a:txBody>
                  <a:tcPr anchor="ctr"/>
                </a:tc>
                <a:tc>
                  <a:txBody>
                    <a:bodyPr/>
                    <a:lstStyle/>
                    <a:p>
                      <a:pPr algn="ctr"/>
                      <a:r>
                        <a:rPr lang="es-AR" dirty="0" err="1" smtClean="0"/>
                        <a:t>AbaB</a:t>
                      </a:r>
                      <a:endParaRPr lang="es-AR" dirty="0"/>
                    </a:p>
                  </a:txBody>
                  <a:tcPr anchor="ctr"/>
                </a:tc>
                <a:tc>
                  <a:txBody>
                    <a:bodyPr/>
                    <a:lstStyle/>
                    <a:p>
                      <a:pPr algn="ctr"/>
                      <a:r>
                        <a:rPr lang="es-AR" dirty="0" err="1" smtClean="0"/>
                        <a:t>AbaB</a:t>
                      </a:r>
                      <a:endParaRPr lang="es-AR" dirty="0"/>
                    </a:p>
                  </a:txBody>
                  <a:tcPr anchor="ctr"/>
                </a:tc>
                <a:tc>
                  <a:txBody>
                    <a:bodyPr/>
                    <a:lstStyle/>
                    <a:p>
                      <a:pPr algn="ctr"/>
                      <a:r>
                        <a:rPr lang="es-AR" dirty="0" smtClean="0"/>
                        <a:t>Abab</a:t>
                      </a:r>
                      <a:endParaRPr lang="es-AR" dirty="0"/>
                    </a:p>
                  </a:txBody>
                  <a:tcPr anchor="ctr"/>
                </a:tc>
              </a:tr>
              <a:tr h="500066">
                <a:tc>
                  <a:txBody>
                    <a:bodyPr/>
                    <a:lstStyle/>
                    <a:p>
                      <a:pPr algn="ctr"/>
                      <a:r>
                        <a:rPr lang="es-AR" b="1" dirty="0" smtClean="0">
                          <a:solidFill>
                            <a:schemeClr val="bg1"/>
                          </a:solidFill>
                        </a:rPr>
                        <a:t>Ab</a:t>
                      </a:r>
                      <a:endParaRPr lang="es-AR" b="1" dirty="0">
                        <a:solidFill>
                          <a:schemeClr val="bg1"/>
                        </a:solidFill>
                      </a:endParaRPr>
                    </a:p>
                  </a:txBody>
                  <a:tcPr anchor="ctr">
                    <a:solidFill>
                      <a:schemeClr val="tx1">
                        <a:lumMod val="50000"/>
                        <a:lumOff val="50000"/>
                      </a:schemeClr>
                    </a:solidFill>
                  </a:tcPr>
                </a:tc>
                <a:tc>
                  <a:txBody>
                    <a:bodyPr/>
                    <a:lstStyle/>
                    <a:p>
                      <a:pPr algn="ctr"/>
                      <a:r>
                        <a:rPr lang="es-AR" dirty="0" smtClean="0"/>
                        <a:t>Abab</a:t>
                      </a:r>
                      <a:endParaRPr lang="es-AR" dirty="0"/>
                    </a:p>
                  </a:txBody>
                  <a:tcPr anchor="ctr"/>
                </a:tc>
                <a:tc>
                  <a:txBody>
                    <a:bodyPr/>
                    <a:lstStyle/>
                    <a:p>
                      <a:pPr algn="ctr"/>
                      <a:r>
                        <a:rPr lang="es-AR" dirty="0" err="1" smtClean="0"/>
                        <a:t>AbaB</a:t>
                      </a:r>
                      <a:endParaRPr lang="es-AR" dirty="0"/>
                    </a:p>
                  </a:txBody>
                  <a:tcPr anchor="ctr"/>
                </a:tc>
                <a:tc>
                  <a:txBody>
                    <a:bodyPr/>
                    <a:lstStyle/>
                    <a:p>
                      <a:pPr algn="ctr"/>
                      <a:r>
                        <a:rPr lang="es-AR" dirty="0" err="1" smtClean="0"/>
                        <a:t>AbaB</a:t>
                      </a:r>
                      <a:endParaRPr lang="es-AR" dirty="0"/>
                    </a:p>
                  </a:txBody>
                  <a:tcPr anchor="ctr"/>
                </a:tc>
                <a:tc>
                  <a:txBody>
                    <a:bodyPr/>
                    <a:lstStyle/>
                    <a:p>
                      <a:pPr algn="ctr"/>
                      <a:r>
                        <a:rPr lang="es-AR" dirty="0" smtClean="0"/>
                        <a:t>Abab</a:t>
                      </a:r>
                      <a:endParaRPr lang="es-AR" dirty="0"/>
                    </a:p>
                  </a:txBody>
                  <a:tcPr anchor="ctr"/>
                </a:tc>
              </a:tr>
              <a:tr h="500066">
                <a:tc>
                  <a:txBody>
                    <a:bodyPr/>
                    <a:lstStyle/>
                    <a:p>
                      <a:pPr algn="ctr"/>
                      <a:r>
                        <a:rPr lang="es-AR" b="1" dirty="0" smtClean="0">
                          <a:solidFill>
                            <a:schemeClr val="bg1"/>
                          </a:solidFill>
                        </a:rPr>
                        <a:t>ab</a:t>
                      </a:r>
                      <a:endParaRPr lang="es-AR" b="1" dirty="0">
                        <a:solidFill>
                          <a:schemeClr val="bg1"/>
                        </a:solidFill>
                      </a:endParaRPr>
                    </a:p>
                  </a:txBody>
                  <a:tcPr anchor="ctr">
                    <a:solidFill>
                      <a:schemeClr val="tx1">
                        <a:lumMod val="50000"/>
                        <a:lumOff val="50000"/>
                      </a:schemeClr>
                    </a:solidFill>
                  </a:tcPr>
                </a:tc>
                <a:tc>
                  <a:txBody>
                    <a:bodyPr/>
                    <a:lstStyle/>
                    <a:p>
                      <a:pPr algn="ctr"/>
                      <a:r>
                        <a:rPr lang="es-AR" dirty="0" smtClean="0"/>
                        <a:t>abab</a:t>
                      </a:r>
                      <a:endParaRPr lang="es-AR" dirty="0"/>
                    </a:p>
                  </a:txBody>
                  <a:tcPr anchor="ctr"/>
                </a:tc>
                <a:tc>
                  <a:txBody>
                    <a:bodyPr/>
                    <a:lstStyle/>
                    <a:p>
                      <a:pPr algn="ctr"/>
                      <a:r>
                        <a:rPr lang="es-AR" dirty="0" err="1" smtClean="0"/>
                        <a:t>abaB</a:t>
                      </a:r>
                      <a:endParaRPr lang="es-AR" dirty="0"/>
                    </a:p>
                  </a:txBody>
                  <a:tcPr anchor="ctr"/>
                </a:tc>
                <a:tc>
                  <a:txBody>
                    <a:bodyPr/>
                    <a:lstStyle/>
                    <a:p>
                      <a:pPr algn="ctr"/>
                      <a:r>
                        <a:rPr lang="es-AR" dirty="0" err="1" smtClean="0"/>
                        <a:t>abaB</a:t>
                      </a:r>
                      <a:endParaRPr lang="es-AR" dirty="0"/>
                    </a:p>
                  </a:txBody>
                  <a:tcPr anchor="ctr"/>
                </a:tc>
                <a:tc>
                  <a:txBody>
                    <a:bodyPr/>
                    <a:lstStyle/>
                    <a:p>
                      <a:pPr algn="ctr"/>
                      <a:r>
                        <a:rPr lang="es-AR" dirty="0" smtClean="0"/>
                        <a:t>abab</a:t>
                      </a:r>
                      <a:endParaRPr lang="es-AR" dirty="0"/>
                    </a:p>
                  </a:txBody>
                  <a:tcPr anchor="ctr"/>
                </a:tc>
              </a:tr>
              <a:tr h="500066">
                <a:tc>
                  <a:txBody>
                    <a:bodyPr/>
                    <a:lstStyle/>
                    <a:p>
                      <a:pPr algn="ctr"/>
                      <a:r>
                        <a:rPr lang="es-AR" b="1" dirty="0" smtClean="0">
                          <a:solidFill>
                            <a:schemeClr val="bg1"/>
                          </a:solidFill>
                        </a:rPr>
                        <a:t>ab</a:t>
                      </a:r>
                      <a:endParaRPr lang="es-AR" b="1" dirty="0">
                        <a:solidFill>
                          <a:schemeClr val="bg1"/>
                        </a:solidFill>
                      </a:endParaRPr>
                    </a:p>
                  </a:txBody>
                  <a:tcPr anchor="ctr">
                    <a:solidFill>
                      <a:schemeClr val="tx1">
                        <a:lumMod val="50000"/>
                        <a:lumOff val="50000"/>
                      </a:schemeClr>
                    </a:solidFill>
                  </a:tcPr>
                </a:tc>
                <a:tc>
                  <a:txBody>
                    <a:bodyPr/>
                    <a:lstStyle/>
                    <a:p>
                      <a:pPr algn="ctr"/>
                      <a:r>
                        <a:rPr lang="es-AR" dirty="0" smtClean="0"/>
                        <a:t>abab</a:t>
                      </a:r>
                      <a:endParaRPr lang="es-AR" dirty="0"/>
                    </a:p>
                  </a:txBody>
                  <a:tcPr anchor="ctr"/>
                </a:tc>
                <a:tc>
                  <a:txBody>
                    <a:bodyPr/>
                    <a:lstStyle/>
                    <a:p>
                      <a:pPr algn="ctr"/>
                      <a:r>
                        <a:rPr lang="es-AR" dirty="0" err="1" smtClean="0"/>
                        <a:t>abaB</a:t>
                      </a:r>
                      <a:endParaRPr lang="es-AR" dirty="0"/>
                    </a:p>
                  </a:txBody>
                  <a:tcPr anchor="ctr"/>
                </a:tc>
                <a:tc>
                  <a:txBody>
                    <a:bodyPr/>
                    <a:lstStyle/>
                    <a:p>
                      <a:pPr algn="ctr"/>
                      <a:r>
                        <a:rPr lang="es-AR" dirty="0" err="1" smtClean="0"/>
                        <a:t>abaB</a:t>
                      </a:r>
                      <a:endParaRPr lang="es-AR" dirty="0"/>
                    </a:p>
                  </a:txBody>
                  <a:tcPr anchor="ctr"/>
                </a:tc>
                <a:tc>
                  <a:txBody>
                    <a:bodyPr/>
                    <a:lstStyle/>
                    <a:p>
                      <a:pPr algn="ctr"/>
                      <a:r>
                        <a:rPr lang="es-AR" dirty="0" smtClean="0"/>
                        <a:t>abab</a:t>
                      </a:r>
                      <a:endParaRPr lang="es-AR" dirty="0"/>
                    </a:p>
                  </a:txBody>
                  <a:tcPr anchor="ctr"/>
                </a:tc>
              </a:tr>
            </a:tbl>
          </a:graphicData>
        </a:graphic>
      </p:graphicFrame>
      <p:sp>
        <p:nvSpPr>
          <p:cNvPr id="5" name="4 CuadroTexto"/>
          <p:cNvSpPr txBox="1"/>
          <p:nvPr/>
        </p:nvSpPr>
        <p:spPr>
          <a:xfrm>
            <a:off x="6572264" y="2000240"/>
            <a:ext cx="2214578" cy="4524315"/>
          </a:xfrm>
          <a:prstGeom prst="rect">
            <a:avLst/>
          </a:prstGeom>
          <a:noFill/>
        </p:spPr>
        <p:txBody>
          <a:bodyPr wrap="square" rtlCol="0">
            <a:spAutoFit/>
          </a:bodyPr>
          <a:lstStyle/>
          <a:p>
            <a:r>
              <a:rPr lang="es-AR" dirty="0" err="1" smtClean="0"/>
              <a:t>Rta</a:t>
            </a:r>
            <a:r>
              <a:rPr lang="es-AR" dirty="0" smtClean="0"/>
              <a:t>: su descendencia será de la siguiente manera:</a:t>
            </a:r>
          </a:p>
          <a:p>
            <a:pPr>
              <a:buFontTx/>
              <a:buChar char="-"/>
            </a:pPr>
            <a:r>
              <a:rPr lang="es-AR" dirty="0" smtClean="0"/>
              <a:t> 4 (25%) cuerpo gris y alas normales.</a:t>
            </a:r>
          </a:p>
          <a:p>
            <a:pPr>
              <a:buFontTx/>
              <a:buChar char="-"/>
            </a:pPr>
            <a:r>
              <a:rPr lang="es-AR" dirty="0" smtClean="0"/>
              <a:t> 4 </a:t>
            </a:r>
            <a:r>
              <a:rPr lang="es-AR" dirty="0" smtClean="0"/>
              <a:t>(25</a:t>
            </a:r>
            <a:r>
              <a:rPr lang="es-AR" dirty="0" smtClean="0"/>
              <a:t>%) cuerpo gris ya las vestigiales.</a:t>
            </a:r>
          </a:p>
          <a:p>
            <a:r>
              <a:rPr lang="es-AR" dirty="0" smtClean="0"/>
              <a:t>- 4 (25</a:t>
            </a:r>
            <a:r>
              <a:rPr lang="es-AR" dirty="0" smtClean="0"/>
              <a:t>%) cuerpo amarillo y alas normales.</a:t>
            </a:r>
          </a:p>
          <a:p>
            <a:pPr>
              <a:buFontTx/>
              <a:buChar char="-"/>
            </a:pPr>
            <a:r>
              <a:rPr lang="es-AR" dirty="0" smtClean="0"/>
              <a:t> </a:t>
            </a:r>
            <a:r>
              <a:rPr lang="es-AR" dirty="0" smtClean="0"/>
              <a:t>4 (25</a:t>
            </a:r>
            <a:r>
              <a:rPr lang="es-AR" dirty="0" smtClean="0"/>
              <a:t>%)cuerpo amarillo y alas vestigiales.</a:t>
            </a:r>
            <a:endParaRPr lang="es-A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EJERCICIO 1</a:t>
            </a:r>
            <a:endParaRPr lang="es-AR" dirty="0"/>
          </a:p>
        </p:txBody>
      </p:sp>
      <p:sp>
        <p:nvSpPr>
          <p:cNvPr id="3" name="2 Marcador de contenido"/>
          <p:cNvSpPr>
            <a:spLocks noGrp="1"/>
          </p:cNvSpPr>
          <p:nvPr>
            <p:ph idx="1"/>
          </p:nvPr>
        </p:nvSpPr>
        <p:spPr/>
        <p:txBody>
          <a:bodyPr/>
          <a:lstStyle/>
          <a:p>
            <a:pPr>
              <a:buNone/>
            </a:pPr>
            <a:r>
              <a:rPr lang="es-AR" dirty="0" smtClean="0"/>
              <a:t>En los ratones el color gris del pelo es dominante sobre el color blanco. Si cruzamos una hembra de pelo gris con un macho de pelo blanco, sabiendo que son razas puras, ¿qué color tendrá el pelo de la descendencia?</a:t>
            </a:r>
            <a:endParaRPr lang="es-A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Resolución del ejercicio 1</a:t>
            </a:r>
            <a:endParaRPr lang="es-AR" dirty="0"/>
          </a:p>
        </p:txBody>
      </p:sp>
      <p:sp>
        <p:nvSpPr>
          <p:cNvPr id="3" name="2 Marcador de contenido"/>
          <p:cNvSpPr>
            <a:spLocks noGrp="1"/>
          </p:cNvSpPr>
          <p:nvPr>
            <p:ph idx="1"/>
          </p:nvPr>
        </p:nvSpPr>
        <p:spPr/>
        <p:txBody>
          <a:bodyPr/>
          <a:lstStyle/>
          <a:p>
            <a:pPr>
              <a:buNone/>
            </a:pPr>
            <a:r>
              <a:rPr lang="es-AR" dirty="0" smtClean="0"/>
              <a:t>La descendencia tendrá el color de pelo gris, dado que el carácter gris es dominante sobre el blanco. Todos serán heterocigotos. </a:t>
            </a:r>
            <a:endParaRPr lang="es-A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Ejercicio 2</a:t>
            </a:r>
            <a:endParaRPr lang="es-AR" dirty="0"/>
          </a:p>
        </p:txBody>
      </p:sp>
      <p:sp>
        <p:nvSpPr>
          <p:cNvPr id="3" name="2 Marcador de contenido"/>
          <p:cNvSpPr>
            <a:spLocks noGrp="1"/>
          </p:cNvSpPr>
          <p:nvPr>
            <p:ph idx="1"/>
          </p:nvPr>
        </p:nvSpPr>
        <p:spPr/>
        <p:txBody>
          <a:bodyPr/>
          <a:lstStyle/>
          <a:p>
            <a:pPr>
              <a:buNone/>
            </a:pPr>
            <a:r>
              <a:rPr lang="es-AR" dirty="0" smtClean="0"/>
              <a:t>En el guisante el tallo alto es dominante sobre el tallo corto. ¿Cuál será el aspecto de la descendencia del cruzamiento entre una planta de tallo alto y otra de tallo corto, sabiendo que son razas puras? </a:t>
            </a:r>
          </a:p>
          <a:p>
            <a:pPr>
              <a:buNone/>
            </a:pPr>
            <a:r>
              <a:rPr lang="es-AR" dirty="0" smtClean="0"/>
              <a:t>¿Qué aspecto presentarán las plantas que resulten de la autofecundación de una planta descendiente de las cruzadas anteriormente?</a:t>
            </a:r>
          </a:p>
          <a:p>
            <a:pPr>
              <a:buNone/>
            </a:pPr>
            <a:endParaRPr lang="es-A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Resolución del ejercicio 2</a:t>
            </a:r>
            <a:endParaRPr lang="es-AR" dirty="0"/>
          </a:p>
        </p:txBody>
      </p:sp>
      <p:sp>
        <p:nvSpPr>
          <p:cNvPr id="3" name="2 Marcador de contenido"/>
          <p:cNvSpPr>
            <a:spLocks noGrp="1"/>
          </p:cNvSpPr>
          <p:nvPr>
            <p:ph idx="1"/>
          </p:nvPr>
        </p:nvSpPr>
        <p:spPr/>
        <p:txBody>
          <a:bodyPr/>
          <a:lstStyle/>
          <a:p>
            <a:pPr marL="571500" indent="-457200">
              <a:buAutoNum type="alphaLcParenR"/>
            </a:pPr>
            <a:r>
              <a:rPr lang="es-AR" dirty="0" smtClean="0"/>
              <a:t>Todos tendrán tallo alto.</a:t>
            </a:r>
          </a:p>
          <a:p>
            <a:pPr marL="571500" indent="-457200">
              <a:buAutoNum type="alphaLcParenR"/>
            </a:pPr>
            <a:r>
              <a:rPr lang="es-AR" dirty="0" smtClean="0"/>
              <a:t>75% tallo alto y 25% tallo corto.</a:t>
            </a:r>
            <a:endParaRPr lang="es-A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Ejercicio 3</a:t>
            </a:r>
            <a:endParaRPr lang="es-AR" dirty="0"/>
          </a:p>
        </p:txBody>
      </p:sp>
      <p:sp>
        <p:nvSpPr>
          <p:cNvPr id="3" name="2 Marcador de contenido"/>
          <p:cNvSpPr>
            <a:spLocks noGrp="1"/>
          </p:cNvSpPr>
          <p:nvPr>
            <p:ph idx="1"/>
          </p:nvPr>
        </p:nvSpPr>
        <p:spPr/>
        <p:txBody>
          <a:bodyPr/>
          <a:lstStyle/>
          <a:p>
            <a:pPr>
              <a:buNone/>
            </a:pPr>
            <a:r>
              <a:rPr lang="es-AR" dirty="0" smtClean="0"/>
              <a:t>El genotipo de una planta de guisante, respecto al tamaño del tallo, es Aa. Si esta planta se </a:t>
            </a:r>
            <a:r>
              <a:rPr lang="es-AR" dirty="0" err="1" smtClean="0"/>
              <a:t>autofecunda</a:t>
            </a:r>
            <a:r>
              <a:rPr lang="es-AR" dirty="0" smtClean="0"/>
              <a:t>, ¿cuál será el genotipo y fenotipo de su descendencia?</a:t>
            </a:r>
            <a:endParaRPr lang="es-A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Resolución del ejercicio 3</a:t>
            </a:r>
            <a:endParaRPr lang="es-AR" dirty="0"/>
          </a:p>
        </p:txBody>
      </p:sp>
      <p:sp>
        <p:nvSpPr>
          <p:cNvPr id="3" name="2 Marcador de contenido"/>
          <p:cNvSpPr>
            <a:spLocks noGrp="1"/>
          </p:cNvSpPr>
          <p:nvPr>
            <p:ph idx="1"/>
          </p:nvPr>
        </p:nvSpPr>
        <p:spPr/>
        <p:txBody>
          <a:bodyPr/>
          <a:lstStyle/>
          <a:p>
            <a:pPr>
              <a:buNone/>
            </a:pPr>
            <a:r>
              <a:rPr lang="es-AR" dirty="0" smtClean="0"/>
              <a:t>Genotipo:</a:t>
            </a:r>
          </a:p>
          <a:p>
            <a:pPr>
              <a:buNone/>
            </a:pPr>
            <a:r>
              <a:rPr lang="es-AR" dirty="0" smtClean="0"/>
              <a:t>50% heterocigota</a:t>
            </a:r>
          </a:p>
          <a:p>
            <a:pPr>
              <a:buNone/>
            </a:pPr>
            <a:r>
              <a:rPr lang="es-AR" dirty="0" smtClean="0"/>
              <a:t>25% homocigota dominante</a:t>
            </a:r>
          </a:p>
          <a:p>
            <a:pPr>
              <a:buNone/>
            </a:pPr>
            <a:r>
              <a:rPr lang="es-AR" dirty="0" smtClean="0"/>
              <a:t>25% homocigota recesivo</a:t>
            </a:r>
          </a:p>
          <a:p>
            <a:pPr>
              <a:buNone/>
            </a:pPr>
            <a:endParaRPr lang="es-AR" dirty="0" smtClean="0"/>
          </a:p>
          <a:p>
            <a:pPr>
              <a:buNone/>
            </a:pPr>
            <a:r>
              <a:rPr lang="es-AR" dirty="0" smtClean="0"/>
              <a:t>Fenotipo:</a:t>
            </a:r>
          </a:p>
          <a:p>
            <a:pPr>
              <a:buNone/>
            </a:pPr>
            <a:r>
              <a:rPr lang="es-AR" dirty="0" smtClean="0"/>
              <a:t>75% tallo alto</a:t>
            </a:r>
          </a:p>
          <a:p>
            <a:pPr>
              <a:buNone/>
            </a:pPr>
            <a:r>
              <a:rPr lang="es-AR" dirty="0" smtClean="0"/>
              <a:t>25% tallo corto</a:t>
            </a:r>
            <a:endParaRPr lang="es-A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Ejercicio 4</a:t>
            </a:r>
            <a:endParaRPr lang="es-AR" dirty="0"/>
          </a:p>
        </p:txBody>
      </p:sp>
      <p:sp>
        <p:nvSpPr>
          <p:cNvPr id="3" name="2 Marcador de contenido"/>
          <p:cNvSpPr>
            <a:spLocks noGrp="1"/>
          </p:cNvSpPr>
          <p:nvPr>
            <p:ph idx="1"/>
          </p:nvPr>
        </p:nvSpPr>
        <p:spPr/>
        <p:txBody>
          <a:bodyPr/>
          <a:lstStyle/>
          <a:p>
            <a:pPr>
              <a:buNone/>
            </a:pPr>
            <a:r>
              <a:rPr lang="es-AR" dirty="0" smtClean="0"/>
              <a:t>En el guisante el carácter de semilla lisa es dominante sobre el carácter de semilla rugosa. ¿Cómo será la descendencia de un cruzamiento entre razas puras de plantas con tallo alto y semilla lisa, con plantas de tallo corto y semilla rugosa?</a:t>
            </a:r>
          </a:p>
          <a:p>
            <a:pPr>
              <a:buNone/>
            </a:pPr>
            <a:r>
              <a:rPr lang="es-AR" dirty="0" smtClean="0"/>
              <a:t>¿Cuál será el genotipo y el fenotipo de las plantas que resulten de la autofecundación de la descendencia del cruzamiento anterior?</a:t>
            </a:r>
            <a:endParaRPr lang="es-A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AR" dirty="0" smtClean="0"/>
              <a:t>Resolución del ejercicio 4 a)</a:t>
            </a:r>
            <a:endParaRPr lang="es-AR" dirty="0"/>
          </a:p>
        </p:txBody>
      </p:sp>
      <p:sp>
        <p:nvSpPr>
          <p:cNvPr id="3" name="2 Marcador de contenido"/>
          <p:cNvSpPr>
            <a:spLocks noGrp="1"/>
          </p:cNvSpPr>
          <p:nvPr>
            <p:ph idx="1"/>
          </p:nvPr>
        </p:nvSpPr>
        <p:spPr/>
        <p:txBody>
          <a:bodyPr/>
          <a:lstStyle/>
          <a:p>
            <a:pPr marL="571500" indent="-457200">
              <a:buNone/>
            </a:pPr>
            <a:r>
              <a:rPr lang="es-AR" dirty="0" smtClean="0"/>
              <a:t>			</a:t>
            </a:r>
            <a:r>
              <a:rPr lang="es-AR" b="1" dirty="0" smtClean="0"/>
              <a:t>AABB	</a:t>
            </a:r>
            <a:r>
              <a:rPr lang="es-AR" dirty="0" smtClean="0"/>
              <a:t>		</a:t>
            </a:r>
            <a:r>
              <a:rPr lang="es-AR" b="1" dirty="0" err="1" smtClean="0"/>
              <a:t>aabb</a:t>
            </a:r>
            <a:endParaRPr lang="es-AR" b="1" dirty="0" smtClean="0"/>
          </a:p>
          <a:p>
            <a:pPr marL="571500" indent="-457200">
              <a:buNone/>
            </a:pPr>
            <a:r>
              <a:rPr lang="es-AR" dirty="0" smtClean="0"/>
              <a:t>	AB  </a:t>
            </a:r>
            <a:r>
              <a:rPr lang="es-AR" dirty="0" err="1" smtClean="0"/>
              <a:t>AB</a:t>
            </a:r>
            <a:r>
              <a:rPr lang="es-AR" dirty="0" smtClean="0"/>
              <a:t>  </a:t>
            </a:r>
            <a:r>
              <a:rPr lang="es-AR" dirty="0" err="1" smtClean="0"/>
              <a:t>AB</a:t>
            </a:r>
            <a:r>
              <a:rPr lang="es-AR" dirty="0" smtClean="0"/>
              <a:t>  </a:t>
            </a:r>
            <a:r>
              <a:rPr lang="es-AR" dirty="0" err="1" smtClean="0"/>
              <a:t>AB</a:t>
            </a:r>
            <a:r>
              <a:rPr lang="es-AR" dirty="0" smtClean="0"/>
              <a:t>                       </a:t>
            </a:r>
            <a:r>
              <a:rPr lang="es-AR" dirty="0" err="1" smtClean="0"/>
              <a:t>ab</a:t>
            </a:r>
            <a:r>
              <a:rPr lang="es-AR" dirty="0" smtClean="0"/>
              <a:t>  </a:t>
            </a:r>
            <a:r>
              <a:rPr lang="es-AR" dirty="0" err="1" smtClean="0"/>
              <a:t>ab</a:t>
            </a:r>
            <a:r>
              <a:rPr lang="es-AR" dirty="0" smtClean="0"/>
              <a:t>  </a:t>
            </a:r>
            <a:r>
              <a:rPr lang="es-AR" dirty="0" err="1" smtClean="0"/>
              <a:t>ab</a:t>
            </a:r>
            <a:r>
              <a:rPr lang="es-AR" dirty="0" smtClean="0"/>
              <a:t>  </a:t>
            </a:r>
            <a:r>
              <a:rPr lang="es-AR" dirty="0" err="1" smtClean="0"/>
              <a:t>ab</a:t>
            </a:r>
            <a:endParaRPr lang="es-AR" dirty="0"/>
          </a:p>
        </p:txBody>
      </p:sp>
      <p:graphicFrame>
        <p:nvGraphicFramePr>
          <p:cNvPr id="4" name="3 Tabla"/>
          <p:cNvGraphicFramePr>
            <a:graphicFrameLocks noGrp="1"/>
          </p:cNvGraphicFramePr>
          <p:nvPr/>
        </p:nvGraphicFramePr>
        <p:xfrm>
          <a:off x="642910" y="2928934"/>
          <a:ext cx="5857915" cy="2500330"/>
        </p:xfrm>
        <a:graphic>
          <a:graphicData uri="http://schemas.openxmlformats.org/drawingml/2006/table">
            <a:tbl>
              <a:tblPr firstRow="1" bandRow="1">
                <a:tableStyleId>{5C22544A-7EE6-4342-B048-85BDC9FD1C3A}</a:tableStyleId>
              </a:tblPr>
              <a:tblGrid>
                <a:gridCol w="1171583"/>
                <a:gridCol w="1171583"/>
                <a:gridCol w="1171583"/>
                <a:gridCol w="1171583"/>
                <a:gridCol w="1171583"/>
              </a:tblGrid>
              <a:tr h="500066">
                <a:tc>
                  <a:txBody>
                    <a:bodyPr/>
                    <a:lstStyle/>
                    <a:p>
                      <a:pPr algn="ctr"/>
                      <a:endParaRPr lang="es-AR" dirty="0"/>
                    </a:p>
                  </a:txBody>
                  <a:tcPr anchor="ctr"/>
                </a:tc>
                <a:tc>
                  <a:txBody>
                    <a:bodyPr/>
                    <a:lstStyle/>
                    <a:p>
                      <a:pPr algn="ctr"/>
                      <a:r>
                        <a:rPr lang="es-AR" dirty="0" smtClean="0"/>
                        <a:t>AB</a:t>
                      </a:r>
                      <a:endParaRPr lang="es-AR" dirty="0"/>
                    </a:p>
                  </a:txBody>
                  <a:tcPr anchor="ctr"/>
                </a:tc>
                <a:tc>
                  <a:txBody>
                    <a:bodyPr/>
                    <a:lstStyle/>
                    <a:p>
                      <a:pPr algn="ctr"/>
                      <a:r>
                        <a:rPr lang="es-AR" dirty="0" smtClean="0"/>
                        <a:t>AB</a:t>
                      </a:r>
                      <a:endParaRPr lang="es-AR" dirty="0"/>
                    </a:p>
                  </a:txBody>
                  <a:tcPr anchor="ctr"/>
                </a:tc>
                <a:tc>
                  <a:txBody>
                    <a:bodyPr/>
                    <a:lstStyle/>
                    <a:p>
                      <a:pPr algn="ctr"/>
                      <a:r>
                        <a:rPr lang="es-AR" dirty="0" smtClean="0"/>
                        <a:t>AB</a:t>
                      </a:r>
                      <a:endParaRPr lang="es-AR" dirty="0"/>
                    </a:p>
                  </a:txBody>
                  <a:tcPr anchor="ctr"/>
                </a:tc>
                <a:tc>
                  <a:txBody>
                    <a:bodyPr/>
                    <a:lstStyle/>
                    <a:p>
                      <a:pPr algn="ctr"/>
                      <a:r>
                        <a:rPr lang="es-AR" dirty="0" smtClean="0"/>
                        <a:t>AB</a:t>
                      </a:r>
                      <a:endParaRPr lang="es-AR" dirty="0"/>
                    </a:p>
                  </a:txBody>
                  <a:tcPr anchor="ctr"/>
                </a:tc>
              </a:tr>
              <a:tr h="500066">
                <a:tc>
                  <a:txBody>
                    <a:bodyPr/>
                    <a:lstStyle/>
                    <a:p>
                      <a:pPr algn="ctr"/>
                      <a:r>
                        <a:rPr lang="es-AR" b="1" dirty="0" smtClean="0">
                          <a:solidFill>
                            <a:schemeClr val="bg1"/>
                          </a:solidFill>
                        </a:rPr>
                        <a:t>ab</a:t>
                      </a:r>
                      <a:endParaRPr lang="es-AR" b="1" dirty="0">
                        <a:solidFill>
                          <a:schemeClr val="bg1"/>
                        </a:solidFill>
                      </a:endParaRPr>
                    </a:p>
                  </a:txBody>
                  <a:tcPr anchor="ctr">
                    <a:solidFill>
                      <a:schemeClr val="tx1">
                        <a:lumMod val="50000"/>
                        <a:lumOff val="50000"/>
                      </a:schemeClr>
                    </a:solidFill>
                  </a:tcPr>
                </a:tc>
                <a:tc>
                  <a:txBody>
                    <a:bodyPr/>
                    <a:lstStyle/>
                    <a:p>
                      <a:pPr algn="ctr"/>
                      <a:r>
                        <a:rPr lang="es-AR" dirty="0" err="1" smtClean="0"/>
                        <a:t>ABab</a:t>
                      </a:r>
                      <a:endParaRPr lang="es-AR" dirty="0"/>
                    </a:p>
                  </a:txBody>
                  <a:tcPr anchor="ctr"/>
                </a:tc>
                <a:tc>
                  <a:txBody>
                    <a:bodyPr/>
                    <a:lstStyle/>
                    <a:p>
                      <a:pPr algn="ctr"/>
                      <a:r>
                        <a:rPr lang="es-AR" dirty="0" err="1" smtClean="0"/>
                        <a:t>ABab</a:t>
                      </a:r>
                      <a:endParaRPr lang="es-AR" dirty="0"/>
                    </a:p>
                  </a:txBody>
                  <a:tcPr anchor="ctr"/>
                </a:tc>
                <a:tc>
                  <a:txBody>
                    <a:bodyPr/>
                    <a:lstStyle/>
                    <a:p>
                      <a:pPr algn="ctr"/>
                      <a:r>
                        <a:rPr lang="es-AR" dirty="0" err="1" smtClean="0"/>
                        <a:t>ABab</a:t>
                      </a:r>
                      <a:endParaRPr lang="es-AR" dirty="0"/>
                    </a:p>
                  </a:txBody>
                  <a:tcPr anchor="ctr"/>
                </a:tc>
                <a:tc>
                  <a:txBody>
                    <a:bodyPr/>
                    <a:lstStyle/>
                    <a:p>
                      <a:pPr algn="ctr"/>
                      <a:r>
                        <a:rPr lang="es-AR" dirty="0" err="1" smtClean="0"/>
                        <a:t>ABab</a:t>
                      </a:r>
                      <a:endParaRPr lang="es-AR" dirty="0"/>
                    </a:p>
                  </a:txBody>
                  <a:tcPr anchor="ctr"/>
                </a:tc>
              </a:tr>
              <a:tr h="500066">
                <a:tc>
                  <a:txBody>
                    <a:bodyPr/>
                    <a:lstStyle/>
                    <a:p>
                      <a:pPr algn="ctr"/>
                      <a:r>
                        <a:rPr lang="es-AR" b="1" dirty="0" smtClean="0">
                          <a:solidFill>
                            <a:schemeClr val="bg1"/>
                          </a:solidFill>
                        </a:rPr>
                        <a:t>ab</a:t>
                      </a:r>
                      <a:endParaRPr lang="es-AR" b="1" dirty="0">
                        <a:solidFill>
                          <a:schemeClr val="bg1"/>
                        </a:solidFill>
                      </a:endParaRPr>
                    </a:p>
                  </a:txBody>
                  <a:tcPr anchor="ctr">
                    <a:solidFill>
                      <a:schemeClr val="tx1">
                        <a:lumMod val="50000"/>
                        <a:lumOff val="50000"/>
                      </a:schemeClr>
                    </a:solidFill>
                  </a:tcPr>
                </a:tc>
                <a:tc>
                  <a:txBody>
                    <a:bodyPr/>
                    <a:lstStyle/>
                    <a:p>
                      <a:pPr algn="ctr"/>
                      <a:r>
                        <a:rPr lang="es-AR" dirty="0" err="1" smtClean="0"/>
                        <a:t>ABab</a:t>
                      </a:r>
                      <a:endParaRPr lang="es-AR" dirty="0"/>
                    </a:p>
                  </a:txBody>
                  <a:tcPr anchor="ctr"/>
                </a:tc>
                <a:tc>
                  <a:txBody>
                    <a:bodyPr/>
                    <a:lstStyle/>
                    <a:p>
                      <a:pPr algn="ctr"/>
                      <a:r>
                        <a:rPr lang="es-AR" dirty="0" err="1" smtClean="0"/>
                        <a:t>ABab</a:t>
                      </a:r>
                      <a:endParaRPr lang="es-AR" dirty="0"/>
                    </a:p>
                  </a:txBody>
                  <a:tcPr anchor="ctr"/>
                </a:tc>
                <a:tc>
                  <a:txBody>
                    <a:bodyPr/>
                    <a:lstStyle/>
                    <a:p>
                      <a:pPr algn="ctr"/>
                      <a:r>
                        <a:rPr lang="es-AR" dirty="0" err="1" smtClean="0"/>
                        <a:t>ABab</a:t>
                      </a:r>
                      <a:endParaRPr lang="es-AR" dirty="0"/>
                    </a:p>
                  </a:txBody>
                  <a:tcPr anchor="ctr"/>
                </a:tc>
                <a:tc>
                  <a:txBody>
                    <a:bodyPr/>
                    <a:lstStyle/>
                    <a:p>
                      <a:pPr algn="ctr"/>
                      <a:r>
                        <a:rPr lang="es-AR" dirty="0" err="1" smtClean="0"/>
                        <a:t>ABab</a:t>
                      </a:r>
                      <a:endParaRPr lang="es-AR" dirty="0"/>
                    </a:p>
                  </a:txBody>
                  <a:tcPr anchor="ctr"/>
                </a:tc>
              </a:tr>
              <a:tr h="500066">
                <a:tc>
                  <a:txBody>
                    <a:bodyPr/>
                    <a:lstStyle/>
                    <a:p>
                      <a:pPr algn="ctr"/>
                      <a:r>
                        <a:rPr lang="es-AR" b="1" dirty="0" smtClean="0">
                          <a:solidFill>
                            <a:schemeClr val="bg1"/>
                          </a:solidFill>
                        </a:rPr>
                        <a:t>ab</a:t>
                      </a:r>
                      <a:endParaRPr lang="es-AR" b="1" dirty="0">
                        <a:solidFill>
                          <a:schemeClr val="bg1"/>
                        </a:solidFill>
                      </a:endParaRPr>
                    </a:p>
                  </a:txBody>
                  <a:tcPr anchor="ctr">
                    <a:solidFill>
                      <a:schemeClr val="tx1">
                        <a:lumMod val="50000"/>
                        <a:lumOff val="50000"/>
                      </a:schemeClr>
                    </a:solidFill>
                  </a:tcPr>
                </a:tc>
                <a:tc>
                  <a:txBody>
                    <a:bodyPr/>
                    <a:lstStyle/>
                    <a:p>
                      <a:pPr algn="ctr"/>
                      <a:r>
                        <a:rPr lang="es-AR" dirty="0" err="1" smtClean="0"/>
                        <a:t>ABab</a:t>
                      </a:r>
                      <a:endParaRPr lang="es-AR" dirty="0"/>
                    </a:p>
                  </a:txBody>
                  <a:tcPr anchor="ctr"/>
                </a:tc>
                <a:tc>
                  <a:txBody>
                    <a:bodyPr/>
                    <a:lstStyle/>
                    <a:p>
                      <a:pPr algn="ctr"/>
                      <a:r>
                        <a:rPr lang="es-AR" dirty="0" err="1" smtClean="0"/>
                        <a:t>ABab</a:t>
                      </a:r>
                      <a:endParaRPr lang="es-AR" dirty="0"/>
                    </a:p>
                  </a:txBody>
                  <a:tcPr anchor="ctr"/>
                </a:tc>
                <a:tc>
                  <a:txBody>
                    <a:bodyPr/>
                    <a:lstStyle/>
                    <a:p>
                      <a:pPr algn="ctr"/>
                      <a:r>
                        <a:rPr lang="es-AR" dirty="0" err="1" smtClean="0"/>
                        <a:t>ABab</a:t>
                      </a:r>
                      <a:endParaRPr lang="es-AR" dirty="0"/>
                    </a:p>
                  </a:txBody>
                  <a:tcPr anchor="ctr"/>
                </a:tc>
                <a:tc>
                  <a:txBody>
                    <a:bodyPr/>
                    <a:lstStyle/>
                    <a:p>
                      <a:pPr algn="ctr"/>
                      <a:r>
                        <a:rPr lang="es-AR" dirty="0" err="1" smtClean="0"/>
                        <a:t>ABab</a:t>
                      </a:r>
                      <a:endParaRPr lang="es-AR" dirty="0"/>
                    </a:p>
                  </a:txBody>
                  <a:tcPr anchor="ctr"/>
                </a:tc>
              </a:tr>
              <a:tr h="500066">
                <a:tc>
                  <a:txBody>
                    <a:bodyPr/>
                    <a:lstStyle/>
                    <a:p>
                      <a:pPr algn="ctr"/>
                      <a:r>
                        <a:rPr lang="es-AR" b="1" dirty="0" smtClean="0">
                          <a:solidFill>
                            <a:schemeClr val="bg1"/>
                          </a:solidFill>
                        </a:rPr>
                        <a:t>ab</a:t>
                      </a:r>
                      <a:endParaRPr lang="es-AR" b="1" dirty="0">
                        <a:solidFill>
                          <a:schemeClr val="bg1"/>
                        </a:solidFill>
                      </a:endParaRPr>
                    </a:p>
                  </a:txBody>
                  <a:tcPr anchor="ctr">
                    <a:solidFill>
                      <a:schemeClr val="tx1">
                        <a:lumMod val="50000"/>
                        <a:lumOff val="50000"/>
                      </a:schemeClr>
                    </a:solidFill>
                  </a:tcPr>
                </a:tc>
                <a:tc>
                  <a:txBody>
                    <a:bodyPr/>
                    <a:lstStyle/>
                    <a:p>
                      <a:pPr algn="ctr"/>
                      <a:r>
                        <a:rPr lang="es-AR" dirty="0" err="1" smtClean="0"/>
                        <a:t>ABab</a:t>
                      </a:r>
                      <a:endParaRPr lang="es-AR" dirty="0"/>
                    </a:p>
                  </a:txBody>
                  <a:tcPr anchor="ctr"/>
                </a:tc>
                <a:tc>
                  <a:txBody>
                    <a:bodyPr/>
                    <a:lstStyle/>
                    <a:p>
                      <a:pPr algn="ctr"/>
                      <a:r>
                        <a:rPr lang="es-AR" dirty="0" err="1" smtClean="0"/>
                        <a:t>ABab</a:t>
                      </a:r>
                      <a:endParaRPr lang="es-AR" dirty="0"/>
                    </a:p>
                  </a:txBody>
                  <a:tcPr anchor="ctr"/>
                </a:tc>
                <a:tc>
                  <a:txBody>
                    <a:bodyPr/>
                    <a:lstStyle/>
                    <a:p>
                      <a:pPr algn="ctr"/>
                      <a:r>
                        <a:rPr lang="es-AR" dirty="0" err="1" smtClean="0"/>
                        <a:t>ABab</a:t>
                      </a:r>
                      <a:endParaRPr lang="es-AR" dirty="0"/>
                    </a:p>
                  </a:txBody>
                  <a:tcPr anchor="ctr"/>
                </a:tc>
                <a:tc>
                  <a:txBody>
                    <a:bodyPr/>
                    <a:lstStyle/>
                    <a:p>
                      <a:pPr algn="ctr"/>
                      <a:r>
                        <a:rPr lang="es-AR" dirty="0" err="1" smtClean="0"/>
                        <a:t>ABab</a:t>
                      </a:r>
                      <a:endParaRPr lang="es-AR" dirty="0"/>
                    </a:p>
                  </a:txBody>
                  <a:tcPr anchor="ctr"/>
                </a:tc>
              </a:tr>
            </a:tbl>
          </a:graphicData>
        </a:graphic>
      </p:graphicFrame>
      <p:sp>
        <p:nvSpPr>
          <p:cNvPr id="5" name="4 CuadroTexto"/>
          <p:cNvSpPr txBox="1"/>
          <p:nvPr/>
        </p:nvSpPr>
        <p:spPr>
          <a:xfrm>
            <a:off x="6786578" y="3071810"/>
            <a:ext cx="1928826" cy="1477328"/>
          </a:xfrm>
          <a:prstGeom prst="rect">
            <a:avLst/>
          </a:prstGeom>
          <a:noFill/>
        </p:spPr>
        <p:txBody>
          <a:bodyPr wrap="square" rtlCol="0">
            <a:spAutoFit/>
          </a:bodyPr>
          <a:lstStyle/>
          <a:p>
            <a:r>
              <a:rPr lang="es-AR" dirty="0" smtClean="0"/>
              <a:t>RTA: toda la descendencia tendrá tallo alto con semilla lisa.</a:t>
            </a:r>
            <a:endParaRPr lang="es-A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oticario">
  <a:themeElements>
    <a:clrScheme name="Ángulo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Boticario">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oticario">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3404</TotalTime>
  <Words>673</Words>
  <Application>Microsoft Office PowerPoint</Application>
  <PresentationFormat>Presentación en pantalla (4:3)</PresentationFormat>
  <Paragraphs>154</Paragraphs>
  <Slides>14</Slides>
  <Notes>0</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Boticario</vt:lpstr>
      <vt:lpstr>BIOLOGÍA</vt:lpstr>
      <vt:lpstr>EJERCICIO 1</vt:lpstr>
      <vt:lpstr>Resolución del ejercicio 1</vt:lpstr>
      <vt:lpstr>Ejercicio 2</vt:lpstr>
      <vt:lpstr>Resolución del ejercicio 2</vt:lpstr>
      <vt:lpstr>Ejercicio 3</vt:lpstr>
      <vt:lpstr>Resolución del ejercicio 3</vt:lpstr>
      <vt:lpstr>Ejercicio 4</vt:lpstr>
      <vt:lpstr>Resolución del ejercicio 4 a)</vt:lpstr>
      <vt:lpstr>Resolución del ejercicio 4 b)</vt:lpstr>
      <vt:lpstr>Ejercicio 5</vt:lpstr>
      <vt:lpstr>Resolución del ejercicio 5</vt:lpstr>
      <vt:lpstr>Ejercicio 6</vt:lpstr>
      <vt:lpstr>Resolución ejercicio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María Eugenia</dc:creator>
  <cp:lastModifiedBy>María Eugenia Roibón</cp:lastModifiedBy>
  <cp:revision>102</cp:revision>
  <dcterms:created xsi:type="dcterms:W3CDTF">2022-03-29T18:12:46Z</dcterms:created>
  <dcterms:modified xsi:type="dcterms:W3CDTF">2024-04-10T10:01:11Z</dcterms:modified>
</cp:coreProperties>
</file>