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83" r:id="rId5"/>
    <p:sldId id="261" r:id="rId6"/>
    <p:sldId id="262" r:id="rId7"/>
    <p:sldId id="286" r:id="rId8"/>
    <p:sldId id="268" r:id="rId9"/>
    <p:sldId id="267" r:id="rId10"/>
    <p:sldId id="266" r:id="rId11"/>
    <p:sldId id="285" r:id="rId12"/>
    <p:sldId id="284" r:id="rId13"/>
    <p:sldId id="287"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163E4-7E1D-4D63-B0E4-CBEFC5485017}">
          <p14:sldIdLst>
            <p14:sldId id="256"/>
            <p14:sldId id="257"/>
            <p14:sldId id="258"/>
            <p14:sldId id="283"/>
            <p14:sldId id="261"/>
            <p14:sldId id="262"/>
            <p14:sldId id="286"/>
            <p14:sldId id="268"/>
            <p14:sldId id="267"/>
            <p14:sldId id="266"/>
            <p14:sldId id="285"/>
            <p14:sldId id="284"/>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2" autoAdjust="0"/>
    <p:restoredTop sz="94660"/>
  </p:normalViewPr>
  <p:slideViewPr>
    <p:cSldViewPr snapToGrid="0">
      <p:cViewPr varScale="1">
        <p:scale>
          <a:sx n="71" d="100"/>
          <a:sy n="71" d="100"/>
        </p:scale>
        <p:origin x="7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0D749-889A-4C54-BC47-3C762EF42382}" type="datetimeFigureOut">
              <a:rPr lang="es-AR" smtClean="0"/>
              <a:t>21/4/2025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FD043-A83B-40EA-B366-0BFB9CBBF012}" type="slidenum">
              <a:rPr lang="es-AR" smtClean="0"/>
              <a:t>‹#›</a:t>
            </a:fld>
            <a:endParaRPr lang="es-AR"/>
          </a:p>
        </p:txBody>
      </p:sp>
    </p:spTree>
    <p:extLst>
      <p:ext uri="{BB962C8B-B14F-4D97-AF65-F5344CB8AC3E}">
        <p14:creationId xmlns:p14="http://schemas.microsoft.com/office/powerpoint/2010/main" val="187883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4/21/2025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4/21/2025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4/21/2025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4/21/2025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4/21/2025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F0F29-28CB-E30D-A52A-61DEB9F42000}"/>
              </a:ext>
            </a:extLst>
          </p:cNvPr>
          <p:cNvSpPr txBox="1">
            <a:spLocks/>
          </p:cNvSpPr>
          <p:nvPr/>
        </p:nvSpPr>
        <p:spPr>
          <a:xfrm>
            <a:off x="3128211" y="306770"/>
            <a:ext cx="8749856" cy="144655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sz="8000" b="1">
                <a:latin typeface="Cascadia Mono SemiBold" panose="020B0609020000020004" pitchFamily="49" charset="0"/>
                <a:ea typeface="Cascadia Mono SemiBold" panose="020B0609020000020004" pitchFamily="49" charset="0"/>
                <a:cs typeface="Cascadia Mono SemiBold" panose="020B0609020000020004" pitchFamily="49" charset="0"/>
              </a:rPr>
              <a:t>Tecnología</a:t>
            </a:r>
            <a:endParaRPr lang="es-AR" sz="8000" b="1" dirty="0">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sp>
        <p:nvSpPr>
          <p:cNvPr id="5" name="TextBox 4">
            <a:extLst>
              <a:ext uri="{FF2B5EF4-FFF2-40B4-BE49-F238E27FC236}">
                <a16:creationId xmlns:a16="http://schemas.microsoft.com/office/drawing/2014/main" id="{A95F464E-D488-7B31-6EE9-B61CBE03D17E}"/>
              </a:ext>
            </a:extLst>
          </p:cNvPr>
          <p:cNvSpPr txBox="1"/>
          <p:nvPr/>
        </p:nvSpPr>
        <p:spPr>
          <a:xfrm>
            <a:off x="3605600" y="4125912"/>
            <a:ext cx="11492132" cy="1446550"/>
          </a:xfrm>
          <a:prstGeom prst="rect">
            <a:avLst/>
          </a:prstGeom>
          <a:noFill/>
        </p:spPr>
        <p:txBody>
          <a:bodyPr wrap="square">
            <a:spAutoFit/>
          </a:bodyPr>
          <a:lstStyle/>
          <a:p>
            <a:r>
              <a:rPr lang="es-AR" sz="7200" b="1" dirty="0">
                <a:latin typeface="Arial Black" panose="020B0A04020102020204" pitchFamily="34" charset="0"/>
                <a:ea typeface="Cascadia Mono SemiBold" panose="020B0609020000020004" pitchFamily="49" charset="0"/>
                <a:cs typeface="Cascadia Mono SemiBold" panose="020B0609020000020004" pitchFamily="49" charset="0"/>
              </a:rPr>
              <a:t>DESARROLLO</a:t>
            </a:r>
            <a:r>
              <a:rPr lang="es-AR" sz="8800" b="1" dirty="0">
                <a:latin typeface="Arial Black" panose="020B0A04020102020204" pitchFamily="34" charset="0"/>
                <a:ea typeface="Cascadia Mono SemiBold" panose="020B0609020000020004" pitchFamily="49" charset="0"/>
                <a:cs typeface="Cascadia Mono SemiBold" panose="020B0609020000020004" pitchFamily="49" charset="0"/>
              </a:rPr>
              <a:t> </a:t>
            </a:r>
            <a:r>
              <a:rPr lang="es-AR" sz="1800" b="1" dirty="0">
                <a:latin typeface="Cascadia Mono SemiBold" panose="020B0609020000020004" pitchFamily="49" charset="0"/>
                <a:ea typeface="Cascadia Mono SemiBold" panose="020B0609020000020004" pitchFamily="49" charset="0"/>
                <a:cs typeface="Cascadia Mono SemiBold" panose="020B0609020000020004" pitchFamily="49" charset="0"/>
              </a:rPr>
              <a:t> </a:t>
            </a:r>
            <a:endParaRPr lang="es-AR" dirty="0"/>
          </a:p>
        </p:txBody>
      </p:sp>
      <p:sp>
        <p:nvSpPr>
          <p:cNvPr id="6" name="TextBox 5">
            <a:extLst>
              <a:ext uri="{FF2B5EF4-FFF2-40B4-BE49-F238E27FC236}">
                <a16:creationId xmlns:a16="http://schemas.microsoft.com/office/drawing/2014/main" id="{158558DC-11A0-D23C-0DE9-2FB826824A24}"/>
              </a:ext>
            </a:extLst>
          </p:cNvPr>
          <p:cNvSpPr txBox="1"/>
          <p:nvPr/>
        </p:nvSpPr>
        <p:spPr>
          <a:xfrm>
            <a:off x="3296319" y="1913201"/>
            <a:ext cx="7423484" cy="2308324"/>
          </a:xfrm>
          <a:prstGeom prst="rect">
            <a:avLst/>
          </a:prstGeom>
          <a:noFill/>
        </p:spPr>
        <p:txBody>
          <a:bodyPr wrap="square">
            <a:spAutoFit/>
          </a:bodyPr>
          <a:lstStyle/>
          <a:p>
            <a:pPr algn="r"/>
            <a:r>
              <a:rPr lang="es-AR" sz="7200" dirty="0">
                <a:latin typeface="Arial" panose="020B0604020202020204" pitchFamily="34" charset="0"/>
                <a:cs typeface="Arial" panose="020B0604020202020204" pitchFamily="34" charset="0"/>
              </a:rPr>
              <a:t>INVESTIGACIÓN y</a:t>
            </a:r>
          </a:p>
        </p:txBody>
      </p:sp>
    </p:spTree>
    <p:extLst>
      <p:ext uri="{BB962C8B-B14F-4D97-AF65-F5344CB8AC3E}">
        <p14:creationId xmlns:p14="http://schemas.microsoft.com/office/powerpoint/2010/main" val="238099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684B9-C63E-47F8-7F74-16F25088FC59}"/>
              </a:ext>
            </a:extLst>
          </p:cNvPr>
          <p:cNvSpPr>
            <a:spLocks noGrp="1"/>
          </p:cNvSpPr>
          <p:nvPr>
            <p:ph type="title"/>
          </p:nvPr>
        </p:nvSpPr>
        <p:spPr>
          <a:xfrm>
            <a:off x="354930" y="-493677"/>
            <a:ext cx="4890838" cy="3198522"/>
          </a:xfrm>
        </p:spPr>
        <p:txBody>
          <a:bodyPr/>
          <a:lstStyle/>
          <a:p>
            <a:br>
              <a:rPr lang="es-AR" dirty="0">
                <a:latin typeface="Arial Black "/>
              </a:rPr>
            </a:br>
            <a:br>
              <a:rPr lang="es-AR" dirty="0">
                <a:latin typeface="Arial Black "/>
              </a:rPr>
            </a:br>
            <a:r>
              <a:rPr lang="es-AR" dirty="0">
                <a:latin typeface="Arial Black "/>
              </a:rPr>
              <a:t>RUGOSIDAD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sp>
        <p:nvSpPr>
          <p:cNvPr id="6" name="Text Placeholder 5">
            <a:extLst>
              <a:ext uri="{FF2B5EF4-FFF2-40B4-BE49-F238E27FC236}">
                <a16:creationId xmlns:a16="http://schemas.microsoft.com/office/drawing/2014/main" id="{41B96C4A-10B9-A0CF-6012-E62EFF4D75F4}"/>
              </a:ext>
            </a:extLst>
          </p:cNvPr>
          <p:cNvSpPr>
            <a:spLocks noGrp="1"/>
          </p:cNvSpPr>
          <p:nvPr>
            <p:ph type="body" sz="half" idx="2"/>
          </p:nvPr>
        </p:nvSpPr>
        <p:spPr>
          <a:xfrm>
            <a:off x="354930" y="3108453"/>
            <a:ext cx="4391328" cy="3175000"/>
          </a:xfrm>
        </p:spPr>
        <p:txBody>
          <a:bodyPr>
            <a:normAutofit/>
          </a:bodyPr>
          <a:lstStyle/>
          <a:p>
            <a:r>
              <a:rPr lang="es-MX" sz="2400" dirty="0"/>
              <a:t>Cantidad de </a:t>
            </a:r>
            <a:r>
              <a:rPr lang="es-MX" sz="2400" b="1" dirty="0"/>
              <a:t>surcos</a:t>
            </a:r>
            <a:r>
              <a:rPr lang="es-MX" sz="2400" dirty="0"/>
              <a:t> o marcas que ha dejado una herramienta al pasar por una cara o superficie. La rugosidad superficial y la </a:t>
            </a:r>
            <a:r>
              <a:rPr lang="es-MX" sz="2400" b="1" dirty="0"/>
              <a:t>ondulación</a:t>
            </a:r>
            <a:r>
              <a:rPr lang="es-MX" sz="2400" dirty="0"/>
              <a:t> son las dos imperfecciones que existen en una cara mecanizada</a:t>
            </a:r>
            <a:endParaRPr lang="es-AR" sz="2400" dirty="0"/>
          </a:p>
        </p:txBody>
      </p:sp>
      <p:pic>
        <p:nvPicPr>
          <p:cNvPr id="7170" name="Picture 2" descr="Rugosidad - EPAR">
            <a:extLst>
              <a:ext uri="{FF2B5EF4-FFF2-40B4-BE49-F238E27FC236}">
                <a16:creationId xmlns:a16="http://schemas.microsoft.com/office/drawing/2014/main" id="{EDBC570E-D717-A6BA-AE01-26ACCF9D8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2"/>
          <a:stretch/>
        </p:blipFill>
        <p:spPr bwMode="auto">
          <a:xfrm>
            <a:off x="5528069" y="3429000"/>
            <a:ext cx="3045771" cy="25363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ignos superficiales | Dibujo Técnico">
            <a:extLst>
              <a:ext uri="{FF2B5EF4-FFF2-40B4-BE49-F238E27FC236}">
                <a16:creationId xmlns:a16="http://schemas.microsoft.com/office/drawing/2014/main" id="{4AF54B44-3BB9-AD14-CCB7-2D774421A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185" y="3108453"/>
            <a:ext cx="333375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84A9CAF-921E-B5D2-03A0-4AD0210860BE}"/>
              </a:ext>
            </a:extLst>
          </p:cNvPr>
          <p:cNvPicPr>
            <a:picLocks noChangeAspect="1"/>
          </p:cNvPicPr>
          <p:nvPr/>
        </p:nvPicPr>
        <p:blipFill>
          <a:blip r:embed="rId4"/>
          <a:stretch>
            <a:fillRect/>
          </a:stretch>
        </p:blipFill>
        <p:spPr>
          <a:xfrm>
            <a:off x="5528069" y="130349"/>
            <a:ext cx="6547077" cy="2235200"/>
          </a:xfrm>
          <a:prstGeom prst="rect">
            <a:avLst/>
          </a:prstGeom>
        </p:spPr>
      </p:pic>
    </p:spTree>
    <p:extLst>
      <p:ext uri="{BB962C8B-B14F-4D97-AF65-F5344CB8AC3E}">
        <p14:creationId xmlns:p14="http://schemas.microsoft.com/office/powerpoint/2010/main" val="87580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7B45E-CAA0-2606-842A-AB544D345DF8}"/>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92A73C95-358D-79BA-E91C-4B04DE8390E9}"/>
              </a:ext>
            </a:extLst>
          </p:cNvPr>
          <p:cNvSpPr>
            <a:spLocks noGrp="1"/>
          </p:cNvSpPr>
          <p:nvPr>
            <p:ph type="title"/>
          </p:nvPr>
        </p:nvSpPr>
        <p:spPr>
          <a:xfrm>
            <a:off x="989643" y="-602885"/>
            <a:ext cx="4890838" cy="3198522"/>
          </a:xfrm>
        </p:spPr>
        <p:txBody>
          <a:bodyPr>
            <a:normAutofit fontScale="90000"/>
          </a:bodyPr>
          <a:lstStyle/>
          <a:p>
            <a:br>
              <a:rPr lang="es-AR" dirty="0">
                <a:latin typeface="Arial Black "/>
              </a:rPr>
            </a:br>
            <a:br>
              <a:rPr lang="es-AR" dirty="0">
                <a:latin typeface="Arial Black "/>
              </a:rPr>
            </a:br>
            <a:r>
              <a:rPr lang="es-AR" dirty="0">
                <a:latin typeface="Arial Black "/>
              </a:rPr>
              <a:t>TERMINACI[ON SUPERFICIAL </a:t>
            </a:r>
            <a:br>
              <a:rPr lang="es-AR" dirty="0">
                <a:latin typeface="Arial Black "/>
              </a:rPr>
            </a:br>
            <a:r>
              <a:rPr lang="es-AR" sz="6000" dirty="0">
                <a:latin typeface="Arial Black "/>
              </a:rPr>
              <a:t> </a:t>
            </a:r>
            <a:endParaRPr lang="es-AR" dirty="0">
              <a:latin typeface="Arial Black "/>
            </a:endParaRPr>
          </a:p>
        </p:txBody>
      </p:sp>
      <p:pic>
        <p:nvPicPr>
          <p:cNvPr id="3" name="Picture 2">
            <a:extLst>
              <a:ext uri="{FF2B5EF4-FFF2-40B4-BE49-F238E27FC236}">
                <a16:creationId xmlns:a16="http://schemas.microsoft.com/office/drawing/2014/main" id="{72ADA811-B2A3-D0B2-594A-20DC32D1C32E}"/>
              </a:ext>
            </a:extLst>
          </p:cNvPr>
          <p:cNvPicPr>
            <a:picLocks noChangeAspect="1"/>
          </p:cNvPicPr>
          <p:nvPr/>
        </p:nvPicPr>
        <p:blipFill>
          <a:blip r:embed="rId2"/>
          <a:stretch>
            <a:fillRect/>
          </a:stretch>
        </p:blipFill>
        <p:spPr>
          <a:xfrm>
            <a:off x="7270029" y="818900"/>
            <a:ext cx="4702628" cy="5928069"/>
          </a:xfrm>
          <a:prstGeom prst="rect">
            <a:avLst/>
          </a:prstGeom>
        </p:spPr>
      </p:pic>
      <p:pic>
        <p:nvPicPr>
          <p:cNvPr id="7" name="Picture 6">
            <a:extLst>
              <a:ext uri="{FF2B5EF4-FFF2-40B4-BE49-F238E27FC236}">
                <a16:creationId xmlns:a16="http://schemas.microsoft.com/office/drawing/2014/main" id="{8D425402-6649-5D38-EE3E-34735DE1220F}"/>
              </a:ext>
            </a:extLst>
          </p:cNvPr>
          <p:cNvPicPr>
            <a:picLocks noChangeAspect="1"/>
          </p:cNvPicPr>
          <p:nvPr/>
        </p:nvPicPr>
        <p:blipFill>
          <a:blip r:embed="rId3"/>
          <a:stretch>
            <a:fillRect/>
          </a:stretch>
        </p:blipFill>
        <p:spPr>
          <a:xfrm>
            <a:off x="989643" y="4995460"/>
            <a:ext cx="5846586" cy="1751509"/>
          </a:xfrm>
          <a:prstGeom prst="rect">
            <a:avLst/>
          </a:prstGeom>
        </p:spPr>
      </p:pic>
      <p:pic>
        <p:nvPicPr>
          <p:cNvPr id="5" name="Picture 4">
            <a:extLst>
              <a:ext uri="{FF2B5EF4-FFF2-40B4-BE49-F238E27FC236}">
                <a16:creationId xmlns:a16="http://schemas.microsoft.com/office/drawing/2014/main" id="{578E4534-4994-B985-4887-EA52BE423B79}"/>
              </a:ext>
            </a:extLst>
          </p:cNvPr>
          <p:cNvPicPr>
            <a:picLocks noChangeAspect="1"/>
          </p:cNvPicPr>
          <p:nvPr/>
        </p:nvPicPr>
        <p:blipFill>
          <a:blip r:embed="rId4"/>
          <a:stretch>
            <a:fillRect/>
          </a:stretch>
        </p:blipFill>
        <p:spPr>
          <a:xfrm>
            <a:off x="881810" y="1734203"/>
            <a:ext cx="6388219" cy="3132920"/>
          </a:xfrm>
          <a:prstGeom prst="rect">
            <a:avLst/>
          </a:prstGeom>
        </p:spPr>
      </p:pic>
    </p:spTree>
    <p:extLst>
      <p:ext uri="{BB962C8B-B14F-4D97-AF65-F5344CB8AC3E}">
        <p14:creationId xmlns:p14="http://schemas.microsoft.com/office/powerpoint/2010/main" val="212571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EF193-EED9-A102-8BE7-87F473A16D6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397CF4D-CC68-289B-F632-FF86B3572E45}"/>
              </a:ext>
            </a:extLst>
          </p:cNvPr>
          <p:cNvSpPr txBox="1">
            <a:spLocks/>
          </p:cNvSpPr>
          <p:nvPr/>
        </p:nvSpPr>
        <p:spPr>
          <a:xfrm>
            <a:off x="989643" y="1946849"/>
            <a:ext cx="3681663" cy="1955562"/>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AR" sz="2400" b="1" dirty="0"/>
              <a:t>Cambios metalúrgicos </a:t>
            </a:r>
            <a:r>
              <a:rPr lang="es-AR" sz="2000" dirty="0"/>
              <a:t>por calor o presión</a:t>
            </a:r>
            <a:endParaRPr lang="es-AR" sz="2400" b="1" dirty="0"/>
          </a:p>
          <a:p>
            <a:r>
              <a:rPr lang="es-MX" sz="2400" b="1" dirty="0"/>
              <a:t>Esfuerzos residuales</a:t>
            </a:r>
            <a:r>
              <a:rPr lang="es-MX" sz="2400" dirty="0"/>
              <a:t> que pueden causar fallas.</a:t>
            </a:r>
          </a:p>
          <a:p>
            <a:r>
              <a:rPr lang="es-MX" sz="2400" b="1" dirty="0"/>
              <a:t>Defectos como grietas o picaduras</a:t>
            </a:r>
            <a:endParaRPr lang="es-MX" sz="2400" dirty="0"/>
          </a:p>
          <a:p>
            <a:endParaRPr lang="es-AR" sz="2400" dirty="0"/>
          </a:p>
          <a:p>
            <a:pPr marL="0" indent="0">
              <a:buFont typeface="Franklin Gothic Book" panose="020B0503020102020204" pitchFamily="34" charset="0"/>
              <a:buNone/>
            </a:pPr>
            <a:endParaRPr lang="es-AR" dirty="0"/>
          </a:p>
          <a:p>
            <a:endParaRPr lang="es-AR" dirty="0"/>
          </a:p>
          <a:p>
            <a:endParaRPr lang="es-AR" dirty="0"/>
          </a:p>
          <a:p>
            <a:endParaRPr lang="es-AR" dirty="0"/>
          </a:p>
          <a:p>
            <a:endParaRPr lang="es-AR" dirty="0"/>
          </a:p>
          <a:p>
            <a:endParaRPr lang="es-AR" dirty="0"/>
          </a:p>
        </p:txBody>
      </p:sp>
      <p:pic>
        <p:nvPicPr>
          <p:cNvPr id="1026" name="Picture 2" descr="Defectos y contramedidas de grandes parlotes: falsificar grietas">
            <a:extLst>
              <a:ext uri="{FF2B5EF4-FFF2-40B4-BE49-F238E27FC236}">
                <a16:creationId xmlns:a16="http://schemas.microsoft.com/office/drawing/2014/main" id="{83FF27CA-1856-CF83-0C6F-F052F2CA2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86" y="0"/>
            <a:ext cx="5399314" cy="35995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3C489752-1143-4406-845B-A31844064BF6}"/>
              </a:ext>
            </a:extLst>
          </p:cNvPr>
          <p:cNvSpPr>
            <a:spLocks noGrp="1"/>
          </p:cNvSpPr>
          <p:nvPr>
            <p:ph type="title"/>
          </p:nvPr>
        </p:nvSpPr>
        <p:spPr>
          <a:xfrm>
            <a:off x="1192843" y="-576760"/>
            <a:ext cx="4890838" cy="3198522"/>
          </a:xfrm>
        </p:spPr>
        <p:txBody>
          <a:bodyPr>
            <a:normAutofit fontScale="90000"/>
          </a:bodyPr>
          <a:lstStyle/>
          <a:p>
            <a:br>
              <a:rPr lang="es-AR" dirty="0">
                <a:latin typeface="Arial Black "/>
              </a:rPr>
            </a:br>
            <a:br>
              <a:rPr lang="es-AR" dirty="0">
                <a:latin typeface="Arial Black "/>
              </a:rPr>
            </a:br>
            <a:r>
              <a:rPr lang="es-AR" dirty="0">
                <a:latin typeface="Arial Black "/>
              </a:rPr>
              <a:t>INTEGRIDAD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pic>
        <p:nvPicPr>
          <p:cNvPr id="8" name="Picture 7">
            <a:extLst>
              <a:ext uri="{FF2B5EF4-FFF2-40B4-BE49-F238E27FC236}">
                <a16:creationId xmlns:a16="http://schemas.microsoft.com/office/drawing/2014/main" id="{19EE301F-F913-5700-74D4-CC28DCD60017}"/>
              </a:ext>
            </a:extLst>
          </p:cNvPr>
          <p:cNvPicPr>
            <a:picLocks noChangeAspect="1"/>
          </p:cNvPicPr>
          <p:nvPr/>
        </p:nvPicPr>
        <p:blipFill>
          <a:blip r:embed="rId3"/>
          <a:stretch>
            <a:fillRect/>
          </a:stretch>
        </p:blipFill>
        <p:spPr>
          <a:xfrm>
            <a:off x="7155543" y="3599543"/>
            <a:ext cx="5036457" cy="2611497"/>
          </a:xfrm>
          <a:prstGeom prst="rect">
            <a:avLst/>
          </a:prstGeom>
        </p:spPr>
      </p:pic>
      <p:pic>
        <p:nvPicPr>
          <p:cNvPr id="10" name="Picture 9">
            <a:extLst>
              <a:ext uri="{FF2B5EF4-FFF2-40B4-BE49-F238E27FC236}">
                <a16:creationId xmlns:a16="http://schemas.microsoft.com/office/drawing/2014/main" id="{AFCF09A5-B1F4-1D66-A953-0EEAC59F35F1}"/>
              </a:ext>
            </a:extLst>
          </p:cNvPr>
          <p:cNvPicPr>
            <a:picLocks noChangeAspect="1"/>
          </p:cNvPicPr>
          <p:nvPr/>
        </p:nvPicPr>
        <p:blipFill>
          <a:blip r:embed="rId4"/>
          <a:stretch>
            <a:fillRect/>
          </a:stretch>
        </p:blipFill>
        <p:spPr>
          <a:xfrm>
            <a:off x="4090732" y="3534285"/>
            <a:ext cx="3064811" cy="3351447"/>
          </a:xfrm>
          <a:prstGeom prst="rect">
            <a:avLst/>
          </a:prstGeom>
        </p:spPr>
      </p:pic>
    </p:spTree>
    <p:extLst>
      <p:ext uri="{BB962C8B-B14F-4D97-AF65-F5344CB8AC3E}">
        <p14:creationId xmlns:p14="http://schemas.microsoft.com/office/powerpoint/2010/main" val="288690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C65CE-2AAD-3363-E591-D3CCB81485E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FD64DA5-78A3-65D3-6297-585953BBD767}"/>
              </a:ext>
            </a:extLst>
          </p:cNvPr>
          <p:cNvSpPr txBox="1">
            <a:spLocks/>
          </p:cNvSpPr>
          <p:nvPr/>
        </p:nvSpPr>
        <p:spPr>
          <a:xfrm>
            <a:off x="1205162" y="1764632"/>
            <a:ext cx="11009852" cy="479083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MX" sz="2400" b="1" dirty="0"/>
              <a:t>Absorción</a:t>
            </a:r>
            <a:r>
              <a:rPr lang="es-MX" sz="2400" dirty="0"/>
              <a:t> Impurezas absorbidas y retenidas por las capas de la superficie</a:t>
            </a:r>
          </a:p>
          <a:p>
            <a:r>
              <a:rPr lang="es-MX" b="1" dirty="0"/>
              <a:t>Agotamiento de la aleación </a:t>
            </a:r>
            <a:r>
              <a:rPr lang="es-MX" dirty="0"/>
              <a:t>Ocurre cuando elementos críticos de la aleación se pierden de las capas superficiales</a:t>
            </a:r>
          </a:p>
          <a:p>
            <a:r>
              <a:rPr lang="es-MX" b="1" dirty="0"/>
              <a:t>Grietas</a:t>
            </a:r>
            <a:r>
              <a:rPr lang="es-MX" dirty="0"/>
              <a:t> Rupturas o separaciones estrechas en la superficie o debajo de ésta</a:t>
            </a:r>
          </a:p>
          <a:p>
            <a:r>
              <a:rPr lang="es-MX" b="1" dirty="0"/>
              <a:t>Cráteres</a:t>
            </a:r>
            <a:r>
              <a:rPr lang="es-MX" dirty="0"/>
              <a:t> Depresiones rugosas de la superficie ocasionadas por descargas de cortocircuitos</a:t>
            </a:r>
          </a:p>
          <a:p>
            <a:r>
              <a:rPr lang="es-AR" b="1" dirty="0"/>
              <a:t>Cambios en la dureza</a:t>
            </a:r>
          </a:p>
          <a:p>
            <a:r>
              <a:rPr lang="es-MX" b="1" dirty="0"/>
              <a:t>Zona afectada por el calor</a:t>
            </a:r>
          </a:p>
          <a:p>
            <a:r>
              <a:rPr lang="es-MX" b="1" dirty="0"/>
              <a:t>Inclusiones</a:t>
            </a:r>
            <a:r>
              <a:rPr lang="es-MX" dirty="0"/>
              <a:t> Partículas pequeñas de material diferente incorporadas a las capas de la superficie </a:t>
            </a:r>
          </a:p>
          <a:p>
            <a:r>
              <a:rPr lang="es-MX" b="1" dirty="0"/>
              <a:t>Ataque intergranular </a:t>
            </a:r>
            <a:r>
              <a:rPr lang="es-MX" dirty="0"/>
              <a:t>Varias formas de reacción química en la superficie (corrosión)</a:t>
            </a:r>
          </a:p>
          <a:p>
            <a:r>
              <a:rPr lang="es-AR" b="1" dirty="0"/>
              <a:t>Traslapes, pliegues y costuras</a:t>
            </a:r>
          </a:p>
          <a:p>
            <a:r>
              <a:rPr lang="es-AR" b="1" dirty="0"/>
              <a:t>Deformación plástica</a:t>
            </a:r>
          </a:p>
        </p:txBody>
      </p:sp>
      <p:sp>
        <p:nvSpPr>
          <p:cNvPr id="6" name="Title 3">
            <a:extLst>
              <a:ext uri="{FF2B5EF4-FFF2-40B4-BE49-F238E27FC236}">
                <a16:creationId xmlns:a16="http://schemas.microsoft.com/office/drawing/2014/main" id="{1D65F5F8-8AB0-745F-B021-FE753FE0F30B}"/>
              </a:ext>
            </a:extLst>
          </p:cNvPr>
          <p:cNvSpPr>
            <a:spLocks noGrp="1"/>
          </p:cNvSpPr>
          <p:nvPr>
            <p:ph type="title"/>
          </p:nvPr>
        </p:nvSpPr>
        <p:spPr>
          <a:xfrm>
            <a:off x="1205162" y="529390"/>
            <a:ext cx="4890838" cy="1235242"/>
          </a:xfrm>
        </p:spPr>
        <p:txBody>
          <a:bodyPr>
            <a:normAutofit fontScale="90000"/>
          </a:bodyPr>
          <a:lstStyle/>
          <a:p>
            <a:r>
              <a:rPr lang="es-AR" dirty="0">
                <a:latin typeface="Arial Black "/>
              </a:rPr>
              <a:t>INTEGRIDAD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spTree>
    <p:extLst>
      <p:ext uri="{BB962C8B-B14F-4D97-AF65-F5344CB8AC3E}">
        <p14:creationId xmlns:p14="http://schemas.microsoft.com/office/powerpoint/2010/main" val="118163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3ACA-7375-6E79-08AD-84E5DD8EEC9A}"/>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57EE9D7C-50BA-9425-639B-CC0B6F5AF08F}"/>
              </a:ext>
            </a:extLst>
          </p:cNvPr>
          <p:cNvSpPr>
            <a:spLocks noGrp="1"/>
          </p:cNvSpPr>
          <p:nvPr>
            <p:ph type="title"/>
          </p:nvPr>
        </p:nvSpPr>
        <p:spPr>
          <a:xfrm>
            <a:off x="1205162" y="529390"/>
            <a:ext cx="4890838" cy="1235242"/>
          </a:xfrm>
        </p:spPr>
        <p:txBody>
          <a:bodyPr>
            <a:normAutofit fontScale="90000"/>
          </a:bodyPr>
          <a:lstStyle/>
          <a:p>
            <a:r>
              <a:rPr lang="es-AR" dirty="0">
                <a:latin typeface="Arial Black "/>
              </a:rPr>
              <a:t>INTEGRIDAD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pic>
        <p:nvPicPr>
          <p:cNvPr id="3" name="Picture 2">
            <a:extLst>
              <a:ext uri="{FF2B5EF4-FFF2-40B4-BE49-F238E27FC236}">
                <a16:creationId xmlns:a16="http://schemas.microsoft.com/office/drawing/2014/main" id="{0C6C8D05-EFF9-9EAC-3078-80EF6E5F2E8B}"/>
              </a:ext>
            </a:extLst>
          </p:cNvPr>
          <p:cNvPicPr>
            <a:picLocks noChangeAspect="1"/>
          </p:cNvPicPr>
          <p:nvPr/>
        </p:nvPicPr>
        <p:blipFill>
          <a:blip r:embed="rId2"/>
          <a:stretch>
            <a:fillRect/>
          </a:stretch>
        </p:blipFill>
        <p:spPr>
          <a:xfrm>
            <a:off x="816892" y="2650958"/>
            <a:ext cx="11375108" cy="4066674"/>
          </a:xfrm>
          <a:prstGeom prst="rect">
            <a:avLst/>
          </a:prstGeom>
        </p:spPr>
      </p:pic>
      <p:sp>
        <p:nvSpPr>
          <p:cNvPr id="7" name="TextBox 6">
            <a:extLst>
              <a:ext uri="{FF2B5EF4-FFF2-40B4-BE49-F238E27FC236}">
                <a16:creationId xmlns:a16="http://schemas.microsoft.com/office/drawing/2014/main" id="{E6A4FCD5-BC7D-D1C0-F964-7E648E948360}"/>
              </a:ext>
            </a:extLst>
          </p:cNvPr>
          <p:cNvSpPr txBox="1"/>
          <p:nvPr/>
        </p:nvSpPr>
        <p:spPr>
          <a:xfrm>
            <a:off x="816892" y="1976962"/>
            <a:ext cx="10748211" cy="461665"/>
          </a:xfrm>
          <a:prstGeom prst="rect">
            <a:avLst/>
          </a:prstGeom>
          <a:noFill/>
        </p:spPr>
        <p:txBody>
          <a:bodyPr wrap="square">
            <a:spAutoFit/>
          </a:bodyPr>
          <a:lstStyle/>
          <a:p>
            <a:r>
              <a:rPr lang="es-MX" sz="2400" dirty="0"/>
              <a:t>La mayor parte de alteraciones descritas en la tabla se refieren a los metales</a:t>
            </a:r>
            <a:endParaRPr lang="es-AR" sz="2400" dirty="0"/>
          </a:p>
        </p:txBody>
      </p:sp>
    </p:spTree>
    <p:extLst>
      <p:ext uri="{BB962C8B-B14F-4D97-AF65-F5344CB8AC3E}">
        <p14:creationId xmlns:p14="http://schemas.microsoft.com/office/powerpoint/2010/main" val="369813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35529-19E3-5FC4-57AC-9CB1F42D2646}"/>
              </a:ext>
            </a:extLst>
          </p:cNvPr>
          <p:cNvSpPr>
            <a:spLocks noGrp="1"/>
          </p:cNvSpPr>
          <p:nvPr>
            <p:ph type="ctrTitle"/>
          </p:nvPr>
        </p:nvSpPr>
        <p:spPr>
          <a:xfrm>
            <a:off x="1077659" y="693148"/>
            <a:ext cx="8361229" cy="2098226"/>
          </a:xfrm>
        </p:spPr>
        <p:txBody>
          <a:bodyPr/>
          <a:lstStyle/>
          <a:p>
            <a:r>
              <a:rPr lang="es-AR" dirty="0">
                <a:latin typeface="Arial Black "/>
                <a:cs typeface="Arial" panose="020B0604020202020204" pitchFamily="34" charset="0"/>
              </a:rPr>
              <a:t>Dimensiones</a:t>
            </a:r>
            <a:r>
              <a:rPr lang="es-AR" dirty="0"/>
              <a:t> </a:t>
            </a:r>
          </a:p>
        </p:txBody>
      </p:sp>
      <p:sp>
        <p:nvSpPr>
          <p:cNvPr id="5" name="Subtitle 4">
            <a:extLst>
              <a:ext uri="{FF2B5EF4-FFF2-40B4-BE49-F238E27FC236}">
                <a16:creationId xmlns:a16="http://schemas.microsoft.com/office/drawing/2014/main" id="{EA9393C6-9DAB-31E1-642D-9FF0F59E65BD}"/>
              </a:ext>
            </a:extLst>
          </p:cNvPr>
          <p:cNvSpPr>
            <a:spLocks noGrp="1"/>
          </p:cNvSpPr>
          <p:nvPr>
            <p:ph type="subTitle" idx="1"/>
          </p:nvPr>
        </p:nvSpPr>
        <p:spPr>
          <a:xfrm>
            <a:off x="1672649" y="3017514"/>
            <a:ext cx="7407183" cy="2098225"/>
          </a:xfrm>
        </p:spPr>
        <p:txBody>
          <a:bodyPr>
            <a:normAutofit/>
          </a:bodyPr>
          <a:lstStyle/>
          <a:p>
            <a:pPr algn="l"/>
            <a:r>
              <a:rPr lang="es-AR" sz="2400" dirty="0"/>
              <a:t>Tolerancias</a:t>
            </a:r>
          </a:p>
          <a:p>
            <a:pPr algn="l"/>
            <a:r>
              <a:rPr lang="es-AR" sz="2400" dirty="0"/>
              <a:t>Ajustes</a:t>
            </a:r>
          </a:p>
          <a:p>
            <a:pPr algn="l"/>
            <a:r>
              <a:rPr lang="es-AR" sz="2400" dirty="0"/>
              <a:t>Rugosidad superficial </a:t>
            </a:r>
          </a:p>
        </p:txBody>
      </p:sp>
    </p:spTree>
    <p:extLst>
      <p:ext uri="{BB962C8B-B14F-4D97-AF65-F5344CB8AC3E}">
        <p14:creationId xmlns:p14="http://schemas.microsoft.com/office/powerpoint/2010/main" val="116302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12CB-0FE8-6CB9-B20F-D7B5BC2B8719}"/>
              </a:ext>
            </a:extLst>
          </p:cNvPr>
          <p:cNvSpPr>
            <a:spLocks noGrp="1"/>
          </p:cNvSpPr>
          <p:nvPr>
            <p:ph type="title"/>
          </p:nvPr>
        </p:nvSpPr>
        <p:spPr>
          <a:xfrm>
            <a:off x="1556084" y="569495"/>
            <a:ext cx="9601200" cy="1796334"/>
          </a:xfrm>
        </p:spPr>
        <p:txBody>
          <a:bodyPr>
            <a:noAutofit/>
          </a:bodyPr>
          <a:lstStyle/>
          <a:p>
            <a:r>
              <a:rPr lang="es-AR" sz="2800" dirty="0"/>
              <a:t>Ciencia de las mediciones, proporciona un marco de referencia para que toda iniciativa de NORMALIZACIÓN sea posible. </a:t>
            </a:r>
            <a:br>
              <a:rPr lang="es-AR" sz="2800" dirty="0"/>
            </a:br>
            <a:r>
              <a:rPr lang="es-MX" sz="2800" dirty="0"/>
              <a:t>Además desempeña un papel crucial en el control de calidad. Un producto de calidad no solo cumple con las especificaciones técnicas, sino que también satisface las expectativas del cliente.</a:t>
            </a:r>
            <a:br>
              <a:rPr lang="es-MX" sz="2800" dirty="0"/>
            </a:br>
            <a:endParaRPr lang="es-AR" sz="2800" dirty="0"/>
          </a:p>
        </p:txBody>
      </p:sp>
      <p:sp>
        <p:nvSpPr>
          <p:cNvPr id="3" name="Content Placeholder 2">
            <a:extLst>
              <a:ext uri="{FF2B5EF4-FFF2-40B4-BE49-F238E27FC236}">
                <a16:creationId xmlns:a16="http://schemas.microsoft.com/office/drawing/2014/main" id="{CBD579E4-B265-7A1C-DB95-C8A085324AA6}"/>
              </a:ext>
            </a:extLst>
          </p:cNvPr>
          <p:cNvSpPr>
            <a:spLocks noGrp="1"/>
          </p:cNvSpPr>
          <p:nvPr>
            <p:ph idx="1"/>
          </p:nvPr>
        </p:nvSpPr>
        <p:spPr>
          <a:xfrm>
            <a:off x="1556084" y="3959152"/>
            <a:ext cx="4170948" cy="2586791"/>
          </a:xfrm>
        </p:spPr>
        <p:txBody>
          <a:bodyPr>
            <a:normAutofit/>
          </a:bodyPr>
          <a:lstStyle/>
          <a:p>
            <a:pPr marL="0" indent="0">
              <a:buNone/>
            </a:pPr>
            <a:r>
              <a:rPr lang="es-AR" sz="2400" dirty="0"/>
              <a:t>Mediciones de partes </a:t>
            </a:r>
          </a:p>
          <a:p>
            <a:pPr marL="0" indent="0">
              <a:buNone/>
            </a:pPr>
            <a:r>
              <a:rPr lang="es-AR" sz="2400" dirty="0"/>
              <a:t>Correcto funcionamiento </a:t>
            </a:r>
          </a:p>
          <a:p>
            <a:pPr marL="0" indent="0">
              <a:buNone/>
            </a:pPr>
            <a:r>
              <a:rPr lang="es-AR" sz="2400" dirty="0"/>
              <a:t>Control de calidad</a:t>
            </a:r>
          </a:p>
          <a:p>
            <a:pPr marL="0" indent="0">
              <a:buNone/>
            </a:pPr>
            <a:r>
              <a:rPr lang="es-AR" sz="2400" dirty="0"/>
              <a:t>Mantenimiento </a:t>
            </a:r>
          </a:p>
          <a:p>
            <a:pPr marL="0" indent="0">
              <a:buNone/>
            </a:pPr>
            <a:r>
              <a:rPr lang="es-AR" sz="2400" dirty="0"/>
              <a:t>Correcciones o confirmaciones  </a:t>
            </a:r>
          </a:p>
          <a:p>
            <a:pPr marL="0" indent="0">
              <a:buNone/>
            </a:pPr>
            <a:endParaRPr lang="es-AR" dirty="0"/>
          </a:p>
          <a:p>
            <a:pPr marL="0" indent="0">
              <a:buNone/>
            </a:pPr>
            <a:endParaRPr lang="es-AR" dirty="0"/>
          </a:p>
        </p:txBody>
      </p:sp>
      <p:pic>
        <p:nvPicPr>
          <p:cNvPr id="1026" name="Picture 2" descr="Metrología: qué es y cómo se puede implementar en la industria | ARSAM">
            <a:extLst>
              <a:ext uri="{FF2B5EF4-FFF2-40B4-BE49-F238E27FC236}">
                <a16:creationId xmlns:a16="http://schemas.microsoft.com/office/drawing/2014/main" id="{A43140DA-E0AE-EDA5-3E97-1BCCA3A8F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305" y="3347207"/>
            <a:ext cx="5579645" cy="347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2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687F-2379-8361-FEB7-47A73F587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19397-2937-52F4-FE80-D48214C18334}"/>
              </a:ext>
            </a:extLst>
          </p:cNvPr>
          <p:cNvSpPr>
            <a:spLocks noGrp="1"/>
          </p:cNvSpPr>
          <p:nvPr>
            <p:ph type="title"/>
          </p:nvPr>
        </p:nvSpPr>
        <p:spPr>
          <a:xfrm>
            <a:off x="1556084" y="1558613"/>
            <a:ext cx="9601200" cy="1796334"/>
          </a:xfrm>
        </p:spPr>
        <p:txBody>
          <a:bodyPr>
            <a:noAutofit/>
          </a:bodyPr>
          <a:lstStyle/>
          <a:p>
            <a:r>
              <a:rPr lang="es-MX" sz="2400" dirty="0"/>
              <a:t>Las dimensiones definen los tamaños de los componentes, mientras que las tolerancias establecen los límites de variación permitidos. </a:t>
            </a:r>
            <a:br>
              <a:rPr lang="es-MX" sz="2400" dirty="0"/>
            </a:br>
            <a:br>
              <a:rPr lang="es-MX" sz="2400" dirty="0"/>
            </a:br>
            <a:r>
              <a:rPr lang="es-MX" sz="2400" dirty="0"/>
              <a:t>Se clasifican en:</a:t>
            </a:r>
          </a:p>
        </p:txBody>
      </p:sp>
      <p:sp>
        <p:nvSpPr>
          <p:cNvPr id="3" name="Content Placeholder 2">
            <a:extLst>
              <a:ext uri="{FF2B5EF4-FFF2-40B4-BE49-F238E27FC236}">
                <a16:creationId xmlns:a16="http://schemas.microsoft.com/office/drawing/2014/main" id="{184FAFD0-1573-6F54-5343-8094B7544AF9}"/>
              </a:ext>
            </a:extLst>
          </p:cNvPr>
          <p:cNvSpPr>
            <a:spLocks noGrp="1"/>
          </p:cNvSpPr>
          <p:nvPr>
            <p:ph idx="1"/>
          </p:nvPr>
        </p:nvSpPr>
        <p:spPr>
          <a:xfrm>
            <a:off x="1556084" y="3017038"/>
            <a:ext cx="9079832" cy="1796334"/>
          </a:xfrm>
        </p:spPr>
        <p:txBody>
          <a:bodyPr>
            <a:normAutofit/>
          </a:bodyPr>
          <a:lstStyle/>
          <a:p>
            <a:r>
              <a:rPr lang="es-MX" sz="2000" dirty="0"/>
              <a:t> </a:t>
            </a:r>
            <a:r>
              <a:rPr lang="es-MX" sz="2000" b="1" dirty="0"/>
              <a:t>Tolerancia bilateral:</a:t>
            </a:r>
            <a:r>
              <a:rPr lang="es-MX" sz="2000" dirty="0"/>
              <a:t> Se permite variación en ambas direcciones.</a:t>
            </a:r>
          </a:p>
          <a:p>
            <a:r>
              <a:rPr lang="es-MX" sz="2000" dirty="0"/>
              <a:t> </a:t>
            </a:r>
            <a:r>
              <a:rPr lang="es-MX" sz="2000" b="1" dirty="0"/>
              <a:t>Tolerancia unilateral:</a:t>
            </a:r>
            <a:r>
              <a:rPr lang="es-MX" sz="2000" dirty="0"/>
              <a:t> La variación se permite en una sola dirección. </a:t>
            </a:r>
          </a:p>
          <a:p>
            <a:r>
              <a:rPr lang="es-MX" sz="2000" b="1" dirty="0"/>
              <a:t>Dimensiones límite:</a:t>
            </a:r>
            <a:r>
              <a:rPr lang="es-MX" sz="2000" dirty="0"/>
              <a:t> Se especifican valores máximos y mínimos."</a:t>
            </a:r>
          </a:p>
        </p:txBody>
      </p:sp>
      <p:sp>
        <p:nvSpPr>
          <p:cNvPr id="4" name="Title 3">
            <a:extLst>
              <a:ext uri="{FF2B5EF4-FFF2-40B4-BE49-F238E27FC236}">
                <a16:creationId xmlns:a16="http://schemas.microsoft.com/office/drawing/2014/main" id="{D77A23FB-3B4F-5082-67ED-B5804AE1CD48}"/>
              </a:ext>
            </a:extLst>
          </p:cNvPr>
          <p:cNvSpPr txBox="1">
            <a:spLocks/>
          </p:cNvSpPr>
          <p:nvPr/>
        </p:nvSpPr>
        <p:spPr>
          <a:xfrm>
            <a:off x="1556084" y="646936"/>
            <a:ext cx="4414157" cy="22519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AR" dirty="0">
                <a:latin typeface="Arial Black "/>
              </a:rPr>
              <a:t>Dimensiones</a:t>
            </a:r>
          </a:p>
        </p:txBody>
      </p:sp>
      <p:pic>
        <p:nvPicPr>
          <p:cNvPr id="6" name="Picture 5">
            <a:extLst>
              <a:ext uri="{FF2B5EF4-FFF2-40B4-BE49-F238E27FC236}">
                <a16:creationId xmlns:a16="http://schemas.microsoft.com/office/drawing/2014/main" id="{63E5E6A9-C531-8EC6-EF8D-7F4BEE4FAA3A}"/>
              </a:ext>
            </a:extLst>
          </p:cNvPr>
          <p:cNvPicPr>
            <a:picLocks noChangeAspect="1"/>
          </p:cNvPicPr>
          <p:nvPr/>
        </p:nvPicPr>
        <p:blipFill>
          <a:blip r:embed="rId2"/>
          <a:stretch>
            <a:fillRect/>
          </a:stretch>
        </p:blipFill>
        <p:spPr>
          <a:xfrm>
            <a:off x="1556084" y="4475462"/>
            <a:ext cx="6397745" cy="2004927"/>
          </a:xfrm>
          <a:prstGeom prst="rect">
            <a:avLst/>
          </a:prstGeom>
        </p:spPr>
      </p:pic>
    </p:spTree>
    <p:extLst>
      <p:ext uri="{BB962C8B-B14F-4D97-AF65-F5344CB8AC3E}">
        <p14:creationId xmlns:p14="http://schemas.microsoft.com/office/powerpoint/2010/main" val="151737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250181" y="730530"/>
            <a:ext cx="4136858" cy="2157884"/>
          </a:xfrm>
        </p:spPr>
        <p:txBody>
          <a:bodyPr/>
          <a:lstStyle/>
          <a:p>
            <a:r>
              <a:rPr lang="es-AR" dirty="0">
                <a:latin typeface="Arial Black "/>
              </a:rPr>
              <a:t>Tolerancias </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468003" y="1981836"/>
            <a:ext cx="4489784" cy="4876163"/>
          </a:xfrm>
        </p:spPr>
        <p:txBody>
          <a:bodyPr>
            <a:normAutofit/>
          </a:bodyPr>
          <a:lstStyle/>
          <a:p>
            <a:r>
              <a:rPr lang="es-MX" sz="2400" dirty="0"/>
              <a:t>La cantidad total que está permitido que una dimensión específica varíe. La tolerancia es la diferencia entre los límites máximo y mínimo</a:t>
            </a:r>
          </a:p>
          <a:p>
            <a:r>
              <a:rPr lang="es-MX" sz="2400" dirty="0"/>
              <a:t>Estas </a:t>
            </a:r>
            <a:r>
              <a:rPr lang="es-MX" sz="2400" dirty="0" err="1"/>
              <a:t>var</a:t>
            </a:r>
            <a:r>
              <a:rPr lang="es-AR" sz="2400" dirty="0" err="1"/>
              <a:t>ían</a:t>
            </a:r>
            <a:r>
              <a:rPr lang="es-AR" sz="2400" dirty="0"/>
              <a:t> según la finalidad de la pieza u objeto. </a:t>
            </a:r>
          </a:p>
          <a:p>
            <a:r>
              <a:rPr lang="es-AR" sz="2400" dirty="0"/>
              <a:t>Además la capacidad del proceso confiere ya </a:t>
            </a:r>
            <a:r>
              <a:rPr lang="es-AR" sz="2400" dirty="0" err="1"/>
              <a:t>Tol+Superficie</a:t>
            </a:r>
            <a:endParaRPr lang="es-MX" sz="2400" dirty="0"/>
          </a:p>
          <a:p>
            <a:endParaRPr lang="es-AR" sz="2400" dirty="0"/>
          </a:p>
        </p:txBody>
      </p:sp>
      <p:pic>
        <p:nvPicPr>
          <p:cNvPr id="4098" name="Picture 2" descr="Aditivo Cajas de Cambio Lancar, el mejor aditivo cajas de cambio.">
            <a:extLst>
              <a:ext uri="{FF2B5EF4-FFF2-40B4-BE49-F238E27FC236}">
                <a16:creationId xmlns:a16="http://schemas.microsoft.com/office/drawing/2014/main" id="{BE7FCEF5-F8FC-4C40-BD3E-29156FA70B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 t="1882" r="50000" b="1882"/>
          <a:stretch/>
        </p:blipFill>
        <p:spPr bwMode="auto">
          <a:xfrm>
            <a:off x="5840253" y="364959"/>
            <a:ext cx="4033137" cy="33069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nco Para Jardín En Hierro Y Madera – Exterior → LG, 40% OFF">
            <a:extLst>
              <a:ext uri="{FF2B5EF4-FFF2-40B4-BE49-F238E27FC236}">
                <a16:creationId xmlns:a16="http://schemas.microsoft.com/office/drawing/2014/main" id="{FA6F8317-9CA7-7406-B484-8A1F6C920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848" y="3248527"/>
            <a:ext cx="3609473" cy="3609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829B6F-81FD-8713-A547-B26CE91D5EA6}"/>
              </a:ext>
            </a:extLst>
          </p:cNvPr>
          <p:cNvPicPr>
            <a:picLocks noChangeAspect="1"/>
          </p:cNvPicPr>
          <p:nvPr/>
        </p:nvPicPr>
        <p:blipFill>
          <a:blip r:embed="rId4"/>
          <a:stretch>
            <a:fillRect/>
          </a:stretch>
        </p:blipFill>
        <p:spPr>
          <a:xfrm>
            <a:off x="6714807" y="4294521"/>
            <a:ext cx="3514041" cy="2533378"/>
          </a:xfrm>
          <a:prstGeom prst="rect">
            <a:avLst/>
          </a:prstGeom>
        </p:spPr>
      </p:pic>
    </p:spTree>
    <p:extLst>
      <p:ext uri="{BB962C8B-B14F-4D97-AF65-F5344CB8AC3E}">
        <p14:creationId xmlns:p14="http://schemas.microsoft.com/office/powerpoint/2010/main" val="286081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723899" y="435448"/>
            <a:ext cx="4136858" cy="2157884"/>
          </a:xfrm>
        </p:spPr>
        <p:txBody>
          <a:bodyPr/>
          <a:lstStyle/>
          <a:p>
            <a:r>
              <a:rPr lang="es-AR" dirty="0">
                <a:latin typeface="Arial Black "/>
              </a:rPr>
              <a:t>Tolerancias </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723899" y="2920498"/>
            <a:ext cx="3855720" cy="2812215"/>
          </a:xfrm>
        </p:spPr>
        <p:txBody>
          <a:bodyPr>
            <a:normAutofit/>
          </a:bodyPr>
          <a:lstStyle/>
          <a:p>
            <a:r>
              <a:rPr lang="es-AR" sz="2400" dirty="0"/>
              <a:t>La complejidad del objeto tiene que ver con las tolerancias admitidas</a:t>
            </a:r>
          </a:p>
          <a:p>
            <a:r>
              <a:rPr lang="es-AR" sz="2400" dirty="0"/>
              <a:t>La FINALIDAD de la pieza es el parámetro para la rigurosidad en la medición </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130" name="Picture 10" descr="Ventilador Titanio De Pie 20 75W Bajo Consumo 4 Palas Metal - Yuhmak">
            <a:extLst>
              <a:ext uri="{FF2B5EF4-FFF2-40B4-BE49-F238E27FC236}">
                <a16:creationId xmlns:a16="http://schemas.microsoft.com/office/drawing/2014/main" id="{22E29F50-A3FD-3608-3041-530CC6FC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96" y="60381"/>
            <a:ext cx="3877774" cy="3877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ldes de inyección de plástico para la industria | Aceromafe">
            <a:extLst>
              <a:ext uri="{FF2B5EF4-FFF2-40B4-BE49-F238E27FC236}">
                <a16:creationId xmlns:a16="http://schemas.microsoft.com/office/drawing/2014/main" id="{0F7D35CC-8DE7-7956-A321-4137E13D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994" y="3825194"/>
            <a:ext cx="4043741" cy="303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bricación de Moldes de Inyección a medida - IMA">
            <a:extLst>
              <a:ext uri="{FF2B5EF4-FFF2-40B4-BE49-F238E27FC236}">
                <a16:creationId xmlns:a16="http://schemas.microsoft.com/office/drawing/2014/main" id="{74F4DFE1-FC52-2FFE-552D-73A20DFAF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830" y="4729524"/>
            <a:ext cx="3701890" cy="206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467E9FCC-B9F1-8F93-B50A-017DBC58CA8D}"/>
              </a:ext>
            </a:extLst>
          </p:cNvPr>
          <p:cNvSpPr txBox="1">
            <a:spLocks/>
          </p:cNvSpPr>
          <p:nvPr/>
        </p:nvSpPr>
        <p:spPr>
          <a:xfrm>
            <a:off x="9598664" y="1514390"/>
            <a:ext cx="3855720" cy="2812215"/>
          </a:xfrm>
          <a:prstGeom prst="rect">
            <a:avLst/>
          </a:prstGeom>
        </p:spPr>
        <p:txBody>
          <a:bodyPr vert="horz" lIns="91440" tIns="45720" rIns="91440" bIns="45720" rtlCol="0">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AR" sz="2800" b="0" i="0" dirty="0">
                <a:solidFill>
                  <a:schemeClr val="tx1"/>
                </a:solidFill>
                <a:effectLst/>
                <a:latin typeface="Google Sans"/>
              </a:rPr>
              <a:t>± .005 pulgadas</a:t>
            </a:r>
          </a:p>
          <a:p>
            <a:r>
              <a:rPr lang="es-AR" sz="2800" b="0" i="0" dirty="0">
                <a:solidFill>
                  <a:schemeClr val="tx1"/>
                </a:solidFill>
                <a:effectLst/>
                <a:latin typeface="Google Sans"/>
              </a:rPr>
              <a:t>± .127 mm</a:t>
            </a:r>
          </a:p>
          <a:p>
            <a:endParaRPr lang="es-AR" sz="2400" dirty="0">
              <a:solidFill>
                <a:schemeClr val="tx1"/>
              </a:solidFill>
            </a:endParaRPr>
          </a:p>
        </p:txBody>
      </p:sp>
    </p:spTree>
    <p:extLst>
      <p:ext uri="{BB962C8B-B14F-4D97-AF65-F5344CB8AC3E}">
        <p14:creationId xmlns:p14="http://schemas.microsoft.com/office/powerpoint/2010/main" val="104056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221C-32C9-6EC7-1919-7B9217C2E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08360-769D-8DDA-FDA2-9A5D62AE9A1F}"/>
              </a:ext>
            </a:extLst>
          </p:cNvPr>
          <p:cNvSpPr>
            <a:spLocks noGrp="1"/>
          </p:cNvSpPr>
          <p:nvPr>
            <p:ph type="title"/>
          </p:nvPr>
        </p:nvSpPr>
        <p:spPr>
          <a:xfrm>
            <a:off x="583330" y="435448"/>
            <a:ext cx="4136858" cy="2157884"/>
          </a:xfrm>
        </p:spPr>
        <p:txBody>
          <a:bodyPr/>
          <a:lstStyle/>
          <a:p>
            <a:r>
              <a:rPr lang="es-AR" dirty="0">
                <a:latin typeface="Arial Black "/>
              </a:rPr>
              <a:t>Tolerancias </a:t>
            </a:r>
          </a:p>
        </p:txBody>
      </p:sp>
      <p:sp>
        <p:nvSpPr>
          <p:cNvPr id="4" name="Text Placeholder 3">
            <a:extLst>
              <a:ext uri="{FF2B5EF4-FFF2-40B4-BE49-F238E27FC236}">
                <a16:creationId xmlns:a16="http://schemas.microsoft.com/office/drawing/2014/main" id="{7DEB1432-C8A3-BF1A-A289-8D7FEA922181}"/>
              </a:ext>
            </a:extLst>
          </p:cNvPr>
          <p:cNvSpPr>
            <a:spLocks noGrp="1"/>
          </p:cNvSpPr>
          <p:nvPr>
            <p:ph type="body" sz="half" idx="2"/>
          </p:nvPr>
        </p:nvSpPr>
        <p:spPr>
          <a:xfrm>
            <a:off x="144379" y="1514390"/>
            <a:ext cx="5090451" cy="5078915"/>
          </a:xfrm>
        </p:spPr>
        <p:txBody>
          <a:bodyPr>
            <a:normAutofit/>
          </a:bodyPr>
          <a:lstStyle/>
          <a:p>
            <a:r>
              <a:rPr lang="es-MX" sz="2400" dirty="0"/>
              <a:t>La capacidad de lograr cierta tolerancia o superficie es una función </a:t>
            </a:r>
            <a:r>
              <a:rPr lang="es-MX" sz="2400" b="1" i="1" dirty="0"/>
              <a:t>inherente</a:t>
            </a:r>
            <a:r>
              <a:rPr lang="es-MX" sz="2400" dirty="0"/>
              <a:t> del proceso de manufactura.</a:t>
            </a:r>
          </a:p>
          <a:p>
            <a:r>
              <a:rPr lang="es-MX" sz="2400" dirty="0"/>
              <a:t>La tolerancia que debe </a:t>
            </a:r>
            <a:r>
              <a:rPr lang="es-MX" sz="2400" i="1" dirty="0"/>
              <a:t>especificarse es función del tamaño </a:t>
            </a:r>
            <a:r>
              <a:rPr lang="es-MX" sz="2400" dirty="0"/>
              <a:t>de la pieza; entre más grandes sean las piezas, requieren tolerancias más generosas.</a:t>
            </a:r>
          </a:p>
          <a:p>
            <a:r>
              <a:rPr lang="es-MX" sz="2400" dirty="0"/>
              <a:t>El proceso de manufactura determina el </a:t>
            </a:r>
            <a:r>
              <a:rPr lang="es-MX" sz="2400" i="1" dirty="0"/>
              <a:t>acabado de la superficie </a:t>
            </a:r>
            <a:r>
              <a:rPr lang="es-MX" sz="2400" dirty="0"/>
              <a:t>y la integridad de ésta. </a:t>
            </a:r>
            <a:endParaRPr lang="es-AR" sz="2400" dirty="0"/>
          </a:p>
        </p:txBody>
      </p:sp>
      <p:sp>
        <p:nvSpPr>
          <p:cNvPr id="6" name="AutoShape 6" descr="Paleta Ventilador 5 Aspas Negra Tivoli Liliana Etc.">
            <a:extLst>
              <a:ext uri="{FF2B5EF4-FFF2-40B4-BE49-F238E27FC236}">
                <a16:creationId xmlns:a16="http://schemas.microsoft.com/office/drawing/2014/main" id="{C566148F-F78B-B3FF-057B-AEF2B6EDEF56}"/>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130" name="Picture 10" descr="Ventilador Titanio De Pie 20 75W Bajo Consumo 4 Palas Metal - Yuhmak">
            <a:extLst>
              <a:ext uri="{FF2B5EF4-FFF2-40B4-BE49-F238E27FC236}">
                <a16:creationId xmlns:a16="http://schemas.microsoft.com/office/drawing/2014/main" id="{CBD8C0ED-03CE-9269-112E-457379379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96" y="60381"/>
            <a:ext cx="3877774" cy="3877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ldes de inyección de plástico para la industria | Aceromafe">
            <a:extLst>
              <a:ext uri="{FF2B5EF4-FFF2-40B4-BE49-F238E27FC236}">
                <a16:creationId xmlns:a16="http://schemas.microsoft.com/office/drawing/2014/main" id="{2BE7998D-BAD1-1CC2-CD46-D62E08343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994" y="3825194"/>
            <a:ext cx="4043741" cy="303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bricación de Moldes de Inyección a medida - IMA">
            <a:extLst>
              <a:ext uri="{FF2B5EF4-FFF2-40B4-BE49-F238E27FC236}">
                <a16:creationId xmlns:a16="http://schemas.microsoft.com/office/drawing/2014/main" id="{226E7963-80C4-1584-4D7E-23563B6B2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830" y="4729524"/>
            <a:ext cx="3701890" cy="206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8F6C78B7-FF03-6435-384C-A807AFEBABD7}"/>
              </a:ext>
            </a:extLst>
          </p:cNvPr>
          <p:cNvSpPr txBox="1">
            <a:spLocks/>
          </p:cNvSpPr>
          <p:nvPr/>
        </p:nvSpPr>
        <p:spPr>
          <a:xfrm>
            <a:off x="9598664" y="1514390"/>
            <a:ext cx="3855720" cy="2812215"/>
          </a:xfrm>
          <a:prstGeom prst="rect">
            <a:avLst/>
          </a:prstGeom>
        </p:spPr>
        <p:txBody>
          <a:bodyPr vert="horz" lIns="91440" tIns="45720" rIns="91440" bIns="45720" rtlCol="0">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AR" sz="2800" b="0" i="0" dirty="0">
                <a:solidFill>
                  <a:schemeClr val="tx1"/>
                </a:solidFill>
                <a:effectLst/>
                <a:latin typeface="Google Sans"/>
              </a:rPr>
              <a:t>± .005 pulgadas</a:t>
            </a:r>
          </a:p>
          <a:p>
            <a:r>
              <a:rPr lang="es-AR" sz="2800" b="0" i="0" dirty="0">
                <a:solidFill>
                  <a:schemeClr val="tx1"/>
                </a:solidFill>
                <a:effectLst/>
                <a:latin typeface="Google Sans"/>
              </a:rPr>
              <a:t>± .127 mm</a:t>
            </a:r>
          </a:p>
          <a:p>
            <a:endParaRPr lang="es-AR" sz="2400" dirty="0">
              <a:solidFill>
                <a:schemeClr val="tx1"/>
              </a:solidFill>
            </a:endParaRPr>
          </a:p>
        </p:txBody>
      </p:sp>
    </p:spTree>
    <p:extLst>
      <p:ext uri="{BB962C8B-B14F-4D97-AF65-F5344CB8AC3E}">
        <p14:creationId xmlns:p14="http://schemas.microsoft.com/office/powerpoint/2010/main" val="51579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130" name="Picture 10" descr="Ventilador Titanio De Pie 20 75W Bajo Consumo 4 Palas Metal - Yuhmak">
            <a:extLst>
              <a:ext uri="{FF2B5EF4-FFF2-40B4-BE49-F238E27FC236}">
                <a16:creationId xmlns:a16="http://schemas.microsoft.com/office/drawing/2014/main" id="{22E29F50-A3FD-3608-3041-530CC6FC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23" y="2363737"/>
            <a:ext cx="3877774" cy="3877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ldes de inyección de plástico para la industria | Aceromafe">
            <a:extLst>
              <a:ext uri="{FF2B5EF4-FFF2-40B4-BE49-F238E27FC236}">
                <a16:creationId xmlns:a16="http://schemas.microsoft.com/office/drawing/2014/main" id="{0F7D35CC-8DE7-7956-A321-4137E13D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300" y="4033648"/>
            <a:ext cx="4043741" cy="303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bricación de Moldes de Inyección a medida - IMA">
            <a:extLst>
              <a:ext uri="{FF2B5EF4-FFF2-40B4-BE49-F238E27FC236}">
                <a16:creationId xmlns:a16="http://schemas.microsoft.com/office/drawing/2014/main" id="{74F4DFE1-FC52-2FFE-552D-73A20DFAF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830" y="4729524"/>
            <a:ext cx="3701890" cy="20680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oblemas más comunes en el moldeo por inyección de plástico">
            <a:extLst>
              <a:ext uri="{FF2B5EF4-FFF2-40B4-BE49-F238E27FC236}">
                <a16:creationId xmlns:a16="http://schemas.microsoft.com/office/drawing/2014/main" id="{90C87F69-38CA-EDF9-4423-60D38036D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86160" cy="2657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ómo hacer moldes de silicona para macetas/ DIY silicone molds for pots -  YouTube">
            <a:extLst>
              <a:ext uri="{FF2B5EF4-FFF2-40B4-BE49-F238E27FC236}">
                <a16:creationId xmlns:a16="http://schemas.microsoft.com/office/drawing/2014/main" id="{DF087588-9021-8A9F-9E82-03C46AD02D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146" b="15264"/>
          <a:stretch/>
        </p:blipFill>
        <p:spPr bwMode="auto">
          <a:xfrm>
            <a:off x="0" y="4494263"/>
            <a:ext cx="4289847" cy="23033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M - Moldeado por Inyección de Metal - piezas de precisión : REINER®">
            <a:extLst>
              <a:ext uri="{FF2B5EF4-FFF2-40B4-BE49-F238E27FC236}">
                <a16:creationId xmlns:a16="http://schemas.microsoft.com/office/drawing/2014/main" id="{84E9F5F3-B1C1-06BF-7136-825256960E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021" y="4393900"/>
            <a:ext cx="3729481" cy="2504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ferentes tipos de procesos de fundición, proceso de fundición a presión -  Runsom Precision">
            <a:extLst>
              <a:ext uri="{FF2B5EF4-FFF2-40B4-BE49-F238E27FC236}">
                <a16:creationId xmlns:a16="http://schemas.microsoft.com/office/drawing/2014/main" id="{746ACDCA-9C13-1578-BB2F-5BB8FDC025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7474" y="2842959"/>
            <a:ext cx="3085606" cy="20570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bricación y materiales de las placas craneales impresas en 3D - Hangzhou,  Zhejiang, China - Eplus3D">
            <a:extLst>
              <a:ext uri="{FF2B5EF4-FFF2-40B4-BE49-F238E27FC236}">
                <a16:creationId xmlns:a16="http://schemas.microsoft.com/office/drawing/2014/main" id="{686F5546-494A-6DE5-3A70-E5B2AF8D0E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7" y="2440024"/>
            <a:ext cx="2803718" cy="2554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ECEBDF-F411-4840-0C3F-A887279F94BA}"/>
              </a:ext>
            </a:extLst>
          </p:cNvPr>
          <p:cNvPicPr>
            <a:picLocks noChangeAspect="1"/>
          </p:cNvPicPr>
          <p:nvPr/>
        </p:nvPicPr>
        <p:blipFill>
          <a:blip r:embed="rId10"/>
          <a:stretch>
            <a:fillRect/>
          </a:stretch>
        </p:blipFill>
        <p:spPr>
          <a:xfrm>
            <a:off x="3171288" y="-50683"/>
            <a:ext cx="9020712" cy="3363248"/>
          </a:xfrm>
          <a:prstGeom prst="rect">
            <a:avLst/>
          </a:prstGeom>
        </p:spPr>
      </p:pic>
    </p:spTree>
    <p:extLst>
      <p:ext uri="{BB962C8B-B14F-4D97-AF65-F5344CB8AC3E}">
        <p14:creationId xmlns:p14="http://schemas.microsoft.com/office/powerpoint/2010/main" val="365908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ED77-69CE-F3C6-4355-7EE93CBA0343}"/>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A1F7A237-21C9-CD71-0492-1582E9C0894C}"/>
              </a:ext>
            </a:extLst>
          </p:cNvPr>
          <p:cNvSpPr>
            <a:spLocks noGrp="1"/>
          </p:cNvSpPr>
          <p:nvPr>
            <p:ph idx="1"/>
          </p:nvPr>
        </p:nvSpPr>
        <p:spPr/>
        <p:txBody>
          <a:bodyPr/>
          <a:lstStyle/>
          <a:p>
            <a:endParaRPr lang="es-AR"/>
          </a:p>
        </p:txBody>
      </p:sp>
      <p:sp>
        <p:nvSpPr>
          <p:cNvPr id="4" name="Text Placeholder 3">
            <a:extLst>
              <a:ext uri="{FF2B5EF4-FFF2-40B4-BE49-F238E27FC236}">
                <a16:creationId xmlns:a16="http://schemas.microsoft.com/office/drawing/2014/main" id="{76D4439D-E6CA-6B71-D23F-187F1F7728CE}"/>
              </a:ext>
            </a:extLst>
          </p:cNvPr>
          <p:cNvSpPr>
            <a:spLocks noGrp="1"/>
          </p:cNvSpPr>
          <p:nvPr>
            <p:ph type="body" sz="half" idx="2"/>
          </p:nvPr>
        </p:nvSpPr>
        <p:spPr/>
        <p:txBody>
          <a:bodyPr/>
          <a:lstStyle/>
          <a:p>
            <a:endParaRPr lang="es-AR" dirty="0"/>
          </a:p>
        </p:txBody>
      </p:sp>
      <p:pic>
        <p:nvPicPr>
          <p:cNvPr id="5" name="Picture 4">
            <a:extLst>
              <a:ext uri="{FF2B5EF4-FFF2-40B4-BE49-F238E27FC236}">
                <a16:creationId xmlns:a16="http://schemas.microsoft.com/office/drawing/2014/main" id="{FD09317F-E0B4-DB0B-DD5D-6A85D9BA2A99}"/>
              </a:ext>
            </a:extLst>
          </p:cNvPr>
          <p:cNvPicPr>
            <a:picLocks noChangeAspect="1"/>
          </p:cNvPicPr>
          <p:nvPr/>
        </p:nvPicPr>
        <p:blipFill>
          <a:blip r:embed="rId2"/>
          <a:stretch>
            <a:fillRect/>
          </a:stretch>
        </p:blipFill>
        <p:spPr>
          <a:xfrm>
            <a:off x="776513" y="-282535"/>
            <a:ext cx="10638973" cy="7979229"/>
          </a:xfrm>
          <a:prstGeom prst="rect">
            <a:avLst/>
          </a:prstGeom>
        </p:spPr>
      </p:pic>
    </p:spTree>
    <p:extLst>
      <p:ext uri="{BB962C8B-B14F-4D97-AF65-F5344CB8AC3E}">
        <p14:creationId xmlns:p14="http://schemas.microsoft.com/office/powerpoint/2010/main" val="188584945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{812C619D-809B-4DF1-B4B0-777F7EABE79B}tf10001105</Template>
  <TotalTime>2286</TotalTime>
  <Words>473</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Arial Black</vt:lpstr>
      <vt:lpstr>Arial Black </vt:lpstr>
      <vt:lpstr>Cascadia Mono SemiBold</vt:lpstr>
      <vt:lpstr>Franklin Gothic Book</vt:lpstr>
      <vt:lpstr>Google Sans</vt:lpstr>
      <vt:lpstr>Crop</vt:lpstr>
      <vt:lpstr>PowerPoint Presentation</vt:lpstr>
      <vt:lpstr>Dimensiones </vt:lpstr>
      <vt:lpstr>Ciencia de las mediciones, proporciona un marco de referencia para que toda iniciativa de NORMALIZACIÓN sea posible.  Además desempeña un papel crucial en el control de calidad. Un producto de calidad no solo cumple con las especificaciones técnicas, sino que también satisface las expectativas del cliente. </vt:lpstr>
      <vt:lpstr>Las dimensiones definen los tamaños de los componentes, mientras que las tolerancias establecen los límites de variación permitidos.   Se clasifican en:</vt:lpstr>
      <vt:lpstr>Tolerancias </vt:lpstr>
      <vt:lpstr>Tolerancias </vt:lpstr>
      <vt:lpstr>Tolerancias </vt:lpstr>
      <vt:lpstr>PowerPoint Presentation</vt:lpstr>
      <vt:lpstr>PowerPoint Presentation</vt:lpstr>
      <vt:lpstr>  RUGOSIDAD SUPERFICIAL  </vt:lpstr>
      <vt:lpstr>  TERMINACI[ON SUPERFICIAL   </vt:lpstr>
      <vt:lpstr>  INTEGRIDAD SUPERFICIAL  </vt:lpstr>
      <vt:lpstr>INTEGRIDAD SUPERFICIAL  </vt:lpstr>
      <vt:lpstr>INTEGRIDAD SUPERFICIAL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Schimpf</dc:creator>
  <cp:lastModifiedBy>SCHIMPF BERNHARDT LUCAS BENJAMIN</cp:lastModifiedBy>
  <cp:revision>13</cp:revision>
  <dcterms:created xsi:type="dcterms:W3CDTF">2024-02-28T21:44:59Z</dcterms:created>
  <dcterms:modified xsi:type="dcterms:W3CDTF">2025-04-21T15:31:10Z</dcterms:modified>
</cp:coreProperties>
</file>