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91" r:id="rId3"/>
    <p:sldId id="276" r:id="rId4"/>
    <p:sldId id="293" r:id="rId5"/>
    <p:sldId id="294" r:id="rId6"/>
    <p:sldId id="292" r:id="rId7"/>
    <p:sldId id="295" r:id="rId8"/>
    <p:sldId id="296" r:id="rId9"/>
    <p:sldId id="261" r:id="rId10"/>
    <p:sldId id="297" r:id="rId11"/>
    <p:sldId id="298" r:id="rId12"/>
    <p:sldId id="299" r:id="rId13"/>
    <p:sldId id="300" r:id="rId14"/>
    <p:sldId id="282" r:id="rId15"/>
    <p:sldId id="301" r:id="rId16"/>
    <p:sldId id="302" r:id="rId17"/>
    <p:sldId id="306" r:id="rId18"/>
    <p:sldId id="307" r:id="rId19"/>
    <p:sldId id="303" r:id="rId20"/>
    <p:sldId id="304" r:id="rId21"/>
    <p:sldId id="305" r:id="rId22"/>
    <p:sldId id="308" r:id="rId23"/>
    <p:sldId id="309" r:id="rId24"/>
    <p:sldId id="283" r:id="rId25"/>
    <p:sldId id="310" r:id="rId26"/>
    <p:sldId id="311" r:id="rId27"/>
    <p:sldId id="312" r:id="rId28"/>
    <p:sldId id="313" r:id="rId29"/>
    <p:sldId id="280" r:id="rId30"/>
    <p:sldId id="314" r:id="rId31"/>
    <p:sldId id="315" r:id="rId32"/>
    <p:sldId id="31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E482A2-BCD8-C8D2-0BE0-F5E9AA9EF0B4}" name="Lucas Schimpf" initials="LS" userId="bfd8b65faa4111c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965" autoAdjust="0"/>
  </p:normalViewPr>
  <p:slideViewPr>
    <p:cSldViewPr snapToGrid="0">
      <p:cViewPr>
        <p:scale>
          <a:sx n="75" d="100"/>
          <a:sy n="75" d="100"/>
        </p:scale>
        <p:origin x="-107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748CD-1754-48FF-9867-2D6AAED9D9E2}" type="datetimeFigureOut">
              <a:rPr lang="es-AR" smtClean="0"/>
              <a:t>14/4/2025</a:t>
            </a:fld>
            <a:endParaRPr lang="es-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F3882-5476-4E6E-B257-D19C6D960707}" type="slidenum">
              <a:rPr lang="es-AR" smtClean="0"/>
              <a:t>‹#›</a:t>
            </a:fld>
            <a:endParaRPr lang="es-AR"/>
          </a:p>
        </p:txBody>
      </p:sp>
    </p:spTree>
    <p:extLst>
      <p:ext uri="{BB962C8B-B14F-4D97-AF65-F5344CB8AC3E}">
        <p14:creationId xmlns:p14="http://schemas.microsoft.com/office/powerpoint/2010/main" val="110303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a:extLst>
              <a:ext uri="{FF2B5EF4-FFF2-40B4-BE49-F238E27FC236}">
                <a16:creationId xmlns:a16="http://schemas.microsoft.com/office/drawing/2014/main" id="{0024D77C-F5D9-621C-5083-C91DA5243B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a:extLst>
              <a:ext uri="{FF2B5EF4-FFF2-40B4-BE49-F238E27FC236}">
                <a16:creationId xmlns:a16="http://schemas.microsoft.com/office/drawing/2014/main" id="{98927FCC-7770-F0E4-D44B-B31DB4DD52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7172" name="3 Marcador de número de diapositiva">
            <a:extLst>
              <a:ext uri="{FF2B5EF4-FFF2-40B4-BE49-F238E27FC236}">
                <a16:creationId xmlns:a16="http://schemas.microsoft.com/office/drawing/2014/main" id="{EE0FE9A7-D2D6-08C6-FABB-416D430D79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D1DBC3-BB2A-4B4E-ACD8-2BEACA497413}" type="slidenum">
              <a:rPr lang="es-AR" altLang="es-AR" smtClean="0"/>
              <a:pPr>
                <a:spcBef>
                  <a:spcPct val="0"/>
                </a:spcBef>
              </a:pPr>
              <a:t>3</a:t>
            </a:fld>
            <a:endParaRPr lang="es-AR" altLang="es-AR"/>
          </a:p>
        </p:txBody>
      </p:sp>
      <p:sp>
        <p:nvSpPr>
          <p:cNvPr id="30725" name="4 Marcador de encabezado">
            <a:extLst>
              <a:ext uri="{FF2B5EF4-FFF2-40B4-BE49-F238E27FC236}">
                <a16:creationId xmlns:a16="http://schemas.microsoft.com/office/drawing/2014/main" id="{EE465A62-36D5-7A84-885F-62238F03375C}"/>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30726" name="5 Marcador de pie de página">
            <a:extLst>
              <a:ext uri="{FF2B5EF4-FFF2-40B4-BE49-F238E27FC236}">
                <a16:creationId xmlns:a16="http://schemas.microsoft.com/office/drawing/2014/main" id="{8113CC39-DAD9-24C8-07CA-09EEE13D1D8B}"/>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563D7-6E2B-3217-3479-EE012FC13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6437B-E3E7-1354-7035-78D55C0D4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8EF66-7F53-3D9D-35B3-E34D602AB9B6}"/>
              </a:ext>
            </a:extLst>
          </p:cNvPr>
          <p:cNvSpPr>
            <a:spLocks noGrp="1"/>
          </p:cNvSpPr>
          <p:nvPr>
            <p:ph type="body" idx="1"/>
          </p:nvPr>
        </p:nvSpPr>
        <p:spPr/>
        <p:txBody>
          <a:bodyPr/>
          <a:lstStyle/>
          <a:p>
            <a:r>
              <a:rPr lang="es-AR" dirty="0"/>
              <a:t>Cedencia: Área plástica del material.</a:t>
            </a:r>
          </a:p>
        </p:txBody>
      </p:sp>
      <p:sp>
        <p:nvSpPr>
          <p:cNvPr id="4" name="Slide Number Placeholder 3">
            <a:extLst>
              <a:ext uri="{FF2B5EF4-FFF2-40B4-BE49-F238E27FC236}">
                <a16:creationId xmlns:a16="http://schemas.microsoft.com/office/drawing/2014/main" id="{29D948FC-21B9-F4EC-3441-9EC8FE68342E}"/>
              </a:ext>
            </a:extLst>
          </p:cNvPr>
          <p:cNvSpPr>
            <a:spLocks noGrp="1"/>
          </p:cNvSpPr>
          <p:nvPr>
            <p:ph type="sldNum" sz="quarter" idx="5"/>
          </p:nvPr>
        </p:nvSpPr>
        <p:spPr/>
        <p:txBody>
          <a:bodyPr/>
          <a:lstStyle/>
          <a:p>
            <a:fld id="{11FF3882-5476-4E6E-B257-D19C6D960707}" type="slidenum">
              <a:rPr lang="es-AR" smtClean="0"/>
              <a:t>12</a:t>
            </a:fld>
            <a:endParaRPr lang="es-AR"/>
          </a:p>
        </p:txBody>
      </p:sp>
    </p:spTree>
    <p:extLst>
      <p:ext uri="{BB962C8B-B14F-4D97-AF65-F5344CB8AC3E}">
        <p14:creationId xmlns:p14="http://schemas.microsoft.com/office/powerpoint/2010/main" val="1976958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EA54D-D938-4003-2851-83026DF69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7FD98-5206-72CD-CE89-0484D8E7F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B2D00-DCE7-33D0-9EC3-B73732FEC4A8}"/>
              </a:ext>
            </a:extLst>
          </p:cNvPr>
          <p:cNvSpPr>
            <a:spLocks noGrp="1"/>
          </p:cNvSpPr>
          <p:nvPr>
            <p:ph type="body" idx="1"/>
          </p:nvPr>
        </p:nvSpPr>
        <p:spPr/>
        <p:txBody>
          <a:bodyPr/>
          <a:lstStyle/>
          <a:p>
            <a:r>
              <a:rPr lang="es-AR" dirty="0"/>
              <a:t>Cedencia: Área plástica del material.</a:t>
            </a:r>
          </a:p>
        </p:txBody>
      </p:sp>
      <p:sp>
        <p:nvSpPr>
          <p:cNvPr id="4" name="Slide Number Placeholder 3">
            <a:extLst>
              <a:ext uri="{FF2B5EF4-FFF2-40B4-BE49-F238E27FC236}">
                <a16:creationId xmlns:a16="http://schemas.microsoft.com/office/drawing/2014/main" id="{1C79F9FE-4F78-3586-5D2B-83C86539FEC4}"/>
              </a:ext>
            </a:extLst>
          </p:cNvPr>
          <p:cNvSpPr>
            <a:spLocks noGrp="1"/>
          </p:cNvSpPr>
          <p:nvPr>
            <p:ph type="sldNum" sz="quarter" idx="5"/>
          </p:nvPr>
        </p:nvSpPr>
        <p:spPr/>
        <p:txBody>
          <a:bodyPr/>
          <a:lstStyle/>
          <a:p>
            <a:fld id="{11FF3882-5476-4E6E-B257-D19C6D960707}" type="slidenum">
              <a:rPr lang="es-AR" smtClean="0"/>
              <a:t>13</a:t>
            </a:fld>
            <a:endParaRPr lang="es-AR"/>
          </a:p>
        </p:txBody>
      </p:sp>
    </p:spTree>
    <p:extLst>
      <p:ext uri="{BB962C8B-B14F-4D97-AF65-F5344CB8AC3E}">
        <p14:creationId xmlns:p14="http://schemas.microsoft.com/office/powerpoint/2010/main" val="273543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a:extLst>
              <a:ext uri="{FF2B5EF4-FFF2-40B4-BE49-F238E27FC236}">
                <a16:creationId xmlns:a16="http://schemas.microsoft.com/office/drawing/2014/main" id="{0BB34881-96D5-A8D0-B688-459005F193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a:extLst>
              <a:ext uri="{FF2B5EF4-FFF2-40B4-BE49-F238E27FC236}">
                <a16:creationId xmlns:a16="http://schemas.microsoft.com/office/drawing/2014/main" id="{2D3833AF-CD2F-4EFA-37FA-4262156789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7652" name="3 Marcador de número de diapositiva">
            <a:extLst>
              <a:ext uri="{FF2B5EF4-FFF2-40B4-BE49-F238E27FC236}">
                <a16:creationId xmlns:a16="http://schemas.microsoft.com/office/drawing/2014/main" id="{474BE94F-D0D1-889D-4E02-6CDF369809B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6EBAE4-16DD-44BC-913E-5F409D0B0C47}" type="slidenum">
              <a:rPr lang="es-AR" altLang="es-AR">
                <a:latin typeface="Calibri" panose="020F0502020204030204" pitchFamily="34" charset="0"/>
              </a:rPr>
              <a:pPr eaLnBrk="1" hangingPunct="1"/>
              <a:t>14</a:t>
            </a:fld>
            <a:endParaRPr lang="es-AR" altLang="es-AR">
              <a:latin typeface="Calibri" panose="020F0502020204030204" pitchFamily="34" charset="0"/>
            </a:endParaRPr>
          </a:p>
        </p:txBody>
      </p:sp>
      <p:sp>
        <p:nvSpPr>
          <p:cNvPr id="27653" name="4 Marcador de encabezado">
            <a:extLst>
              <a:ext uri="{FF2B5EF4-FFF2-40B4-BE49-F238E27FC236}">
                <a16:creationId xmlns:a16="http://schemas.microsoft.com/office/drawing/2014/main" id="{3BC5720D-AD8D-AC3D-E77E-13EBDA45AA68}"/>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27654" name="5 Marcador de pie de página">
            <a:extLst>
              <a:ext uri="{FF2B5EF4-FFF2-40B4-BE49-F238E27FC236}">
                <a16:creationId xmlns:a16="http://schemas.microsoft.com/office/drawing/2014/main" id="{E060F025-C36D-0BD9-6716-858B4F42B3E6}"/>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48946-1105-060B-D2B1-E0F6699BA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713DD-0F7E-1705-C202-8678F9CB7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7713E-CE8B-78C8-FE25-1F92CCF546ED}"/>
              </a:ext>
            </a:extLst>
          </p:cNvPr>
          <p:cNvSpPr>
            <a:spLocks noGrp="1"/>
          </p:cNvSpPr>
          <p:nvPr>
            <p:ph type="body" idx="1"/>
          </p:nvPr>
        </p:nvSpPr>
        <p:spPr/>
        <p:txBody>
          <a:bodyPr/>
          <a:lstStyle/>
          <a:p>
            <a:r>
              <a:rPr lang="es-AR" dirty="0"/>
              <a:t>Cedencia: Área plástica del material.</a:t>
            </a:r>
          </a:p>
        </p:txBody>
      </p:sp>
      <p:sp>
        <p:nvSpPr>
          <p:cNvPr id="4" name="Slide Number Placeholder 3">
            <a:extLst>
              <a:ext uri="{FF2B5EF4-FFF2-40B4-BE49-F238E27FC236}">
                <a16:creationId xmlns:a16="http://schemas.microsoft.com/office/drawing/2014/main" id="{8A861D1E-475F-A581-2092-769F5A25D907}"/>
              </a:ext>
            </a:extLst>
          </p:cNvPr>
          <p:cNvSpPr>
            <a:spLocks noGrp="1"/>
          </p:cNvSpPr>
          <p:nvPr>
            <p:ph type="sldNum" sz="quarter" idx="5"/>
          </p:nvPr>
        </p:nvSpPr>
        <p:spPr/>
        <p:txBody>
          <a:bodyPr/>
          <a:lstStyle/>
          <a:p>
            <a:fld id="{11FF3882-5476-4E6E-B257-D19C6D960707}" type="slidenum">
              <a:rPr lang="es-AR" smtClean="0"/>
              <a:t>15</a:t>
            </a:fld>
            <a:endParaRPr lang="es-AR"/>
          </a:p>
        </p:txBody>
      </p:sp>
    </p:spTree>
    <p:extLst>
      <p:ext uri="{BB962C8B-B14F-4D97-AF65-F5344CB8AC3E}">
        <p14:creationId xmlns:p14="http://schemas.microsoft.com/office/powerpoint/2010/main" val="206406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4C3A5-B51D-0F65-2804-66AEB95D0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4A66E-4A58-54F2-1CDB-BC617FB7D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BF2E9-004C-578E-1A80-A27AA640B806}"/>
              </a:ext>
            </a:extLst>
          </p:cNvPr>
          <p:cNvSpPr>
            <a:spLocks noGrp="1"/>
          </p:cNvSpPr>
          <p:nvPr>
            <p:ph type="body" idx="1"/>
          </p:nvPr>
        </p:nvSpPr>
        <p:spPr/>
        <p:txBody>
          <a:bodyPr/>
          <a:lstStyle/>
          <a:p>
            <a:r>
              <a:rPr lang="es-AR" dirty="0"/>
              <a:t>Cedencia: Área plástica del material.</a:t>
            </a:r>
          </a:p>
        </p:txBody>
      </p:sp>
      <p:sp>
        <p:nvSpPr>
          <p:cNvPr id="4" name="Slide Number Placeholder 3">
            <a:extLst>
              <a:ext uri="{FF2B5EF4-FFF2-40B4-BE49-F238E27FC236}">
                <a16:creationId xmlns:a16="http://schemas.microsoft.com/office/drawing/2014/main" id="{6C9D2CE1-B2AC-06B8-3FD6-A3EF961F22F4}"/>
              </a:ext>
            </a:extLst>
          </p:cNvPr>
          <p:cNvSpPr>
            <a:spLocks noGrp="1"/>
          </p:cNvSpPr>
          <p:nvPr>
            <p:ph type="sldNum" sz="quarter" idx="5"/>
          </p:nvPr>
        </p:nvSpPr>
        <p:spPr/>
        <p:txBody>
          <a:bodyPr/>
          <a:lstStyle/>
          <a:p>
            <a:fld id="{11FF3882-5476-4E6E-B257-D19C6D960707}" type="slidenum">
              <a:rPr lang="es-AR" smtClean="0"/>
              <a:t>16</a:t>
            </a:fld>
            <a:endParaRPr lang="es-AR"/>
          </a:p>
        </p:txBody>
      </p:sp>
    </p:spTree>
    <p:extLst>
      <p:ext uri="{BB962C8B-B14F-4D97-AF65-F5344CB8AC3E}">
        <p14:creationId xmlns:p14="http://schemas.microsoft.com/office/powerpoint/2010/main" val="381744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8FAA1-3D62-6CCD-5676-495A8D13EE54}"/>
            </a:ext>
          </a:extLst>
        </p:cNvPr>
        <p:cNvGrpSpPr/>
        <p:nvPr/>
      </p:nvGrpSpPr>
      <p:grpSpPr>
        <a:xfrm>
          <a:off x="0" y="0"/>
          <a:ext cx="0" cy="0"/>
          <a:chOff x="0" y="0"/>
          <a:chExt cx="0" cy="0"/>
        </a:xfrm>
      </p:grpSpPr>
      <p:sp>
        <p:nvSpPr>
          <p:cNvPr id="23554" name="1 Marcador de imagen de diapositiva">
            <a:extLst>
              <a:ext uri="{FF2B5EF4-FFF2-40B4-BE49-F238E27FC236}">
                <a16:creationId xmlns:a16="http://schemas.microsoft.com/office/drawing/2014/main" id="{A1CDA907-1A71-87AF-0207-5446C20124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a:extLst>
              <a:ext uri="{FF2B5EF4-FFF2-40B4-BE49-F238E27FC236}">
                <a16:creationId xmlns:a16="http://schemas.microsoft.com/office/drawing/2014/main" id="{E6D3DEAB-4F4A-E006-8F7D-02455D5208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7652" name="3 Marcador de número de diapositiva">
            <a:extLst>
              <a:ext uri="{FF2B5EF4-FFF2-40B4-BE49-F238E27FC236}">
                <a16:creationId xmlns:a16="http://schemas.microsoft.com/office/drawing/2014/main" id="{336326CB-C35F-5CC5-715E-A22A84073D1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6EBAE4-16DD-44BC-913E-5F409D0B0C47}" type="slidenum">
              <a:rPr lang="es-AR" altLang="es-AR">
                <a:latin typeface="Calibri" panose="020F0502020204030204" pitchFamily="34" charset="0"/>
              </a:rPr>
              <a:pPr eaLnBrk="1" hangingPunct="1"/>
              <a:t>17</a:t>
            </a:fld>
            <a:endParaRPr lang="es-AR" altLang="es-AR">
              <a:latin typeface="Calibri" panose="020F0502020204030204" pitchFamily="34" charset="0"/>
            </a:endParaRPr>
          </a:p>
        </p:txBody>
      </p:sp>
      <p:sp>
        <p:nvSpPr>
          <p:cNvPr id="27653" name="4 Marcador de encabezado">
            <a:extLst>
              <a:ext uri="{FF2B5EF4-FFF2-40B4-BE49-F238E27FC236}">
                <a16:creationId xmlns:a16="http://schemas.microsoft.com/office/drawing/2014/main" id="{FCB70355-CD3A-1DF1-BE62-99EB591DF3A2}"/>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27654" name="5 Marcador de pie de página">
            <a:extLst>
              <a:ext uri="{FF2B5EF4-FFF2-40B4-BE49-F238E27FC236}">
                <a16:creationId xmlns:a16="http://schemas.microsoft.com/office/drawing/2014/main" id="{8A4F074A-1BEA-7A91-46A0-C3E5A6F6F02F}"/>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extLst>
      <p:ext uri="{BB962C8B-B14F-4D97-AF65-F5344CB8AC3E}">
        <p14:creationId xmlns:p14="http://schemas.microsoft.com/office/powerpoint/2010/main" val="80214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1C219-7F03-68A9-D5BF-0D334D196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79BED-2F37-C220-9BB7-E0E800181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5F5E31-10C1-A2DB-AA06-4044161C8468}"/>
              </a:ext>
            </a:extLst>
          </p:cNvPr>
          <p:cNvSpPr>
            <a:spLocks noGrp="1"/>
          </p:cNvSpPr>
          <p:nvPr>
            <p:ph type="body" idx="1"/>
          </p:nvPr>
        </p:nvSpPr>
        <p:spPr/>
        <p:txBody>
          <a:bodyPr/>
          <a:lstStyle/>
          <a:p>
            <a:r>
              <a:rPr lang="es-AR" dirty="0"/>
              <a:t>Cedencia: Área plástica del material.</a:t>
            </a:r>
          </a:p>
        </p:txBody>
      </p:sp>
      <p:sp>
        <p:nvSpPr>
          <p:cNvPr id="4" name="Slide Number Placeholder 3">
            <a:extLst>
              <a:ext uri="{FF2B5EF4-FFF2-40B4-BE49-F238E27FC236}">
                <a16:creationId xmlns:a16="http://schemas.microsoft.com/office/drawing/2014/main" id="{B306DA05-DB21-2190-650A-7E27C6DC88F6}"/>
              </a:ext>
            </a:extLst>
          </p:cNvPr>
          <p:cNvSpPr>
            <a:spLocks noGrp="1"/>
          </p:cNvSpPr>
          <p:nvPr>
            <p:ph type="sldNum" sz="quarter" idx="5"/>
          </p:nvPr>
        </p:nvSpPr>
        <p:spPr/>
        <p:txBody>
          <a:bodyPr/>
          <a:lstStyle/>
          <a:p>
            <a:fld id="{11FF3882-5476-4E6E-B257-D19C6D960707}" type="slidenum">
              <a:rPr lang="es-AR" smtClean="0"/>
              <a:t>18</a:t>
            </a:fld>
            <a:endParaRPr lang="es-AR"/>
          </a:p>
        </p:txBody>
      </p:sp>
    </p:spTree>
    <p:extLst>
      <p:ext uri="{BB962C8B-B14F-4D97-AF65-F5344CB8AC3E}">
        <p14:creationId xmlns:p14="http://schemas.microsoft.com/office/powerpoint/2010/main" val="190538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4E3E4-AEB8-91C9-D940-DE8BEFAC79CC}"/>
            </a:ext>
          </a:extLst>
        </p:cNvPr>
        <p:cNvGrpSpPr/>
        <p:nvPr/>
      </p:nvGrpSpPr>
      <p:grpSpPr>
        <a:xfrm>
          <a:off x="0" y="0"/>
          <a:ext cx="0" cy="0"/>
          <a:chOff x="0" y="0"/>
          <a:chExt cx="0" cy="0"/>
        </a:xfrm>
      </p:grpSpPr>
      <p:sp>
        <p:nvSpPr>
          <p:cNvPr id="23554" name="1 Marcador de imagen de diapositiva">
            <a:extLst>
              <a:ext uri="{FF2B5EF4-FFF2-40B4-BE49-F238E27FC236}">
                <a16:creationId xmlns:a16="http://schemas.microsoft.com/office/drawing/2014/main" id="{D74F2874-464B-6257-8274-C1E0E1DFD8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a:extLst>
              <a:ext uri="{FF2B5EF4-FFF2-40B4-BE49-F238E27FC236}">
                <a16:creationId xmlns:a16="http://schemas.microsoft.com/office/drawing/2014/main" id="{76A5D64E-99F0-972E-8121-73A518B364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7652" name="3 Marcador de número de diapositiva">
            <a:extLst>
              <a:ext uri="{FF2B5EF4-FFF2-40B4-BE49-F238E27FC236}">
                <a16:creationId xmlns:a16="http://schemas.microsoft.com/office/drawing/2014/main" id="{CEADC318-2979-9CAF-5351-C920657875B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6EBAE4-16DD-44BC-913E-5F409D0B0C47}" type="slidenum">
              <a:rPr lang="es-AR" altLang="es-AR">
                <a:latin typeface="Calibri" panose="020F0502020204030204" pitchFamily="34" charset="0"/>
              </a:rPr>
              <a:pPr eaLnBrk="1" hangingPunct="1"/>
              <a:t>19</a:t>
            </a:fld>
            <a:endParaRPr lang="es-AR" altLang="es-AR">
              <a:latin typeface="Calibri" panose="020F0502020204030204" pitchFamily="34" charset="0"/>
            </a:endParaRPr>
          </a:p>
        </p:txBody>
      </p:sp>
      <p:sp>
        <p:nvSpPr>
          <p:cNvPr id="27653" name="4 Marcador de encabezado">
            <a:extLst>
              <a:ext uri="{FF2B5EF4-FFF2-40B4-BE49-F238E27FC236}">
                <a16:creationId xmlns:a16="http://schemas.microsoft.com/office/drawing/2014/main" id="{E1157A22-F91A-B1FB-9743-782E6FF4BA22}"/>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27654" name="5 Marcador de pie de página">
            <a:extLst>
              <a:ext uri="{FF2B5EF4-FFF2-40B4-BE49-F238E27FC236}">
                <a16:creationId xmlns:a16="http://schemas.microsoft.com/office/drawing/2014/main" id="{C585107F-53BF-1776-9397-58DC1430197C}"/>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extLst>
      <p:ext uri="{BB962C8B-B14F-4D97-AF65-F5344CB8AC3E}">
        <p14:creationId xmlns:p14="http://schemas.microsoft.com/office/powerpoint/2010/main" val="223784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4174A-953C-3D91-3510-6F86AC13C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3D2F7-7A34-CEEB-5B53-143B9B3E9C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A0E34-36E5-D50E-239C-AF7942BFFF25}"/>
              </a:ext>
            </a:extLst>
          </p:cNvPr>
          <p:cNvSpPr>
            <a:spLocks noGrp="1"/>
          </p:cNvSpPr>
          <p:nvPr>
            <p:ph type="body" idx="1"/>
          </p:nvPr>
        </p:nvSpPr>
        <p:spPr/>
        <p:txBody>
          <a:bodyPr/>
          <a:lstStyle/>
          <a:p>
            <a:r>
              <a:rPr lang="es-AR" dirty="0"/>
              <a:t>Cedencia: Área plástica del material.</a:t>
            </a:r>
          </a:p>
        </p:txBody>
      </p:sp>
      <p:sp>
        <p:nvSpPr>
          <p:cNvPr id="4" name="Slide Number Placeholder 3">
            <a:extLst>
              <a:ext uri="{FF2B5EF4-FFF2-40B4-BE49-F238E27FC236}">
                <a16:creationId xmlns:a16="http://schemas.microsoft.com/office/drawing/2014/main" id="{D4CFCE38-C797-7E4C-2F7A-6BA56A236919}"/>
              </a:ext>
            </a:extLst>
          </p:cNvPr>
          <p:cNvSpPr>
            <a:spLocks noGrp="1"/>
          </p:cNvSpPr>
          <p:nvPr>
            <p:ph type="sldNum" sz="quarter" idx="5"/>
          </p:nvPr>
        </p:nvSpPr>
        <p:spPr/>
        <p:txBody>
          <a:bodyPr/>
          <a:lstStyle/>
          <a:p>
            <a:fld id="{11FF3882-5476-4E6E-B257-D19C6D960707}" type="slidenum">
              <a:rPr lang="es-AR" smtClean="0"/>
              <a:t>20</a:t>
            </a:fld>
            <a:endParaRPr lang="es-AR"/>
          </a:p>
        </p:txBody>
      </p:sp>
    </p:spTree>
    <p:extLst>
      <p:ext uri="{BB962C8B-B14F-4D97-AF65-F5344CB8AC3E}">
        <p14:creationId xmlns:p14="http://schemas.microsoft.com/office/powerpoint/2010/main" val="3960899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771B3-E221-EC44-4BFB-CBD899DAF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D1314-3189-B222-6E31-B6D7B4765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7C808-0543-62F6-A3ED-7028E86DEC30}"/>
              </a:ext>
            </a:extLst>
          </p:cNvPr>
          <p:cNvSpPr>
            <a:spLocks noGrp="1"/>
          </p:cNvSpPr>
          <p:nvPr>
            <p:ph type="body" idx="1"/>
          </p:nvPr>
        </p:nvSpPr>
        <p:spPr/>
        <p:txBody>
          <a:bodyPr/>
          <a:lstStyle/>
          <a:p>
            <a:r>
              <a:rPr lang="es-AR" dirty="0"/>
              <a:t>Cedencia: Área plástica del material.</a:t>
            </a:r>
          </a:p>
        </p:txBody>
      </p:sp>
      <p:sp>
        <p:nvSpPr>
          <p:cNvPr id="4" name="Slide Number Placeholder 3">
            <a:extLst>
              <a:ext uri="{FF2B5EF4-FFF2-40B4-BE49-F238E27FC236}">
                <a16:creationId xmlns:a16="http://schemas.microsoft.com/office/drawing/2014/main" id="{EF28E836-52C7-8A40-0D3D-46503A24EE17}"/>
              </a:ext>
            </a:extLst>
          </p:cNvPr>
          <p:cNvSpPr>
            <a:spLocks noGrp="1"/>
          </p:cNvSpPr>
          <p:nvPr>
            <p:ph type="sldNum" sz="quarter" idx="5"/>
          </p:nvPr>
        </p:nvSpPr>
        <p:spPr/>
        <p:txBody>
          <a:bodyPr/>
          <a:lstStyle/>
          <a:p>
            <a:fld id="{11FF3882-5476-4E6E-B257-D19C6D960707}" type="slidenum">
              <a:rPr lang="es-AR" smtClean="0"/>
              <a:t>21</a:t>
            </a:fld>
            <a:endParaRPr lang="es-AR"/>
          </a:p>
        </p:txBody>
      </p:sp>
    </p:spTree>
    <p:extLst>
      <p:ext uri="{BB962C8B-B14F-4D97-AF65-F5344CB8AC3E}">
        <p14:creationId xmlns:p14="http://schemas.microsoft.com/office/powerpoint/2010/main" val="31986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a:extLst>
              <a:ext uri="{FF2B5EF4-FFF2-40B4-BE49-F238E27FC236}">
                <a16:creationId xmlns:a16="http://schemas.microsoft.com/office/drawing/2014/main" id="{DD8D5815-7012-0C2D-89AA-A3B29964AC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a:extLst>
              <a:ext uri="{FF2B5EF4-FFF2-40B4-BE49-F238E27FC236}">
                <a16:creationId xmlns:a16="http://schemas.microsoft.com/office/drawing/2014/main" id="{0B5B9C8D-5F88-0652-1A0F-337345218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9220" name="3 Marcador de número de diapositiva">
            <a:extLst>
              <a:ext uri="{FF2B5EF4-FFF2-40B4-BE49-F238E27FC236}">
                <a16:creationId xmlns:a16="http://schemas.microsoft.com/office/drawing/2014/main" id="{E975E2A7-56B6-4E23-6EA9-57F625A733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7BD3D2-1C52-4ADF-B60D-16608BFC3F14}" type="slidenum">
              <a:rPr lang="es-AR" altLang="es-AR" smtClean="0"/>
              <a:pPr>
                <a:spcBef>
                  <a:spcPct val="0"/>
                </a:spcBef>
              </a:pPr>
              <a:t>4</a:t>
            </a:fld>
            <a:endParaRPr lang="es-AR" altLang="es-AR"/>
          </a:p>
        </p:txBody>
      </p:sp>
      <p:sp>
        <p:nvSpPr>
          <p:cNvPr id="30725" name="4 Marcador de encabezado">
            <a:extLst>
              <a:ext uri="{FF2B5EF4-FFF2-40B4-BE49-F238E27FC236}">
                <a16:creationId xmlns:a16="http://schemas.microsoft.com/office/drawing/2014/main" id="{0525B626-4B58-D51B-FA5E-3AF826BA8413}"/>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30726" name="5 Marcador de pie de página">
            <a:extLst>
              <a:ext uri="{FF2B5EF4-FFF2-40B4-BE49-F238E27FC236}">
                <a16:creationId xmlns:a16="http://schemas.microsoft.com/office/drawing/2014/main" id="{60E00DB6-020C-D383-1FDB-D54216516737}"/>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2A1EB-579D-9328-AE02-8DFECC426285}"/>
            </a:ext>
          </a:extLst>
        </p:cNvPr>
        <p:cNvGrpSpPr/>
        <p:nvPr/>
      </p:nvGrpSpPr>
      <p:grpSpPr>
        <a:xfrm>
          <a:off x="0" y="0"/>
          <a:ext cx="0" cy="0"/>
          <a:chOff x="0" y="0"/>
          <a:chExt cx="0" cy="0"/>
        </a:xfrm>
      </p:grpSpPr>
      <p:sp>
        <p:nvSpPr>
          <p:cNvPr id="23554" name="1 Marcador de imagen de diapositiva">
            <a:extLst>
              <a:ext uri="{FF2B5EF4-FFF2-40B4-BE49-F238E27FC236}">
                <a16:creationId xmlns:a16="http://schemas.microsoft.com/office/drawing/2014/main" id="{E2FD8B77-EDB7-0ECF-C9BD-D75774F5F4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a:extLst>
              <a:ext uri="{FF2B5EF4-FFF2-40B4-BE49-F238E27FC236}">
                <a16:creationId xmlns:a16="http://schemas.microsoft.com/office/drawing/2014/main" id="{3892D3A7-5D37-6C02-0178-0A2868F62A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7652" name="3 Marcador de número de diapositiva">
            <a:extLst>
              <a:ext uri="{FF2B5EF4-FFF2-40B4-BE49-F238E27FC236}">
                <a16:creationId xmlns:a16="http://schemas.microsoft.com/office/drawing/2014/main" id="{F82B5C30-6176-88FA-625A-FE0070B20ED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6EBAE4-16DD-44BC-913E-5F409D0B0C47}" type="slidenum">
              <a:rPr lang="es-AR" altLang="es-AR">
                <a:latin typeface="Calibri" panose="020F0502020204030204" pitchFamily="34" charset="0"/>
              </a:rPr>
              <a:pPr eaLnBrk="1" hangingPunct="1"/>
              <a:t>22</a:t>
            </a:fld>
            <a:endParaRPr lang="es-AR" altLang="es-AR">
              <a:latin typeface="Calibri" panose="020F0502020204030204" pitchFamily="34" charset="0"/>
            </a:endParaRPr>
          </a:p>
        </p:txBody>
      </p:sp>
      <p:sp>
        <p:nvSpPr>
          <p:cNvPr id="27653" name="4 Marcador de encabezado">
            <a:extLst>
              <a:ext uri="{FF2B5EF4-FFF2-40B4-BE49-F238E27FC236}">
                <a16:creationId xmlns:a16="http://schemas.microsoft.com/office/drawing/2014/main" id="{8DE3E4A7-8CD0-E119-4D94-14B47EB3A067}"/>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27654" name="5 Marcador de pie de página">
            <a:extLst>
              <a:ext uri="{FF2B5EF4-FFF2-40B4-BE49-F238E27FC236}">
                <a16:creationId xmlns:a16="http://schemas.microsoft.com/office/drawing/2014/main" id="{9DAF5F93-CFA4-637F-DA2C-D48E08B324A5}"/>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extLst>
      <p:ext uri="{BB962C8B-B14F-4D97-AF65-F5344CB8AC3E}">
        <p14:creationId xmlns:p14="http://schemas.microsoft.com/office/powerpoint/2010/main" val="1304718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68200-396D-CA1C-C507-1FF92AC01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A8F0B-6BE0-B745-102D-613AD0680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D99D9-32B5-1235-DB5B-4707FAD9BA7C}"/>
              </a:ext>
            </a:extLst>
          </p:cNvPr>
          <p:cNvSpPr>
            <a:spLocks noGrp="1"/>
          </p:cNvSpPr>
          <p:nvPr>
            <p:ph type="body" idx="1"/>
          </p:nvPr>
        </p:nvSpPr>
        <p:spPr/>
        <p:txBody>
          <a:bodyPr/>
          <a:lstStyle/>
          <a:p>
            <a:r>
              <a:rPr lang="es-AR" dirty="0"/>
              <a:t>Brinell, Rockwell, Vickers, y Knoop miden la huella de la </a:t>
            </a:r>
            <a:r>
              <a:rPr lang="es-AR" dirty="0" err="1"/>
              <a:t>indentación</a:t>
            </a:r>
            <a:r>
              <a:rPr lang="es-AR" dirty="0"/>
              <a:t> </a:t>
            </a:r>
          </a:p>
          <a:p>
            <a:r>
              <a:rPr lang="es-AR" dirty="0"/>
              <a:t>Shore: Se mide la profundidad que logra entrar el indentador en el material.</a:t>
            </a:r>
          </a:p>
          <a:p>
            <a:r>
              <a:rPr lang="es-AR" dirty="0"/>
              <a:t>Los mas Importantes son </a:t>
            </a:r>
            <a:r>
              <a:rPr lang="es-AR" b="1" dirty="0"/>
              <a:t>SHORE A y SHORE D</a:t>
            </a:r>
          </a:p>
        </p:txBody>
      </p:sp>
      <p:sp>
        <p:nvSpPr>
          <p:cNvPr id="4" name="Slide Number Placeholder 3">
            <a:extLst>
              <a:ext uri="{FF2B5EF4-FFF2-40B4-BE49-F238E27FC236}">
                <a16:creationId xmlns:a16="http://schemas.microsoft.com/office/drawing/2014/main" id="{78C9A4B0-4579-D8E5-42B1-F09AF7ED0139}"/>
              </a:ext>
            </a:extLst>
          </p:cNvPr>
          <p:cNvSpPr>
            <a:spLocks noGrp="1"/>
          </p:cNvSpPr>
          <p:nvPr>
            <p:ph type="sldNum" sz="quarter" idx="5"/>
          </p:nvPr>
        </p:nvSpPr>
        <p:spPr/>
        <p:txBody>
          <a:bodyPr/>
          <a:lstStyle/>
          <a:p>
            <a:fld id="{11FF3882-5476-4E6E-B257-D19C6D960707}" type="slidenum">
              <a:rPr lang="es-AR" smtClean="0"/>
              <a:t>23</a:t>
            </a:fld>
            <a:endParaRPr lang="es-AR"/>
          </a:p>
        </p:txBody>
      </p:sp>
    </p:spTree>
    <p:extLst>
      <p:ext uri="{BB962C8B-B14F-4D97-AF65-F5344CB8AC3E}">
        <p14:creationId xmlns:p14="http://schemas.microsoft.com/office/powerpoint/2010/main" val="616652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a:extLst>
              <a:ext uri="{FF2B5EF4-FFF2-40B4-BE49-F238E27FC236}">
                <a16:creationId xmlns:a16="http://schemas.microsoft.com/office/drawing/2014/main" id="{834A708B-D33A-9B0A-F02F-562E3DDD10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a:extLst>
              <a:ext uri="{FF2B5EF4-FFF2-40B4-BE49-F238E27FC236}">
                <a16:creationId xmlns:a16="http://schemas.microsoft.com/office/drawing/2014/main" id="{15B82421-CC54-6F10-E906-4C74544030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8676" name="3 Marcador de número de diapositiva">
            <a:extLst>
              <a:ext uri="{FF2B5EF4-FFF2-40B4-BE49-F238E27FC236}">
                <a16:creationId xmlns:a16="http://schemas.microsoft.com/office/drawing/2014/main" id="{75347360-779A-E262-8B10-461C5862466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7AD5AD-944D-4162-B07E-913D92288A66}" type="slidenum">
              <a:rPr lang="es-AR" altLang="es-AR">
                <a:latin typeface="Calibri" panose="020F0502020204030204" pitchFamily="34" charset="0"/>
              </a:rPr>
              <a:pPr eaLnBrk="1" hangingPunct="1"/>
              <a:t>24</a:t>
            </a:fld>
            <a:endParaRPr lang="es-AR" altLang="es-AR">
              <a:latin typeface="Calibri" panose="020F0502020204030204" pitchFamily="34" charset="0"/>
            </a:endParaRPr>
          </a:p>
        </p:txBody>
      </p:sp>
      <p:sp>
        <p:nvSpPr>
          <p:cNvPr id="28677" name="4 Marcador de encabezado">
            <a:extLst>
              <a:ext uri="{FF2B5EF4-FFF2-40B4-BE49-F238E27FC236}">
                <a16:creationId xmlns:a16="http://schemas.microsoft.com/office/drawing/2014/main" id="{D1CA7CA9-A71B-B200-A64E-923788F2C4C1}"/>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28678" name="5 Marcador de pie de página">
            <a:extLst>
              <a:ext uri="{FF2B5EF4-FFF2-40B4-BE49-F238E27FC236}">
                <a16:creationId xmlns:a16="http://schemas.microsoft.com/office/drawing/2014/main" id="{7636B9F6-13FD-B485-8802-B8E4A1F2F56C}"/>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A390-A738-C75D-EC12-072E56A0E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FCA5B-54EF-7BD2-4EEC-F5C8D4749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405D3-1546-0D6B-6BBB-702F224DCC7B}"/>
              </a:ext>
            </a:extLst>
          </p:cNvPr>
          <p:cNvSpPr>
            <a:spLocks noGrp="1"/>
          </p:cNvSpPr>
          <p:nvPr>
            <p:ph type="body" idx="1"/>
          </p:nvPr>
        </p:nvSpPr>
        <p:spPr/>
        <p:txBody>
          <a:bodyPr/>
          <a:lstStyle/>
          <a:p>
            <a:r>
              <a:rPr lang="es-AR" dirty="0"/>
              <a:t>PDF TABLA COMPARATIVA </a:t>
            </a:r>
          </a:p>
        </p:txBody>
      </p:sp>
      <p:sp>
        <p:nvSpPr>
          <p:cNvPr id="4" name="Slide Number Placeholder 3">
            <a:extLst>
              <a:ext uri="{FF2B5EF4-FFF2-40B4-BE49-F238E27FC236}">
                <a16:creationId xmlns:a16="http://schemas.microsoft.com/office/drawing/2014/main" id="{57575C6C-92AB-B9B5-9F07-1ED1A57439C7}"/>
              </a:ext>
            </a:extLst>
          </p:cNvPr>
          <p:cNvSpPr>
            <a:spLocks noGrp="1"/>
          </p:cNvSpPr>
          <p:nvPr>
            <p:ph type="sldNum" sz="quarter" idx="5"/>
          </p:nvPr>
        </p:nvSpPr>
        <p:spPr/>
        <p:txBody>
          <a:bodyPr/>
          <a:lstStyle/>
          <a:p>
            <a:fld id="{11FF3882-5476-4E6E-B257-D19C6D960707}" type="slidenum">
              <a:rPr lang="es-AR" smtClean="0"/>
              <a:t>25</a:t>
            </a:fld>
            <a:endParaRPr lang="es-AR"/>
          </a:p>
        </p:txBody>
      </p:sp>
    </p:spTree>
    <p:extLst>
      <p:ext uri="{BB962C8B-B14F-4D97-AF65-F5344CB8AC3E}">
        <p14:creationId xmlns:p14="http://schemas.microsoft.com/office/powerpoint/2010/main" val="3763667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CF38E-23C7-0BB0-3474-FE6C86E81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62404-902B-71C1-F35A-619F4CAA4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EE831-04FF-2B65-7D93-101BBB4D7223}"/>
              </a:ext>
            </a:extLst>
          </p:cNvPr>
          <p:cNvSpPr>
            <a:spLocks noGrp="1"/>
          </p:cNvSpPr>
          <p:nvPr>
            <p:ph type="body" idx="1"/>
          </p:nvPr>
        </p:nvSpPr>
        <p:spPr/>
        <p:txBody>
          <a:bodyPr/>
          <a:lstStyle/>
          <a:p>
            <a:r>
              <a:rPr lang="es-AR" dirty="0"/>
              <a:t>PDF TABLA COMPARATIVA </a:t>
            </a:r>
          </a:p>
        </p:txBody>
      </p:sp>
      <p:sp>
        <p:nvSpPr>
          <p:cNvPr id="4" name="Slide Number Placeholder 3">
            <a:extLst>
              <a:ext uri="{FF2B5EF4-FFF2-40B4-BE49-F238E27FC236}">
                <a16:creationId xmlns:a16="http://schemas.microsoft.com/office/drawing/2014/main" id="{DE6D5335-152A-F3EA-BD7F-82E6F70953EB}"/>
              </a:ext>
            </a:extLst>
          </p:cNvPr>
          <p:cNvSpPr>
            <a:spLocks noGrp="1"/>
          </p:cNvSpPr>
          <p:nvPr>
            <p:ph type="sldNum" sz="quarter" idx="5"/>
          </p:nvPr>
        </p:nvSpPr>
        <p:spPr/>
        <p:txBody>
          <a:bodyPr/>
          <a:lstStyle/>
          <a:p>
            <a:fld id="{11FF3882-5476-4E6E-B257-D19C6D960707}" type="slidenum">
              <a:rPr lang="es-AR" smtClean="0"/>
              <a:t>26</a:t>
            </a:fld>
            <a:endParaRPr lang="es-AR"/>
          </a:p>
        </p:txBody>
      </p:sp>
    </p:spTree>
    <p:extLst>
      <p:ext uri="{BB962C8B-B14F-4D97-AF65-F5344CB8AC3E}">
        <p14:creationId xmlns:p14="http://schemas.microsoft.com/office/powerpoint/2010/main" val="1347447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E7AE2-A1D9-E0E3-ACE4-81A5852A53B4}"/>
            </a:ext>
          </a:extLst>
        </p:cNvPr>
        <p:cNvGrpSpPr/>
        <p:nvPr/>
      </p:nvGrpSpPr>
      <p:grpSpPr>
        <a:xfrm>
          <a:off x="0" y="0"/>
          <a:ext cx="0" cy="0"/>
          <a:chOff x="0" y="0"/>
          <a:chExt cx="0" cy="0"/>
        </a:xfrm>
      </p:grpSpPr>
      <p:sp>
        <p:nvSpPr>
          <p:cNvPr id="23554" name="1 Marcador de imagen de diapositiva">
            <a:extLst>
              <a:ext uri="{FF2B5EF4-FFF2-40B4-BE49-F238E27FC236}">
                <a16:creationId xmlns:a16="http://schemas.microsoft.com/office/drawing/2014/main" id="{BD35BE25-F946-CED9-41F4-3C61F066DC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a:extLst>
              <a:ext uri="{FF2B5EF4-FFF2-40B4-BE49-F238E27FC236}">
                <a16:creationId xmlns:a16="http://schemas.microsoft.com/office/drawing/2014/main" id="{8CD6749F-0882-6963-4CEA-3DCFA81D3F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7652" name="3 Marcador de número de diapositiva">
            <a:extLst>
              <a:ext uri="{FF2B5EF4-FFF2-40B4-BE49-F238E27FC236}">
                <a16:creationId xmlns:a16="http://schemas.microsoft.com/office/drawing/2014/main" id="{36AEE0D9-9AAF-F93B-1913-9DF94566495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6EBAE4-16DD-44BC-913E-5F409D0B0C47}" type="slidenum">
              <a:rPr lang="es-AR" altLang="es-AR">
                <a:latin typeface="Calibri" panose="020F0502020204030204" pitchFamily="34" charset="0"/>
              </a:rPr>
              <a:pPr eaLnBrk="1" hangingPunct="1"/>
              <a:t>27</a:t>
            </a:fld>
            <a:endParaRPr lang="es-AR" altLang="es-AR">
              <a:latin typeface="Calibri" panose="020F0502020204030204" pitchFamily="34" charset="0"/>
            </a:endParaRPr>
          </a:p>
        </p:txBody>
      </p:sp>
      <p:sp>
        <p:nvSpPr>
          <p:cNvPr id="27653" name="4 Marcador de encabezado">
            <a:extLst>
              <a:ext uri="{FF2B5EF4-FFF2-40B4-BE49-F238E27FC236}">
                <a16:creationId xmlns:a16="http://schemas.microsoft.com/office/drawing/2014/main" id="{06D3B166-CD2A-AB97-2E83-E35DC775FA47}"/>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27654" name="5 Marcador de pie de página">
            <a:extLst>
              <a:ext uri="{FF2B5EF4-FFF2-40B4-BE49-F238E27FC236}">
                <a16:creationId xmlns:a16="http://schemas.microsoft.com/office/drawing/2014/main" id="{D16CD3FC-B9D6-69F3-8EEA-F4B72B2EF3DF}"/>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extLst>
      <p:ext uri="{BB962C8B-B14F-4D97-AF65-F5344CB8AC3E}">
        <p14:creationId xmlns:p14="http://schemas.microsoft.com/office/powerpoint/2010/main" val="928815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2D12B-55CE-F182-D46C-66ED412F1F08}"/>
            </a:ext>
          </a:extLst>
        </p:cNvPr>
        <p:cNvGrpSpPr/>
        <p:nvPr/>
      </p:nvGrpSpPr>
      <p:grpSpPr>
        <a:xfrm>
          <a:off x="0" y="0"/>
          <a:ext cx="0" cy="0"/>
          <a:chOff x="0" y="0"/>
          <a:chExt cx="0" cy="0"/>
        </a:xfrm>
      </p:grpSpPr>
      <p:sp>
        <p:nvSpPr>
          <p:cNvPr id="23554" name="1 Marcador de imagen de diapositiva">
            <a:extLst>
              <a:ext uri="{FF2B5EF4-FFF2-40B4-BE49-F238E27FC236}">
                <a16:creationId xmlns:a16="http://schemas.microsoft.com/office/drawing/2014/main" id="{9A9D6E2A-1F3C-1D28-FF08-58B9E69CC9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a:extLst>
              <a:ext uri="{FF2B5EF4-FFF2-40B4-BE49-F238E27FC236}">
                <a16:creationId xmlns:a16="http://schemas.microsoft.com/office/drawing/2014/main" id="{9893ED9D-6301-E6DF-42A8-E8405B53CE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7652" name="3 Marcador de número de diapositiva">
            <a:extLst>
              <a:ext uri="{FF2B5EF4-FFF2-40B4-BE49-F238E27FC236}">
                <a16:creationId xmlns:a16="http://schemas.microsoft.com/office/drawing/2014/main" id="{4DC6F63F-C509-D427-086A-EDABFDA2779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6EBAE4-16DD-44BC-913E-5F409D0B0C47}" type="slidenum">
              <a:rPr lang="es-AR" altLang="es-AR">
                <a:latin typeface="Calibri" panose="020F0502020204030204" pitchFamily="34" charset="0"/>
              </a:rPr>
              <a:pPr eaLnBrk="1" hangingPunct="1"/>
              <a:t>28</a:t>
            </a:fld>
            <a:endParaRPr lang="es-AR" altLang="es-AR">
              <a:latin typeface="Calibri" panose="020F0502020204030204" pitchFamily="34" charset="0"/>
            </a:endParaRPr>
          </a:p>
        </p:txBody>
      </p:sp>
      <p:sp>
        <p:nvSpPr>
          <p:cNvPr id="27653" name="4 Marcador de encabezado">
            <a:extLst>
              <a:ext uri="{FF2B5EF4-FFF2-40B4-BE49-F238E27FC236}">
                <a16:creationId xmlns:a16="http://schemas.microsoft.com/office/drawing/2014/main" id="{C71E105E-A480-C802-412D-F129376D1CD1}"/>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27654" name="5 Marcador de pie de página">
            <a:extLst>
              <a:ext uri="{FF2B5EF4-FFF2-40B4-BE49-F238E27FC236}">
                <a16:creationId xmlns:a16="http://schemas.microsoft.com/office/drawing/2014/main" id="{0A524E89-446A-ABD9-F8A0-078EF4E07C5D}"/>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extLst>
      <p:ext uri="{BB962C8B-B14F-4D97-AF65-F5344CB8AC3E}">
        <p14:creationId xmlns:p14="http://schemas.microsoft.com/office/powerpoint/2010/main" val="2631218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DAE47-4E1A-1644-3476-95348EFF897E}"/>
            </a:ext>
          </a:extLst>
        </p:cNvPr>
        <p:cNvGrpSpPr/>
        <p:nvPr/>
      </p:nvGrpSpPr>
      <p:grpSpPr>
        <a:xfrm>
          <a:off x="0" y="0"/>
          <a:ext cx="0" cy="0"/>
          <a:chOff x="0" y="0"/>
          <a:chExt cx="0" cy="0"/>
        </a:xfrm>
      </p:grpSpPr>
      <p:sp>
        <p:nvSpPr>
          <p:cNvPr id="23554" name="1 Marcador de imagen de diapositiva">
            <a:extLst>
              <a:ext uri="{FF2B5EF4-FFF2-40B4-BE49-F238E27FC236}">
                <a16:creationId xmlns:a16="http://schemas.microsoft.com/office/drawing/2014/main" id="{D1C1A42C-2C8D-7C53-9A0F-35EA22FDB3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a:extLst>
              <a:ext uri="{FF2B5EF4-FFF2-40B4-BE49-F238E27FC236}">
                <a16:creationId xmlns:a16="http://schemas.microsoft.com/office/drawing/2014/main" id="{87295EB2-B5A7-575C-AF67-787F32D42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7652" name="3 Marcador de número de diapositiva">
            <a:extLst>
              <a:ext uri="{FF2B5EF4-FFF2-40B4-BE49-F238E27FC236}">
                <a16:creationId xmlns:a16="http://schemas.microsoft.com/office/drawing/2014/main" id="{B5BB20E2-02C0-FEE2-E333-593BAACE7C6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6EBAE4-16DD-44BC-913E-5F409D0B0C47}" type="slidenum">
              <a:rPr lang="es-AR" altLang="es-AR">
                <a:latin typeface="Calibri" panose="020F0502020204030204" pitchFamily="34" charset="0"/>
              </a:rPr>
              <a:pPr eaLnBrk="1" hangingPunct="1"/>
              <a:t>31</a:t>
            </a:fld>
            <a:endParaRPr lang="es-AR" altLang="es-AR">
              <a:latin typeface="Calibri" panose="020F0502020204030204" pitchFamily="34" charset="0"/>
            </a:endParaRPr>
          </a:p>
        </p:txBody>
      </p:sp>
      <p:sp>
        <p:nvSpPr>
          <p:cNvPr id="27653" name="4 Marcador de encabezado">
            <a:extLst>
              <a:ext uri="{FF2B5EF4-FFF2-40B4-BE49-F238E27FC236}">
                <a16:creationId xmlns:a16="http://schemas.microsoft.com/office/drawing/2014/main" id="{DE78AFD5-FA63-AD10-F351-A7ABC813BE93}"/>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27654" name="5 Marcador de pie de página">
            <a:extLst>
              <a:ext uri="{FF2B5EF4-FFF2-40B4-BE49-F238E27FC236}">
                <a16:creationId xmlns:a16="http://schemas.microsoft.com/office/drawing/2014/main" id="{3B8239E4-DAB2-70B5-F977-97D2DD016550}"/>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extLst>
      <p:ext uri="{BB962C8B-B14F-4D97-AF65-F5344CB8AC3E}">
        <p14:creationId xmlns:p14="http://schemas.microsoft.com/office/powerpoint/2010/main" val="1452032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g · = tasa de cortante, 1/s; </a:t>
            </a:r>
            <a:r>
              <a:rPr lang="es-MX" dirty="0" err="1"/>
              <a:t>dv</a:t>
            </a:r>
            <a:r>
              <a:rPr lang="es-MX" dirty="0"/>
              <a:t> = cambio incremental de la velocidad, m/s (in/s); y </a:t>
            </a:r>
            <a:r>
              <a:rPr lang="es-MX" dirty="0" err="1"/>
              <a:t>dy</a:t>
            </a:r>
            <a:r>
              <a:rPr lang="es-MX" dirty="0"/>
              <a:t> = cambio incremental de la distancia y, m (in). La viscosidad cortante es la propiedad del fluido que define la relación entre F/A y </a:t>
            </a:r>
            <a:r>
              <a:rPr lang="es-MX" dirty="0" err="1"/>
              <a:t>dv</a:t>
            </a:r>
            <a:r>
              <a:rPr lang="es-MX" dirty="0"/>
              <a:t>/</a:t>
            </a:r>
            <a:r>
              <a:rPr lang="es-MX" dirty="0" err="1"/>
              <a:t>dy</a:t>
            </a:r>
            <a:endParaRPr lang="es-MX" dirty="0"/>
          </a:p>
          <a:p>
            <a:r>
              <a:rPr lang="es-MX" dirty="0"/>
              <a:t>HAY UN ERROR EN EL LIBRO: DONDE HAY UNA y ES UNA r;</a:t>
            </a:r>
            <a:endParaRPr lang="es-AR" dirty="0"/>
          </a:p>
        </p:txBody>
      </p:sp>
      <p:sp>
        <p:nvSpPr>
          <p:cNvPr id="4" name="Slide Number Placeholder 3"/>
          <p:cNvSpPr>
            <a:spLocks noGrp="1"/>
          </p:cNvSpPr>
          <p:nvPr>
            <p:ph type="sldNum" sz="quarter" idx="5"/>
          </p:nvPr>
        </p:nvSpPr>
        <p:spPr/>
        <p:txBody>
          <a:bodyPr/>
          <a:lstStyle/>
          <a:p>
            <a:fld id="{11FF3882-5476-4E6E-B257-D19C6D960707}" type="slidenum">
              <a:rPr lang="es-AR" smtClean="0"/>
              <a:t>32</a:t>
            </a:fld>
            <a:endParaRPr lang="es-AR"/>
          </a:p>
        </p:txBody>
      </p:sp>
    </p:spTree>
    <p:extLst>
      <p:ext uri="{BB962C8B-B14F-4D97-AF65-F5344CB8AC3E}">
        <p14:creationId xmlns:p14="http://schemas.microsoft.com/office/powerpoint/2010/main" val="6849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3E64B-B8BD-11C5-D432-1FCE08398650}"/>
            </a:ext>
          </a:extLst>
        </p:cNvPr>
        <p:cNvGrpSpPr/>
        <p:nvPr/>
      </p:nvGrpSpPr>
      <p:grpSpPr>
        <a:xfrm>
          <a:off x="0" y="0"/>
          <a:ext cx="0" cy="0"/>
          <a:chOff x="0" y="0"/>
          <a:chExt cx="0" cy="0"/>
        </a:xfrm>
      </p:grpSpPr>
      <p:sp>
        <p:nvSpPr>
          <p:cNvPr id="7170" name="1 Marcador de imagen de diapositiva">
            <a:extLst>
              <a:ext uri="{FF2B5EF4-FFF2-40B4-BE49-F238E27FC236}">
                <a16:creationId xmlns:a16="http://schemas.microsoft.com/office/drawing/2014/main" id="{6C161059-183D-40D4-0047-27A3D59F0B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a:extLst>
              <a:ext uri="{FF2B5EF4-FFF2-40B4-BE49-F238E27FC236}">
                <a16:creationId xmlns:a16="http://schemas.microsoft.com/office/drawing/2014/main" id="{7BFEB1BF-9D9C-7A8E-C7B5-1561ED1DAA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7172" name="3 Marcador de número de diapositiva">
            <a:extLst>
              <a:ext uri="{FF2B5EF4-FFF2-40B4-BE49-F238E27FC236}">
                <a16:creationId xmlns:a16="http://schemas.microsoft.com/office/drawing/2014/main" id="{CA423E0E-796A-9A65-C6EF-ECBEA7F04C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D1DBC3-BB2A-4B4E-ACD8-2BEACA497413}" type="slidenum">
              <a:rPr lang="es-AR" altLang="es-AR" smtClean="0"/>
              <a:pPr>
                <a:spcBef>
                  <a:spcPct val="0"/>
                </a:spcBef>
              </a:pPr>
              <a:t>5</a:t>
            </a:fld>
            <a:endParaRPr lang="es-AR" altLang="es-AR"/>
          </a:p>
        </p:txBody>
      </p:sp>
      <p:sp>
        <p:nvSpPr>
          <p:cNvPr id="30725" name="4 Marcador de encabezado">
            <a:extLst>
              <a:ext uri="{FF2B5EF4-FFF2-40B4-BE49-F238E27FC236}">
                <a16:creationId xmlns:a16="http://schemas.microsoft.com/office/drawing/2014/main" id="{E7281AA2-44AF-9A1D-0AE4-90E897631830}"/>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30726" name="5 Marcador de pie de página">
            <a:extLst>
              <a:ext uri="{FF2B5EF4-FFF2-40B4-BE49-F238E27FC236}">
                <a16:creationId xmlns:a16="http://schemas.microsoft.com/office/drawing/2014/main" id="{EB2A6467-AFFD-CF0D-D636-AB78D496E057}"/>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extLst>
      <p:ext uri="{BB962C8B-B14F-4D97-AF65-F5344CB8AC3E}">
        <p14:creationId xmlns:p14="http://schemas.microsoft.com/office/powerpoint/2010/main" val="27329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a:extLst>
              <a:ext uri="{FF2B5EF4-FFF2-40B4-BE49-F238E27FC236}">
                <a16:creationId xmlns:a16="http://schemas.microsoft.com/office/drawing/2014/main" id="{0A0D825C-0FD6-CE2B-FEEE-717CD61EC9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a:extLst>
              <a:ext uri="{FF2B5EF4-FFF2-40B4-BE49-F238E27FC236}">
                <a16:creationId xmlns:a16="http://schemas.microsoft.com/office/drawing/2014/main" id="{E9C2630F-7866-345D-CD86-21E673C831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5124" name="3 Marcador de número de diapositiva">
            <a:extLst>
              <a:ext uri="{FF2B5EF4-FFF2-40B4-BE49-F238E27FC236}">
                <a16:creationId xmlns:a16="http://schemas.microsoft.com/office/drawing/2014/main" id="{FA19F39E-8B28-979A-916F-BC9EA94249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4C782D-4627-465C-9583-CF7E12AD5331}" type="slidenum">
              <a:rPr lang="es-AR" altLang="es-AR" smtClean="0"/>
              <a:pPr>
                <a:spcBef>
                  <a:spcPct val="0"/>
                </a:spcBef>
              </a:pPr>
              <a:t>6</a:t>
            </a:fld>
            <a:endParaRPr lang="es-AR" altLang="es-AR"/>
          </a:p>
        </p:txBody>
      </p:sp>
      <p:sp>
        <p:nvSpPr>
          <p:cNvPr id="30725" name="4 Marcador de encabezado">
            <a:extLst>
              <a:ext uri="{FF2B5EF4-FFF2-40B4-BE49-F238E27FC236}">
                <a16:creationId xmlns:a16="http://schemas.microsoft.com/office/drawing/2014/main" id="{50FCBD42-509A-5623-72FC-D0289A3914A3}"/>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30726" name="5 Marcador de pie de página">
            <a:extLst>
              <a:ext uri="{FF2B5EF4-FFF2-40B4-BE49-F238E27FC236}">
                <a16:creationId xmlns:a16="http://schemas.microsoft.com/office/drawing/2014/main" id="{ED5E9339-8F6C-73ED-DF76-8E6CCAFCF90B}"/>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7E376-A74E-1935-BBF8-44F3097AF189}"/>
            </a:ext>
          </a:extLst>
        </p:cNvPr>
        <p:cNvGrpSpPr/>
        <p:nvPr/>
      </p:nvGrpSpPr>
      <p:grpSpPr>
        <a:xfrm>
          <a:off x="0" y="0"/>
          <a:ext cx="0" cy="0"/>
          <a:chOff x="0" y="0"/>
          <a:chExt cx="0" cy="0"/>
        </a:xfrm>
      </p:grpSpPr>
      <p:sp>
        <p:nvSpPr>
          <p:cNvPr id="7170" name="1 Marcador de imagen de diapositiva">
            <a:extLst>
              <a:ext uri="{FF2B5EF4-FFF2-40B4-BE49-F238E27FC236}">
                <a16:creationId xmlns:a16="http://schemas.microsoft.com/office/drawing/2014/main" id="{064FD82E-5F57-20B6-6845-92DDCF4564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a:extLst>
              <a:ext uri="{FF2B5EF4-FFF2-40B4-BE49-F238E27FC236}">
                <a16:creationId xmlns:a16="http://schemas.microsoft.com/office/drawing/2014/main" id="{B402A172-5E4C-8437-146D-EBADC27CF0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7172" name="3 Marcador de número de diapositiva">
            <a:extLst>
              <a:ext uri="{FF2B5EF4-FFF2-40B4-BE49-F238E27FC236}">
                <a16:creationId xmlns:a16="http://schemas.microsoft.com/office/drawing/2014/main" id="{52943E05-6E5E-5073-856E-10BC02BEAF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D1DBC3-BB2A-4B4E-ACD8-2BEACA497413}" type="slidenum">
              <a:rPr lang="es-AR" altLang="es-AR" smtClean="0"/>
              <a:pPr>
                <a:spcBef>
                  <a:spcPct val="0"/>
                </a:spcBef>
              </a:pPr>
              <a:t>7</a:t>
            </a:fld>
            <a:endParaRPr lang="es-AR" altLang="es-AR"/>
          </a:p>
        </p:txBody>
      </p:sp>
      <p:sp>
        <p:nvSpPr>
          <p:cNvPr id="30725" name="4 Marcador de encabezado">
            <a:extLst>
              <a:ext uri="{FF2B5EF4-FFF2-40B4-BE49-F238E27FC236}">
                <a16:creationId xmlns:a16="http://schemas.microsoft.com/office/drawing/2014/main" id="{99C8FEC0-0D4C-8603-25FB-223AFBCFBBB5}"/>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30726" name="5 Marcador de pie de página">
            <a:extLst>
              <a:ext uri="{FF2B5EF4-FFF2-40B4-BE49-F238E27FC236}">
                <a16:creationId xmlns:a16="http://schemas.microsoft.com/office/drawing/2014/main" id="{DC7EDFEF-9596-DBD9-5416-C0C55C3E5EA2}"/>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extLst>
      <p:ext uri="{BB962C8B-B14F-4D97-AF65-F5344CB8AC3E}">
        <p14:creationId xmlns:p14="http://schemas.microsoft.com/office/powerpoint/2010/main" val="245693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a:extLst>
              <a:ext uri="{FF2B5EF4-FFF2-40B4-BE49-F238E27FC236}">
                <a16:creationId xmlns:a16="http://schemas.microsoft.com/office/drawing/2014/main" id="{A3D99E9B-314C-371C-F036-C2B37F5AEC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a:extLst>
              <a:ext uri="{FF2B5EF4-FFF2-40B4-BE49-F238E27FC236}">
                <a16:creationId xmlns:a16="http://schemas.microsoft.com/office/drawing/2014/main" id="{FAA69510-E80E-4CFA-AA2C-EE2346245C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12292" name="3 Marcador de número de diapositiva">
            <a:extLst>
              <a:ext uri="{FF2B5EF4-FFF2-40B4-BE49-F238E27FC236}">
                <a16:creationId xmlns:a16="http://schemas.microsoft.com/office/drawing/2014/main" id="{A08BB402-4B81-926B-D634-B8039BCE47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77321B-B140-4F76-9597-BDA73BD3A98B}" type="slidenum">
              <a:rPr lang="es-AR" altLang="es-AR" smtClean="0"/>
              <a:pPr>
                <a:spcBef>
                  <a:spcPct val="0"/>
                </a:spcBef>
              </a:pPr>
              <a:t>8</a:t>
            </a:fld>
            <a:endParaRPr lang="es-AR" altLang="es-AR"/>
          </a:p>
        </p:txBody>
      </p:sp>
      <p:sp>
        <p:nvSpPr>
          <p:cNvPr id="30725" name="4 Marcador de encabezado">
            <a:extLst>
              <a:ext uri="{FF2B5EF4-FFF2-40B4-BE49-F238E27FC236}">
                <a16:creationId xmlns:a16="http://schemas.microsoft.com/office/drawing/2014/main" id="{5C84EFE9-B080-4EB5-A2B7-3D7897C8DF48}"/>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AR"/>
          </a:p>
        </p:txBody>
      </p:sp>
      <p:sp>
        <p:nvSpPr>
          <p:cNvPr id="30726" name="5 Marcador de pie de página">
            <a:extLst>
              <a:ext uri="{FF2B5EF4-FFF2-40B4-BE49-F238E27FC236}">
                <a16:creationId xmlns:a16="http://schemas.microsoft.com/office/drawing/2014/main" id="{6508898B-63AB-565A-2CC8-61C37792D11E}"/>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11FF3882-5476-4E6E-B257-D19C6D960707}" type="slidenum">
              <a:rPr lang="es-AR" smtClean="0"/>
              <a:t>9</a:t>
            </a:fld>
            <a:endParaRPr lang="es-AR"/>
          </a:p>
        </p:txBody>
      </p:sp>
    </p:spTree>
    <p:extLst>
      <p:ext uri="{BB962C8B-B14F-4D97-AF65-F5344CB8AC3E}">
        <p14:creationId xmlns:p14="http://schemas.microsoft.com/office/powerpoint/2010/main" val="242076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C4D97-F529-85A6-7FA0-AF451C04F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88FEE-94A4-E890-E5B0-C31327B436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0913D-8804-7039-6F57-9D20CEA0A23F}"/>
              </a:ext>
            </a:extLst>
          </p:cNvPr>
          <p:cNvSpPr>
            <a:spLocks noGrp="1"/>
          </p:cNvSpPr>
          <p:nvPr>
            <p:ph type="body" idx="1"/>
          </p:nvPr>
        </p:nvSpPr>
        <p:spPr/>
        <p:txBody>
          <a:bodyPr/>
          <a:lstStyle/>
          <a:p>
            <a:endParaRPr lang="es-AR" dirty="0"/>
          </a:p>
        </p:txBody>
      </p:sp>
      <p:sp>
        <p:nvSpPr>
          <p:cNvPr id="4" name="Slide Number Placeholder 3">
            <a:extLst>
              <a:ext uri="{FF2B5EF4-FFF2-40B4-BE49-F238E27FC236}">
                <a16:creationId xmlns:a16="http://schemas.microsoft.com/office/drawing/2014/main" id="{432C2566-29D8-4DAB-4226-455F16B4B851}"/>
              </a:ext>
            </a:extLst>
          </p:cNvPr>
          <p:cNvSpPr>
            <a:spLocks noGrp="1"/>
          </p:cNvSpPr>
          <p:nvPr>
            <p:ph type="sldNum" sz="quarter" idx="5"/>
          </p:nvPr>
        </p:nvSpPr>
        <p:spPr/>
        <p:txBody>
          <a:bodyPr/>
          <a:lstStyle/>
          <a:p>
            <a:fld id="{11FF3882-5476-4E6E-B257-D19C6D960707}" type="slidenum">
              <a:rPr lang="es-AR" smtClean="0"/>
              <a:t>10</a:t>
            </a:fld>
            <a:endParaRPr lang="es-AR"/>
          </a:p>
        </p:txBody>
      </p:sp>
    </p:spTree>
    <p:extLst>
      <p:ext uri="{BB962C8B-B14F-4D97-AF65-F5344CB8AC3E}">
        <p14:creationId xmlns:p14="http://schemas.microsoft.com/office/powerpoint/2010/main" val="408452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5A840-850E-74F2-1C15-74950C055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D0A3C-C2CA-08A9-45E4-20DD2968E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EC1CC-4372-5EB7-8E5B-43516EEF6A2D}"/>
              </a:ext>
            </a:extLst>
          </p:cNvPr>
          <p:cNvSpPr>
            <a:spLocks noGrp="1"/>
          </p:cNvSpPr>
          <p:nvPr>
            <p:ph type="body" idx="1"/>
          </p:nvPr>
        </p:nvSpPr>
        <p:spPr/>
        <p:txBody>
          <a:bodyPr/>
          <a:lstStyle/>
          <a:p>
            <a:endParaRPr lang="es-AR" dirty="0"/>
          </a:p>
        </p:txBody>
      </p:sp>
      <p:sp>
        <p:nvSpPr>
          <p:cNvPr id="4" name="Slide Number Placeholder 3">
            <a:extLst>
              <a:ext uri="{FF2B5EF4-FFF2-40B4-BE49-F238E27FC236}">
                <a16:creationId xmlns:a16="http://schemas.microsoft.com/office/drawing/2014/main" id="{12F1AFE1-3B74-7AD4-EE08-0034181D8665}"/>
              </a:ext>
            </a:extLst>
          </p:cNvPr>
          <p:cNvSpPr>
            <a:spLocks noGrp="1"/>
          </p:cNvSpPr>
          <p:nvPr>
            <p:ph type="sldNum" sz="quarter" idx="5"/>
          </p:nvPr>
        </p:nvSpPr>
        <p:spPr/>
        <p:txBody>
          <a:bodyPr/>
          <a:lstStyle/>
          <a:p>
            <a:fld id="{11FF3882-5476-4E6E-B257-D19C6D960707}" type="slidenum">
              <a:rPr lang="es-AR" smtClean="0"/>
              <a:t>11</a:t>
            </a:fld>
            <a:endParaRPr lang="es-AR"/>
          </a:p>
        </p:txBody>
      </p:sp>
    </p:spTree>
    <p:extLst>
      <p:ext uri="{BB962C8B-B14F-4D97-AF65-F5344CB8AC3E}">
        <p14:creationId xmlns:p14="http://schemas.microsoft.com/office/powerpoint/2010/main" val="403396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4/14/2025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4/14/2025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4/14/2025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4/14/2025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4/14/2025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5D0A-5D6A-48A4-BBDD-20A5A9B152FE}"/>
              </a:ext>
            </a:extLst>
          </p:cNvPr>
          <p:cNvSpPr>
            <a:spLocks noGrp="1"/>
          </p:cNvSpPr>
          <p:nvPr>
            <p:ph type="ctrTitle"/>
          </p:nvPr>
        </p:nvSpPr>
        <p:spPr>
          <a:xfrm>
            <a:off x="3567466" y="-345147"/>
            <a:ext cx="8361229" cy="2098226"/>
          </a:xfrm>
        </p:spPr>
        <p:txBody>
          <a:bodyPr/>
          <a:lstStyle/>
          <a:p>
            <a:r>
              <a:rPr lang="es-AR" sz="7800" b="1" dirty="0">
                <a:latin typeface="Arial Black" panose="020B0A04020102020204" pitchFamily="34" charset="0"/>
              </a:rPr>
              <a:t>Tecnología</a:t>
            </a:r>
          </a:p>
        </p:txBody>
      </p:sp>
      <p:sp>
        <p:nvSpPr>
          <p:cNvPr id="3" name="Subtitle 2">
            <a:extLst>
              <a:ext uri="{FF2B5EF4-FFF2-40B4-BE49-F238E27FC236}">
                <a16:creationId xmlns:a16="http://schemas.microsoft.com/office/drawing/2014/main" id="{8077080D-BBE3-79BD-3DD8-82E484346441}"/>
              </a:ext>
            </a:extLst>
          </p:cNvPr>
          <p:cNvSpPr>
            <a:spLocks noGrp="1"/>
          </p:cNvSpPr>
          <p:nvPr>
            <p:ph type="subTitle" idx="1"/>
          </p:nvPr>
        </p:nvSpPr>
        <p:spPr>
          <a:xfrm>
            <a:off x="3567466" y="3275880"/>
            <a:ext cx="7137862" cy="2458453"/>
          </a:xfrm>
        </p:spPr>
        <p:txBody>
          <a:bodyPr>
            <a:normAutofit/>
          </a:bodyPr>
          <a:lstStyle/>
          <a:p>
            <a:pPr algn="r"/>
            <a:r>
              <a:rPr lang="es-AR" sz="7200" b="1" dirty="0"/>
              <a:t>Investigación y </a:t>
            </a:r>
          </a:p>
          <a:p>
            <a:pPr algn="r"/>
            <a:r>
              <a:rPr lang="es-AR" sz="7200" b="1" dirty="0"/>
              <a:t>Desarrollo </a:t>
            </a:r>
          </a:p>
        </p:txBody>
      </p:sp>
    </p:spTree>
    <p:extLst>
      <p:ext uri="{BB962C8B-B14F-4D97-AF65-F5344CB8AC3E}">
        <p14:creationId xmlns:p14="http://schemas.microsoft.com/office/powerpoint/2010/main" val="186170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273A9-2760-21F0-60DD-90224A0E32E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D39ABBC-70F7-557A-36F0-4B9524D72436}"/>
              </a:ext>
            </a:extLst>
          </p:cNvPr>
          <p:cNvSpPr txBox="1"/>
          <p:nvPr/>
        </p:nvSpPr>
        <p:spPr>
          <a:xfrm>
            <a:off x="515584" y="875273"/>
            <a:ext cx="3771629" cy="769441"/>
          </a:xfrm>
          <a:prstGeom prst="rect">
            <a:avLst/>
          </a:prstGeom>
          <a:noFill/>
        </p:spPr>
        <p:txBody>
          <a:bodyPr wrap="square" rtlCol="0">
            <a:spAutoFit/>
          </a:bodyPr>
          <a:lstStyle/>
          <a:p>
            <a:r>
              <a:rPr lang="es-AR" sz="4400" b="1" dirty="0">
                <a:latin typeface="Arial Black" panose="020B0A04020102020204" pitchFamily="34" charset="0"/>
              </a:rPr>
              <a:t>Tensión</a:t>
            </a:r>
          </a:p>
        </p:txBody>
      </p:sp>
      <p:pic>
        <p:nvPicPr>
          <p:cNvPr id="4" name="Picture 3">
            <a:extLst>
              <a:ext uri="{FF2B5EF4-FFF2-40B4-BE49-F238E27FC236}">
                <a16:creationId xmlns:a16="http://schemas.microsoft.com/office/drawing/2014/main" id="{33FA0A6F-257B-F31F-B019-37BDFFE29F32}"/>
              </a:ext>
            </a:extLst>
          </p:cNvPr>
          <p:cNvPicPr>
            <a:picLocks noChangeAspect="1"/>
          </p:cNvPicPr>
          <p:nvPr/>
        </p:nvPicPr>
        <p:blipFill>
          <a:blip r:embed="rId3"/>
          <a:stretch>
            <a:fillRect/>
          </a:stretch>
        </p:blipFill>
        <p:spPr>
          <a:xfrm>
            <a:off x="5783202" y="1055545"/>
            <a:ext cx="6408798" cy="1910393"/>
          </a:xfrm>
          <a:prstGeom prst="rect">
            <a:avLst/>
          </a:prstGeom>
        </p:spPr>
      </p:pic>
      <p:sp>
        <p:nvSpPr>
          <p:cNvPr id="6" name="Rectangle 2">
            <a:extLst>
              <a:ext uri="{FF2B5EF4-FFF2-40B4-BE49-F238E27FC236}">
                <a16:creationId xmlns:a16="http://schemas.microsoft.com/office/drawing/2014/main" id="{A898D9B5-6A18-1C8F-D25A-6247BEF64D24}"/>
              </a:ext>
            </a:extLst>
          </p:cNvPr>
          <p:cNvSpPr>
            <a:spLocks noChangeArrowheads="1"/>
          </p:cNvSpPr>
          <p:nvPr/>
        </p:nvSpPr>
        <p:spPr bwMode="auto">
          <a:xfrm>
            <a:off x="5783202" y="346354"/>
            <a:ext cx="5821877" cy="7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2000" b="1" dirty="0">
                <a:solidFill>
                  <a:schemeClr val="tx2"/>
                </a:solidFill>
                <a:latin typeface="Arial" panose="020B0604020202020204" pitchFamily="34" charset="0"/>
              </a:rPr>
              <a:t>Módulo de Elasticidad: E </a:t>
            </a:r>
            <a:br>
              <a:rPr lang="es-ES_tradnl" altLang="en-US" sz="1600" dirty="0">
                <a:solidFill>
                  <a:schemeClr val="tx2"/>
                </a:solidFill>
                <a:latin typeface="Arial" panose="020B0604020202020204" pitchFamily="34" charset="0"/>
              </a:rPr>
            </a:br>
            <a:r>
              <a:rPr lang="es-MX" sz="2000" dirty="0"/>
              <a:t>es una medida de la rigidez inherente del material. </a:t>
            </a:r>
            <a:br>
              <a:rPr lang="es-ES_tradnl" altLang="en-US" sz="2000" dirty="0">
                <a:latin typeface="Arial" panose="020B0604020202020204" pitchFamily="34" charset="0"/>
              </a:rPr>
            </a:br>
            <a:endParaRPr lang="es-ES_tradnl" altLang="en-US" sz="2000" dirty="0">
              <a:latin typeface="Arial" panose="020B0604020202020204" pitchFamily="34" charset="0"/>
            </a:endParaRPr>
          </a:p>
        </p:txBody>
      </p:sp>
      <p:sp>
        <p:nvSpPr>
          <p:cNvPr id="9" name="TextBox 8">
            <a:extLst>
              <a:ext uri="{FF2B5EF4-FFF2-40B4-BE49-F238E27FC236}">
                <a16:creationId xmlns:a16="http://schemas.microsoft.com/office/drawing/2014/main" id="{C3D5F7FD-D9EC-61E2-6B8D-08449973C469}"/>
              </a:ext>
            </a:extLst>
          </p:cNvPr>
          <p:cNvSpPr txBox="1"/>
          <p:nvPr/>
        </p:nvSpPr>
        <p:spPr>
          <a:xfrm>
            <a:off x="466297" y="1867252"/>
            <a:ext cx="4568910" cy="4524315"/>
          </a:xfrm>
          <a:prstGeom prst="rect">
            <a:avLst/>
          </a:prstGeom>
          <a:noFill/>
        </p:spPr>
        <p:txBody>
          <a:bodyPr wrap="square">
            <a:spAutoFit/>
          </a:bodyPr>
          <a:lstStyle/>
          <a:p>
            <a:r>
              <a:rPr lang="es-MX" sz="2400" dirty="0"/>
              <a:t>Conforme el esfuerzo aumenta, se alcanza un punto final en la relación lineal en el que el material comienza a ceder. Ese punto de </a:t>
            </a:r>
            <a:r>
              <a:rPr lang="es-MX" sz="2400" b="1" dirty="0"/>
              <a:t>deformación.</a:t>
            </a:r>
          </a:p>
          <a:p>
            <a:r>
              <a:rPr lang="es-MX" sz="2400" dirty="0"/>
              <a:t>Esta se considera tal al desviarse un </a:t>
            </a:r>
            <a:r>
              <a:rPr lang="es-MX" sz="2400" b="1" dirty="0"/>
              <a:t>0,2%</a:t>
            </a:r>
            <a:r>
              <a:rPr lang="es-MX" sz="2400" dirty="0"/>
              <a:t> de su sección elástica.</a:t>
            </a:r>
          </a:p>
          <a:p>
            <a:endParaRPr lang="es-MX" sz="2400" dirty="0"/>
          </a:p>
          <a:p>
            <a:r>
              <a:rPr lang="es-MX" sz="2400" dirty="0"/>
              <a:t>La </a:t>
            </a:r>
            <a:r>
              <a:rPr lang="es-MX" sz="2400" b="1" dirty="0"/>
              <a:t>ductilidad</a:t>
            </a:r>
            <a:r>
              <a:rPr lang="es-MX" sz="2400" dirty="0"/>
              <a:t>, que es la capacidad que tiene un material para deformarse plásticamente sin sufrir una fractura.</a:t>
            </a:r>
            <a:endParaRPr lang="es-AR" sz="2400" dirty="0"/>
          </a:p>
        </p:txBody>
      </p:sp>
      <p:pic>
        <p:nvPicPr>
          <p:cNvPr id="11" name="Picture 10">
            <a:extLst>
              <a:ext uri="{FF2B5EF4-FFF2-40B4-BE49-F238E27FC236}">
                <a16:creationId xmlns:a16="http://schemas.microsoft.com/office/drawing/2014/main" id="{9C137860-AA4C-BD8F-52AC-8390A48B1E32}"/>
              </a:ext>
            </a:extLst>
          </p:cNvPr>
          <p:cNvPicPr>
            <a:picLocks noChangeAspect="1"/>
          </p:cNvPicPr>
          <p:nvPr/>
        </p:nvPicPr>
        <p:blipFill>
          <a:blip r:embed="rId4"/>
          <a:stretch>
            <a:fillRect/>
          </a:stretch>
        </p:blipFill>
        <p:spPr>
          <a:xfrm>
            <a:off x="5783202" y="4486544"/>
            <a:ext cx="6408798" cy="1532539"/>
          </a:xfrm>
          <a:prstGeom prst="rect">
            <a:avLst/>
          </a:prstGeom>
        </p:spPr>
      </p:pic>
      <p:sp>
        <p:nvSpPr>
          <p:cNvPr id="12" name="Rectangle 2">
            <a:extLst>
              <a:ext uri="{FF2B5EF4-FFF2-40B4-BE49-F238E27FC236}">
                <a16:creationId xmlns:a16="http://schemas.microsoft.com/office/drawing/2014/main" id="{57C1F73D-E688-4920-2C23-D0EFB5EA66A1}"/>
              </a:ext>
            </a:extLst>
          </p:cNvPr>
          <p:cNvSpPr>
            <a:spLocks noChangeArrowheads="1"/>
          </p:cNvSpPr>
          <p:nvPr/>
        </p:nvSpPr>
        <p:spPr bwMode="auto">
          <a:xfrm>
            <a:off x="5783202" y="4129409"/>
            <a:ext cx="6408799" cy="7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2000" b="1" dirty="0">
                <a:solidFill>
                  <a:schemeClr val="tx2"/>
                </a:solidFill>
                <a:latin typeface="Arial" panose="020B0604020202020204" pitchFamily="34" charset="0"/>
              </a:rPr>
              <a:t>Resistencia a la deformación: </a:t>
            </a:r>
            <a:r>
              <a:rPr lang="es-ES_tradnl" altLang="en-US" sz="2000" dirty="0">
                <a:solidFill>
                  <a:schemeClr val="tx2"/>
                </a:solidFill>
                <a:latin typeface="Arial" panose="020B0604020202020204" pitchFamily="34" charset="0"/>
              </a:rPr>
              <a:t>Previo a deformación</a:t>
            </a:r>
          </a:p>
          <a:p>
            <a:pPr>
              <a:spcBef>
                <a:spcPct val="0"/>
              </a:spcBef>
              <a:buFontTx/>
              <a:buNone/>
            </a:pPr>
            <a:r>
              <a:rPr lang="es-ES_tradnl" altLang="en-US" sz="2000" b="1" dirty="0">
                <a:solidFill>
                  <a:schemeClr val="tx2"/>
                </a:solidFill>
                <a:latin typeface="Arial" panose="020B0604020202020204" pitchFamily="34" charset="0"/>
              </a:rPr>
              <a:t>Resistencia a la Tensión: </a:t>
            </a:r>
            <a:r>
              <a:rPr lang="es-ES_tradnl" altLang="en-US" sz="2000" dirty="0">
                <a:solidFill>
                  <a:schemeClr val="tx2"/>
                </a:solidFill>
                <a:latin typeface="Arial" panose="020B0604020202020204" pitchFamily="34" charset="0"/>
              </a:rPr>
              <a:t>Previo a rotura</a:t>
            </a:r>
            <a:br>
              <a:rPr lang="es-ES_tradnl" altLang="en-US" sz="1600" dirty="0">
                <a:solidFill>
                  <a:schemeClr val="tx2"/>
                </a:solidFill>
                <a:latin typeface="Arial" panose="020B0604020202020204" pitchFamily="34" charset="0"/>
              </a:rPr>
            </a:br>
            <a:br>
              <a:rPr lang="es-ES_tradnl" altLang="en-US" sz="2000" dirty="0">
                <a:latin typeface="Arial" panose="020B0604020202020204" pitchFamily="34" charset="0"/>
              </a:rPr>
            </a:br>
            <a:endParaRPr lang="es-ES_tradnl" altLang="en-US" sz="2000" dirty="0">
              <a:latin typeface="Arial" panose="020B0604020202020204" pitchFamily="34" charset="0"/>
            </a:endParaRPr>
          </a:p>
        </p:txBody>
      </p:sp>
      <p:pic>
        <p:nvPicPr>
          <p:cNvPr id="14" name="Picture 13">
            <a:extLst>
              <a:ext uri="{FF2B5EF4-FFF2-40B4-BE49-F238E27FC236}">
                <a16:creationId xmlns:a16="http://schemas.microsoft.com/office/drawing/2014/main" id="{0F99F0A9-7942-54D2-645A-FCFC8A7BDDEA}"/>
              </a:ext>
            </a:extLst>
          </p:cNvPr>
          <p:cNvPicPr>
            <a:picLocks noChangeAspect="1"/>
          </p:cNvPicPr>
          <p:nvPr/>
        </p:nvPicPr>
        <p:blipFill>
          <a:blip r:embed="rId5"/>
          <a:stretch>
            <a:fillRect/>
          </a:stretch>
        </p:blipFill>
        <p:spPr>
          <a:xfrm>
            <a:off x="5783202" y="2971018"/>
            <a:ext cx="1136785" cy="516721"/>
          </a:xfrm>
          <a:prstGeom prst="rect">
            <a:avLst/>
          </a:prstGeom>
        </p:spPr>
      </p:pic>
      <p:pic>
        <p:nvPicPr>
          <p:cNvPr id="15" name="Picture 14">
            <a:extLst>
              <a:ext uri="{FF2B5EF4-FFF2-40B4-BE49-F238E27FC236}">
                <a16:creationId xmlns:a16="http://schemas.microsoft.com/office/drawing/2014/main" id="{53D343E5-5552-40DD-C755-BB62BB7EA140}"/>
              </a:ext>
            </a:extLst>
          </p:cNvPr>
          <p:cNvPicPr>
            <a:picLocks noChangeAspect="1"/>
          </p:cNvPicPr>
          <p:nvPr/>
        </p:nvPicPr>
        <p:blipFill>
          <a:blip r:embed="rId6"/>
          <a:stretch>
            <a:fillRect/>
          </a:stretch>
        </p:blipFill>
        <p:spPr>
          <a:xfrm>
            <a:off x="6919987" y="2954006"/>
            <a:ext cx="800600" cy="533733"/>
          </a:xfrm>
          <a:prstGeom prst="rect">
            <a:avLst/>
          </a:prstGeom>
        </p:spPr>
      </p:pic>
      <p:pic>
        <p:nvPicPr>
          <p:cNvPr id="16" name="Picture 15">
            <a:extLst>
              <a:ext uri="{FF2B5EF4-FFF2-40B4-BE49-F238E27FC236}">
                <a16:creationId xmlns:a16="http://schemas.microsoft.com/office/drawing/2014/main" id="{ED3F60B6-D1BA-09F6-5A8E-F4B9E487B7DA}"/>
              </a:ext>
            </a:extLst>
          </p:cNvPr>
          <p:cNvPicPr>
            <a:picLocks noChangeAspect="1"/>
          </p:cNvPicPr>
          <p:nvPr/>
        </p:nvPicPr>
        <p:blipFill>
          <a:blip r:embed="rId7"/>
          <a:stretch>
            <a:fillRect/>
          </a:stretch>
        </p:blipFill>
        <p:spPr>
          <a:xfrm>
            <a:off x="5783203" y="6024317"/>
            <a:ext cx="954482" cy="636320"/>
          </a:xfrm>
          <a:prstGeom prst="rect">
            <a:avLst/>
          </a:prstGeom>
        </p:spPr>
      </p:pic>
    </p:spTree>
    <p:extLst>
      <p:ext uri="{BB962C8B-B14F-4D97-AF65-F5344CB8AC3E}">
        <p14:creationId xmlns:p14="http://schemas.microsoft.com/office/powerpoint/2010/main" val="17742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3D2A7-4DC7-6B23-5C86-8DB0B766F59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C1F08E7-B58F-FF19-C4AD-AB8AD273F57C}"/>
              </a:ext>
            </a:extLst>
          </p:cNvPr>
          <p:cNvSpPr txBox="1"/>
          <p:nvPr/>
        </p:nvSpPr>
        <p:spPr>
          <a:xfrm>
            <a:off x="515584" y="875273"/>
            <a:ext cx="3771629" cy="769441"/>
          </a:xfrm>
          <a:prstGeom prst="rect">
            <a:avLst/>
          </a:prstGeom>
          <a:noFill/>
        </p:spPr>
        <p:txBody>
          <a:bodyPr wrap="square" rtlCol="0">
            <a:spAutoFit/>
          </a:bodyPr>
          <a:lstStyle/>
          <a:p>
            <a:r>
              <a:rPr lang="es-AR" sz="4400" b="1" dirty="0">
                <a:latin typeface="Arial Black" panose="020B0A04020102020204" pitchFamily="34" charset="0"/>
              </a:rPr>
              <a:t>Tensión</a:t>
            </a:r>
          </a:p>
        </p:txBody>
      </p:sp>
      <p:sp>
        <p:nvSpPr>
          <p:cNvPr id="6" name="Rectangle 2">
            <a:extLst>
              <a:ext uri="{FF2B5EF4-FFF2-40B4-BE49-F238E27FC236}">
                <a16:creationId xmlns:a16="http://schemas.microsoft.com/office/drawing/2014/main" id="{0E339F11-6DFE-9667-84C8-08E5939DA54B}"/>
              </a:ext>
            </a:extLst>
          </p:cNvPr>
          <p:cNvSpPr>
            <a:spLocks noChangeArrowheads="1"/>
          </p:cNvSpPr>
          <p:nvPr/>
        </p:nvSpPr>
        <p:spPr bwMode="auto">
          <a:xfrm>
            <a:off x="5783202" y="346354"/>
            <a:ext cx="5821877" cy="7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2000" b="1" dirty="0">
                <a:solidFill>
                  <a:schemeClr val="tx2"/>
                </a:solidFill>
                <a:latin typeface="Arial" panose="020B0604020202020204" pitchFamily="34" charset="0"/>
              </a:rPr>
              <a:t>Elongación y ductilidad porcentuales</a:t>
            </a:r>
            <a:br>
              <a:rPr lang="es-ES_tradnl" altLang="en-US" sz="1600" dirty="0">
                <a:solidFill>
                  <a:schemeClr val="tx2"/>
                </a:solidFill>
                <a:latin typeface="Arial" panose="020B0604020202020204" pitchFamily="34" charset="0"/>
              </a:rPr>
            </a:br>
            <a:r>
              <a:rPr lang="es-MX" sz="2000" dirty="0"/>
              <a:t>Cantidad de deformación posible en cada material</a:t>
            </a:r>
            <a:br>
              <a:rPr lang="es-ES_tradnl" altLang="en-US" sz="2000" dirty="0">
                <a:latin typeface="Arial" panose="020B0604020202020204" pitchFamily="34" charset="0"/>
              </a:rPr>
            </a:br>
            <a:endParaRPr lang="es-ES_tradnl" altLang="en-US" sz="2000" dirty="0">
              <a:latin typeface="Arial" panose="020B0604020202020204" pitchFamily="34" charset="0"/>
            </a:endParaRPr>
          </a:p>
        </p:txBody>
      </p:sp>
      <p:sp>
        <p:nvSpPr>
          <p:cNvPr id="9" name="TextBox 8">
            <a:extLst>
              <a:ext uri="{FF2B5EF4-FFF2-40B4-BE49-F238E27FC236}">
                <a16:creationId xmlns:a16="http://schemas.microsoft.com/office/drawing/2014/main" id="{B122F1C1-C1B3-FFB1-E7DF-3C5E401824AD}"/>
              </a:ext>
            </a:extLst>
          </p:cNvPr>
          <p:cNvSpPr txBox="1"/>
          <p:nvPr/>
        </p:nvSpPr>
        <p:spPr>
          <a:xfrm>
            <a:off x="398107" y="1644714"/>
            <a:ext cx="4568910" cy="4524315"/>
          </a:xfrm>
          <a:prstGeom prst="rect">
            <a:avLst/>
          </a:prstGeom>
          <a:noFill/>
        </p:spPr>
        <p:txBody>
          <a:bodyPr wrap="square">
            <a:spAutoFit/>
          </a:bodyPr>
          <a:lstStyle/>
          <a:p>
            <a:r>
              <a:rPr lang="es-MX" sz="2400" dirty="0"/>
              <a:t>Conforme el esfuerzo aumenta, se alcanza un punto final en la relación lineal en el que el material comienza a ceder. Ese punto de </a:t>
            </a:r>
            <a:r>
              <a:rPr lang="es-MX" sz="2400" b="1" dirty="0"/>
              <a:t>deformación.</a:t>
            </a:r>
          </a:p>
          <a:p>
            <a:r>
              <a:rPr lang="es-MX" sz="2400" dirty="0"/>
              <a:t>Esta se considera tal al desviarse un </a:t>
            </a:r>
            <a:r>
              <a:rPr lang="es-MX" sz="2400" b="1" dirty="0"/>
              <a:t>0,2%</a:t>
            </a:r>
            <a:r>
              <a:rPr lang="es-MX" sz="2400" dirty="0"/>
              <a:t> de su sección elástica.</a:t>
            </a:r>
          </a:p>
          <a:p>
            <a:endParaRPr lang="es-MX" sz="2400" dirty="0"/>
          </a:p>
          <a:p>
            <a:r>
              <a:rPr lang="es-MX" sz="2400" dirty="0"/>
              <a:t>La </a:t>
            </a:r>
            <a:r>
              <a:rPr lang="es-MX" sz="2400" b="1" dirty="0"/>
              <a:t>ductilidad</a:t>
            </a:r>
            <a:r>
              <a:rPr lang="es-MX" sz="2400" dirty="0"/>
              <a:t>, que es la capacidad que tiene un material para deformarse plásticamente sin sufrir una fractura </a:t>
            </a:r>
            <a:endParaRPr lang="es-AR" sz="2400" dirty="0"/>
          </a:p>
        </p:txBody>
      </p:sp>
      <p:pic>
        <p:nvPicPr>
          <p:cNvPr id="3" name="Picture 2">
            <a:extLst>
              <a:ext uri="{FF2B5EF4-FFF2-40B4-BE49-F238E27FC236}">
                <a16:creationId xmlns:a16="http://schemas.microsoft.com/office/drawing/2014/main" id="{C2FE7732-E0EC-CC49-66B9-EE2102142F80}"/>
              </a:ext>
            </a:extLst>
          </p:cNvPr>
          <p:cNvPicPr>
            <a:picLocks noChangeAspect="1"/>
          </p:cNvPicPr>
          <p:nvPr/>
        </p:nvPicPr>
        <p:blipFill>
          <a:blip r:embed="rId3"/>
          <a:stretch>
            <a:fillRect/>
          </a:stretch>
        </p:blipFill>
        <p:spPr>
          <a:xfrm>
            <a:off x="5646821" y="1060625"/>
            <a:ext cx="6545179" cy="1884344"/>
          </a:xfrm>
          <a:prstGeom prst="rect">
            <a:avLst/>
          </a:prstGeom>
        </p:spPr>
      </p:pic>
      <p:pic>
        <p:nvPicPr>
          <p:cNvPr id="1026" name="Picture 2" descr="Plegado de chapa ¿Qué es? - Proesme">
            <a:extLst>
              <a:ext uri="{FF2B5EF4-FFF2-40B4-BE49-F238E27FC236}">
                <a16:creationId xmlns:a16="http://schemas.microsoft.com/office/drawing/2014/main" id="{A8F0294E-143F-C0F0-AC23-71C2A61456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595" y="3220468"/>
            <a:ext cx="5456298" cy="36375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77196FE-12FE-45F4-F929-643A5E1EA0F7}"/>
              </a:ext>
            </a:extLst>
          </p:cNvPr>
          <p:cNvPicPr>
            <a:picLocks noChangeAspect="1"/>
          </p:cNvPicPr>
          <p:nvPr/>
        </p:nvPicPr>
        <p:blipFill>
          <a:blip r:embed="rId5"/>
          <a:stretch>
            <a:fillRect/>
          </a:stretch>
        </p:blipFill>
        <p:spPr>
          <a:xfrm>
            <a:off x="11229474" y="418942"/>
            <a:ext cx="962526" cy="641683"/>
          </a:xfrm>
          <a:prstGeom prst="rect">
            <a:avLst/>
          </a:prstGeom>
        </p:spPr>
      </p:pic>
      <p:pic>
        <p:nvPicPr>
          <p:cNvPr id="14" name="Picture 13">
            <a:extLst>
              <a:ext uri="{FF2B5EF4-FFF2-40B4-BE49-F238E27FC236}">
                <a16:creationId xmlns:a16="http://schemas.microsoft.com/office/drawing/2014/main" id="{8E68E07A-61A7-B471-3916-4A82FDF51C76}"/>
              </a:ext>
            </a:extLst>
          </p:cNvPr>
          <p:cNvPicPr>
            <a:picLocks noChangeAspect="1"/>
          </p:cNvPicPr>
          <p:nvPr/>
        </p:nvPicPr>
        <p:blipFill>
          <a:blip r:embed="rId6"/>
          <a:stretch>
            <a:fillRect/>
          </a:stretch>
        </p:blipFill>
        <p:spPr>
          <a:xfrm>
            <a:off x="3796377" y="5982727"/>
            <a:ext cx="1439469" cy="653092"/>
          </a:xfrm>
          <a:prstGeom prst="rect">
            <a:avLst/>
          </a:prstGeom>
        </p:spPr>
      </p:pic>
    </p:spTree>
    <p:extLst>
      <p:ext uri="{BB962C8B-B14F-4D97-AF65-F5344CB8AC3E}">
        <p14:creationId xmlns:p14="http://schemas.microsoft.com/office/powerpoint/2010/main" val="1778084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73C6E-05AB-FBBF-20A3-8DFDCD080A8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A0D2E65-1185-3445-5C65-278541FEF960}"/>
              </a:ext>
            </a:extLst>
          </p:cNvPr>
          <p:cNvSpPr txBox="1"/>
          <p:nvPr/>
        </p:nvSpPr>
        <p:spPr>
          <a:xfrm>
            <a:off x="515584" y="891315"/>
            <a:ext cx="3771629" cy="769441"/>
          </a:xfrm>
          <a:prstGeom prst="rect">
            <a:avLst/>
          </a:prstGeom>
          <a:noFill/>
        </p:spPr>
        <p:txBody>
          <a:bodyPr wrap="square" rtlCol="0">
            <a:spAutoFit/>
          </a:bodyPr>
          <a:lstStyle/>
          <a:p>
            <a:r>
              <a:rPr lang="es-AR" sz="4400" b="1" dirty="0">
                <a:latin typeface="Arial Black" panose="020B0A04020102020204" pitchFamily="34" charset="0"/>
              </a:rPr>
              <a:t>Tensión</a:t>
            </a:r>
          </a:p>
        </p:txBody>
      </p:sp>
      <p:sp>
        <p:nvSpPr>
          <p:cNvPr id="6" name="Rectangle 2">
            <a:extLst>
              <a:ext uri="{FF2B5EF4-FFF2-40B4-BE49-F238E27FC236}">
                <a16:creationId xmlns:a16="http://schemas.microsoft.com/office/drawing/2014/main" id="{8C8B905D-A32C-DACB-7E3F-F5DD7FD95BA1}"/>
              </a:ext>
            </a:extLst>
          </p:cNvPr>
          <p:cNvSpPr>
            <a:spLocks noChangeArrowheads="1"/>
          </p:cNvSpPr>
          <p:nvPr/>
        </p:nvSpPr>
        <p:spPr bwMode="auto">
          <a:xfrm>
            <a:off x="5825816" y="161002"/>
            <a:ext cx="6366184" cy="7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2000" b="1" dirty="0">
                <a:solidFill>
                  <a:schemeClr val="tx2"/>
                </a:solidFill>
                <a:latin typeface="Arial" panose="020B0604020202020204" pitchFamily="34" charset="0"/>
              </a:rPr>
              <a:t>Índice de resistencia a la deformación K</a:t>
            </a:r>
            <a:br>
              <a:rPr lang="es-ES_tradnl" altLang="en-US" sz="2000" dirty="0">
                <a:latin typeface="Arial" panose="020B0604020202020204" pitchFamily="34" charset="0"/>
              </a:rPr>
            </a:br>
            <a:endParaRPr lang="es-ES_tradnl" altLang="en-US" sz="2000" dirty="0">
              <a:latin typeface="Arial" panose="020B0604020202020204" pitchFamily="34" charset="0"/>
            </a:endParaRPr>
          </a:p>
        </p:txBody>
      </p:sp>
      <p:sp>
        <p:nvSpPr>
          <p:cNvPr id="9" name="TextBox 8">
            <a:extLst>
              <a:ext uri="{FF2B5EF4-FFF2-40B4-BE49-F238E27FC236}">
                <a16:creationId xmlns:a16="http://schemas.microsoft.com/office/drawing/2014/main" id="{A11A6BD7-138E-E670-12C1-CF7D0A87C251}"/>
              </a:ext>
            </a:extLst>
          </p:cNvPr>
          <p:cNvSpPr txBox="1"/>
          <p:nvPr/>
        </p:nvSpPr>
        <p:spPr>
          <a:xfrm>
            <a:off x="398107" y="1843785"/>
            <a:ext cx="4568910" cy="4154984"/>
          </a:xfrm>
          <a:prstGeom prst="rect">
            <a:avLst/>
          </a:prstGeom>
          <a:noFill/>
        </p:spPr>
        <p:txBody>
          <a:bodyPr wrap="square">
            <a:spAutoFit/>
          </a:bodyPr>
          <a:lstStyle/>
          <a:p>
            <a:r>
              <a:rPr lang="es-MX" sz="2400" b="1" dirty="0"/>
              <a:t>Esfuerzo verdadero:</a:t>
            </a:r>
          </a:p>
          <a:p>
            <a:r>
              <a:rPr lang="es-MX" sz="2400" b="1" dirty="0"/>
              <a:t> </a:t>
            </a:r>
            <a:r>
              <a:rPr lang="es-MX" sz="2400" dirty="0"/>
              <a:t>Al aplicar fuerza el área transversal del material disminuye, por lo que los esfuerzos son mayores para lograr una deformación. </a:t>
            </a:r>
          </a:p>
          <a:p>
            <a:r>
              <a:rPr lang="es-MX" sz="2400" dirty="0"/>
              <a:t>La propiedad metálica de aumentar su resistencia al deformarse se conoce como </a:t>
            </a:r>
            <a:r>
              <a:rPr lang="es-MX" sz="2400" b="1" dirty="0"/>
              <a:t>endurecimiento por deformación. </a:t>
            </a:r>
            <a:endParaRPr lang="es-MX" sz="2400" dirty="0"/>
          </a:p>
          <a:p>
            <a:endParaRPr lang="es-AR" sz="2400" dirty="0"/>
          </a:p>
        </p:txBody>
      </p:sp>
      <p:pic>
        <p:nvPicPr>
          <p:cNvPr id="8" name="Picture 7">
            <a:extLst>
              <a:ext uri="{FF2B5EF4-FFF2-40B4-BE49-F238E27FC236}">
                <a16:creationId xmlns:a16="http://schemas.microsoft.com/office/drawing/2014/main" id="{48001AD3-F9DE-110B-E2A4-C964EC1E86D2}"/>
              </a:ext>
            </a:extLst>
          </p:cNvPr>
          <p:cNvPicPr>
            <a:picLocks noChangeAspect="1"/>
          </p:cNvPicPr>
          <p:nvPr/>
        </p:nvPicPr>
        <p:blipFill>
          <a:blip r:embed="rId3"/>
          <a:stretch>
            <a:fillRect/>
          </a:stretch>
        </p:blipFill>
        <p:spPr>
          <a:xfrm>
            <a:off x="5825816" y="2205789"/>
            <a:ext cx="6366184" cy="4652211"/>
          </a:xfrm>
          <a:prstGeom prst="rect">
            <a:avLst/>
          </a:prstGeom>
        </p:spPr>
      </p:pic>
      <p:pic>
        <p:nvPicPr>
          <p:cNvPr id="4" name="Picture 3">
            <a:extLst>
              <a:ext uri="{FF2B5EF4-FFF2-40B4-BE49-F238E27FC236}">
                <a16:creationId xmlns:a16="http://schemas.microsoft.com/office/drawing/2014/main" id="{78C64D0D-A398-730C-0288-62AE76694052}"/>
              </a:ext>
            </a:extLst>
          </p:cNvPr>
          <p:cNvPicPr>
            <a:picLocks noChangeAspect="1"/>
          </p:cNvPicPr>
          <p:nvPr/>
        </p:nvPicPr>
        <p:blipFill>
          <a:blip r:embed="rId4"/>
          <a:stretch>
            <a:fillRect/>
          </a:stretch>
        </p:blipFill>
        <p:spPr>
          <a:xfrm>
            <a:off x="5825816" y="607633"/>
            <a:ext cx="4378804" cy="1598156"/>
          </a:xfrm>
          <a:prstGeom prst="rect">
            <a:avLst/>
          </a:prstGeom>
        </p:spPr>
      </p:pic>
      <p:pic>
        <p:nvPicPr>
          <p:cNvPr id="10" name="Picture 9">
            <a:extLst>
              <a:ext uri="{FF2B5EF4-FFF2-40B4-BE49-F238E27FC236}">
                <a16:creationId xmlns:a16="http://schemas.microsoft.com/office/drawing/2014/main" id="{04919295-10DD-D255-9DB2-1CB03A6147B3}"/>
              </a:ext>
            </a:extLst>
          </p:cNvPr>
          <p:cNvPicPr>
            <a:picLocks noChangeAspect="1"/>
          </p:cNvPicPr>
          <p:nvPr/>
        </p:nvPicPr>
        <p:blipFill>
          <a:blip r:embed="rId5"/>
          <a:stretch>
            <a:fillRect/>
          </a:stretch>
        </p:blipFill>
        <p:spPr>
          <a:xfrm>
            <a:off x="515584" y="5758858"/>
            <a:ext cx="901418" cy="706110"/>
          </a:xfrm>
          <a:prstGeom prst="rect">
            <a:avLst/>
          </a:prstGeom>
        </p:spPr>
      </p:pic>
      <p:pic>
        <p:nvPicPr>
          <p:cNvPr id="12" name="Picture 11">
            <a:extLst>
              <a:ext uri="{FF2B5EF4-FFF2-40B4-BE49-F238E27FC236}">
                <a16:creationId xmlns:a16="http://schemas.microsoft.com/office/drawing/2014/main" id="{28DACEE2-5EDF-3E0C-3A05-9C17F48D3872}"/>
              </a:ext>
            </a:extLst>
          </p:cNvPr>
          <p:cNvPicPr>
            <a:picLocks noChangeAspect="1"/>
          </p:cNvPicPr>
          <p:nvPr/>
        </p:nvPicPr>
        <p:blipFill>
          <a:blip r:embed="rId6"/>
          <a:stretch>
            <a:fillRect/>
          </a:stretch>
        </p:blipFill>
        <p:spPr>
          <a:xfrm>
            <a:off x="1667923" y="5758858"/>
            <a:ext cx="1775982" cy="690659"/>
          </a:xfrm>
          <a:prstGeom prst="rect">
            <a:avLst/>
          </a:prstGeom>
        </p:spPr>
      </p:pic>
      <p:pic>
        <p:nvPicPr>
          <p:cNvPr id="14" name="Picture 13">
            <a:extLst>
              <a:ext uri="{FF2B5EF4-FFF2-40B4-BE49-F238E27FC236}">
                <a16:creationId xmlns:a16="http://schemas.microsoft.com/office/drawing/2014/main" id="{CDC7885E-1175-6533-3C46-D2042DDA7101}"/>
              </a:ext>
            </a:extLst>
          </p:cNvPr>
          <p:cNvPicPr>
            <a:picLocks noChangeAspect="1"/>
          </p:cNvPicPr>
          <p:nvPr/>
        </p:nvPicPr>
        <p:blipFill>
          <a:blip r:embed="rId7"/>
          <a:stretch>
            <a:fillRect/>
          </a:stretch>
        </p:blipFill>
        <p:spPr>
          <a:xfrm>
            <a:off x="3833322" y="5982727"/>
            <a:ext cx="1251172" cy="459292"/>
          </a:xfrm>
          <a:prstGeom prst="rect">
            <a:avLst/>
          </a:prstGeom>
        </p:spPr>
      </p:pic>
    </p:spTree>
    <p:extLst>
      <p:ext uri="{BB962C8B-B14F-4D97-AF65-F5344CB8AC3E}">
        <p14:creationId xmlns:p14="http://schemas.microsoft.com/office/powerpoint/2010/main" val="743853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C472B-88BF-04D1-4A69-FD18AC088DF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43FE2F5-87EF-151E-D063-AB6407B88F5D}"/>
              </a:ext>
            </a:extLst>
          </p:cNvPr>
          <p:cNvSpPr txBox="1"/>
          <p:nvPr/>
        </p:nvSpPr>
        <p:spPr>
          <a:xfrm>
            <a:off x="515584" y="891315"/>
            <a:ext cx="3771629" cy="769441"/>
          </a:xfrm>
          <a:prstGeom prst="rect">
            <a:avLst/>
          </a:prstGeom>
          <a:noFill/>
        </p:spPr>
        <p:txBody>
          <a:bodyPr wrap="square" rtlCol="0">
            <a:spAutoFit/>
          </a:bodyPr>
          <a:lstStyle/>
          <a:p>
            <a:r>
              <a:rPr lang="es-AR" sz="4400" b="1" dirty="0">
                <a:latin typeface="Arial Black" panose="020B0A04020102020204" pitchFamily="34" charset="0"/>
              </a:rPr>
              <a:t>Tensión</a:t>
            </a:r>
          </a:p>
        </p:txBody>
      </p:sp>
      <p:sp>
        <p:nvSpPr>
          <p:cNvPr id="6" name="Rectangle 2">
            <a:extLst>
              <a:ext uri="{FF2B5EF4-FFF2-40B4-BE49-F238E27FC236}">
                <a16:creationId xmlns:a16="http://schemas.microsoft.com/office/drawing/2014/main" id="{1A86C701-7945-B99B-CAFB-4F3055BDF00B}"/>
              </a:ext>
            </a:extLst>
          </p:cNvPr>
          <p:cNvSpPr>
            <a:spLocks noChangeArrowheads="1"/>
          </p:cNvSpPr>
          <p:nvPr/>
        </p:nvSpPr>
        <p:spPr bwMode="auto">
          <a:xfrm>
            <a:off x="5825816" y="294174"/>
            <a:ext cx="6366184" cy="7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2000" b="1" dirty="0">
                <a:solidFill>
                  <a:schemeClr val="tx2"/>
                </a:solidFill>
                <a:latin typeface="Arial" panose="020B0604020202020204" pitchFamily="34" charset="0"/>
              </a:rPr>
              <a:t>Tipos de Relación esfuerzo-Deformación</a:t>
            </a:r>
            <a:br>
              <a:rPr lang="es-ES_tradnl" altLang="en-US" sz="2000" dirty="0">
                <a:latin typeface="Arial" panose="020B0604020202020204" pitchFamily="34" charset="0"/>
              </a:rPr>
            </a:br>
            <a:endParaRPr lang="es-ES_tradnl" altLang="en-US" sz="2000" dirty="0">
              <a:latin typeface="Arial" panose="020B0604020202020204" pitchFamily="34" charset="0"/>
            </a:endParaRPr>
          </a:p>
        </p:txBody>
      </p:sp>
      <p:sp>
        <p:nvSpPr>
          <p:cNvPr id="9" name="TextBox 8">
            <a:extLst>
              <a:ext uri="{FF2B5EF4-FFF2-40B4-BE49-F238E27FC236}">
                <a16:creationId xmlns:a16="http://schemas.microsoft.com/office/drawing/2014/main" id="{27A80071-CCD8-53A8-DBC6-577FCB5350CD}"/>
              </a:ext>
            </a:extLst>
          </p:cNvPr>
          <p:cNvSpPr txBox="1"/>
          <p:nvPr/>
        </p:nvSpPr>
        <p:spPr>
          <a:xfrm>
            <a:off x="398107" y="1843785"/>
            <a:ext cx="4568910" cy="4154984"/>
          </a:xfrm>
          <a:prstGeom prst="rect">
            <a:avLst/>
          </a:prstGeom>
          <a:noFill/>
        </p:spPr>
        <p:txBody>
          <a:bodyPr wrap="square">
            <a:spAutoFit/>
          </a:bodyPr>
          <a:lstStyle/>
          <a:p>
            <a:r>
              <a:rPr lang="es-MX" sz="2400" b="1" dirty="0"/>
              <a:t>Esfuerzo verdadero:</a:t>
            </a:r>
          </a:p>
          <a:p>
            <a:r>
              <a:rPr lang="es-MX" sz="2400" b="1" dirty="0"/>
              <a:t> </a:t>
            </a:r>
            <a:r>
              <a:rPr lang="es-MX" sz="2400" dirty="0"/>
              <a:t>Al aplicar fuerza el área transversal del material disminuye, por lo que los esfuerzos son mayores para lograr una deformación. </a:t>
            </a:r>
          </a:p>
          <a:p>
            <a:r>
              <a:rPr lang="es-MX" sz="2400" dirty="0"/>
              <a:t>La propiedad metálica de aumentar su resistencia al deformarse se conoce como </a:t>
            </a:r>
            <a:r>
              <a:rPr lang="es-MX" sz="2400" b="1" dirty="0"/>
              <a:t>endurecimiento por deformación. </a:t>
            </a:r>
            <a:endParaRPr lang="es-MX" sz="2400" dirty="0"/>
          </a:p>
          <a:p>
            <a:endParaRPr lang="es-AR" sz="2400" dirty="0"/>
          </a:p>
        </p:txBody>
      </p:sp>
      <p:pic>
        <p:nvPicPr>
          <p:cNvPr id="10" name="Picture 9">
            <a:extLst>
              <a:ext uri="{FF2B5EF4-FFF2-40B4-BE49-F238E27FC236}">
                <a16:creationId xmlns:a16="http://schemas.microsoft.com/office/drawing/2014/main" id="{4955D2F4-8CC1-44D8-F0F5-8E0AC0DCC255}"/>
              </a:ext>
            </a:extLst>
          </p:cNvPr>
          <p:cNvPicPr>
            <a:picLocks noChangeAspect="1"/>
          </p:cNvPicPr>
          <p:nvPr/>
        </p:nvPicPr>
        <p:blipFill>
          <a:blip r:embed="rId3"/>
          <a:stretch>
            <a:fillRect/>
          </a:stretch>
        </p:blipFill>
        <p:spPr>
          <a:xfrm>
            <a:off x="515584" y="5758858"/>
            <a:ext cx="901418" cy="706110"/>
          </a:xfrm>
          <a:prstGeom prst="rect">
            <a:avLst/>
          </a:prstGeom>
        </p:spPr>
      </p:pic>
      <p:pic>
        <p:nvPicPr>
          <p:cNvPr id="12" name="Picture 11">
            <a:extLst>
              <a:ext uri="{FF2B5EF4-FFF2-40B4-BE49-F238E27FC236}">
                <a16:creationId xmlns:a16="http://schemas.microsoft.com/office/drawing/2014/main" id="{6F69DE6E-0554-582E-B9DE-960598E74524}"/>
              </a:ext>
            </a:extLst>
          </p:cNvPr>
          <p:cNvPicPr>
            <a:picLocks noChangeAspect="1"/>
          </p:cNvPicPr>
          <p:nvPr/>
        </p:nvPicPr>
        <p:blipFill>
          <a:blip r:embed="rId4"/>
          <a:stretch>
            <a:fillRect/>
          </a:stretch>
        </p:blipFill>
        <p:spPr>
          <a:xfrm>
            <a:off x="1667923" y="5758858"/>
            <a:ext cx="1775982" cy="690659"/>
          </a:xfrm>
          <a:prstGeom prst="rect">
            <a:avLst/>
          </a:prstGeom>
        </p:spPr>
      </p:pic>
      <p:pic>
        <p:nvPicPr>
          <p:cNvPr id="14" name="Picture 13">
            <a:extLst>
              <a:ext uri="{FF2B5EF4-FFF2-40B4-BE49-F238E27FC236}">
                <a16:creationId xmlns:a16="http://schemas.microsoft.com/office/drawing/2014/main" id="{E5823343-2523-F0A8-8D42-34253A8667F9}"/>
              </a:ext>
            </a:extLst>
          </p:cNvPr>
          <p:cNvPicPr>
            <a:picLocks noChangeAspect="1"/>
          </p:cNvPicPr>
          <p:nvPr/>
        </p:nvPicPr>
        <p:blipFill>
          <a:blip r:embed="rId5"/>
          <a:stretch>
            <a:fillRect/>
          </a:stretch>
        </p:blipFill>
        <p:spPr>
          <a:xfrm>
            <a:off x="3833322" y="5982727"/>
            <a:ext cx="1251172" cy="459292"/>
          </a:xfrm>
          <a:prstGeom prst="rect">
            <a:avLst/>
          </a:prstGeom>
        </p:spPr>
      </p:pic>
      <p:pic>
        <p:nvPicPr>
          <p:cNvPr id="3" name="Picture 2">
            <a:extLst>
              <a:ext uri="{FF2B5EF4-FFF2-40B4-BE49-F238E27FC236}">
                <a16:creationId xmlns:a16="http://schemas.microsoft.com/office/drawing/2014/main" id="{05E0BDE9-DDDF-0E8D-E4C9-470662795401}"/>
              </a:ext>
            </a:extLst>
          </p:cNvPr>
          <p:cNvPicPr>
            <a:picLocks noChangeAspect="1"/>
          </p:cNvPicPr>
          <p:nvPr/>
        </p:nvPicPr>
        <p:blipFill>
          <a:blip r:embed="rId6"/>
          <a:stretch>
            <a:fillRect/>
          </a:stretch>
        </p:blipFill>
        <p:spPr>
          <a:xfrm>
            <a:off x="5825816" y="967362"/>
            <a:ext cx="1619476" cy="1752845"/>
          </a:xfrm>
          <a:prstGeom prst="rect">
            <a:avLst/>
          </a:prstGeom>
        </p:spPr>
      </p:pic>
      <p:pic>
        <p:nvPicPr>
          <p:cNvPr id="11" name="Picture 10">
            <a:extLst>
              <a:ext uri="{FF2B5EF4-FFF2-40B4-BE49-F238E27FC236}">
                <a16:creationId xmlns:a16="http://schemas.microsoft.com/office/drawing/2014/main" id="{56D0709E-F513-CEE9-5BE5-F5558ED61CB3}"/>
              </a:ext>
            </a:extLst>
          </p:cNvPr>
          <p:cNvPicPr>
            <a:picLocks noChangeAspect="1"/>
          </p:cNvPicPr>
          <p:nvPr/>
        </p:nvPicPr>
        <p:blipFill>
          <a:blip r:embed="rId7"/>
          <a:stretch>
            <a:fillRect/>
          </a:stretch>
        </p:blipFill>
        <p:spPr>
          <a:xfrm>
            <a:off x="5806763" y="2904479"/>
            <a:ext cx="1657581" cy="1676634"/>
          </a:xfrm>
          <a:prstGeom prst="rect">
            <a:avLst/>
          </a:prstGeom>
        </p:spPr>
      </p:pic>
      <p:pic>
        <p:nvPicPr>
          <p:cNvPr id="15" name="Picture 14">
            <a:extLst>
              <a:ext uri="{FF2B5EF4-FFF2-40B4-BE49-F238E27FC236}">
                <a16:creationId xmlns:a16="http://schemas.microsoft.com/office/drawing/2014/main" id="{AB045630-6255-94EA-D08B-A5B8356AFF80}"/>
              </a:ext>
            </a:extLst>
          </p:cNvPr>
          <p:cNvPicPr>
            <a:picLocks noChangeAspect="1"/>
          </p:cNvPicPr>
          <p:nvPr/>
        </p:nvPicPr>
        <p:blipFill>
          <a:blip r:embed="rId8"/>
          <a:stretch>
            <a:fillRect/>
          </a:stretch>
        </p:blipFill>
        <p:spPr>
          <a:xfrm>
            <a:off x="5787711" y="4765385"/>
            <a:ext cx="1657581" cy="1676634"/>
          </a:xfrm>
          <a:prstGeom prst="rect">
            <a:avLst/>
          </a:prstGeom>
        </p:spPr>
      </p:pic>
      <p:sp>
        <p:nvSpPr>
          <p:cNvPr id="16" name="TextBox 15">
            <a:extLst>
              <a:ext uri="{FF2B5EF4-FFF2-40B4-BE49-F238E27FC236}">
                <a16:creationId xmlns:a16="http://schemas.microsoft.com/office/drawing/2014/main" id="{9EC348FD-0F38-B5A3-8743-CCAC4AC3C427}"/>
              </a:ext>
            </a:extLst>
          </p:cNvPr>
          <p:cNvSpPr txBox="1"/>
          <p:nvPr/>
        </p:nvSpPr>
        <p:spPr>
          <a:xfrm>
            <a:off x="7753521" y="967362"/>
            <a:ext cx="3794558" cy="5755422"/>
          </a:xfrm>
          <a:prstGeom prst="rect">
            <a:avLst/>
          </a:prstGeom>
          <a:noFill/>
        </p:spPr>
        <p:txBody>
          <a:bodyPr wrap="square">
            <a:spAutoFit/>
          </a:bodyPr>
          <a:lstStyle/>
          <a:p>
            <a:r>
              <a:rPr lang="es-MX" sz="2300" b="1" dirty="0"/>
              <a:t>Material </a:t>
            </a:r>
            <a:r>
              <a:rPr lang="es-MX" sz="2300" b="1" dirty="0" err="1"/>
              <a:t>Elastico</a:t>
            </a:r>
            <a:r>
              <a:rPr lang="es-MX" sz="2300" b="1" dirty="0"/>
              <a:t> perfecto </a:t>
            </a:r>
            <a:r>
              <a:rPr lang="es-MX" sz="2300" dirty="0"/>
              <a:t>En lugar de producir un flujo plástico, se fractura.</a:t>
            </a:r>
            <a:endParaRPr lang="es-MX" sz="2300" b="1" dirty="0"/>
          </a:p>
          <a:p>
            <a:endParaRPr lang="es-MX" sz="2300" dirty="0"/>
          </a:p>
          <a:p>
            <a:endParaRPr lang="es-MX" sz="2300" dirty="0"/>
          </a:p>
          <a:p>
            <a:r>
              <a:rPr lang="es-MX" sz="2300" b="1" dirty="0"/>
              <a:t>Material </a:t>
            </a:r>
            <a:r>
              <a:rPr lang="es-MX" sz="2300" b="1" dirty="0" err="1"/>
              <a:t>Elastico</a:t>
            </a:r>
            <a:r>
              <a:rPr lang="es-MX" sz="2300" b="1" dirty="0"/>
              <a:t> y plástico: </a:t>
            </a:r>
            <a:r>
              <a:rPr lang="es-MX" sz="2300" dirty="0"/>
              <a:t>alcanzada la resistencia de deformación el material se deforma plásticamente con el mismo nivel de esfuerzo.</a:t>
            </a:r>
            <a:endParaRPr lang="es-MX" sz="2300" b="1" dirty="0"/>
          </a:p>
          <a:p>
            <a:endParaRPr lang="es-MX" sz="2300" b="1" dirty="0"/>
          </a:p>
          <a:p>
            <a:r>
              <a:rPr lang="es-MX" sz="2300" b="1" dirty="0"/>
              <a:t>Elástico + endurecimiento por deformación</a:t>
            </a:r>
          </a:p>
          <a:p>
            <a:r>
              <a:rPr lang="es-MX" sz="2300" dirty="0"/>
              <a:t>Una deforma </a:t>
            </a:r>
            <a:r>
              <a:rPr lang="es-MX" sz="2300" dirty="0" err="1"/>
              <a:t>ción</a:t>
            </a:r>
            <a:r>
              <a:rPr lang="es-MX" sz="2300" dirty="0"/>
              <a:t> continua requiere un esfuerzo siempre incremental</a:t>
            </a:r>
            <a:endParaRPr lang="es-AR" sz="2300" dirty="0"/>
          </a:p>
        </p:txBody>
      </p:sp>
    </p:spTree>
    <p:extLst>
      <p:ext uri="{BB962C8B-B14F-4D97-AF65-F5344CB8AC3E}">
        <p14:creationId xmlns:p14="http://schemas.microsoft.com/office/powerpoint/2010/main" val="8086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a:extLst>
              <a:ext uri="{FF2B5EF4-FFF2-40B4-BE49-F238E27FC236}">
                <a16:creationId xmlns:a16="http://schemas.microsoft.com/office/drawing/2014/main" id="{DD0E3AE8-6F5D-7057-51F3-E1808C624E9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595B20-41D9-42C2-95A4-B97BCA36D677}" type="slidenum">
              <a:rPr lang="es-AR" altLang="es-AR">
                <a:solidFill>
                  <a:srgbClr val="898989"/>
                </a:solidFill>
                <a:latin typeface="Calibri" panose="020F0502020204030204" pitchFamily="34" charset="0"/>
              </a:rPr>
              <a:pPr eaLnBrk="1" hangingPunct="1"/>
              <a:t>14</a:t>
            </a:fld>
            <a:endParaRPr lang="es-AR" altLang="es-AR">
              <a:solidFill>
                <a:srgbClr val="898989"/>
              </a:solidFill>
              <a:latin typeface="Calibri" panose="020F0502020204030204" pitchFamily="34" charset="0"/>
            </a:endParaRPr>
          </a:p>
        </p:txBody>
      </p:sp>
      <p:pic>
        <p:nvPicPr>
          <p:cNvPr id="10244" name="6 Imagen" descr="encabezado.jpg">
            <a:extLst>
              <a:ext uri="{FF2B5EF4-FFF2-40B4-BE49-F238E27FC236}">
                <a16:creationId xmlns:a16="http://schemas.microsoft.com/office/drawing/2014/main" id="{209F38AD-C3EF-63D9-6E06-CE096DAFAD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90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Compresión: qué es, fórmulas, cálculo, ejemplos y ejercicios">
            <a:extLst>
              <a:ext uri="{FF2B5EF4-FFF2-40B4-BE49-F238E27FC236}">
                <a16:creationId xmlns:a16="http://schemas.microsoft.com/office/drawing/2014/main" id="{D03805D3-1FFA-CE26-B8C7-47EC10D6A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626" y="3217168"/>
            <a:ext cx="5715000" cy="3438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32C7EDB-F99E-E2AD-44D0-05B7AE1DDC1A}"/>
              </a:ext>
            </a:extLst>
          </p:cNvPr>
          <p:cNvSpPr txBox="1"/>
          <p:nvPr/>
        </p:nvSpPr>
        <p:spPr>
          <a:xfrm>
            <a:off x="1260477" y="811105"/>
            <a:ext cx="4177797" cy="769441"/>
          </a:xfrm>
          <a:prstGeom prst="rect">
            <a:avLst/>
          </a:prstGeom>
          <a:noFill/>
        </p:spPr>
        <p:txBody>
          <a:bodyPr wrap="square" rtlCol="0">
            <a:spAutoFit/>
          </a:bodyPr>
          <a:lstStyle/>
          <a:p>
            <a:r>
              <a:rPr lang="es-AR" sz="4400" b="1" dirty="0">
                <a:latin typeface="Arial Black" panose="020B0A04020102020204" pitchFamily="34" charset="0"/>
              </a:rPr>
              <a:t>Compresión</a:t>
            </a:r>
          </a:p>
        </p:txBody>
      </p:sp>
      <p:sp>
        <p:nvSpPr>
          <p:cNvPr id="3" name="TextBox 2">
            <a:extLst>
              <a:ext uri="{FF2B5EF4-FFF2-40B4-BE49-F238E27FC236}">
                <a16:creationId xmlns:a16="http://schemas.microsoft.com/office/drawing/2014/main" id="{2D0D8F63-89DD-6266-395A-27D6E3CD5BBE}"/>
              </a:ext>
            </a:extLst>
          </p:cNvPr>
          <p:cNvSpPr txBox="1"/>
          <p:nvPr/>
        </p:nvSpPr>
        <p:spPr>
          <a:xfrm>
            <a:off x="1064920" y="3137683"/>
            <a:ext cx="4568910" cy="1200329"/>
          </a:xfrm>
          <a:prstGeom prst="rect">
            <a:avLst/>
          </a:prstGeom>
          <a:noFill/>
        </p:spPr>
        <p:txBody>
          <a:bodyPr wrap="square">
            <a:spAutoFit/>
          </a:bodyPr>
          <a:lstStyle/>
          <a:p>
            <a:r>
              <a:rPr lang="es-MX" sz="2400" dirty="0"/>
              <a:t>Conforme se comprime, su altura se reduce y el área de su sección transversal se incrementa</a:t>
            </a:r>
            <a:endParaRPr lang="es-AR" sz="2400" dirty="0"/>
          </a:p>
        </p:txBody>
      </p:sp>
      <p:pic>
        <p:nvPicPr>
          <p:cNvPr id="5" name="Picture 4">
            <a:extLst>
              <a:ext uri="{FF2B5EF4-FFF2-40B4-BE49-F238E27FC236}">
                <a16:creationId xmlns:a16="http://schemas.microsoft.com/office/drawing/2014/main" id="{89919C17-591D-B89D-CBA5-C9D6AF7D8419}"/>
              </a:ext>
            </a:extLst>
          </p:cNvPr>
          <p:cNvPicPr>
            <a:picLocks noChangeAspect="1"/>
          </p:cNvPicPr>
          <p:nvPr/>
        </p:nvPicPr>
        <p:blipFill>
          <a:blip r:embed="rId5"/>
          <a:stretch>
            <a:fillRect/>
          </a:stretch>
        </p:blipFill>
        <p:spPr>
          <a:xfrm>
            <a:off x="9840758" y="815038"/>
            <a:ext cx="2181529" cy="2333951"/>
          </a:xfrm>
          <a:prstGeom prst="rect">
            <a:avLst/>
          </a:prstGeom>
        </p:spPr>
      </p:pic>
      <p:pic>
        <p:nvPicPr>
          <p:cNvPr id="8" name="Picture 7">
            <a:extLst>
              <a:ext uri="{FF2B5EF4-FFF2-40B4-BE49-F238E27FC236}">
                <a16:creationId xmlns:a16="http://schemas.microsoft.com/office/drawing/2014/main" id="{A3E2434D-FE12-9C22-A7BE-80E3D5641D12}"/>
              </a:ext>
            </a:extLst>
          </p:cNvPr>
          <p:cNvPicPr>
            <a:picLocks noChangeAspect="1"/>
          </p:cNvPicPr>
          <p:nvPr/>
        </p:nvPicPr>
        <p:blipFill>
          <a:blip r:embed="rId6"/>
          <a:stretch>
            <a:fillRect/>
          </a:stretch>
        </p:blipFill>
        <p:spPr>
          <a:xfrm>
            <a:off x="7003928" y="907487"/>
            <a:ext cx="1271175" cy="958271"/>
          </a:xfrm>
          <a:prstGeom prst="rect">
            <a:avLst/>
          </a:prstGeom>
        </p:spPr>
      </p:pic>
      <p:pic>
        <p:nvPicPr>
          <p:cNvPr id="10" name="Picture 9">
            <a:extLst>
              <a:ext uri="{FF2B5EF4-FFF2-40B4-BE49-F238E27FC236}">
                <a16:creationId xmlns:a16="http://schemas.microsoft.com/office/drawing/2014/main" id="{F80E6298-BCE0-7132-4DE1-080303B83C5E}"/>
              </a:ext>
            </a:extLst>
          </p:cNvPr>
          <p:cNvPicPr>
            <a:picLocks noChangeAspect="1"/>
          </p:cNvPicPr>
          <p:nvPr/>
        </p:nvPicPr>
        <p:blipFill>
          <a:blip r:embed="rId7"/>
          <a:srcRect l="8252" t="7115" r="11656" b="15131"/>
          <a:stretch/>
        </p:blipFill>
        <p:spPr>
          <a:xfrm>
            <a:off x="7003928" y="1865758"/>
            <a:ext cx="1271175" cy="7450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F9A7C-527A-F345-4186-F758DFA01B3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4CAD1B9-26D4-33D0-AC4A-7C39EE39ACA3}"/>
              </a:ext>
            </a:extLst>
          </p:cNvPr>
          <p:cNvSpPr txBox="1"/>
          <p:nvPr/>
        </p:nvSpPr>
        <p:spPr>
          <a:xfrm>
            <a:off x="515584" y="891315"/>
            <a:ext cx="3992248" cy="769441"/>
          </a:xfrm>
          <a:prstGeom prst="rect">
            <a:avLst/>
          </a:prstGeom>
          <a:noFill/>
        </p:spPr>
        <p:txBody>
          <a:bodyPr wrap="square" rtlCol="0">
            <a:spAutoFit/>
          </a:bodyPr>
          <a:lstStyle/>
          <a:p>
            <a:r>
              <a:rPr lang="es-AR" sz="4400" b="1" dirty="0">
                <a:latin typeface="Arial Black" panose="020B0A04020102020204" pitchFamily="34" charset="0"/>
              </a:rPr>
              <a:t>Compresión</a:t>
            </a:r>
          </a:p>
        </p:txBody>
      </p:sp>
      <p:sp>
        <p:nvSpPr>
          <p:cNvPr id="6" name="Rectangle 2">
            <a:extLst>
              <a:ext uri="{FF2B5EF4-FFF2-40B4-BE49-F238E27FC236}">
                <a16:creationId xmlns:a16="http://schemas.microsoft.com/office/drawing/2014/main" id="{92970EFF-91F5-EE82-B75B-F6861C84E001}"/>
              </a:ext>
            </a:extLst>
          </p:cNvPr>
          <p:cNvSpPr>
            <a:spLocks noChangeArrowheads="1"/>
          </p:cNvSpPr>
          <p:nvPr/>
        </p:nvSpPr>
        <p:spPr bwMode="auto">
          <a:xfrm>
            <a:off x="5825816" y="294174"/>
            <a:ext cx="6366184" cy="7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2000" b="1" dirty="0">
                <a:solidFill>
                  <a:schemeClr val="tx2"/>
                </a:solidFill>
                <a:latin typeface="Arial" panose="020B0604020202020204" pitchFamily="34" charset="0"/>
              </a:rPr>
              <a:t>Tipos de Relación esfuerzo-Deformación</a:t>
            </a:r>
            <a:br>
              <a:rPr lang="es-ES_tradnl" altLang="en-US" sz="2000" dirty="0">
                <a:latin typeface="Arial" panose="020B0604020202020204" pitchFamily="34" charset="0"/>
              </a:rPr>
            </a:br>
            <a:endParaRPr lang="es-ES_tradnl" altLang="en-US" sz="2000" dirty="0">
              <a:latin typeface="Arial" panose="020B0604020202020204" pitchFamily="34" charset="0"/>
            </a:endParaRPr>
          </a:p>
        </p:txBody>
      </p:sp>
      <p:sp>
        <p:nvSpPr>
          <p:cNvPr id="9" name="TextBox 8">
            <a:extLst>
              <a:ext uri="{FF2B5EF4-FFF2-40B4-BE49-F238E27FC236}">
                <a16:creationId xmlns:a16="http://schemas.microsoft.com/office/drawing/2014/main" id="{1C0C58A5-F20A-B910-BC2F-05ED7C1039E7}"/>
              </a:ext>
            </a:extLst>
          </p:cNvPr>
          <p:cNvSpPr txBox="1"/>
          <p:nvPr/>
        </p:nvSpPr>
        <p:spPr>
          <a:xfrm>
            <a:off x="398107" y="2181033"/>
            <a:ext cx="4568910" cy="3785652"/>
          </a:xfrm>
          <a:prstGeom prst="rect">
            <a:avLst/>
          </a:prstGeom>
          <a:noFill/>
        </p:spPr>
        <p:txBody>
          <a:bodyPr wrap="square">
            <a:spAutoFit/>
          </a:bodyPr>
          <a:lstStyle/>
          <a:p>
            <a:r>
              <a:rPr lang="es-MX" sz="2400" dirty="0"/>
              <a:t>Debido a que la compresión ocasiona que la sección transversal se incremente (en vez de disminuir, como en la prueba de tensión), la carga se incrementa con mayor rapidez que antes.</a:t>
            </a:r>
          </a:p>
          <a:p>
            <a:r>
              <a:rPr lang="es-MX" sz="2400" b="1" dirty="0"/>
              <a:t>Esto da como resultado un valor más alto del esfuerzo de ingeniería calculado.</a:t>
            </a:r>
            <a:endParaRPr lang="es-AR" sz="2400" b="1" dirty="0"/>
          </a:p>
        </p:txBody>
      </p:sp>
      <p:pic>
        <p:nvPicPr>
          <p:cNvPr id="13" name="Picture 12">
            <a:extLst>
              <a:ext uri="{FF2B5EF4-FFF2-40B4-BE49-F238E27FC236}">
                <a16:creationId xmlns:a16="http://schemas.microsoft.com/office/drawing/2014/main" id="{6096CEE8-CB54-F676-6025-01C4D3CD6C32}"/>
              </a:ext>
            </a:extLst>
          </p:cNvPr>
          <p:cNvPicPr>
            <a:picLocks noChangeAspect="1"/>
          </p:cNvPicPr>
          <p:nvPr/>
        </p:nvPicPr>
        <p:blipFill>
          <a:blip r:embed="rId3"/>
          <a:stretch>
            <a:fillRect/>
          </a:stretch>
        </p:blipFill>
        <p:spPr>
          <a:xfrm>
            <a:off x="6096000" y="799970"/>
            <a:ext cx="5205554" cy="5763856"/>
          </a:xfrm>
          <a:prstGeom prst="rect">
            <a:avLst/>
          </a:prstGeom>
        </p:spPr>
      </p:pic>
    </p:spTree>
    <p:extLst>
      <p:ext uri="{BB962C8B-B14F-4D97-AF65-F5344CB8AC3E}">
        <p14:creationId xmlns:p14="http://schemas.microsoft.com/office/powerpoint/2010/main" val="165055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06F7F-947C-8152-8115-7B650E63160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3816FF8-7806-1B36-57E9-A1EB06DCCE2D}"/>
              </a:ext>
            </a:extLst>
          </p:cNvPr>
          <p:cNvSpPr txBox="1"/>
          <p:nvPr/>
        </p:nvSpPr>
        <p:spPr>
          <a:xfrm>
            <a:off x="515584" y="891315"/>
            <a:ext cx="3992248" cy="769441"/>
          </a:xfrm>
          <a:prstGeom prst="rect">
            <a:avLst/>
          </a:prstGeom>
          <a:noFill/>
        </p:spPr>
        <p:txBody>
          <a:bodyPr wrap="square" rtlCol="0">
            <a:spAutoFit/>
          </a:bodyPr>
          <a:lstStyle/>
          <a:p>
            <a:r>
              <a:rPr lang="es-AR" sz="4400" b="1" dirty="0">
                <a:latin typeface="Arial Black" panose="020B0A04020102020204" pitchFamily="34" charset="0"/>
              </a:rPr>
              <a:t>Compresión</a:t>
            </a:r>
          </a:p>
        </p:txBody>
      </p:sp>
      <p:sp>
        <p:nvSpPr>
          <p:cNvPr id="6" name="Rectangle 2">
            <a:extLst>
              <a:ext uri="{FF2B5EF4-FFF2-40B4-BE49-F238E27FC236}">
                <a16:creationId xmlns:a16="http://schemas.microsoft.com/office/drawing/2014/main" id="{33BD4561-87FF-1EEC-9B24-ACB2203EE3BD}"/>
              </a:ext>
            </a:extLst>
          </p:cNvPr>
          <p:cNvSpPr>
            <a:spLocks noChangeArrowheads="1"/>
          </p:cNvSpPr>
          <p:nvPr/>
        </p:nvSpPr>
        <p:spPr bwMode="auto">
          <a:xfrm>
            <a:off x="5825816" y="294174"/>
            <a:ext cx="6366184" cy="7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2000" b="1" dirty="0">
                <a:solidFill>
                  <a:schemeClr val="tx2"/>
                </a:solidFill>
                <a:latin typeface="Arial" panose="020B0604020202020204" pitchFamily="34" charset="0"/>
              </a:rPr>
              <a:t>Tipos de Relación esfuerzo-Deformación</a:t>
            </a:r>
            <a:br>
              <a:rPr lang="es-ES_tradnl" altLang="en-US" sz="2000" dirty="0">
                <a:latin typeface="Arial" panose="020B0604020202020204" pitchFamily="34" charset="0"/>
              </a:rPr>
            </a:br>
            <a:endParaRPr lang="es-ES_tradnl" altLang="en-US" sz="2000" dirty="0">
              <a:latin typeface="Arial" panose="020B0604020202020204" pitchFamily="34" charset="0"/>
            </a:endParaRPr>
          </a:p>
        </p:txBody>
      </p:sp>
      <p:sp>
        <p:nvSpPr>
          <p:cNvPr id="9" name="TextBox 8">
            <a:extLst>
              <a:ext uri="{FF2B5EF4-FFF2-40B4-BE49-F238E27FC236}">
                <a16:creationId xmlns:a16="http://schemas.microsoft.com/office/drawing/2014/main" id="{016D9B11-48B0-6756-629C-A0DE553E022E}"/>
              </a:ext>
            </a:extLst>
          </p:cNvPr>
          <p:cNvSpPr txBox="1"/>
          <p:nvPr/>
        </p:nvSpPr>
        <p:spPr>
          <a:xfrm>
            <a:off x="382065" y="1756030"/>
            <a:ext cx="4568910" cy="4524315"/>
          </a:xfrm>
          <a:prstGeom prst="rect">
            <a:avLst/>
          </a:prstGeom>
          <a:noFill/>
        </p:spPr>
        <p:txBody>
          <a:bodyPr wrap="square">
            <a:spAutoFit/>
          </a:bodyPr>
          <a:lstStyle/>
          <a:p>
            <a:r>
              <a:rPr lang="es-MX" sz="2400" dirty="0"/>
              <a:t>Conforme el espécimen cilíndrico se comprime, la </a:t>
            </a:r>
            <a:r>
              <a:rPr lang="es-MX" sz="2400" b="1" dirty="0"/>
              <a:t>fricción</a:t>
            </a:r>
            <a:r>
              <a:rPr lang="es-MX" sz="2400" dirty="0"/>
              <a:t> en sus superficies que están </a:t>
            </a:r>
            <a:r>
              <a:rPr lang="es-MX" sz="2400" b="1" dirty="0"/>
              <a:t>contacto con las placas</a:t>
            </a:r>
            <a:r>
              <a:rPr lang="es-MX" sz="2400" dirty="0"/>
              <a:t> tiende a impedir que los extremos del cilindro se expandan.</a:t>
            </a:r>
            <a:r>
              <a:rPr lang="es-MX" sz="2400" b="1" dirty="0"/>
              <a:t> Duran te la prueba se consume energía adicional debido a esta fricción, lo que da como resultado una fuerza aplicada más grande. </a:t>
            </a:r>
          </a:p>
          <a:p>
            <a:r>
              <a:rPr lang="es-MX" sz="2400" dirty="0"/>
              <a:t>Sumado a esto el material toma una forma de </a:t>
            </a:r>
            <a:r>
              <a:rPr lang="es-MX" sz="2400" b="1" dirty="0"/>
              <a:t>Barril</a:t>
            </a:r>
            <a:endParaRPr lang="es-AR" sz="2400" dirty="0"/>
          </a:p>
        </p:txBody>
      </p:sp>
      <p:pic>
        <p:nvPicPr>
          <p:cNvPr id="3" name="Picture 2">
            <a:extLst>
              <a:ext uri="{FF2B5EF4-FFF2-40B4-BE49-F238E27FC236}">
                <a16:creationId xmlns:a16="http://schemas.microsoft.com/office/drawing/2014/main" id="{E9CC06FC-D3D9-B89A-1189-D5A81CF22D4E}"/>
              </a:ext>
            </a:extLst>
          </p:cNvPr>
          <p:cNvPicPr>
            <a:picLocks noChangeAspect="1"/>
          </p:cNvPicPr>
          <p:nvPr/>
        </p:nvPicPr>
        <p:blipFill>
          <a:blip r:embed="rId3"/>
          <a:stretch>
            <a:fillRect/>
          </a:stretch>
        </p:blipFill>
        <p:spPr>
          <a:xfrm>
            <a:off x="6096000" y="1474089"/>
            <a:ext cx="4568910" cy="4806256"/>
          </a:xfrm>
          <a:prstGeom prst="rect">
            <a:avLst/>
          </a:prstGeom>
        </p:spPr>
      </p:pic>
      <p:pic>
        <p:nvPicPr>
          <p:cNvPr id="8" name="Picture 7">
            <a:extLst>
              <a:ext uri="{FF2B5EF4-FFF2-40B4-BE49-F238E27FC236}">
                <a16:creationId xmlns:a16="http://schemas.microsoft.com/office/drawing/2014/main" id="{33F76E8A-A33D-E01A-4F49-B5A0EB160D58}"/>
              </a:ext>
            </a:extLst>
          </p:cNvPr>
          <p:cNvPicPr>
            <a:picLocks noChangeAspect="1"/>
          </p:cNvPicPr>
          <p:nvPr/>
        </p:nvPicPr>
        <p:blipFill>
          <a:blip r:embed="rId4"/>
          <a:srcRect l="8252" t="7115" r="11656" b="15131"/>
          <a:stretch/>
        </p:blipFill>
        <p:spPr>
          <a:xfrm>
            <a:off x="10664910" y="5535250"/>
            <a:ext cx="1271175" cy="745095"/>
          </a:xfrm>
          <a:prstGeom prst="rect">
            <a:avLst/>
          </a:prstGeom>
        </p:spPr>
      </p:pic>
      <p:pic>
        <p:nvPicPr>
          <p:cNvPr id="10" name="Picture 9">
            <a:extLst>
              <a:ext uri="{FF2B5EF4-FFF2-40B4-BE49-F238E27FC236}">
                <a16:creationId xmlns:a16="http://schemas.microsoft.com/office/drawing/2014/main" id="{AD1A4975-6FB1-57A8-9692-55A80E9063AC}"/>
              </a:ext>
            </a:extLst>
          </p:cNvPr>
          <p:cNvPicPr>
            <a:picLocks noChangeAspect="1"/>
          </p:cNvPicPr>
          <p:nvPr/>
        </p:nvPicPr>
        <p:blipFill>
          <a:blip r:embed="rId5"/>
          <a:stretch>
            <a:fillRect/>
          </a:stretch>
        </p:blipFill>
        <p:spPr>
          <a:xfrm>
            <a:off x="10664909" y="4649567"/>
            <a:ext cx="1271175" cy="958271"/>
          </a:xfrm>
          <a:prstGeom prst="rect">
            <a:avLst/>
          </a:prstGeom>
        </p:spPr>
      </p:pic>
    </p:spTree>
    <p:extLst>
      <p:ext uri="{BB962C8B-B14F-4D97-AF65-F5344CB8AC3E}">
        <p14:creationId xmlns:p14="http://schemas.microsoft.com/office/powerpoint/2010/main" val="101864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BC3C2-AAF1-985B-7055-5EA3851DE6A1}"/>
            </a:ext>
          </a:extLst>
        </p:cNvPr>
        <p:cNvGrpSpPr/>
        <p:nvPr/>
      </p:nvGrpSpPr>
      <p:grpSpPr>
        <a:xfrm>
          <a:off x="0" y="0"/>
          <a:ext cx="0" cy="0"/>
          <a:chOff x="0" y="0"/>
          <a:chExt cx="0" cy="0"/>
        </a:xfrm>
      </p:grpSpPr>
      <p:sp>
        <p:nvSpPr>
          <p:cNvPr id="6" name="5 Marcador de número de diapositiva">
            <a:extLst>
              <a:ext uri="{FF2B5EF4-FFF2-40B4-BE49-F238E27FC236}">
                <a16:creationId xmlns:a16="http://schemas.microsoft.com/office/drawing/2014/main" id="{AA8F2284-5F51-6C6B-8090-438F71BA3CA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595B20-41D9-42C2-95A4-B97BCA36D677}" type="slidenum">
              <a:rPr lang="es-AR" altLang="es-AR">
                <a:solidFill>
                  <a:srgbClr val="898989"/>
                </a:solidFill>
                <a:latin typeface="Calibri" panose="020F0502020204030204" pitchFamily="34" charset="0"/>
              </a:rPr>
              <a:pPr eaLnBrk="1" hangingPunct="1"/>
              <a:t>17</a:t>
            </a:fld>
            <a:endParaRPr lang="es-AR" altLang="es-AR">
              <a:solidFill>
                <a:srgbClr val="898989"/>
              </a:solidFill>
              <a:latin typeface="Calibri" panose="020F0502020204030204" pitchFamily="34" charset="0"/>
            </a:endParaRPr>
          </a:p>
        </p:txBody>
      </p:sp>
      <p:pic>
        <p:nvPicPr>
          <p:cNvPr id="10244" name="6 Imagen" descr="encabezado.jpg">
            <a:extLst>
              <a:ext uri="{FF2B5EF4-FFF2-40B4-BE49-F238E27FC236}">
                <a16:creationId xmlns:a16="http://schemas.microsoft.com/office/drawing/2014/main" id="{A900D802-03D2-8A94-865E-D55E79D268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90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31565D7-B733-208E-FC3A-F60513F1B5A8}"/>
              </a:ext>
            </a:extLst>
          </p:cNvPr>
          <p:cNvSpPr txBox="1"/>
          <p:nvPr/>
        </p:nvSpPr>
        <p:spPr>
          <a:xfrm>
            <a:off x="1260477" y="811105"/>
            <a:ext cx="4177797" cy="769441"/>
          </a:xfrm>
          <a:prstGeom prst="rect">
            <a:avLst/>
          </a:prstGeom>
          <a:noFill/>
        </p:spPr>
        <p:txBody>
          <a:bodyPr wrap="square" rtlCol="0">
            <a:spAutoFit/>
          </a:bodyPr>
          <a:lstStyle/>
          <a:p>
            <a:r>
              <a:rPr lang="es-AR" sz="4400" b="1" dirty="0">
                <a:latin typeface="Arial Black" panose="020B0A04020102020204" pitchFamily="34" charset="0"/>
              </a:rPr>
              <a:t>Doblado  </a:t>
            </a:r>
          </a:p>
        </p:txBody>
      </p:sp>
      <p:sp>
        <p:nvSpPr>
          <p:cNvPr id="3" name="TextBox 2">
            <a:extLst>
              <a:ext uri="{FF2B5EF4-FFF2-40B4-BE49-F238E27FC236}">
                <a16:creationId xmlns:a16="http://schemas.microsoft.com/office/drawing/2014/main" id="{C3F471BD-A408-93C0-F374-DDFB85F4AB45}"/>
              </a:ext>
            </a:extLst>
          </p:cNvPr>
          <p:cNvSpPr txBox="1"/>
          <p:nvPr/>
        </p:nvSpPr>
        <p:spPr>
          <a:xfrm>
            <a:off x="1143000" y="1627818"/>
            <a:ext cx="9252284" cy="1938992"/>
          </a:xfrm>
          <a:prstGeom prst="rect">
            <a:avLst/>
          </a:prstGeom>
          <a:noFill/>
        </p:spPr>
        <p:txBody>
          <a:bodyPr wrap="square">
            <a:spAutoFit/>
          </a:bodyPr>
          <a:lstStyle/>
          <a:p>
            <a:r>
              <a:rPr lang="es-MX" sz="2400" dirty="0"/>
              <a:t>proceso de doblar una sección transversal rectangular, sujeta al material a esfuerzos de tensión (y deformación) en la mitad externa de la sección que se dobla, y a esfuerzos de compresión (y deformaciones) en la mitad interior. Si el material no se fractura, queda doblado en forma permanente (plásticamente)</a:t>
            </a:r>
            <a:endParaRPr lang="es-AR" sz="2400" dirty="0"/>
          </a:p>
        </p:txBody>
      </p:sp>
      <p:pic>
        <p:nvPicPr>
          <p:cNvPr id="5" name="Picture 4">
            <a:extLst>
              <a:ext uri="{FF2B5EF4-FFF2-40B4-BE49-F238E27FC236}">
                <a16:creationId xmlns:a16="http://schemas.microsoft.com/office/drawing/2014/main" id="{30F10DA8-E1F1-F2E8-4673-874F892960F7}"/>
              </a:ext>
            </a:extLst>
          </p:cNvPr>
          <p:cNvPicPr>
            <a:picLocks noChangeAspect="1"/>
          </p:cNvPicPr>
          <p:nvPr/>
        </p:nvPicPr>
        <p:blipFill>
          <a:blip r:embed="rId4"/>
          <a:stretch>
            <a:fillRect/>
          </a:stretch>
        </p:blipFill>
        <p:spPr>
          <a:xfrm>
            <a:off x="1003626" y="3882189"/>
            <a:ext cx="11053645" cy="2496450"/>
          </a:xfrm>
          <a:prstGeom prst="rect">
            <a:avLst/>
          </a:prstGeom>
        </p:spPr>
      </p:pic>
    </p:spTree>
    <p:extLst>
      <p:ext uri="{BB962C8B-B14F-4D97-AF65-F5344CB8AC3E}">
        <p14:creationId xmlns:p14="http://schemas.microsoft.com/office/powerpoint/2010/main" val="372228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FCBA6-7A51-520A-5B84-096E0518ABA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1E648F8-674C-2C36-D17D-A641B0F7D756}"/>
              </a:ext>
            </a:extLst>
          </p:cNvPr>
          <p:cNvSpPr txBox="1"/>
          <p:nvPr/>
        </p:nvSpPr>
        <p:spPr>
          <a:xfrm>
            <a:off x="515584" y="891315"/>
            <a:ext cx="3992248" cy="769441"/>
          </a:xfrm>
          <a:prstGeom prst="rect">
            <a:avLst/>
          </a:prstGeom>
          <a:noFill/>
        </p:spPr>
        <p:txBody>
          <a:bodyPr wrap="square" rtlCol="0">
            <a:spAutoFit/>
          </a:bodyPr>
          <a:lstStyle/>
          <a:p>
            <a:r>
              <a:rPr lang="es-AR" sz="4400" b="1" dirty="0">
                <a:latin typeface="Arial Black" panose="020B0A04020102020204" pitchFamily="34" charset="0"/>
              </a:rPr>
              <a:t>Doblado</a:t>
            </a:r>
          </a:p>
        </p:txBody>
      </p:sp>
      <p:sp>
        <p:nvSpPr>
          <p:cNvPr id="9" name="TextBox 8">
            <a:extLst>
              <a:ext uri="{FF2B5EF4-FFF2-40B4-BE49-F238E27FC236}">
                <a16:creationId xmlns:a16="http://schemas.microsoft.com/office/drawing/2014/main" id="{1B153972-589A-5F96-F8D7-3515BD3F3CB3}"/>
              </a:ext>
            </a:extLst>
          </p:cNvPr>
          <p:cNvSpPr txBox="1"/>
          <p:nvPr/>
        </p:nvSpPr>
        <p:spPr>
          <a:xfrm>
            <a:off x="382065" y="2090172"/>
            <a:ext cx="4568910" cy="2677656"/>
          </a:xfrm>
          <a:prstGeom prst="rect">
            <a:avLst/>
          </a:prstGeom>
          <a:noFill/>
        </p:spPr>
        <p:txBody>
          <a:bodyPr wrap="square">
            <a:spAutoFit/>
          </a:bodyPr>
          <a:lstStyle/>
          <a:p>
            <a:r>
              <a:rPr lang="es-MX" sz="2400" dirty="0"/>
              <a:t>Ensayo útil para materiales duros y frágiles sin plasticidad.</a:t>
            </a:r>
          </a:p>
          <a:p>
            <a:r>
              <a:rPr lang="es-MX" sz="2400" dirty="0"/>
              <a:t> </a:t>
            </a:r>
          </a:p>
          <a:p>
            <a:r>
              <a:rPr lang="es-MX" sz="2400" dirty="0"/>
              <a:t>La </a:t>
            </a:r>
            <a:r>
              <a:rPr lang="es-MX" sz="2400" b="1" dirty="0"/>
              <a:t>prueba de doblado </a:t>
            </a:r>
            <a:r>
              <a:rPr lang="es-MX" sz="2400" dirty="0"/>
              <a:t>(también conocida como prueba de flexión) se utiliza para probar la resistencia de estos materiales</a:t>
            </a:r>
            <a:endParaRPr lang="es-AR" sz="2400" dirty="0"/>
          </a:p>
        </p:txBody>
      </p:sp>
      <p:sp>
        <p:nvSpPr>
          <p:cNvPr id="16" name="TextBox 15">
            <a:extLst>
              <a:ext uri="{FF2B5EF4-FFF2-40B4-BE49-F238E27FC236}">
                <a16:creationId xmlns:a16="http://schemas.microsoft.com/office/drawing/2014/main" id="{BA9A88AE-0725-C676-3FF5-09FB9E9C5F8F}"/>
              </a:ext>
            </a:extLst>
          </p:cNvPr>
          <p:cNvSpPr txBox="1"/>
          <p:nvPr/>
        </p:nvSpPr>
        <p:spPr>
          <a:xfrm>
            <a:off x="382065" y="5235927"/>
            <a:ext cx="4568910" cy="1200329"/>
          </a:xfrm>
          <a:prstGeom prst="rect">
            <a:avLst/>
          </a:prstGeom>
          <a:noFill/>
        </p:spPr>
        <p:txBody>
          <a:bodyPr wrap="square">
            <a:spAutoFit/>
          </a:bodyPr>
          <a:lstStyle/>
          <a:p>
            <a:r>
              <a:rPr lang="es-MX" sz="2400" dirty="0"/>
              <a:t>F= Fuerza</a:t>
            </a:r>
          </a:p>
          <a:p>
            <a:r>
              <a:rPr lang="es-MX" sz="2400" dirty="0"/>
              <a:t>L=Longitud entre apoyos</a:t>
            </a:r>
          </a:p>
          <a:p>
            <a:r>
              <a:rPr lang="es-MX" sz="2400" dirty="0"/>
              <a:t>B t = dimensiones </a:t>
            </a:r>
            <a:endParaRPr lang="es-AR" sz="2400" dirty="0"/>
          </a:p>
        </p:txBody>
      </p:sp>
      <p:sp>
        <p:nvSpPr>
          <p:cNvPr id="17" name="TextBox 16">
            <a:extLst>
              <a:ext uri="{FF2B5EF4-FFF2-40B4-BE49-F238E27FC236}">
                <a16:creationId xmlns:a16="http://schemas.microsoft.com/office/drawing/2014/main" id="{3D8FEFB6-2C0B-BB11-CA1C-50D52FB05417}"/>
              </a:ext>
            </a:extLst>
          </p:cNvPr>
          <p:cNvSpPr txBox="1"/>
          <p:nvPr/>
        </p:nvSpPr>
        <p:spPr>
          <a:xfrm>
            <a:off x="7469832" y="1943124"/>
            <a:ext cx="6170149" cy="830997"/>
          </a:xfrm>
          <a:prstGeom prst="rect">
            <a:avLst/>
          </a:prstGeom>
          <a:noFill/>
        </p:spPr>
        <p:txBody>
          <a:bodyPr wrap="square">
            <a:spAutoFit/>
          </a:bodyPr>
          <a:lstStyle/>
          <a:p>
            <a:r>
              <a:rPr lang="es-MX" sz="2400" b="1" dirty="0">
                <a:latin typeface="Arial Black" panose="020B0A04020102020204" pitchFamily="34" charset="0"/>
              </a:rPr>
              <a:t>Resistencia a la </a:t>
            </a:r>
          </a:p>
          <a:p>
            <a:r>
              <a:rPr lang="es-MX" sz="2400" b="1" dirty="0">
                <a:latin typeface="Arial Black" panose="020B0A04020102020204" pitchFamily="34" charset="0"/>
              </a:rPr>
              <a:t>ruptura transversal</a:t>
            </a:r>
            <a:endParaRPr lang="es-AR" sz="2400" b="1" dirty="0">
              <a:latin typeface="Arial Black" panose="020B0A04020102020204" pitchFamily="34" charset="0"/>
            </a:endParaRPr>
          </a:p>
        </p:txBody>
      </p:sp>
      <p:pic>
        <p:nvPicPr>
          <p:cNvPr id="3" name="Picture 2">
            <a:extLst>
              <a:ext uri="{FF2B5EF4-FFF2-40B4-BE49-F238E27FC236}">
                <a16:creationId xmlns:a16="http://schemas.microsoft.com/office/drawing/2014/main" id="{96CE7156-52A7-801A-34EF-01E4E072CF71}"/>
              </a:ext>
            </a:extLst>
          </p:cNvPr>
          <p:cNvPicPr>
            <a:picLocks noChangeAspect="1"/>
          </p:cNvPicPr>
          <p:nvPr/>
        </p:nvPicPr>
        <p:blipFill>
          <a:blip r:embed="rId3"/>
          <a:stretch>
            <a:fillRect/>
          </a:stretch>
        </p:blipFill>
        <p:spPr>
          <a:xfrm>
            <a:off x="5613142" y="1802326"/>
            <a:ext cx="1742529" cy="971795"/>
          </a:xfrm>
          <a:prstGeom prst="rect">
            <a:avLst/>
          </a:prstGeom>
        </p:spPr>
      </p:pic>
      <p:pic>
        <p:nvPicPr>
          <p:cNvPr id="5" name="Picture 4">
            <a:extLst>
              <a:ext uri="{FF2B5EF4-FFF2-40B4-BE49-F238E27FC236}">
                <a16:creationId xmlns:a16="http://schemas.microsoft.com/office/drawing/2014/main" id="{9FA70619-C352-9361-0577-6AE3F0186A0A}"/>
              </a:ext>
            </a:extLst>
          </p:cNvPr>
          <p:cNvPicPr>
            <a:picLocks noChangeAspect="1"/>
          </p:cNvPicPr>
          <p:nvPr/>
        </p:nvPicPr>
        <p:blipFill>
          <a:blip r:embed="rId4"/>
          <a:srcRect r="17561"/>
          <a:stretch/>
        </p:blipFill>
        <p:spPr>
          <a:xfrm>
            <a:off x="5613142" y="0"/>
            <a:ext cx="6578858" cy="1802326"/>
          </a:xfrm>
          <a:prstGeom prst="rect">
            <a:avLst/>
          </a:prstGeom>
        </p:spPr>
      </p:pic>
      <p:sp>
        <p:nvSpPr>
          <p:cNvPr id="6" name="TextBox 5">
            <a:extLst>
              <a:ext uri="{FF2B5EF4-FFF2-40B4-BE49-F238E27FC236}">
                <a16:creationId xmlns:a16="http://schemas.microsoft.com/office/drawing/2014/main" id="{AE563EA9-77FE-ADBC-5264-614700F82107}"/>
              </a:ext>
            </a:extLst>
          </p:cNvPr>
          <p:cNvSpPr txBox="1"/>
          <p:nvPr/>
        </p:nvSpPr>
        <p:spPr>
          <a:xfrm>
            <a:off x="6096000" y="3429000"/>
            <a:ext cx="4568910" cy="3046988"/>
          </a:xfrm>
          <a:prstGeom prst="rect">
            <a:avLst/>
          </a:prstGeom>
          <a:noFill/>
        </p:spPr>
        <p:txBody>
          <a:bodyPr wrap="square">
            <a:spAutoFit/>
          </a:bodyPr>
          <a:lstStyle/>
          <a:p>
            <a:r>
              <a:rPr lang="es-MX" sz="2400" dirty="0"/>
              <a:t>Durante la prueba y cualquier esfuerzo de doblado se encuentran tanto cargas de </a:t>
            </a:r>
            <a:r>
              <a:rPr lang="es-MX" sz="2400" b="1" dirty="0"/>
              <a:t>Tensión </a:t>
            </a:r>
            <a:r>
              <a:rPr lang="es-MX" sz="2400" dirty="0"/>
              <a:t>como de </a:t>
            </a:r>
            <a:r>
              <a:rPr lang="es-MX" sz="2400" b="1" dirty="0"/>
              <a:t>Compresión. </a:t>
            </a:r>
          </a:p>
          <a:p>
            <a:r>
              <a:rPr lang="es-MX" sz="2400" dirty="0"/>
              <a:t>El punto medio de la sección donde el material no es sometido a ningún esfuerzo se denomina </a:t>
            </a:r>
            <a:r>
              <a:rPr lang="es-MX" sz="2400" b="1" dirty="0"/>
              <a:t>Fibra neutra </a:t>
            </a:r>
            <a:endParaRPr lang="es-AR" sz="2400" dirty="0"/>
          </a:p>
        </p:txBody>
      </p:sp>
    </p:spTree>
    <p:extLst>
      <p:ext uri="{BB962C8B-B14F-4D97-AF65-F5344CB8AC3E}">
        <p14:creationId xmlns:p14="http://schemas.microsoft.com/office/powerpoint/2010/main" val="236245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4D892-B044-2777-100B-0D7601B0FF5C}"/>
            </a:ext>
          </a:extLst>
        </p:cNvPr>
        <p:cNvGrpSpPr/>
        <p:nvPr/>
      </p:nvGrpSpPr>
      <p:grpSpPr>
        <a:xfrm>
          <a:off x="0" y="0"/>
          <a:ext cx="0" cy="0"/>
          <a:chOff x="0" y="0"/>
          <a:chExt cx="0" cy="0"/>
        </a:xfrm>
      </p:grpSpPr>
      <p:sp>
        <p:nvSpPr>
          <p:cNvPr id="6" name="5 Marcador de número de diapositiva">
            <a:extLst>
              <a:ext uri="{FF2B5EF4-FFF2-40B4-BE49-F238E27FC236}">
                <a16:creationId xmlns:a16="http://schemas.microsoft.com/office/drawing/2014/main" id="{D232518A-2F90-11DE-ACD4-71255BC5005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595B20-41D9-42C2-95A4-B97BCA36D677}" type="slidenum">
              <a:rPr lang="es-AR" altLang="es-AR">
                <a:solidFill>
                  <a:srgbClr val="898989"/>
                </a:solidFill>
                <a:latin typeface="Calibri" panose="020F0502020204030204" pitchFamily="34" charset="0"/>
              </a:rPr>
              <a:pPr eaLnBrk="1" hangingPunct="1"/>
              <a:t>19</a:t>
            </a:fld>
            <a:endParaRPr lang="es-AR" altLang="es-AR">
              <a:solidFill>
                <a:srgbClr val="898989"/>
              </a:solidFill>
              <a:latin typeface="Calibri" panose="020F0502020204030204" pitchFamily="34" charset="0"/>
            </a:endParaRPr>
          </a:p>
        </p:txBody>
      </p:sp>
      <p:pic>
        <p:nvPicPr>
          <p:cNvPr id="10244" name="6 Imagen" descr="encabezado.jpg">
            <a:extLst>
              <a:ext uri="{FF2B5EF4-FFF2-40B4-BE49-F238E27FC236}">
                <a16:creationId xmlns:a16="http://schemas.microsoft.com/office/drawing/2014/main" id="{193A0021-D401-2C1A-F5BD-5585680169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90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26785D2-5703-456E-4624-60ED126CBE14}"/>
              </a:ext>
            </a:extLst>
          </p:cNvPr>
          <p:cNvSpPr txBox="1"/>
          <p:nvPr/>
        </p:nvSpPr>
        <p:spPr>
          <a:xfrm>
            <a:off x="1260477" y="811105"/>
            <a:ext cx="4177797" cy="769441"/>
          </a:xfrm>
          <a:prstGeom prst="rect">
            <a:avLst/>
          </a:prstGeom>
          <a:noFill/>
        </p:spPr>
        <p:txBody>
          <a:bodyPr wrap="square" rtlCol="0">
            <a:spAutoFit/>
          </a:bodyPr>
          <a:lstStyle/>
          <a:p>
            <a:r>
              <a:rPr lang="es-AR" sz="4400" b="1" dirty="0">
                <a:latin typeface="Arial Black" panose="020B0A04020102020204" pitchFamily="34" charset="0"/>
              </a:rPr>
              <a:t>Corte </a:t>
            </a:r>
          </a:p>
        </p:txBody>
      </p:sp>
      <p:sp>
        <p:nvSpPr>
          <p:cNvPr id="3" name="TextBox 2">
            <a:extLst>
              <a:ext uri="{FF2B5EF4-FFF2-40B4-BE49-F238E27FC236}">
                <a16:creationId xmlns:a16="http://schemas.microsoft.com/office/drawing/2014/main" id="{A5491ACE-5584-D363-5B23-60752F5E54F7}"/>
              </a:ext>
            </a:extLst>
          </p:cNvPr>
          <p:cNvSpPr txBox="1"/>
          <p:nvPr/>
        </p:nvSpPr>
        <p:spPr>
          <a:xfrm>
            <a:off x="1143000" y="1627818"/>
            <a:ext cx="5271712" cy="1200329"/>
          </a:xfrm>
          <a:prstGeom prst="rect">
            <a:avLst/>
          </a:prstGeom>
          <a:noFill/>
        </p:spPr>
        <p:txBody>
          <a:bodyPr wrap="square">
            <a:spAutoFit/>
          </a:bodyPr>
          <a:lstStyle/>
          <a:p>
            <a:r>
              <a:rPr lang="es-MX" sz="2400" dirty="0"/>
              <a:t>Aplicación de esfuerzos en direcciones opuestas sobre ambos lados de un elemento delgado a fin de deformarlo </a:t>
            </a:r>
            <a:endParaRPr lang="es-AR" sz="2400" dirty="0"/>
          </a:p>
        </p:txBody>
      </p:sp>
      <p:pic>
        <p:nvPicPr>
          <p:cNvPr id="7" name="Picture 6">
            <a:extLst>
              <a:ext uri="{FF2B5EF4-FFF2-40B4-BE49-F238E27FC236}">
                <a16:creationId xmlns:a16="http://schemas.microsoft.com/office/drawing/2014/main" id="{41F07BA6-627B-EF5A-9501-F7C6EF29BE0E}"/>
              </a:ext>
            </a:extLst>
          </p:cNvPr>
          <p:cNvPicPr>
            <a:picLocks noChangeAspect="1"/>
          </p:cNvPicPr>
          <p:nvPr/>
        </p:nvPicPr>
        <p:blipFill>
          <a:blip r:embed="rId4"/>
          <a:stretch>
            <a:fillRect/>
          </a:stretch>
        </p:blipFill>
        <p:spPr>
          <a:xfrm>
            <a:off x="4761809" y="3866147"/>
            <a:ext cx="7063320" cy="2587239"/>
          </a:xfrm>
          <a:prstGeom prst="rect">
            <a:avLst/>
          </a:prstGeom>
        </p:spPr>
      </p:pic>
      <p:pic>
        <p:nvPicPr>
          <p:cNvPr id="11" name="Picture 10">
            <a:extLst>
              <a:ext uri="{FF2B5EF4-FFF2-40B4-BE49-F238E27FC236}">
                <a16:creationId xmlns:a16="http://schemas.microsoft.com/office/drawing/2014/main" id="{9733CA7A-E9EA-420F-5697-3DF9BECD6D26}"/>
              </a:ext>
            </a:extLst>
          </p:cNvPr>
          <p:cNvPicPr>
            <a:picLocks noChangeAspect="1"/>
          </p:cNvPicPr>
          <p:nvPr/>
        </p:nvPicPr>
        <p:blipFill>
          <a:blip r:embed="rId5"/>
          <a:stretch>
            <a:fillRect/>
          </a:stretch>
        </p:blipFill>
        <p:spPr>
          <a:xfrm>
            <a:off x="10020391" y="2990476"/>
            <a:ext cx="1804738" cy="1347536"/>
          </a:xfrm>
          <a:prstGeom prst="rect">
            <a:avLst/>
          </a:prstGeom>
        </p:spPr>
      </p:pic>
    </p:spTree>
    <p:extLst>
      <p:ext uri="{BB962C8B-B14F-4D97-AF65-F5344CB8AC3E}">
        <p14:creationId xmlns:p14="http://schemas.microsoft.com/office/powerpoint/2010/main" val="250322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8C74E-B782-92A6-B8A1-EC62224BFB2A}"/>
              </a:ext>
            </a:extLst>
          </p:cNvPr>
          <p:cNvSpPr>
            <a:spLocks noGrp="1"/>
          </p:cNvSpPr>
          <p:nvPr>
            <p:ph type="title"/>
          </p:nvPr>
        </p:nvSpPr>
        <p:spPr>
          <a:xfrm>
            <a:off x="2896501" y="3149364"/>
            <a:ext cx="7810539" cy="2317849"/>
          </a:xfrm>
        </p:spPr>
        <p:txBody>
          <a:bodyPr>
            <a:normAutofit fontScale="90000"/>
          </a:bodyPr>
          <a:lstStyle/>
          <a:p>
            <a:r>
              <a:rPr lang="es-AR" b="1" dirty="0"/>
              <a:t>Propiedades MECÁNICAS de los materiales</a:t>
            </a:r>
          </a:p>
        </p:txBody>
      </p:sp>
    </p:spTree>
    <p:extLst>
      <p:ext uri="{BB962C8B-B14F-4D97-AF65-F5344CB8AC3E}">
        <p14:creationId xmlns:p14="http://schemas.microsoft.com/office/powerpoint/2010/main" val="377669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2087F-1D69-B62B-8055-44E9F768391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F4B4C63-B366-8DCE-5108-A00ED93F6734}"/>
              </a:ext>
            </a:extLst>
          </p:cNvPr>
          <p:cNvSpPr txBox="1"/>
          <p:nvPr/>
        </p:nvSpPr>
        <p:spPr>
          <a:xfrm>
            <a:off x="515584" y="891315"/>
            <a:ext cx="3992248" cy="769441"/>
          </a:xfrm>
          <a:prstGeom prst="rect">
            <a:avLst/>
          </a:prstGeom>
          <a:noFill/>
        </p:spPr>
        <p:txBody>
          <a:bodyPr wrap="square" rtlCol="0">
            <a:spAutoFit/>
          </a:bodyPr>
          <a:lstStyle/>
          <a:p>
            <a:r>
              <a:rPr lang="es-AR" sz="4400" b="1" dirty="0">
                <a:latin typeface="Arial Black" panose="020B0A04020102020204" pitchFamily="34" charset="0"/>
              </a:rPr>
              <a:t>Corte</a:t>
            </a:r>
          </a:p>
        </p:txBody>
      </p:sp>
      <p:sp>
        <p:nvSpPr>
          <p:cNvPr id="9" name="TextBox 8">
            <a:extLst>
              <a:ext uri="{FF2B5EF4-FFF2-40B4-BE49-F238E27FC236}">
                <a16:creationId xmlns:a16="http://schemas.microsoft.com/office/drawing/2014/main" id="{D8205C91-A1B6-DB81-79E2-44F675127AA7}"/>
              </a:ext>
            </a:extLst>
          </p:cNvPr>
          <p:cNvSpPr txBox="1"/>
          <p:nvPr/>
        </p:nvSpPr>
        <p:spPr>
          <a:xfrm>
            <a:off x="382065" y="1756030"/>
            <a:ext cx="4568910" cy="1938992"/>
          </a:xfrm>
          <a:prstGeom prst="rect">
            <a:avLst/>
          </a:prstGeom>
          <a:noFill/>
        </p:spPr>
        <p:txBody>
          <a:bodyPr wrap="square">
            <a:spAutoFit/>
          </a:bodyPr>
          <a:lstStyle/>
          <a:p>
            <a:r>
              <a:rPr lang="es-MX" sz="2400" dirty="0"/>
              <a:t>Es común probar el esfuerzo y deformación cortantes por medio de una prueba de torsión, en la que un espécimen tubular de pared delgada se sujeta a un par</a:t>
            </a:r>
            <a:endParaRPr lang="es-AR" sz="2400" dirty="0"/>
          </a:p>
        </p:txBody>
      </p:sp>
      <p:pic>
        <p:nvPicPr>
          <p:cNvPr id="4" name="Picture 3">
            <a:extLst>
              <a:ext uri="{FF2B5EF4-FFF2-40B4-BE49-F238E27FC236}">
                <a16:creationId xmlns:a16="http://schemas.microsoft.com/office/drawing/2014/main" id="{995C1F0A-33CB-1667-1C81-D4EEB91A288F}"/>
              </a:ext>
            </a:extLst>
          </p:cNvPr>
          <p:cNvPicPr>
            <a:picLocks noChangeAspect="1"/>
          </p:cNvPicPr>
          <p:nvPr/>
        </p:nvPicPr>
        <p:blipFill>
          <a:blip r:embed="rId3"/>
          <a:stretch>
            <a:fillRect/>
          </a:stretch>
        </p:blipFill>
        <p:spPr>
          <a:xfrm>
            <a:off x="515584" y="3968805"/>
            <a:ext cx="2026907" cy="1224172"/>
          </a:xfrm>
          <a:prstGeom prst="rect">
            <a:avLst/>
          </a:prstGeom>
        </p:spPr>
      </p:pic>
      <p:pic>
        <p:nvPicPr>
          <p:cNvPr id="11" name="Picture 10">
            <a:extLst>
              <a:ext uri="{FF2B5EF4-FFF2-40B4-BE49-F238E27FC236}">
                <a16:creationId xmlns:a16="http://schemas.microsoft.com/office/drawing/2014/main" id="{8DC0F36E-43BD-5BDC-F795-52813C34E7B7}"/>
              </a:ext>
            </a:extLst>
          </p:cNvPr>
          <p:cNvPicPr>
            <a:picLocks noChangeAspect="1"/>
          </p:cNvPicPr>
          <p:nvPr/>
        </p:nvPicPr>
        <p:blipFill>
          <a:blip r:embed="rId4"/>
          <a:stretch>
            <a:fillRect/>
          </a:stretch>
        </p:blipFill>
        <p:spPr>
          <a:xfrm>
            <a:off x="5967663" y="488829"/>
            <a:ext cx="2178222" cy="2236697"/>
          </a:xfrm>
          <a:prstGeom prst="rect">
            <a:avLst/>
          </a:prstGeom>
        </p:spPr>
      </p:pic>
      <p:pic>
        <p:nvPicPr>
          <p:cNvPr id="15" name="Picture 14">
            <a:extLst>
              <a:ext uri="{FF2B5EF4-FFF2-40B4-BE49-F238E27FC236}">
                <a16:creationId xmlns:a16="http://schemas.microsoft.com/office/drawing/2014/main" id="{2C9A1B13-0A15-C532-2369-57AC5FA79251}"/>
              </a:ext>
            </a:extLst>
          </p:cNvPr>
          <p:cNvPicPr>
            <a:picLocks noChangeAspect="1"/>
          </p:cNvPicPr>
          <p:nvPr/>
        </p:nvPicPr>
        <p:blipFill>
          <a:blip r:embed="rId5"/>
          <a:stretch>
            <a:fillRect/>
          </a:stretch>
        </p:blipFill>
        <p:spPr>
          <a:xfrm>
            <a:off x="8145885" y="488829"/>
            <a:ext cx="2746704" cy="2190692"/>
          </a:xfrm>
          <a:prstGeom prst="rect">
            <a:avLst/>
          </a:prstGeom>
        </p:spPr>
      </p:pic>
      <p:sp>
        <p:nvSpPr>
          <p:cNvPr id="16" name="TextBox 15">
            <a:extLst>
              <a:ext uri="{FF2B5EF4-FFF2-40B4-BE49-F238E27FC236}">
                <a16:creationId xmlns:a16="http://schemas.microsoft.com/office/drawing/2014/main" id="{79FE178B-60DC-5791-3996-D684BD998D94}"/>
              </a:ext>
            </a:extLst>
          </p:cNvPr>
          <p:cNvSpPr txBox="1"/>
          <p:nvPr/>
        </p:nvSpPr>
        <p:spPr>
          <a:xfrm>
            <a:off x="382065" y="5235927"/>
            <a:ext cx="4568910" cy="1200329"/>
          </a:xfrm>
          <a:prstGeom prst="rect">
            <a:avLst/>
          </a:prstGeom>
          <a:noFill/>
        </p:spPr>
        <p:txBody>
          <a:bodyPr wrap="square">
            <a:spAutoFit/>
          </a:bodyPr>
          <a:lstStyle/>
          <a:p>
            <a:r>
              <a:rPr lang="es-MX" sz="2400" dirty="0"/>
              <a:t>T= Par aplicado</a:t>
            </a:r>
          </a:p>
          <a:p>
            <a:r>
              <a:rPr lang="es-MX" sz="2400" dirty="0"/>
              <a:t>R=radio respecto a la fibra neutra</a:t>
            </a:r>
          </a:p>
          <a:p>
            <a:r>
              <a:rPr lang="es-MX" sz="2400" dirty="0"/>
              <a:t>t= espesor  de pared </a:t>
            </a:r>
            <a:endParaRPr lang="es-AR" sz="2400" dirty="0"/>
          </a:p>
        </p:txBody>
      </p:sp>
      <p:sp>
        <p:nvSpPr>
          <p:cNvPr id="17" name="TextBox 16">
            <a:extLst>
              <a:ext uri="{FF2B5EF4-FFF2-40B4-BE49-F238E27FC236}">
                <a16:creationId xmlns:a16="http://schemas.microsoft.com/office/drawing/2014/main" id="{9481F5C6-0432-F5C8-18C4-CFAC8E3971AD}"/>
              </a:ext>
            </a:extLst>
          </p:cNvPr>
          <p:cNvSpPr txBox="1"/>
          <p:nvPr/>
        </p:nvSpPr>
        <p:spPr>
          <a:xfrm>
            <a:off x="5797260" y="3516760"/>
            <a:ext cx="6170149" cy="1323439"/>
          </a:xfrm>
          <a:prstGeom prst="rect">
            <a:avLst/>
          </a:prstGeom>
          <a:noFill/>
        </p:spPr>
        <p:txBody>
          <a:bodyPr wrap="square">
            <a:spAutoFit/>
          </a:bodyPr>
          <a:lstStyle/>
          <a:p>
            <a:r>
              <a:rPr lang="es-MX" sz="2000" dirty="0"/>
              <a:t>La deformación cortante se de termina con la medición de la cantidad de deflexión angular del tubo, la que se convierte a distancia flexionada y se divide entre la longitud de medición (angular) </a:t>
            </a:r>
            <a:endParaRPr lang="es-AR" sz="2000" dirty="0"/>
          </a:p>
        </p:txBody>
      </p:sp>
      <p:pic>
        <p:nvPicPr>
          <p:cNvPr id="19" name="Picture 18">
            <a:extLst>
              <a:ext uri="{FF2B5EF4-FFF2-40B4-BE49-F238E27FC236}">
                <a16:creationId xmlns:a16="http://schemas.microsoft.com/office/drawing/2014/main" id="{29C1D66F-F070-DBA1-B9A9-11A1EBAF84F6}"/>
              </a:ext>
            </a:extLst>
          </p:cNvPr>
          <p:cNvPicPr>
            <a:picLocks noChangeAspect="1"/>
          </p:cNvPicPr>
          <p:nvPr/>
        </p:nvPicPr>
        <p:blipFill>
          <a:blip r:embed="rId6"/>
          <a:stretch>
            <a:fillRect/>
          </a:stretch>
        </p:blipFill>
        <p:spPr>
          <a:xfrm>
            <a:off x="5797260" y="5062748"/>
            <a:ext cx="1673185" cy="1200329"/>
          </a:xfrm>
          <a:prstGeom prst="rect">
            <a:avLst/>
          </a:prstGeom>
        </p:spPr>
      </p:pic>
    </p:spTree>
    <p:extLst>
      <p:ext uri="{BB962C8B-B14F-4D97-AF65-F5344CB8AC3E}">
        <p14:creationId xmlns:p14="http://schemas.microsoft.com/office/powerpoint/2010/main" val="91221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F9F00-48F3-FC20-9DFA-4FF0024B4A9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6573D99-C8BE-551E-8653-89BDBB476642}"/>
              </a:ext>
            </a:extLst>
          </p:cNvPr>
          <p:cNvSpPr txBox="1"/>
          <p:nvPr/>
        </p:nvSpPr>
        <p:spPr>
          <a:xfrm>
            <a:off x="515584" y="891315"/>
            <a:ext cx="3992248" cy="769441"/>
          </a:xfrm>
          <a:prstGeom prst="rect">
            <a:avLst/>
          </a:prstGeom>
          <a:noFill/>
        </p:spPr>
        <p:txBody>
          <a:bodyPr wrap="square" rtlCol="0">
            <a:spAutoFit/>
          </a:bodyPr>
          <a:lstStyle/>
          <a:p>
            <a:r>
              <a:rPr lang="es-AR" sz="4400" b="1" dirty="0">
                <a:latin typeface="Arial Black" panose="020B0A04020102020204" pitchFamily="34" charset="0"/>
              </a:rPr>
              <a:t>Corte</a:t>
            </a:r>
          </a:p>
        </p:txBody>
      </p:sp>
      <p:sp>
        <p:nvSpPr>
          <p:cNvPr id="9" name="TextBox 8">
            <a:extLst>
              <a:ext uri="{FF2B5EF4-FFF2-40B4-BE49-F238E27FC236}">
                <a16:creationId xmlns:a16="http://schemas.microsoft.com/office/drawing/2014/main" id="{77A7B545-2448-6AB7-F7D0-A114B49A35E2}"/>
              </a:ext>
            </a:extLst>
          </p:cNvPr>
          <p:cNvSpPr txBox="1"/>
          <p:nvPr/>
        </p:nvSpPr>
        <p:spPr>
          <a:xfrm>
            <a:off x="382065" y="1756030"/>
            <a:ext cx="4568910" cy="3046988"/>
          </a:xfrm>
          <a:prstGeom prst="rect">
            <a:avLst/>
          </a:prstGeom>
          <a:noFill/>
        </p:spPr>
        <p:txBody>
          <a:bodyPr wrap="square">
            <a:spAutoFit/>
          </a:bodyPr>
          <a:lstStyle/>
          <a:p>
            <a:r>
              <a:rPr lang="es-MX" sz="2400" dirty="0"/>
              <a:t>G = módulo de la cortante, o módulo de la cortante de elasticidad, MPa (lb/in2). Para la mayoría de los materiales, el módulo de la cortante es aproximadamente de G = 0.4E, donde E es el módulo de elasticidad convencional.</a:t>
            </a:r>
            <a:endParaRPr lang="es-AR" sz="2400" dirty="0"/>
          </a:p>
        </p:txBody>
      </p:sp>
      <p:sp>
        <p:nvSpPr>
          <p:cNvPr id="17" name="TextBox 16">
            <a:extLst>
              <a:ext uri="{FF2B5EF4-FFF2-40B4-BE49-F238E27FC236}">
                <a16:creationId xmlns:a16="http://schemas.microsoft.com/office/drawing/2014/main" id="{D44DF8DD-BC5A-E37F-7702-DFF360977568}"/>
              </a:ext>
            </a:extLst>
          </p:cNvPr>
          <p:cNvSpPr txBox="1"/>
          <p:nvPr/>
        </p:nvSpPr>
        <p:spPr>
          <a:xfrm>
            <a:off x="5797259" y="4295186"/>
            <a:ext cx="6170149" cy="1015663"/>
          </a:xfrm>
          <a:prstGeom prst="rect">
            <a:avLst/>
          </a:prstGeom>
          <a:noFill/>
        </p:spPr>
        <p:txBody>
          <a:bodyPr wrap="square">
            <a:spAutoFit/>
          </a:bodyPr>
          <a:lstStyle/>
          <a:p>
            <a:r>
              <a:rPr lang="es-MX" sz="2000" dirty="0"/>
              <a:t>La resistencia a la cortante se puede estimar a partir de los datos de resistencia a la tensión, por medio de la aproximación: S = 0.7(TS).</a:t>
            </a:r>
            <a:endParaRPr lang="es-AR" sz="2000" dirty="0"/>
          </a:p>
        </p:txBody>
      </p:sp>
      <p:pic>
        <p:nvPicPr>
          <p:cNvPr id="3" name="Picture 2">
            <a:extLst>
              <a:ext uri="{FF2B5EF4-FFF2-40B4-BE49-F238E27FC236}">
                <a16:creationId xmlns:a16="http://schemas.microsoft.com/office/drawing/2014/main" id="{390B0546-B4D3-1BD6-7BC8-5B86FF7A5082}"/>
              </a:ext>
            </a:extLst>
          </p:cNvPr>
          <p:cNvPicPr>
            <a:picLocks noChangeAspect="1"/>
          </p:cNvPicPr>
          <p:nvPr/>
        </p:nvPicPr>
        <p:blipFill>
          <a:blip r:embed="rId3"/>
          <a:stretch>
            <a:fillRect/>
          </a:stretch>
        </p:blipFill>
        <p:spPr>
          <a:xfrm>
            <a:off x="5797259" y="207991"/>
            <a:ext cx="3992247" cy="3656562"/>
          </a:xfrm>
          <a:prstGeom prst="rect">
            <a:avLst/>
          </a:prstGeom>
        </p:spPr>
      </p:pic>
      <p:pic>
        <p:nvPicPr>
          <p:cNvPr id="6" name="Picture 5">
            <a:extLst>
              <a:ext uri="{FF2B5EF4-FFF2-40B4-BE49-F238E27FC236}">
                <a16:creationId xmlns:a16="http://schemas.microsoft.com/office/drawing/2014/main" id="{16A70834-EF0F-ABF2-0FD2-5F2513069B0F}"/>
              </a:ext>
            </a:extLst>
          </p:cNvPr>
          <p:cNvPicPr>
            <a:picLocks noChangeAspect="1"/>
          </p:cNvPicPr>
          <p:nvPr/>
        </p:nvPicPr>
        <p:blipFill>
          <a:blip r:embed="rId4"/>
          <a:stretch>
            <a:fillRect/>
          </a:stretch>
        </p:blipFill>
        <p:spPr>
          <a:xfrm>
            <a:off x="382065" y="5136855"/>
            <a:ext cx="1804882" cy="829830"/>
          </a:xfrm>
          <a:prstGeom prst="rect">
            <a:avLst/>
          </a:prstGeom>
        </p:spPr>
      </p:pic>
    </p:spTree>
    <p:extLst>
      <p:ext uri="{BB962C8B-B14F-4D97-AF65-F5344CB8AC3E}">
        <p14:creationId xmlns:p14="http://schemas.microsoft.com/office/powerpoint/2010/main" val="189352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89830-73C1-A57B-A014-6FDC830ABDE4}"/>
            </a:ext>
          </a:extLst>
        </p:cNvPr>
        <p:cNvGrpSpPr/>
        <p:nvPr/>
      </p:nvGrpSpPr>
      <p:grpSpPr>
        <a:xfrm>
          <a:off x="0" y="0"/>
          <a:ext cx="0" cy="0"/>
          <a:chOff x="0" y="0"/>
          <a:chExt cx="0" cy="0"/>
        </a:xfrm>
      </p:grpSpPr>
      <p:sp>
        <p:nvSpPr>
          <p:cNvPr id="6" name="5 Marcador de número de diapositiva">
            <a:extLst>
              <a:ext uri="{FF2B5EF4-FFF2-40B4-BE49-F238E27FC236}">
                <a16:creationId xmlns:a16="http://schemas.microsoft.com/office/drawing/2014/main" id="{F56BED7B-B9F3-BACA-1B9C-991236790CD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595B20-41D9-42C2-95A4-B97BCA36D677}" type="slidenum">
              <a:rPr lang="es-AR" altLang="es-AR">
                <a:solidFill>
                  <a:srgbClr val="898989"/>
                </a:solidFill>
                <a:latin typeface="Calibri" panose="020F0502020204030204" pitchFamily="34" charset="0"/>
              </a:rPr>
              <a:pPr eaLnBrk="1" hangingPunct="1"/>
              <a:t>22</a:t>
            </a:fld>
            <a:endParaRPr lang="es-AR" altLang="es-AR">
              <a:solidFill>
                <a:srgbClr val="898989"/>
              </a:solidFill>
              <a:latin typeface="Calibri" panose="020F0502020204030204" pitchFamily="34" charset="0"/>
            </a:endParaRPr>
          </a:p>
        </p:txBody>
      </p:sp>
      <p:pic>
        <p:nvPicPr>
          <p:cNvPr id="10244" name="6 Imagen" descr="encabezado.jpg">
            <a:extLst>
              <a:ext uri="{FF2B5EF4-FFF2-40B4-BE49-F238E27FC236}">
                <a16:creationId xmlns:a16="http://schemas.microsoft.com/office/drawing/2014/main" id="{92272F7A-C150-F68F-0D4B-3DFA0BDAA3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15"/>
            <a:ext cx="990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EE6FB53-057A-8AAB-93C8-B4AE02F428CF}"/>
              </a:ext>
            </a:extLst>
          </p:cNvPr>
          <p:cNvSpPr txBox="1"/>
          <p:nvPr/>
        </p:nvSpPr>
        <p:spPr>
          <a:xfrm>
            <a:off x="1260477" y="811105"/>
            <a:ext cx="4177797" cy="769441"/>
          </a:xfrm>
          <a:prstGeom prst="rect">
            <a:avLst/>
          </a:prstGeom>
          <a:noFill/>
        </p:spPr>
        <p:txBody>
          <a:bodyPr wrap="square" rtlCol="0">
            <a:spAutoFit/>
          </a:bodyPr>
          <a:lstStyle/>
          <a:p>
            <a:r>
              <a:rPr lang="es-AR" sz="4400" b="1" dirty="0">
                <a:latin typeface="Arial Black" panose="020B0A04020102020204" pitchFamily="34" charset="0"/>
              </a:rPr>
              <a:t>Dureza </a:t>
            </a:r>
          </a:p>
        </p:txBody>
      </p:sp>
      <p:sp>
        <p:nvSpPr>
          <p:cNvPr id="3" name="TextBox 2">
            <a:extLst>
              <a:ext uri="{FF2B5EF4-FFF2-40B4-BE49-F238E27FC236}">
                <a16:creationId xmlns:a16="http://schemas.microsoft.com/office/drawing/2014/main" id="{3AD6E6B3-9A78-6729-1FB3-1A4C15178532}"/>
              </a:ext>
            </a:extLst>
          </p:cNvPr>
          <p:cNvSpPr txBox="1"/>
          <p:nvPr/>
        </p:nvSpPr>
        <p:spPr>
          <a:xfrm>
            <a:off x="1127760" y="1580546"/>
            <a:ext cx="8193505" cy="2062103"/>
          </a:xfrm>
          <a:prstGeom prst="rect">
            <a:avLst/>
          </a:prstGeom>
          <a:noFill/>
        </p:spPr>
        <p:txBody>
          <a:bodyPr wrap="square">
            <a:spAutoFit/>
          </a:bodyPr>
          <a:lstStyle/>
          <a:p>
            <a:r>
              <a:rPr lang="es-MX" sz="2400" dirty="0"/>
              <a:t>Se define como su resistencia a la </a:t>
            </a:r>
            <a:r>
              <a:rPr lang="es-MX" sz="2400" dirty="0" err="1"/>
              <a:t>indentación</a:t>
            </a:r>
            <a:r>
              <a:rPr lang="es-MX" sz="2400" dirty="0"/>
              <a:t> permanente</a:t>
            </a:r>
          </a:p>
          <a:p>
            <a:endParaRPr lang="es-AR" sz="2400" dirty="0"/>
          </a:p>
          <a:p>
            <a:endParaRPr lang="es-AR" sz="2400" dirty="0"/>
          </a:p>
          <a:p>
            <a:r>
              <a:rPr lang="es-MX" sz="2800" b="1" dirty="0"/>
              <a:t>Relación directa </a:t>
            </a:r>
            <a:r>
              <a:rPr lang="es-MX" sz="2800" dirty="0"/>
              <a:t>con la </a:t>
            </a:r>
            <a:r>
              <a:rPr lang="es-MX" sz="2800" b="1" dirty="0"/>
              <a:t>resistencia al rayado, desgaste y deformación.</a:t>
            </a:r>
            <a:endParaRPr lang="es-AR" sz="2800" b="1" dirty="0"/>
          </a:p>
        </p:txBody>
      </p:sp>
      <p:sp>
        <p:nvSpPr>
          <p:cNvPr id="4" name="Rectangle 1">
            <a:extLst>
              <a:ext uri="{FF2B5EF4-FFF2-40B4-BE49-F238E27FC236}">
                <a16:creationId xmlns:a16="http://schemas.microsoft.com/office/drawing/2014/main" id="{51480EAB-DB7C-8414-78DD-C6F47B1D0255}"/>
              </a:ext>
            </a:extLst>
          </p:cNvPr>
          <p:cNvSpPr>
            <a:spLocks noChangeArrowheads="1"/>
          </p:cNvSpPr>
          <p:nvPr/>
        </p:nvSpPr>
        <p:spPr bwMode="auto">
          <a:xfrm>
            <a:off x="1439747" y="4101148"/>
            <a:ext cx="1006645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tabLst/>
            </a:pPr>
            <a:r>
              <a:rPr kumimoji="0" lang="es-AR" altLang="es-AR" sz="3200" b="1" i="0" u="none" strike="noStrike" cap="none" normalizeH="0" baseline="0" dirty="0">
                <a:ln>
                  <a:noFill/>
                </a:ln>
                <a:solidFill>
                  <a:schemeClr val="tx1"/>
                </a:solidFill>
                <a:effectLst/>
                <a:latin typeface="Arial Black" panose="020B0A04020102020204" pitchFamily="34" charset="0"/>
              </a:rPr>
              <a:t>Pruebas y ensayos: </a:t>
            </a:r>
          </a:p>
          <a:p>
            <a:pPr marL="0" marR="0" lvl="0" indent="0" algn="l" defTabSz="914400" rtl="0" eaLnBrk="0" fontAlgn="base" latinLnBrk="0" hangingPunct="0">
              <a:lnSpc>
                <a:spcPct val="100000"/>
              </a:lnSpc>
              <a:spcBef>
                <a:spcPct val="0"/>
              </a:spcBef>
              <a:spcAft>
                <a:spcPct val="0"/>
              </a:spcAft>
              <a:buClrTx/>
              <a:buSzTx/>
              <a:tabLst/>
            </a:pPr>
            <a:endParaRPr kumimoji="0" lang="es-AR" altLang="es-AR" sz="3200" b="1"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1" i="0" u="none" strike="noStrike" cap="none" normalizeH="0" baseline="0" dirty="0">
                <a:ln>
                  <a:noFill/>
                </a:ln>
                <a:solidFill>
                  <a:schemeClr val="tx1"/>
                </a:solidFill>
                <a:effectLst/>
                <a:latin typeface="Arial" panose="020B0604020202020204" pitchFamily="34" charset="0"/>
              </a:rPr>
              <a:t>Metales</a:t>
            </a:r>
            <a:r>
              <a:rPr kumimoji="0" lang="es-AR" altLang="es-AR" sz="2400" b="0" i="0" u="none" strike="noStrike" cap="none" normalizeH="0" baseline="0" dirty="0">
                <a:ln>
                  <a:noFill/>
                </a:ln>
                <a:solidFill>
                  <a:schemeClr val="tx1"/>
                </a:solidFill>
                <a:effectLst/>
                <a:latin typeface="Arial" panose="020B0604020202020204" pitchFamily="34" charset="0"/>
              </a:rPr>
              <a:t>: dureza variable; Brinell y Rockwell son adecuados.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1" i="0" u="none" strike="noStrike" cap="none" normalizeH="0" baseline="0" dirty="0">
                <a:ln>
                  <a:noFill/>
                </a:ln>
                <a:solidFill>
                  <a:schemeClr val="tx1"/>
                </a:solidFill>
                <a:effectLst/>
                <a:latin typeface="Arial" panose="020B0604020202020204" pitchFamily="34" charset="0"/>
              </a:rPr>
              <a:t>Cerámicos</a:t>
            </a:r>
            <a:r>
              <a:rPr kumimoji="0" lang="es-AR" altLang="es-AR" sz="2400" b="0" i="0" u="none" strike="noStrike" cap="none" normalizeH="0" baseline="0" dirty="0">
                <a:ln>
                  <a:noFill/>
                </a:ln>
                <a:solidFill>
                  <a:schemeClr val="tx1"/>
                </a:solidFill>
                <a:effectLst/>
                <a:latin typeface="Arial" panose="020B0604020202020204" pitchFamily="34" charset="0"/>
              </a:rPr>
              <a:t>: extremadamente duros, se usan pruebas Vickers y Knoop.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AR" altLang="es-AR" sz="2400" b="1" i="0" u="none" strike="noStrike" cap="none" normalizeH="0" baseline="0" dirty="0">
                <a:ln>
                  <a:noFill/>
                </a:ln>
                <a:solidFill>
                  <a:schemeClr val="tx1"/>
                </a:solidFill>
                <a:effectLst/>
                <a:latin typeface="Arial" panose="020B0604020202020204" pitchFamily="34" charset="0"/>
              </a:rPr>
              <a:t>Polímeros</a:t>
            </a:r>
            <a:r>
              <a:rPr kumimoji="0" lang="es-AR" altLang="es-AR" sz="2400" b="0" i="0" u="none" strike="noStrike" cap="none" normalizeH="0" baseline="0" dirty="0">
                <a:ln>
                  <a:noFill/>
                </a:ln>
                <a:solidFill>
                  <a:schemeClr val="tx1"/>
                </a:solidFill>
                <a:effectLst/>
                <a:latin typeface="Arial" panose="020B0604020202020204" pitchFamily="34" charset="0"/>
              </a:rPr>
              <a:t>: Utiliza Shore y a veces se usa Brinell c</a:t>
            </a:r>
            <a:r>
              <a:rPr kumimoji="0" lang="es-AR" altLang="es-AR" sz="2400" b="0" i="1" u="none" strike="noStrike" cap="none" normalizeH="0" baseline="0" dirty="0">
                <a:ln>
                  <a:noFill/>
                </a:ln>
                <a:solidFill>
                  <a:schemeClr val="tx1"/>
                </a:solidFill>
                <a:effectLst/>
                <a:latin typeface="Arial" panose="020B0604020202020204" pitchFamily="34" charset="0"/>
              </a:rPr>
              <a:t>om</a:t>
            </a:r>
            <a:r>
              <a:rPr kumimoji="0" lang="es-AR" altLang="es-AR" sz="2400" b="0" i="0" u="none" strike="noStrike" cap="none" normalizeH="0" baseline="0" dirty="0">
                <a:ln>
                  <a:noFill/>
                </a:ln>
                <a:solidFill>
                  <a:schemeClr val="tx1"/>
                </a:solidFill>
                <a:effectLst/>
                <a:latin typeface="Arial" panose="020B0604020202020204" pitchFamily="34" charset="0"/>
              </a:rPr>
              <a:t>o referencia comparativa</a:t>
            </a:r>
            <a:r>
              <a:rPr kumimoji="0" lang="es-AR" altLang="es-AR"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24075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C3854-18BA-EDF8-3A95-8163444D95B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6762B6C-E11C-0CD6-B4B6-553051BD23EA}"/>
              </a:ext>
            </a:extLst>
          </p:cNvPr>
          <p:cNvSpPr txBox="1"/>
          <p:nvPr/>
        </p:nvSpPr>
        <p:spPr>
          <a:xfrm>
            <a:off x="515584" y="371337"/>
            <a:ext cx="3992248" cy="769441"/>
          </a:xfrm>
          <a:prstGeom prst="rect">
            <a:avLst/>
          </a:prstGeom>
          <a:noFill/>
        </p:spPr>
        <p:txBody>
          <a:bodyPr wrap="square" rtlCol="0">
            <a:spAutoFit/>
          </a:bodyPr>
          <a:lstStyle/>
          <a:p>
            <a:r>
              <a:rPr lang="es-AR" sz="4400" b="1" dirty="0">
                <a:latin typeface="Arial Black" panose="020B0A04020102020204" pitchFamily="34" charset="0"/>
              </a:rPr>
              <a:t>Dureza</a:t>
            </a:r>
          </a:p>
        </p:txBody>
      </p:sp>
      <p:sp>
        <p:nvSpPr>
          <p:cNvPr id="9" name="TextBox 8">
            <a:extLst>
              <a:ext uri="{FF2B5EF4-FFF2-40B4-BE49-F238E27FC236}">
                <a16:creationId xmlns:a16="http://schemas.microsoft.com/office/drawing/2014/main" id="{9CC51EAC-5A88-CF0E-C5CB-BE820ED609A2}"/>
              </a:ext>
            </a:extLst>
          </p:cNvPr>
          <p:cNvSpPr txBox="1"/>
          <p:nvPr/>
        </p:nvSpPr>
        <p:spPr>
          <a:xfrm>
            <a:off x="339716" y="1384663"/>
            <a:ext cx="4342335" cy="5262979"/>
          </a:xfrm>
          <a:prstGeom prst="rect">
            <a:avLst/>
          </a:prstGeom>
          <a:noFill/>
        </p:spPr>
        <p:txBody>
          <a:bodyPr wrap="square">
            <a:spAutoFit/>
          </a:bodyPr>
          <a:lstStyle/>
          <a:p>
            <a:r>
              <a:rPr lang="es-AR" sz="2400" b="1" dirty="0"/>
              <a:t>Brinell</a:t>
            </a:r>
            <a:r>
              <a:rPr lang="es-AR" sz="2400" dirty="0"/>
              <a:t>: Esfera presionada sobre el material obteniendo </a:t>
            </a:r>
            <a:r>
              <a:rPr lang="es-AR" sz="2400" b="1" dirty="0"/>
              <a:t>BHN</a:t>
            </a:r>
          </a:p>
          <a:p>
            <a:r>
              <a:rPr lang="es-AR" sz="2400" b="1" dirty="0"/>
              <a:t>Rockwell: </a:t>
            </a:r>
            <a:r>
              <a:rPr lang="es-AR" sz="2400" dirty="0"/>
              <a:t>Profundidad de penetración </a:t>
            </a:r>
            <a:r>
              <a:rPr lang="es-AR" sz="2400" b="1" dirty="0"/>
              <a:t>HR A-B-C</a:t>
            </a:r>
          </a:p>
          <a:p>
            <a:r>
              <a:rPr lang="es-AR" sz="2400" b="1" dirty="0"/>
              <a:t>Vickers: </a:t>
            </a:r>
            <a:r>
              <a:rPr lang="es-AR" sz="2400" dirty="0"/>
              <a:t>Indentadores de diamante</a:t>
            </a:r>
            <a:r>
              <a:rPr lang="es-AR" sz="2400" b="1" dirty="0"/>
              <a:t> HV</a:t>
            </a:r>
          </a:p>
          <a:p>
            <a:r>
              <a:rPr lang="es-AR" sz="2400" b="1" dirty="0"/>
              <a:t> Knoop: </a:t>
            </a:r>
            <a:r>
              <a:rPr lang="es-AR" sz="2400" dirty="0"/>
              <a:t>Indentadores de diamante </a:t>
            </a:r>
            <a:r>
              <a:rPr lang="es-AR" sz="2400" b="1" dirty="0"/>
              <a:t>HK</a:t>
            </a:r>
          </a:p>
          <a:p>
            <a:r>
              <a:rPr lang="es-AR" sz="2400" b="1" dirty="0"/>
              <a:t>Shore: </a:t>
            </a:r>
            <a:r>
              <a:rPr lang="es-AR" sz="2400" dirty="0"/>
              <a:t>Esfera metal, profundidad de </a:t>
            </a:r>
            <a:r>
              <a:rPr lang="es-AR" sz="2400" dirty="0" err="1"/>
              <a:t>indentación</a:t>
            </a:r>
            <a:r>
              <a:rPr lang="es-AR" sz="2400" dirty="0"/>
              <a:t> lograda</a:t>
            </a:r>
          </a:p>
          <a:p>
            <a:r>
              <a:rPr lang="es-AR" sz="2400" b="1" dirty="0" err="1"/>
              <a:t>Leeb</a:t>
            </a:r>
            <a:r>
              <a:rPr lang="es-AR" sz="2400" b="1" dirty="0"/>
              <a:t>: </a:t>
            </a:r>
            <a:r>
              <a:rPr lang="es-AR" sz="2400" dirty="0"/>
              <a:t>rebote de un indentador controlado  </a:t>
            </a:r>
            <a:endParaRPr lang="es-AR" sz="2400" b="1" dirty="0"/>
          </a:p>
          <a:p>
            <a:endParaRPr lang="es-AR" sz="2400" b="1" dirty="0"/>
          </a:p>
        </p:txBody>
      </p:sp>
      <p:pic>
        <p:nvPicPr>
          <p:cNvPr id="10" name="Picture 9">
            <a:extLst>
              <a:ext uri="{FF2B5EF4-FFF2-40B4-BE49-F238E27FC236}">
                <a16:creationId xmlns:a16="http://schemas.microsoft.com/office/drawing/2014/main" id="{0AEA1AA0-8009-5AE1-ECD6-45230061ECD8}"/>
              </a:ext>
            </a:extLst>
          </p:cNvPr>
          <p:cNvPicPr>
            <a:picLocks noChangeAspect="1"/>
          </p:cNvPicPr>
          <p:nvPr/>
        </p:nvPicPr>
        <p:blipFill>
          <a:blip r:embed="rId3"/>
          <a:stretch>
            <a:fillRect/>
          </a:stretch>
        </p:blipFill>
        <p:spPr>
          <a:xfrm>
            <a:off x="9108208" y="-15644"/>
            <a:ext cx="3083792" cy="2312844"/>
          </a:xfrm>
          <a:prstGeom prst="rect">
            <a:avLst/>
          </a:prstGeom>
        </p:spPr>
      </p:pic>
      <p:pic>
        <p:nvPicPr>
          <p:cNvPr id="12" name="Picture 11">
            <a:extLst>
              <a:ext uri="{FF2B5EF4-FFF2-40B4-BE49-F238E27FC236}">
                <a16:creationId xmlns:a16="http://schemas.microsoft.com/office/drawing/2014/main" id="{3B28F317-CC05-6FBA-0B25-53E0BB295487}"/>
              </a:ext>
            </a:extLst>
          </p:cNvPr>
          <p:cNvPicPr>
            <a:picLocks noChangeAspect="1"/>
          </p:cNvPicPr>
          <p:nvPr/>
        </p:nvPicPr>
        <p:blipFill>
          <a:blip r:embed="rId4"/>
          <a:stretch>
            <a:fillRect/>
          </a:stretch>
        </p:blipFill>
        <p:spPr>
          <a:xfrm>
            <a:off x="5654921" y="2297200"/>
            <a:ext cx="2879478" cy="2273923"/>
          </a:xfrm>
          <a:prstGeom prst="rect">
            <a:avLst/>
          </a:prstGeom>
        </p:spPr>
      </p:pic>
      <p:pic>
        <p:nvPicPr>
          <p:cNvPr id="14" name="Picture 13">
            <a:extLst>
              <a:ext uri="{FF2B5EF4-FFF2-40B4-BE49-F238E27FC236}">
                <a16:creationId xmlns:a16="http://schemas.microsoft.com/office/drawing/2014/main" id="{7FA2B7B3-6AAA-356B-1D08-D8654C2FC9F7}"/>
              </a:ext>
            </a:extLst>
          </p:cNvPr>
          <p:cNvPicPr>
            <a:picLocks noChangeAspect="1"/>
          </p:cNvPicPr>
          <p:nvPr/>
        </p:nvPicPr>
        <p:blipFill>
          <a:blip r:embed="rId5"/>
          <a:stretch>
            <a:fillRect/>
          </a:stretch>
        </p:blipFill>
        <p:spPr>
          <a:xfrm>
            <a:off x="9326834" y="4571123"/>
            <a:ext cx="2642272" cy="1694372"/>
          </a:xfrm>
          <a:prstGeom prst="rect">
            <a:avLst/>
          </a:prstGeom>
        </p:spPr>
      </p:pic>
      <p:pic>
        <p:nvPicPr>
          <p:cNvPr id="19" name="Picture 18">
            <a:extLst>
              <a:ext uri="{FF2B5EF4-FFF2-40B4-BE49-F238E27FC236}">
                <a16:creationId xmlns:a16="http://schemas.microsoft.com/office/drawing/2014/main" id="{F722CD6A-0BEA-9D97-9A3C-89D85BA2BFD6}"/>
              </a:ext>
            </a:extLst>
          </p:cNvPr>
          <p:cNvPicPr>
            <a:picLocks noChangeAspect="1"/>
          </p:cNvPicPr>
          <p:nvPr/>
        </p:nvPicPr>
        <p:blipFill>
          <a:blip r:embed="rId6"/>
          <a:stretch>
            <a:fillRect/>
          </a:stretch>
        </p:blipFill>
        <p:spPr>
          <a:xfrm>
            <a:off x="5634876" y="4600796"/>
            <a:ext cx="2899523" cy="1694372"/>
          </a:xfrm>
          <a:prstGeom prst="rect">
            <a:avLst/>
          </a:prstGeom>
        </p:spPr>
      </p:pic>
      <p:pic>
        <p:nvPicPr>
          <p:cNvPr id="21" name="Picture 20">
            <a:extLst>
              <a:ext uri="{FF2B5EF4-FFF2-40B4-BE49-F238E27FC236}">
                <a16:creationId xmlns:a16="http://schemas.microsoft.com/office/drawing/2014/main" id="{497692CF-4E53-3FE7-135D-F5F03BC51BEC}"/>
              </a:ext>
            </a:extLst>
          </p:cNvPr>
          <p:cNvPicPr>
            <a:picLocks noChangeAspect="1"/>
          </p:cNvPicPr>
          <p:nvPr/>
        </p:nvPicPr>
        <p:blipFill>
          <a:blip r:embed="rId7"/>
          <a:stretch>
            <a:fillRect/>
          </a:stretch>
        </p:blipFill>
        <p:spPr>
          <a:xfrm>
            <a:off x="5654921" y="159953"/>
            <a:ext cx="2486633" cy="731362"/>
          </a:xfrm>
          <a:prstGeom prst="rect">
            <a:avLst/>
          </a:prstGeom>
        </p:spPr>
      </p:pic>
      <p:pic>
        <p:nvPicPr>
          <p:cNvPr id="23" name="Picture 22">
            <a:extLst>
              <a:ext uri="{FF2B5EF4-FFF2-40B4-BE49-F238E27FC236}">
                <a16:creationId xmlns:a16="http://schemas.microsoft.com/office/drawing/2014/main" id="{BC6157D1-D342-3640-D631-ED280470EFAF}"/>
              </a:ext>
            </a:extLst>
          </p:cNvPr>
          <p:cNvPicPr>
            <a:picLocks noChangeAspect="1"/>
          </p:cNvPicPr>
          <p:nvPr/>
        </p:nvPicPr>
        <p:blipFill>
          <a:blip r:embed="rId8"/>
          <a:stretch>
            <a:fillRect/>
          </a:stretch>
        </p:blipFill>
        <p:spPr>
          <a:xfrm>
            <a:off x="8534399" y="2326020"/>
            <a:ext cx="3663709" cy="887960"/>
          </a:xfrm>
          <a:prstGeom prst="rect">
            <a:avLst/>
          </a:prstGeom>
        </p:spPr>
      </p:pic>
      <p:sp>
        <p:nvSpPr>
          <p:cNvPr id="25" name="TextBox 24">
            <a:extLst>
              <a:ext uri="{FF2B5EF4-FFF2-40B4-BE49-F238E27FC236}">
                <a16:creationId xmlns:a16="http://schemas.microsoft.com/office/drawing/2014/main" id="{45EFA9CD-5175-39D9-782D-9825AECE5EA3}"/>
              </a:ext>
            </a:extLst>
          </p:cNvPr>
          <p:cNvSpPr txBox="1"/>
          <p:nvPr/>
        </p:nvSpPr>
        <p:spPr>
          <a:xfrm>
            <a:off x="5474486" y="993955"/>
            <a:ext cx="3663709" cy="923330"/>
          </a:xfrm>
          <a:prstGeom prst="rect">
            <a:avLst/>
          </a:prstGeom>
          <a:noFill/>
        </p:spPr>
        <p:txBody>
          <a:bodyPr wrap="square">
            <a:spAutoFit/>
          </a:bodyPr>
          <a:lstStyle/>
          <a:p>
            <a:r>
              <a:rPr lang="es-MX" dirty="0"/>
              <a:t>presenta una correlación estrecha con la resistencia definitiva a la tensión TS de los aceros</a:t>
            </a:r>
            <a:endParaRPr lang="es-AR" dirty="0"/>
          </a:p>
        </p:txBody>
      </p:sp>
      <p:pic>
        <p:nvPicPr>
          <p:cNvPr id="27" name="Picture 26">
            <a:extLst>
              <a:ext uri="{FF2B5EF4-FFF2-40B4-BE49-F238E27FC236}">
                <a16:creationId xmlns:a16="http://schemas.microsoft.com/office/drawing/2014/main" id="{906459F8-0CA3-3B1E-4C9B-37E5D0B04429}"/>
              </a:ext>
            </a:extLst>
          </p:cNvPr>
          <p:cNvPicPr>
            <a:picLocks noChangeAspect="1"/>
          </p:cNvPicPr>
          <p:nvPr/>
        </p:nvPicPr>
        <p:blipFill>
          <a:blip r:embed="rId9"/>
          <a:stretch>
            <a:fillRect/>
          </a:stretch>
        </p:blipFill>
        <p:spPr>
          <a:xfrm>
            <a:off x="8011565" y="1672281"/>
            <a:ext cx="943149" cy="266301"/>
          </a:xfrm>
          <a:prstGeom prst="rect">
            <a:avLst/>
          </a:prstGeom>
        </p:spPr>
      </p:pic>
      <p:pic>
        <p:nvPicPr>
          <p:cNvPr id="29" name="Picture 28">
            <a:extLst>
              <a:ext uri="{FF2B5EF4-FFF2-40B4-BE49-F238E27FC236}">
                <a16:creationId xmlns:a16="http://schemas.microsoft.com/office/drawing/2014/main" id="{48D26D5B-0CE8-32B9-1162-E07DA1E9FDE7}"/>
              </a:ext>
            </a:extLst>
          </p:cNvPr>
          <p:cNvPicPr>
            <a:picLocks noChangeAspect="1"/>
          </p:cNvPicPr>
          <p:nvPr/>
        </p:nvPicPr>
        <p:blipFill>
          <a:blip r:embed="rId10"/>
          <a:stretch>
            <a:fillRect/>
          </a:stretch>
        </p:blipFill>
        <p:spPr>
          <a:xfrm>
            <a:off x="9326834" y="6316121"/>
            <a:ext cx="838317" cy="362001"/>
          </a:xfrm>
          <a:prstGeom prst="rect">
            <a:avLst/>
          </a:prstGeom>
        </p:spPr>
      </p:pic>
      <p:pic>
        <p:nvPicPr>
          <p:cNvPr id="31" name="Picture 30">
            <a:extLst>
              <a:ext uri="{FF2B5EF4-FFF2-40B4-BE49-F238E27FC236}">
                <a16:creationId xmlns:a16="http://schemas.microsoft.com/office/drawing/2014/main" id="{04EEFFE1-E4FA-606E-D24A-CB8420F36C39}"/>
              </a:ext>
            </a:extLst>
          </p:cNvPr>
          <p:cNvPicPr>
            <a:picLocks noChangeAspect="1"/>
          </p:cNvPicPr>
          <p:nvPr/>
        </p:nvPicPr>
        <p:blipFill>
          <a:blip r:embed="rId11"/>
          <a:stretch>
            <a:fillRect/>
          </a:stretch>
        </p:blipFill>
        <p:spPr>
          <a:xfrm>
            <a:off x="5601581" y="6295168"/>
            <a:ext cx="762106" cy="352474"/>
          </a:xfrm>
          <a:prstGeom prst="rect">
            <a:avLst/>
          </a:prstGeom>
        </p:spPr>
      </p:pic>
    </p:spTree>
    <p:extLst>
      <p:ext uri="{BB962C8B-B14F-4D97-AF65-F5344CB8AC3E}">
        <p14:creationId xmlns:p14="http://schemas.microsoft.com/office/powerpoint/2010/main" val="1866170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a:extLst>
              <a:ext uri="{FF2B5EF4-FFF2-40B4-BE49-F238E27FC236}">
                <a16:creationId xmlns:a16="http://schemas.microsoft.com/office/drawing/2014/main" id="{23B53CC0-210D-72F0-696E-D8670870165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5B3883-BC12-476F-AF4A-326BA1F7374E}" type="slidenum">
              <a:rPr lang="es-AR" altLang="es-AR">
                <a:solidFill>
                  <a:srgbClr val="898989"/>
                </a:solidFill>
                <a:latin typeface="Calibri" panose="020F0502020204030204" pitchFamily="34" charset="0"/>
              </a:rPr>
              <a:pPr eaLnBrk="1" hangingPunct="1"/>
              <a:t>24</a:t>
            </a:fld>
            <a:endParaRPr lang="es-AR" altLang="es-AR">
              <a:solidFill>
                <a:srgbClr val="898989"/>
              </a:solidFill>
              <a:latin typeface="Calibri" panose="020F0502020204030204" pitchFamily="34" charset="0"/>
            </a:endParaRPr>
          </a:p>
        </p:txBody>
      </p:sp>
      <p:pic>
        <p:nvPicPr>
          <p:cNvPr id="11268" name="6 Imagen" descr="encabezado.jpg">
            <a:extLst>
              <a:ext uri="{FF2B5EF4-FFF2-40B4-BE49-F238E27FC236}">
                <a16:creationId xmlns:a16="http://schemas.microsoft.com/office/drawing/2014/main" id="{F0EF58F6-0636-2F76-6021-C457D08479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90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FEF44F4-8E59-DC97-4553-9E72318B49B3}"/>
              </a:ext>
            </a:extLst>
          </p:cNvPr>
          <p:cNvPicPr>
            <a:picLocks noChangeAspect="1"/>
          </p:cNvPicPr>
          <p:nvPr/>
        </p:nvPicPr>
        <p:blipFill>
          <a:blip r:embed="rId4"/>
          <a:stretch>
            <a:fillRect/>
          </a:stretch>
        </p:blipFill>
        <p:spPr>
          <a:xfrm>
            <a:off x="6607493" y="571501"/>
            <a:ext cx="5471160" cy="6252754"/>
          </a:xfrm>
          <a:prstGeom prst="rect">
            <a:avLst/>
          </a:prstGeom>
        </p:spPr>
      </p:pic>
      <p:pic>
        <p:nvPicPr>
          <p:cNvPr id="7" name="Picture 6">
            <a:extLst>
              <a:ext uri="{FF2B5EF4-FFF2-40B4-BE49-F238E27FC236}">
                <a16:creationId xmlns:a16="http://schemas.microsoft.com/office/drawing/2014/main" id="{64C02501-63BD-0316-D4F8-37598848D363}"/>
              </a:ext>
            </a:extLst>
          </p:cNvPr>
          <p:cNvPicPr>
            <a:picLocks noChangeAspect="1"/>
          </p:cNvPicPr>
          <p:nvPr/>
        </p:nvPicPr>
        <p:blipFill>
          <a:blip r:embed="rId5"/>
          <a:stretch>
            <a:fillRect/>
          </a:stretch>
        </p:blipFill>
        <p:spPr>
          <a:xfrm>
            <a:off x="725724" y="1539471"/>
            <a:ext cx="5881769" cy="5284784"/>
          </a:xfrm>
          <a:prstGeom prst="rect">
            <a:avLst/>
          </a:prstGeom>
        </p:spPr>
      </p:pic>
      <p:sp>
        <p:nvSpPr>
          <p:cNvPr id="8" name="TextBox 7">
            <a:extLst>
              <a:ext uri="{FF2B5EF4-FFF2-40B4-BE49-F238E27FC236}">
                <a16:creationId xmlns:a16="http://schemas.microsoft.com/office/drawing/2014/main" id="{386BAC7D-D8F1-9A14-5FFF-AEEC08191C91}"/>
              </a:ext>
            </a:extLst>
          </p:cNvPr>
          <p:cNvSpPr txBox="1"/>
          <p:nvPr/>
        </p:nvSpPr>
        <p:spPr>
          <a:xfrm>
            <a:off x="911824" y="566221"/>
            <a:ext cx="3992248" cy="769441"/>
          </a:xfrm>
          <a:prstGeom prst="rect">
            <a:avLst/>
          </a:prstGeom>
          <a:noFill/>
        </p:spPr>
        <p:txBody>
          <a:bodyPr wrap="square" rtlCol="0">
            <a:spAutoFit/>
          </a:bodyPr>
          <a:lstStyle/>
          <a:p>
            <a:r>
              <a:rPr lang="es-AR" sz="4400" b="1" dirty="0">
                <a:latin typeface="Arial Black" panose="020B0A04020102020204" pitchFamily="34" charset="0"/>
              </a:rPr>
              <a:t>Ensayos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7F8DB-94BD-962A-AA99-AB01022FA4E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2AF66DB-5186-3D87-BBF1-A1576FF0F601}"/>
              </a:ext>
            </a:extLst>
          </p:cNvPr>
          <p:cNvSpPr txBox="1"/>
          <p:nvPr/>
        </p:nvSpPr>
        <p:spPr>
          <a:xfrm>
            <a:off x="515584" y="891315"/>
            <a:ext cx="3992248" cy="769441"/>
          </a:xfrm>
          <a:prstGeom prst="rect">
            <a:avLst/>
          </a:prstGeom>
          <a:noFill/>
        </p:spPr>
        <p:txBody>
          <a:bodyPr wrap="square" rtlCol="0">
            <a:spAutoFit/>
          </a:bodyPr>
          <a:lstStyle/>
          <a:p>
            <a:r>
              <a:rPr lang="es-AR" sz="4400" b="1" dirty="0">
                <a:latin typeface="Arial Black" panose="020B0A04020102020204" pitchFamily="34" charset="0"/>
              </a:rPr>
              <a:t>Dureza</a:t>
            </a:r>
          </a:p>
        </p:txBody>
      </p:sp>
      <p:pic>
        <p:nvPicPr>
          <p:cNvPr id="6" name="Picture 5">
            <a:extLst>
              <a:ext uri="{FF2B5EF4-FFF2-40B4-BE49-F238E27FC236}">
                <a16:creationId xmlns:a16="http://schemas.microsoft.com/office/drawing/2014/main" id="{19D4E315-B3E7-87BD-2D15-09F0E86A3911}"/>
              </a:ext>
            </a:extLst>
          </p:cNvPr>
          <p:cNvPicPr>
            <a:picLocks noChangeAspect="1"/>
          </p:cNvPicPr>
          <p:nvPr/>
        </p:nvPicPr>
        <p:blipFill>
          <a:blip r:embed="rId3"/>
          <a:stretch>
            <a:fillRect/>
          </a:stretch>
        </p:blipFill>
        <p:spPr>
          <a:xfrm>
            <a:off x="5532121" y="1"/>
            <a:ext cx="5029200" cy="4300560"/>
          </a:xfrm>
          <a:prstGeom prst="rect">
            <a:avLst/>
          </a:prstGeom>
        </p:spPr>
      </p:pic>
      <p:sp>
        <p:nvSpPr>
          <p:cNvPr id="8" name="TextBox 7">
            <a:extLst>
              <a:ext uri="{FF2B5EF4-FFF2-40B4-BE49-F238E27FC236}">
                <a16:creationId xmlns:a16="http://schemas.microsoft.com/office/drawing/2014/main" id="{D495CCAA-A487-6E2F-3ED5-4158A65CFDAF}"/>
              </a:ext>
            </a:extLst>
          </p:cNvPr>
          <p:cNvSpPr txBox="1"/>
          <p:nvPr/>
        </p:nvSpPr>
        <p:spPr>
          <a:xfrm>
            <a:off x="515584" y="1971400"/>
            <a:ext cx="4342335" cy="1938992"/>
          </a:xfrm>
          <a:prstGeom prst="rect">
            <a:avLst/>
          </a:prstGeom>
          <a:noFill/>
        </p:spPr>
        <p:txBody>
          <a:bodyPr wrap="square">
            <a:spAutoFit/>
          </a:bodyPr>
          <a:lstStyle/>
          <a:p>
            <a:r>
              <a:rPr lang="es-AR" sz="2400" b="1" dirty="0"/>
              <a:t>Muchos de los usos y métodos que utilizamos para medir la dureza están basados en la comparación de escalas.</a:t>
            </a:r>
            <a:r>
              <a:rPr lang="es-AR" sz="2400" dirty="0"/>
              <a:t>.</a:t>
            </a:r>
            <a:endParaRPr lang="es-AR" sz="2400" b="1" dirty="0"/>
          </a:p>
          <a:p>
            <a:endParaRPr lang="es-AR" sz="2400" b="1" dirty="0"/>
          </a:p>
        </p:txBody>
      </p:sp>
      <p:pic>
        <p:nvPicPr>
          <p:cNvPr id="16" name="Picture 15">
            <a:extLst>
              <a:ext uri="{FF2B5EF4-FFF2-40B4-BE49-F238E27FC236}">
                <a16:creationId xmlns:a16="http://schemas.microsoft.com/office/drawing/2014/main" id="{7CBF6DAC-9BFB-2A32-2167-B7468DB05AA2}"/>
              </a:ext>
            </a:extLst>
          </p:cNvPr>
          <p:cNvPicPr>
            <a:picLocks noChangeAspect="1"/>
          </p:cNvPicPr>
          <p:nvPr/>
        </p:nvPicPr>
        <p:blipFill>
          <a:blip r:embed="rId4"/>
          <a:stretch>
            <a:fillRect/>
          </a:stretch>
        </p:blipFill>
        <p:spPr>
          <a:xfrm>
            <a:off x="5532121" y="4184712"/>
            <a:ext cx="5562600" cy="2673288"/>
          </a:xfrm>
          <a:prstGeom prst="rect">
            <a:avLst/>
          </a:prstGeom>
        </p:spPr>
      </p:pic>
    </p:spTree>
    <p:extLst>
      <p:ext uri="{BB962C8B-B14F-4D97-AF65-F5344CB8AC3E}">
        <p14:creationId xmlns:p14="http://schemas.microsoft.com/office/powerpoint/2010/main" val="3492023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29139-6999-50D9-4979-6B1C452D4D2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E27479C-524B-FD48-5321-2CECAC510D3D}"/>
              </a:ext>
            </a:extLst>
          </p:cNvPr>
          <p:cNvSpPr txBox="1"/>
          <p:nvPr/>
        </p:nvSpPr>
        <p:spPr>
          <a:xfrm>
            <a:off x="515584" y="891315"/>
            <a:ext cx="3992248" cy="769441"/>
          </a:xfrm>
          <a:prstGeom prst="rect">
            <a:avLst/>
          </a:prstGeom>
          <a:noFill/>
        </p:spPr>
        <p:txBody>
          <a:bodyPr wrap="square" rtlCol="0">
            <a:spAutoFit/>
          </a:bodyPr>
          <a:lstStyle/>
          <a:p>
            <a:r>
              <a:rPr lang="es-AR" sz="4400" b="1" dirty="0">
                <a:latin typeface="Arial Black" panose="020B0A04020102020204" pitchFamily="34" charset="0"/>
              </a:rPr>
              <a:t>Dureza</a:t>
            </a:r>
          </a:p>
        </p:txBody>
      </p:sp>
      <p:sp>
        <p:nvSpPr>
          <p:cNvPr id="8" name="TextBox 7">
            <a:extLst>
              <a:ext uri="{FF2B5EF4-FFF2-40B4-BE49-F238E27FC236}">
                <a16:creationId xmlns:a16="http://schemas.microsoft.com/office/drawing/2014/main" id="{1FBF7F96-16F4-6B62-A28C-DE9F17C7A7B0}"/>
              </a:ext>
            </a:extLst>
          </p:cNvPr>
          <p:cNvSpPr txBox="1"/>
          <p:nvPr/>
        </p:nvSpPr>
        <p:spPr>
          <a:xfrm>
            <a:off x="340540" y="2459504"/>
            <a:ext cx="4342335" cy="1938992"/>
          </a:xfrm>
          <a:prstGeom prst="rect">
            <a:avLst/>
          </a:prstGeom>
          <a:noFill/>
        </p:spPr>
        <p:txBody>
          <a:bodyPr wrap="square">
            <a:spAutoFit/>
          </a:bodyPr>
          <a:lstStyle/>
          <a:p>
            <a:r>
              <a:rPr lang="es-AR" sz="2400" b="1" dirty="0"/>
              <a:t>Muchos de los usos y métodos que utilizamos para medir la dureza están basados en la comparación de escalas.</a:t>
            </a:r>
            <a:r>
              <a:rPr lang="es-AR" sz="2400" dirty="0"/>
              <a:t>.</a:t>
            </a:r>
            <a:endParaRPr lang="es-AR" sz="2400" b="1" dirty="0"/>
          </a:p>
          <a:p>
            <a:endParaRPr lang="es-AR" sz="2400" b="1" dirty="0"/>
          </a:p>
        </p:txBody>
      </p:sp>
      <p:pic>
        <p:nvPicPr>
          <p:cNvPr id="3" name="Picture 2">
            <a:extLst>
              <a:ext uri="{FF2B5EF4-FFF2-40B4-BE49-F238E27FC236}">
                <a16:creationId xmlns:a16="http://schemas.microsoft.com/office/drawing/2014/main" id="{0494BA99-3E32-39FA-1707-3521F5A8DCE7}"/>
              </a:ext>
            </a:extLst>
          </p:cNvPr>
          <p:cNvPicPr>
            <a:picLocks noChangeAspect="1"/>
          </p:cNvPicPr>
          <p:nvPr/>
        </p:nvPicPr>
        <p:blipFill>
          <a:blip r:embed="rId3"/>
          <a:stretch>
            <a:fillRect/>
          </a:stretch>
        </p:blipFill>
        <p:spPr>
          <a:xfrm>
            <a:off x="8569428" y="0"/>
            <a:ext cx="3622572" cy="6858000"/>
          </a:xfrm>
          <a:prstGeom prst="rect">
            <a:avLst/>
          </a:prstGeom>
        </p:spPr>
      </p:pic>
      <p:pic>
        <p:nvPicPr>
          <p:cNvPr id="5" name="Picture 4">
            <a:extLst>
              <a:ext uri="{FF2B5EF4-FFF2-40B4-BE49-F238E27FC236}">
                <a16:creationId xmlns:a16="http://schemas.microsoft.com/office/drawing/2014/main" id="{C34DC48B-48C4-C618-EF68-E54AA35E67F4}"/>
              </a:ext>
            </a:extLst>
          </p:cNvPr>
          <p:cNvPicPr>
            <a:picLocks noChangeAspect="1"/>
          </p:cNvPicPr>
          <p:nvPr/>
        </p:nvPicPr>
        <p:blipFill>
          <a:blip r:embed="rId4"/>
          <a:stretch>
            <a:fillRect/>
          </a:stretch>
        </p:blipFill>
        <p:spPr>
          <a:xfrm>
            <a:off x="5625818" y="137639"/>
            <a:ext cx="2943610" cy="1691161"/>
          </a:xfrm>
          <a:prstGeom prst="rect">
            <a:avLst/>
          </a:prstGeom>
        </p:spPr>
      </p:pic>
      <p:pic>
        <p:nvPicPr>
          <p:cNvPr id="10" name="Picture 9">
            <a:extLst>
              <a:ext uri="{FF2B5EF4-FFF2-40B4-BE49-F238E27FC236}">
                <a16:creationId xmlns:a16="http://schemas.microsoft.com/office/drawing/2014/main" id="{85936CC9-AA86-2A08-A744-E14111CCB143}"/>
              </a:ext>
            </a:extLst>
          </p:cNvPr>
          <p:cNvPicPr>
            <a:picLocks noChangeAspect="1"/>
          </p:cNvPicPr>
          <p:nvPr/>
        </p:nvPicPr>
        <p:blipFill>
          <a:blip r:embed="rId5"/>
          <a:srcRect l="4970"/>
          <a:stretch/>
        </p:blipFill>
        <p:spPr>
          <a:xfrm>
            <a:off x="5625817" y="1828800"/>
            <a:ext cx="2949701" cy="1333500"/>
          </a:xfrm>
          <a:prstGeom prst="rect">
            <a:avLst/>
          </a:prstGeom>
        </p:spPr>
      </p:pic>
    </p:spTree>
    <p:extLst>
      <p:ext uri="{BB962C8B-B14F-4D97-AF65-F5344CB8AC3E}">
        <p14:creationId xmlns:p14="http://schemas.microsoft.com/office/powerpoint/2010/main" val="271663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0E9AD-89BB-823E-07B2-77C79B08FD08}"/>
            </a:ext>
          </a:extLst>
        </p:cNvPr>
        <p:cNvGrpSpPr/>
        <p:nvPr/>
      </p:nvGrpSpPr>
      <p:grpSpPr>
        <a:xfrm>
          <a:off x="0" y="0"/>
          <a:ext cx="0" cy="0"/>
          <a:chOff x="0" y="0"/>
          <a:chExt cx="0" cy="0"/>
        </a:xfrm>
      </p:grpSpPr>
      <p:sp>
        <p:nvSpPr>
          <p:cNvPr id="6" name="5 Marcador de número de diapositiva">
            <a:extLst>
              <a:ext uri="{FF2B5EF4-FFF2-40B4-BE49-F238E27FC236}">
                <a16:creationId xmlns:a16="http://schemas.microsoft.com/office/drawing/2014/main" id="{9B9BA587-C9BD-F62C-AD07-18566BBB9E1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595B20-41D9-42C2-95A4-B97BCA36D677}" type="slidenum">
              <a:rPr lang="es-AR" altLang="es-AR">
                <a:solidFill>
                  <a:srgbClr val="898989"/>
                </a:solidFill>
                <a:latin typeface="Calibri" panose="020F0502020204030204" pitchFamily="34" charset="0"/>
              </a:rPr>
              <a:pPr eaLnBrk="1" hangingPunct="1"/>
              <a:t>27</a:t>
            </a:fld>
            <a:endParaRPr lang="es-AR" altLang="es-AR">
              <a:solidFill>
                <a:srgbClr val="898989"/>
              </a:solidFill>
              <a:latin typeface="Calibri" panose="020F0502020204030204" pitchFamily="34" charset="0"/>
            </a:endParaRPr>
          </a:p>
        </p:txBody>
      </p:sp>
      <p:pic>
        <p:nvPicPr>
          <p:cNvPr id="10244" name="6 Imagen" descr="encabezado.jpg">
            <a:extLst>
              <a:ext uri="{FF2B5EF4-FFF2-40B4-BE49-F238E27FC236}">
                <a16:creationId xmlns:a16="http://schemas.microsoft.com/office/drawing/2014/main" id="{54D68674-0884-5B99-24C3-E9EBF82552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15"/>
            <a:ext cx="990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30CD379-1F7D-497A-FF19-42F5BCC64882}"/>
              </a:ext>
            </a:extLst>
          </p:cNvPr>
          <p:cNvSpPr txBox="1"/>
          <p:nvPr/>
        </p:nvSpPr>
        <p:spPr>
          <a:xfrm>
            <a:off x="1260477" y="1314500"/>
            <a:ext cx="8830007" cy="1446550"/>
          </a:xfrm>
          <a:prstGeom prst="rect">
            <a:avLst/>
          </a:prstGeom>
          <a:noFill/>
        </p:spPr>
        <p:txBody>
          <a:bodyPr wrap="square" rtlCol="0">
            <a:spAutoFit/>
          </a:bodyPr>
          <a:lstStyle/>
          <a:p>
            <a:r>
              <a:rPr lang="es-AR" sz="4400" b="1" dirty="0">
                <a:latin typeface="Arial Black" panose="020B0A04020102020204" pitchFamily="34" charset="0"/>
              </a:rPr>
              <a:t>Efectos de la temperatura sobre las propiedades</a:t>
            </a:r>
          </a:p>
        </p:txBody>
      </p:sp>
      <p:sp>
        <p:nvSpPr>
          <p:cNvPr id="3" name="TextBox 2">
            <a:extLst>
              <a:ext uri="{FF2B5EF4-FFF2-40B4-BE49-F238E27FC236}">
                <a16:creationId xmlns:a16="http://schemas.microsoft.com/office/drawing/2014/main" id="{116A1F72-7FAA-26A9-E40A-B5BB26EEA5F0}"/>
              </a:ext>
            </a:extLst>
          </p:cNvPr>
          <p:cNvSpPr txBox="1"/>
          <p:nvPr/>
        </p:nvSpPr>
        <p:spPr>
          <a:xfrm>
            <a:off x="1260477" y="3220181"/>
            <a:ext cx="8193505" cy="2185214"/>
          </a:xfrm>
          <a:prstGeom prst="rect">
            <a:avLst/>
          </a:prstGeom>
          <a:noFill/>
        </p:spPr>
        <p:txBody>
          <a:bodyPr wrap="square">
            <a:spAutoFit/>
          </a:bodyPr>
          <a:lstStyle/>
          <a:p>
            <a:r>
              <a:rPr lang="es-MX" sz="2800" dirty="0"/>
              <a:t>La temperatura afecta todas las propiedades mecánicas.</a:t>
            </a:r>
            <a:endParaRPr lang="es-AR" sz="2800" dirty="0"/>
          </a:p>
          <a:p>
            <a:endParaRPr lang="es-AR" sz="2400" dirty="0"/>
          </a:p>
          <a:p>
            <a:r>
              <a:rPr lang="es-MX" sz="2800" dirty="0"/>
              <a:t>A temperaturas elevadas, los materiales </a:t>
            </a:r>
            <a:r>
              <a:rPr lang="es-MX" sz="2800" b="1" dirty="0"/>
              <a:t>resisten menos y aumenta su ductilidad</a:t>
            </a:r>
            <a:endParaRPr lang="es-AR" sz="2800" b="1" dirty="0"/>
          </a:p>
        </p:txBody>
      </p:sp>
    </p:spTree>
    <p:extLst>
      <p:ext uri="{BB962C8B-B14F-4D97-AF65-F5344CB8AC3E}">
        <p14:creationId xmlns:p14="http://schemas.microsoft.com/office/powerpoint/2010/main" val="790707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0C185-5728-D8EE-D14D-3B4C580CCD74}"/>
            </a:ext>
          </a:extLst>
        </p:cNvPr>
        <p:cNvGrpSpPr/>
        <p:nvPr/>
      </p:nvGrpSpPr>
      <p:grpSpPr>
        <a:xfrm>
          <a:off x="0" y="0"/>
          <a:ext cx="0" cy="0"/>
          <a:chOff x="0" y="0"/>
          <a:chExt cx="0" cy="0"/>
        </a:xfrm>
      </p:grpSpPr>
      <p:sp>
        <p:nvSpPr>
          <p:cNvPr id="6" name="5 Marcador de número de diapositiva">
            <a:extLst>
              <a:ext uri="{FF2B5EF4-FFF2-40B4-BE49-F238E27FC236}">
                <a16:creationId xmlns:a16="http://schemas.microsoft.com/office/drawing/2014/main" id="{5DCC2051-C3B8-9AB7-1EA8-BB4E3688BFE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595B20-41D9-42C2-95A4-B97BCA36D677}" type="slidenum">
              <a:rPr lang="es-AR" altLang="es-AR">
                <a:solidFill>
                  <a:srgbClr val="898989"/>
                </a:solidFill>
                <a:latin typeface="Calibri" panose="020F0502020204030204" pitchFamily="34" charset="0"/>
              </a:rPr>
              <a:pPr eaLnBrk="1" hangingPunct="1"/>
              <a:t>28</a:t>
            </a:fld>
            <a:endParaRPr lang="es-AR" altLang="es-AR">
              <a:solidFill>
                <a:srgbClr val="898989"/>
              </a:solidFill>
              <a:latin typeface="Calibri" panose="020F0502020204030204" pitchFamily="34" charset="0"/>
            </a:endParaRPr>
          </a:p>
        </p:txBody>
      </p:sp>
      <p:pic>
        <p:nvPicPr>
          <p:cNvPr id="10244" name="6 Imagen" descr="encabezado.jpg">
            <a:extLst>
              <a:ext uri="{FF2B5EF4-FFF2-40B4-BE49-F238E27FC236}">
                <a16:creationId xmlns:a16="http://schemas.microsoft.com/office/drawing/2014/main" id="{8755A6AA-6D07-E21E-34B0-E158AA96E3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15"/>
            <a:ext cx="990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98B694D-B29E-BE9A-03AE-D10189F6C730}"/>
              </a:ext>
            </a:extLst>
          </p:cNvPr>
          <p:cNvSpPr txBox="1"/>
          <p:nvPr/>
        </p:nvSpPr>
        <p:spPr>
          <a:xfrm>
            <a:off x="1042762" y="751344"/>
            <a:ext cx="3295482" cy="2677656"/>
          </a:xfrm>
          <a:prstGeom prst="rect">
            <a:avLst/>
          </a:prstGeom>
          <a:noFill/>
        </p:spPr>
        <p:txBody>
          <a:bodyPr wrap="square">
            <a:spAutoFit/>
          </a:bodyPr>
          <a:lstStyle/>
          <a:p>
            <a:r>
              <a:rPr lang="es-AR" sz="2800" dirty="0"/>
              <a:t>Relación general entre la resistencia de los materiales (principalmente metales) y la temperatura. </a:t>
            </a:r>
            <a:endParaRPr lang="es-AR" sz="2800" b="1" dirty="0"/>
          </a:p>
        </p:txBody>
      </p:sp>
      <p:pic>
        <p:nvPicPr>
          <p:cNvPr id="5" name="Picture 4">
            <a:extLst>
              <a:ext uri="{FF2B5EF4-FFF2-40B4-BE49-F238E27FC236}">
                <a16:creationId xmlns:a16="http://schemas.microsoft.com/office/drawing/2014/main" id="{DF15EF16-83C2-EE89-9C74-E0C2A6E40304}"/>
              </a:ext>
            </a:extLst>
          </p:cNvPr>
          <p:cNvPicPr>
            <a:picLocks noChangeAspect="1"/>
          </p:cNvPicPr>
          <p:nvPr/>
        </p:nvPicPr>
        <p:blipFill>
          <a:blip r:embed="rId4"/>
          <a:stretch>
            <a:fillRect/>
          </a:stretch>
        </p:blipFill>
        <p:spPr>
          <a:xfrm>
            <a:off x="4555959" y="537707"/>
            <a:ext cx="7636042" cy="6320294"/>
          </a:xfrm>
          <a:prstGeom prst="rect">
            <a:avLst/>
          </a:prstGeom>
        </p:spPr>
      </p:pic>
    </p:spTree>
    <p:extLst>
      <p:ext uri="{BB962C8B-B14F-4D97-AF65-F5344CB8AC3E}">
        <p14:creationId xmlns:p14="http://schemas.microsoft.com/office/powerpoint/2010/main" val="142455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570A73-B059-7FBA-7042-994E9FFFAE5C}"/>
              </a:ext>
            </a:extLst>
          </p:cNvPr>
          <p:cNvSpPr txBox="1"/>
          <p:nvPr/>
        </p:nvSpPr>
        <p:spPr>
          <a:xfrm>
            <a:off x="342496" y="516557"/>
            <a:ext cx="4269927" cy="1323439"/>
          </a:xfrm>
          <a:prstGeom prst="rect">
            <a:avLst/>
          </a:prstGeom>
          <a:noFill/>
        </p:spPr>
        <p:txBody>
          <a:bodyPr wrap="square" rtlCol="0">
            <a:spAutoFit/>
          </a:bodyPr>
          <a:lstStyle/>
          <a:p>
            <a:r>
              <a:rPr lang="es-AR" sz="4000" b="1" dirty="0">
                <a:latin typeface="Arial Black" panose="020B0A04020102020204" pitchFamily="34" charset="0"/>
              </a:rPr>
              <a:t>Temperatura y Propiedades</a:t>
            </a:r>
          </a:p>
        </p:txBody>
      </p:sp>
      <p:sp>
        <p:nvSpPr>
          <p:cNvPr id="9" name="TextBox 8">
            <a:extLst>
              <a:ext uri="{FF2B5EF4-FFF2-40B4-BE49-F238E27FC236}">
                <a16:creationId xmlns:a16="http://schemas.microsoft.com/office/drawing/2014/main" id="{1BDD908E-503F-C04F-2AAF-5369BE9FD582}"/>
              </a:ext>
            </a:extLst>
          </p:cNvPr>
          <p:cNvSpPr txBox="1"/>
          <p:nvPr/>
        </p:nvSpPr>
        <p:spPr>
          <a:xfrm>
            <a:off x="342496" y="2246673"/>
            <a:ext cx="4582430" cy="3785652"/>
          </a:xfrm>
          <a:prstGeom prst="rect">
            <a:avLst/>
          </a:prstGeom>
          <a:noFill/>
        </p:spPr>
        <p:txBody>
          <a:bodyPr wrap="square" rtlCol="0">
            <a:spAutoFit/>
          </a:bodyPr>
          <a:lstStyle/>
          <a:p>
            <a:r>
              <a:rPr lang="es-MX" sz="2400" b="1" dirty="0"/>
              <a:t>Dureza en caliente </a:t>
            </a:r>
          </a:p>
          <a:p>
            <a:r>
              <a:rPr lang="es-MX" sz="2400" dirty="0"/>
              <a:t>Una propiedad que es frecuente utilizar para caracterizar la resistencia y la dureza a temperaturas elevadas es la dureza de calentamiento.</a:t>
            </a:r>
          </a:p>
          <a:p>
            <a:r>
              <a:rPr lang="es-MX" sz="2400" dirty="0"/>
              <a:t>La dureza en caliente es tan sólo </a:t>
            </a:r>
            <a:r>
              <a:rPr lang="es-MX" sz="2400" b="1" dirty="0"/>
              <a:t>la capacidad que tiene un material para mantener su dureza a temperaturas elevadas</a:t>
            </a:r>
            <a:endParaRPr lang="es-AR" sz="2400" b="1" i="1"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322C419-7FD7-3700-8012-D6B740948F5D}"/>
              </a:ext>
            </a:extLst>
          </p:cNvPr>
          <p:cNvPicPr>
            <a:picLocks noChangeAspect="1"/>
          </p:cNvPicPr>
          <p:nvPr/>
        </p:nvPicPr>
        <p:blipFill>
          <a:blip r:embed="rId2"/>
          <a:stretch>
            <a:fillRect/>
          </a:stretch>
        </p:blipFill>
        <p:spPr>
          <a:xfrm>
            <a:off x="8085221" y="0"/>
            <a:ext cx="4106779" cy="4574101"/>
          </a:xfrm>
          <a:prstGeom prst="rect">
            <a:avLst/>
          </a:prstGeom>
        </p:spPr>
      </p:pic>
      <p:sp>
        <p:nvSpPr>
          <p:cNvPr id="5" name="TextBox 4">
            <a:extLst>
              <a:ext uri="{FF2B5EF4-FFF2-40B4-BE49-F238E27FC236}">
                <a16:creationId xmlns:a16="http://schemas.microsoft.com/office/drawing/2014/main" id="{9938EAB7-F9D3-F158-3413-DAEC7D0DEA68}"/>
              </a:ext>
            </a:extLst>
          </p:cNvPr>
          <p:cNvSpPr txBox="1"/>
          <p:nvPr/>
        </p:nvSpPr>
        <p:spPr>
          <a:xfrm>
            <a:off x="8204332" y="4831996"/>
            <a:ext cx="3868556" cy="1200329"/>
          </a:xfrm>
          <a:prstGeom prst="rect">
            <a:avLst/>
          </a:prstGeom>
          <a:noFill/>
        </p:spPr>
        <p:txBody>
          <a:bodyPr wrap="square" rtlCol="0">
            <a:spAutoFit/>
          </a:bodyPr>
          <a:lstStyle/>
          <a:p>
            <a:r>
              <a:rPr lang="es-MX" sz="2400" b="1" i="1" dirty="0">
                <a:latin typeface="Calibri" panose="020F0502020204030204" pitchFamily="34" charset="0"/>
                <a:ea typeface="Calibri" panose="020F0502020204030204" pitchFamily="34" charset="0"/>
                <a:cs typeface="Calibri" panose="020F0502020204030204" pitchFamily="34" charset="0"/>
              </a:rPr>
              <a:t>Dicha propiedad toma relevancia según el uso y finalidad que tenga el objeto</a:t>
            </a:r>
            <a:endParaRPr lang="es-AR" sz="2400" b="1"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375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Marcador de número de diapositiva">
            <a:extLst>
              <a:ext uri="{FF2B5EF4-FFF2-40B4-BE49-F238E27FC236}">
                <a16:creationId xmlns:a16="http://schemas.microsoft.com/office/drawing/2014/main" id="{BEAE2844-46FD-F9A8-A8D2-04BDC139D30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254D29-2722-4569-9392-A787BA3F7C01}" type="slidenum">
              <a:rPr lang="es-AR" altLang="es-AR" sz="1200">
                <a:solidFill>
                  <a:srgbClr val="898989"/>
                </a:solidFill>
              </a:rPr>
              <a:pPr>
                <a:spcBef>
                  <a:spcPct val="0"/>
                </a:spcBef>
                <a:buFontTx/>
                <a:buNone/>
              </a:pPr>
              <a:t>3</a:t>
            </a:fld>
            <a:endParaRPr lang="es-AR" altLang="es-AR" sz="1200">
              <a:solidFill>
                <a:srgbClr val="898989"/>
              </a:solidFill>
            </a:endParaRPr>
          </a:p>
        </p:txBody>
      </p:sp>
      <p:pic>
        <p:nvPicPr>
          <p:cNvPr id="6147" name="6 Imagen" descr="encabezado.jpg">
            <a:extLst>
              <a:ext uri="{FF2B5EF4-FFF2-40B4-BE49-F238E27FC236}">
                <a16:creationId xmlns:a16="http://schemas.microsoft.com/office/drawing/2014/main" id="{8F14730D-EF94-C2DC-7C17-8A74622F95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90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6B3F62D-EDB2-DCDF-8356-94406428D6DE}"/>
              </a:ext>
            </a:extLst>
          </p:cNvPr>
          <p:cNvSpPr>
            <a:spLocks noChangeArrowheads="1"/>
          </p:cNvSpPr>
          <p:nvPr/>
        </p:nvSpPr>
        <p:spPr bwMode="auto">
          <a:xfrm>
            <a:off x="5087938" y="1268414"/>
            <a:ext cx="2520950" cy="528637"/>
          </a:xfrm>
          <a:prstGeom prst="rect">
            <a:avLst/>
          </a:prstGeom>
          <a:noFill/>
          <a:ln w="9525">
            <a:noFill/>
            <a:miter lim="800000"/>
            <a:headEnd/>
            <a:tailEnd/>
          </a:ln>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defRPr/>
            </a:pPr>
            <a:r>
              <a:rPr lang="es-ES_tradnl" sz="4000" b="1" dirty="0">
                <a:solidFill>
                  <a:schemeClr val="tx2"/>
                </a:solidFill>
                <a:effectLst>
                  <a:outerShdw blurRad="38100" dist="38100" dir="2700000" algn="tl">
                    <a:srgbClr val="000000"/>
                  </a:outerShdw>
                </a:effectLst>
                <a:latin typeface="Arial" pitchFamily="34" charset="0"/>
                <a:cs typeface="Arial" pitchFamily="34" charset="0"/>
              </a:rPr>
              <a:t>FUERZA</a:t>
            </a:r>
          </a:p>
        </p:txBody>
      </p:sp>
      <p:sp>
        <p:nvSpPr>
          <p:cNvPr id="6149" name="Rectangle 2">
            <a:extLst>
              <a:ext uri="{FF2B5EF4-FFF2-40B4-BE49-F238E27FC236}">
                <a16:creationId xmlns:a16="http://schemas.microsoft.com/office/drawing/2014/main" id="{AEC10604-1FC0-87E6-F1AE-192E36473264}"/>
              </a:ext>
            </a:extLst>
          </p:cNvPr>
          <p:cNvSpPr>
            <a:spLocks noChangeArrowheads="1"/>
          </p:cNvSpPr>
          <p:nvPr/>
        </p:nvSpPr>
        <p:spPr bwMode="auto">
          <a:xfrm>
            <a:off x="1711325" y="1879600"/>
            <a:ext cx="84899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2400">
                <a:solidFill>
                  <a:schemeClr val="tx2"/>
                </a:solidFill>
                <a:latin typeface="Arial" panose="020B0604020202020204" pitchFamily="34" charset="0"/>
              </a:rPr>
              <a:t>Definición:</a:t>
            </a:r>
            <a:br>
              <a:rPr lang="es-ES_tradnl" altLang="en-US" sz="2400">
                <a:solidFill>
                  <a:schemeClr val="tx2"/>
                </a:solidFill>
                <a:latin typeface="Arial" panose="020B0604020202020204" pitchFamily="34" charset="0"/>
              </a:rPr>
            </a:br>
            <a:br>
              <a:rPr lang="es-ES_tradnl" altLang="en-US" sz="1600">
                <a:solidFill>
                  <a:schemeClr val="tx2"/>
                </a:solidFill>
                <a:latin typeface="Arial" panose="020B0604020202020204" pitchFamily="34" charset="0"/>
              </a:rPr>
            </a:br>
            <a:r>
              <a:rPr lang="es-ES_tradnl" altLang="en-US" sz="2000">
                <a:latin typeface="Arial" panose="020B0604020202020204" pitchFamily="34" charset="0"/>
              </a:rPr>
              <a:t>Se le llama fuerza a cualquier acción capaz de modificar el estado de movimiento o de reposo de un cuerpo, es decir, de imprimirle una aceleración modificando la velocidad, la dirección o el sentido de su movimiento. </a:t>
            </a:r>
            <a:br>
              <a:rPr lang="es-ES_tradnl" altLang="en-US" sz="2000">
                <a:latin typeface="Arial" panose="020B0604020202020204" pitchFamily="34" charset="0"/>
              </a:rPr>
            </a:br>
            <a:endParaRPr lang="es-ES_tradnl" altLang="en-US" sz="2000">
              <a:latin typeface="Arial" panose="020B0604020202020204" pitchFamily="34" charset="0"/>
            </a:endParaRPr>
          </a:p>
        </p:txBody>
      </p:sp>
      <p:sp>
        <p:nvSpPr>
          <p:cNvPr id="4" name="TextBox 3">
            <a:extLst>
              <a:ext uri="{FF2B5EF4-FFF2-40B4-BE49-F238E27FC236}">
                <a16:creationId xmlns:a16="http://schemas.microsoft.com/office/drawing/2014/main" id="{13F6D71E-FF5F-D58E-4A54-0BAD17FFCC67}"/>
              </a:ext>
            </a:extLst>
          </p:cNvPr>
          <p:cNvSpPr txBox="1">
            <a:spLocks noChangeArrowheads="1"/>
          </p:cNvSpPr>
          <p:nvPr/>
        </p:nvSpPr>
        <p:spPr bwMode="auto">
          <a:xfrm>
            <a:off x="1703388" y="3933826"/>
            <a:ext cx="4906962" cy="576263"/>
          </a:xfrm>
          <a:prstGeom prst="rect">
            <a:avLst/>
          </a:prstGeom>
          <a:noFill/>
          <a:ln w="9525">
            <a:noFill/>
            <a:miter lim="800000"/>
            <a:headEnd/>
            <a:tailEnd/>
          </a:ln>
        </p:spPr>
        <p:txBody>
          <a:bodyPr anchor="b"/>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defRPr/>
            </a:pPr>
            <a:r>
              <a:rPr kumimoji="1" lang="es-ES_tradnl" kern="0" dirty="0">
                <a:solidFill>
                  <a:schemeClr val="tx2"/>
                </a:solidFill>
                <a:latin typeface="Arial" pitchFamily="34" charset="0"/>
                <a:ea typeface="+mj-ea"/>
                <a:cs typeface="Arial" pitchFamily="34" charset="0"/>
              </a:rPr>
              <a:t>Componentes de una Fuerza:</a:t>
            </a:r>
          </a:p>
        </p:txBody>
      </p:sp>
      <p:sp>
        <p:nvSpPr>
          <p:cNvPr id="7" name="TextBox 6">
            <a:extLst>
              <a:ext uri="{FF2B5EF4-FFF2-40B4-BE49-F238E27FC236}">
                <a16:creationId xmlns:a16="http://schemas.microsoft.com/office/drawing/2014/main" id="{5B6A3F9E-89F9-63E3-E97A-CF6BA1B26B35}"/>
              </a:ext>
            </a:extLst>
          </p:cNvPr>
          <p:cNvSpPr txBox="1">
            <a:spLocks noChangeArrowheads="1"/>
          </p:cNvSpPr>
          <p:nvPr/>
        </p:nvSpPr>
        <p:spPr bwMode="auto">
          <a:xfrm>
            <a:off x="1638300" y="4510089"/>
            <a:ext cx="8229600" cy="1952625"/>
          </a:xfrm>
          <a:prstGeom prst="rect">
            <a:avLst/>
          </a:prstGeom>
          <a:noFill/>
          <a:ln w="9525">
            <a:noFill/>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342900" indent="-342900" eaLnBrk="1" hangingPunct="1">
              <a:spcBef>
                <a:spcPct val="20000"/>
              </a:spcBef>
              <a:buClr>
                <a:schemeClr val="accent2"/>
              </a:buClr>
              <a:buFontTx/>
              <a:buChar char="-"/>
              <a:defRPr/>
            </a:pPr>
            <a:r>
              <a:rPr kumimoji="1" lang="es-ES_tradnl" sz="2000" kern="0" dirty="0">
                <a:latin typeface="Arial" pitchFamily="34" charset="0"/>
                <a:cs typeface="Arial" pitchFamily="34" charset="0"/>
              </a:rPr>
              <a:t>Recta de acción</a:t>
            </a:r>
          </a:p>
          <a:p>
            <a:pPr marL="342900" indent="-342900" eaLnBrk="1" hangingPunct="1">
              <a:spcBef>
                <a:spcPct val="20000"/>
              </a:spcBef>
              <a:buClr>
                <a:schemeClr val="accent2"/>
              </a:buClr>
              <a:buFontTx/>
              <a:buChar char="-"/>
              <a:defRPr/>
            </a:pPr>
            <a:r>
              <a:rPr kumimoji="1" lang="es-ES_tradnl" sz="2000" kern="0" dirty="0">
                <a:latin typeface="Arial" pitchFamily="34" charset="0"/>
                <a:cs typeface="Arial" pitchFamily="34" charset="0"/>
              </a:rPr>
              <a:t>Sentido</a:t>
            </a:r>
          </a:p>
          <a:p>
            <a:pPr marL="342900" indent="-342900" eaLnBrk="1" hangingPunct="1">
              <a:spcBef>
                <a:spcPct val="20000"/>
              </a:spcBef>
              <a:buClr>
                <a:schemeClr val="accent2"/>
              </a:buClr>
              <a:buFontTx/>
              <a:buChar char="-"/>
              <a:defRPr/>
            </a:pPr>
            <a:r>
              <a:rPr kumimoji="1" lang="es-ES_tradnl" sz="2000" kern="0" dirty="0">
                <a:latin typeface="Arial" pitchFamily="34" charset="0"/>
                <a:cs typeface="Arial" pitchFamily="34" charset="0"/>
              </a:rPr>
              <a:t>Magnitud</a:t>
            </a:r>
          </a:p>
          <a:p>
            <a:pPr marL="342900" indent="-342900" eaLnBrk="1" hangingPunct="1">
              <a:spcBef>
                <a:spcPct val="20000"/>
              </a:spcBef>
              <a:buClr>
                <a:schemeClr val="accent2"/>
              </a:buClr>
              <a:buFontTx/>
              <a:buChar char="-"/>
              <a:defRPr/>
            </a:pPr>
            <a:r>
              <a:rPr kumimoji="1" lang="es-ES_tradnl" sz="2000" kern="0" dirty="0">
                <a:latin typeface="Arial" pitchFamily="34" charset="0"/>
                <a:cs typeface="Arial" pitchFamily="34" charset="0"/>
              </a:rPr>
              <a:t>Punto de aplicación</a:t>
            </a:r>
          </a:p>
          <a:p>
            <a:pPr marL="342900" indent="-342900" eaLnBrk="1" hangingPunct="1">
              <a:spcBef>
                <a:spcPct val="20000"/>
              </a:spcBef>
              <a:buClr>
                <a:schemeClr val="accent2"/>
              </a:buClr>
              <a:defRPr/>
            </a:pPr>
            <a:endParaRPr kumimoji="1" lang="es-ES_tradnl" sz="3200" kern="0"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319C1-9AF5-30B2-0507-77F76A9B9D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AA4BEED-E60A-930D-2EDD-C3F81A255670}"/>
              </a:ext>
            </a:extLst>
          </p:cNvPr>
          <p:cNvSpPr txBox="1"/>
          <p:nvPr/>
        </p:nvSpPr>
        <p:spPr>
          <a:xfrm>
            <a:off x="342496" y="516557"/>
            <a:ext cx="4269927" cy="1323439"/>
          </a:xfrm>
          <a:prstGeom prst="rect">
            <a:avLst/>
          </a:prstGeom>
          <a:noFill/>
        </p:spPr>
        <p:txBody>
          <a:bodyPr wrap="square" rtlCol="0">
            <a:spAutoFit/>
          </a:bodyPr>
          <a:lstStyle/>
          <a:p>
            <a:r>
              <a:rPr lang="es-AR" sz="4000" b="1" dirty="0">
                <a:latin typeface="Arial Black" panose="020B0A04020102020204" pitchFamily="34" charset="0"/>
              </a:rPr>
              <a:t>Temperatura y Propiedades</a:t>
            </a:r>
          </a:p>
        </p:txBody>
      </p:sp>
      <p:sp>
        <p:nvSpPr>
          <p:cNvPr id="9" name="TextBox 8">
            <a:extLst>
              <a:ext uri="{FF2B5EF4-FFF2-40B4-BE49-F238E27FC236}">
                <a16:creationId xmlns:a16="http://schemas.microsoft.com/office/drawing/2014/main" id="{B8E27D2C-D1AD-6262-F5DB-85B207EE61A4}"/>
              </a:ext>
            </a:extLst>
          </p:cNvPr>
          <p:cNvSpPr txBox="1"/>
          <p:nvPr/>
        </p:nvSpPr>
        <p:spPr>
          <a:xfrm>
            <a:off x="342496" y="2246673"/>
            <a:ext cx="4582430" cy="3785652"/>
          </a:xfrm>
          <a:prstGeom prst="rect">
            <a:avLst/>
          </a:prstGeom>
          <a:noFill/>
        </p:spPr>
        <p:txBody>
          <a:bodyPr wrap="square" rtlCol="0">
            <a:spAutoFit/>
          </a:bodyPr>
          <a:lstStyle/>
          <a:p>
            <a:r>
              <a:rPr lang="es-MX" sz="2400" b="1" dirty="0"/>
              <a:t>Dureza en caliente </a:t>
            </a:r>
          </a:p>
          <a:p>
            <a:r>
              <a:rPr lang="es-MX" sz="2400" dirty="0"/>
              <a:t>Una propiedad que es frecuente utilizar para caracterizar la resistencia y la dureza a temperaturas elevadas es la dureza de calentamiento.</a:t>
            </a:r>
          </a:p>
          <a:p>
            <a:r>
              <a:rPr lang="es-MX" sz="2400" dirty="0"/>
              <a:t>La dureza en caliente es tan sólo </a:t>
            </a:r>
            <a:r>
              <a:rPr lang="es-MX" sz="2400" b="1" dirty="0"/>
              <a:t>la capacidad que tiene un material para mantener su dureza a temperaturas elevadas</a:t>
            </a:r>
            <a:endParaRPr lang="es-AR" sz="2400"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CAC88D6-B40F-8DE7-3384-3E61E321EC24}"/>
              </a:ext>
            </a:extLst>
          </p:cNvPr>
          <p:cNvSpPr txBox="1"/>
          <p:nvPr/>
        </p:nvSpPr>
        <p:spPr>
          <a:xfrm>
            <a:off x="5772749" y="353846"/>
            <a:ext cx="6194662" cy="4524315"/>
          </a:xfrm>
          <a:prstGeom prst="rect">
            <a:avLst/>
          </a:prstGeom>
          <a:noFill/>
        </p:spPr>
        <p:txBody>
          <a:bodyPr wrap="square" rtlCol="0">
            <a:spAutoFit/>
          </a:bodyPr>
          <a:lstStyle/>
          <a:p>
            <a:r>
              <a:rPr lang="es-MX" sz="2400" b="1" dirty="0"/>
              <a:t>Temperatura de Recristalización (metales) </a:t>
            </a:r>
          </a:p>
          <a:p>
            <a:r>
              <a:rPr lang="es-MX" sz="2400" dirty="0">
                <a:latin typeface="Calibri" panose="020F0502020204030204" pitchFamily="34" charset="0"/>
                <a:ea typeface="Calibri" panose="020F0502020204030204" pitchFamily="34" charset="0"/>
                <a:cs typeface="Calibri" panose="020F0502020204030204" pitchFamily="34" charset="0"/>
              </a:rPr>
              <a:t>Anulación del coeficiente encontrado por el Endurecimiento por trabajo que encontramos en los materiales. </a:t>
            </a:r>
          </a:p>
          <a:p>
            <a:r>
              <a:rPr lang="es-MX" sz="2400" dirty="0">
                <a:latin typeface="Calibri" panose="020F0502020204030204" pitchFamily="34" charset="0"/>
                <a:ea typeface="Calibri" panose="020F0502020204030204" pitchFamily="34" charset="0"/>
                <a:cs typeface="Calibri" panose="020F0502020204030204" pitchFamily="34" charset="0"/>
              </a:rPr>
              <a:t>A suficiente temperatura aparecen nuevos granos en la estructura cristalina una vez deformada la pieza (comportamiento perfectamente plástico) </a:t>
            </a:r>
          </a:p>
          <a:p>
            <a:r>
              <a:rPr lang="es-MX" sz="2400" dirty="0">
                <a:latin typeface="Calibri" panose="020F0502020204030204" pitchFamily="34" charset="0"/>
                <a:ea typeface="Calibri" panose="020F0502020204030204" pitchFamily="34" charset="0"/>
                <a:cs typeface="Calibri" panose="020F0502020204030204" pitchFamily="34" charset="0"/>
              </a:rPr>
              <a:t>Dicho proceso ocurre al mantener la temperatura elevada por un cierto periodo de tiempo, estos 2 parámetros son especificados por el proveedor, </a:t>
            </a:r>
            <a:endParaRPr lang="es-AR" sz="2400" dirty="0">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0CADE777-ED42-2C7D-B1AC-8830C50907E2}"/>
              </a:ext>
            </a:extLst>
          </p:cNvPr>
          <p:cNvPicPr>
            <a:picLocks noChangeAspect="1"/>
          </p:cNvPicPr>
          <p:nvPr/>
        </p:nvPicPr>
        <p:blipFill>
          <a:blip r:embed="rId2"/>
          <a:stretch>
            <a:fillRect/>
          </a:stretch>
        </p:blipFill>
        <p:spPr>
          <a:xfrm>
            <a:off x="5772749" y="4874037"/>
            <a:ext cx="4582430" cy="1983963"/>
          </a:xfrm>
          <a:prstGeom prst="rect">
            <a:avLst/>
          </a:prstGeom>
        </p:spPr>
      </p:pic>
    </p:spTree>
    <p:extLst>
      <p:ext uri="{BB962C8B-B14F-4D97-AF65-F5344CB8AC3E}">
        <p14:creationId xmlns:p14="http://schemas.microsoft.com/office/powerpoint/2010/main" val="3418016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5C68C-0FFC-BFF8-080F-8A0FD82206AA}"/>
            </a:ext>
          </a:extLst>
        </p:cNvPr>
        <p:cNvGrpSpPr/>
        <p:nvPr/>
      </p:nvGrpSpPr>
      <p:grpSpPr>
        <a:xfrm>
          <a:off x="0" y="0"/>
          <a:ext cx="0" cy="0"/>
          <a:chOff x="0" y="0"/>
          <a:chExt cx="0" cy="0"/>
        </a:xfrm>
      </p:grpSpPr>
      <p:sp>
        <p:nvSpPr>
          <p:cNvPr id="6" name="5 Marcador de número de diapositiva">
            <a:extLst>
              <a:ext uri="{FF2B5EF4-FFF2-40B4-BE49-F238E27FC236}">
                <a16:creationId xmlns:a16="http://schemas.microsoft.com/office/drawing/2014/main" id="{8E1C01C0-5821-3F5F-83D2-8D507A528A0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595B20-41D9-42C2-95A4-B97BCA36D677}" type="slidenum">
              <a:rPr lang="es-AR" altLang="es-AR">
                <a:solidFill>
                  <a:srgbClr val="898989"/>
                </a:solidFill>
                <a:latin typeface="Calibri" panose="020F0502020204030204" pitchFamily="34" charset="0"/>
              </a:rPr>
              <a:pPr eaLnBrk="1" hangingPunct="1"/>
              <a:t>31</a:t>
            </a:fld>
            <a:endParaRPr lang="es-AR" altLang="es-AR">
              <a:solidFill>
                <a:srgbClr val="898989"/>
              </a:solidFill>
              <a:latin typeface="Calibri" panose="020F0502020204030204" pitchFamily="34" charset="0"/>
            </a:endParaRPr>
          </a:p>
        </p:txBody>
      </p:sp>
      <p:pic>
        <p:nvPicPr>
          <p:cNvPr id="10244" name="6 Imagen" descr="encabezado.jpg">
            <a:extLst>
              <a:ext uri="{FF2B5EF4-FFF2-40B4-BE49-F238E27FC236}">
                <a16:creationId xmlns:a16="http://schemas.microsoft.com/office/drawing/2014/main" id="{32B39017-7EC0-6564-A6F9-EF69949260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15"/>
            <a:ext cx="990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12D224C-9460-BBFD-9C17-34A4AD536D75}"/>
              </a:ext>
            </a:extLst>
          </p:cNvPr>
          <p:cNvSpPr txBox="1"/>
          <p:nvPr/>
        </p:nvSpPr>
        <p:spPr>
          <a:xfrm>
            <a:off x="1122972" y="938255"/>
            <a:ext cx="8830007" cy="769441"/>
          </a:xfrm>
          <a:prstGeom prst="rect">
            <a:avLst/>
          </a:prstGeom>
          <a:noFill/>
        </p:spPr>
        <p:txBody>
          <a:bodyPr wrap="square" rtlCol="0">
            <a:spAutoFit/>
          </a:bodyPr>
          <a:lstStyle/>
          <a:p>
            <a:r>
              <a:rPr lang="es-AR" sz="4400" b="1" dirty="0">
                <a:latin typeface="Arial Black" panose="020B0A04020102020204" pitchFamily="34" charset="0"/>
              </a:rPr>
              <a:t>Comportamiento de fluidos.</a:t>
            </a:r>
          </a:p>
        </p:txBody>
      </p:sp>
      <p:sp>
        <p:nvSpPr>
          <p:cNvPr id="3" name="TextBox 2">
            <a:extLst>
              <a:ext uri="{FF2B5EF4-FFF2-40B4-BE49-F238E27FC236}">
                <a16:creationId xmlns:a16="http://schemas.microsoft.com/office/drawing/2014/main" id="{B564D9B3-0A65-818D-8BA6-5677F3E851C2}"/>
              </a:ext>
            </a:extLst>
          </p:cNvPr>
          <p:cNvSpPr txBox="1"/>
          <p:nvPr/>
        </p:nvSpPr>
        <p:spPr>
          <a:xfrm>
            <a:off x="1122972" y="2052181"/>
            <a:ext cx="10411302" cy="4401205"/>
          </a:xfrm>
          <a:prstGeom prst="rect">
            <a:avLst/>
          </a:prstGeom>
          <a:noFill/>
        </p:spPr>
        <p:txBody>
          <a:bodyPr wrap="square">
            <a:spAutoFit/>
          </a:bodyPr>
          <a:lstStyle/>
          <a:p>
            <a:r>
              <a:rPr lang="es-MX" sz="2800" dirty="0"/>
              <a:t>Los fluidos se comportan de manera muy diferente de los sólidos. Un fluido adopta la forma del envase que lo contiene. Un sólido no fluye; tiene una forma geométrica que es independiente del medio. </a:t>
            </a:r>
          </a:p>
          <a:p>
            <a:r>
              <a:rPr lang="es-MX" sz="2800" dirty="0"/>
              <a:t>Los fluidos incluyen a los líquidos y gases: en esta sección, el interés es para los primeros. </a:t>
            </a:r>
          </a:p>
          <a:p>
            <a:r>
              <a:rPr lang="es-MX" sz="2800" dirty="0"/>
              <a:t>Muchos procesos de manufactura se ejecutan en materiales que han pasado del estado sólido al líquido a través de calentamiento. Los metales son líquidos en el estado de fusión; el vidrio se forma en un estado caliente y muy fluido; y a los polímeros casi siempre se les moldea como fluidos espesos</a:t>
            </a:r>
            <a:endParaRPr lang="es-AR" sz="2800" b="1" dirty="0"/>
          </a:p>
        </p:txBody>
      </p:sp>
    </p:spTree>
    <p:extLst>
      <p:ext uri="{BB962C8B-B14F-4D97-AF65-F5344CB8AC3E}">
        <p14:creationId xmlns:p14="http://schemas.microsoft.com/office/powerpoint/2010/main" val="3614020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4EA99-0904-8BEF-3D36-29FF54FEF0A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924B710-3C9F-0436-6400-712D4F1981C1}"/>
              </a:ext>
            </a:extLst>
          </p:cNvPr>
          <p:cNvSpPr txBox="1"/>
          <p:nvPr/>
        </p:nvSpPr>
        <p:spPr>
          <a:xfrm>
            <a:off x="342496" y="516557"/>
            <a:ext cx="4269927" cy="1323439"/>
          </a:xfrm>
          <a:prstGeom prst="rect">
            <a:avLst/>
          </a:prstGeom>
          <a:noFill/>
        </p:spPr>
        <p:txBody>
          <a:bodyPr wrap="square" rtlCol="0">
            <a:spAutoFit/>
          </a:bodyPr>
          <a:lstStyle/>
          <a:p>
            <a:r>
              <a:rPr lang="es-AR" sz="4000" b="1" dirty="0">
                <a:latin typeface="Arial Black" panose="020B0A04020102020204" pitchFamily="34" charset="0"/>
              </a:rPr>
              <a:t>Propiedades de los fluidos</a:t>
            </a:r>
          </a:p>
        </p:txBody>
      </p:sp>
      <p:sp>
        <p:nvSpPr>
          <p:cNvPr id="9" name="TextBox 8">
            <a:extLst>
              <a:ext uri="{FF2B5EF4-FFF2-40B4-BE49-F238E27FC236}">
                <a16:creationId xmlns:a16="http://schemas.microsoft.com/office/drawing/2014/main" id="{21C339EB-12CD-2A86-F7D1-28D00B77501C}"/>
              </a:ext>
            </a:extLst>
          </p:cNvPr>
          <p:cNvSpPr txBox="1"/>
          <p:nvPr/>
        </p:nvSpPr>
        <p:spPr>
          <a:xfrm>
            <a:off x="342496" y="2565713"/>
            <a:ext cx="4582430" cy="3416320"/>
          </a:xfrm>
          <a:prstGeom prst="rect">
            <a:avLst/>
          </a:prstGeom>
          <a:noFill/>
        </p:spPr>
        <p:txBody>
          <a:bodyPr wrap="square" rtlCol="0">
            <a:spAutoFit/>
          </a:bodyPr>
          <a:lstStyle/>
          <a:p>
            <a:r>
              <a:rPr lang="es-MX" sz="2400" b="1" dirty="0"/>
              <a:t>VISCOSIDAD vs FLUIDEZ:</a:t>
            </a:r>
          </a:p>
          <a:p>
            <a:endParaRPr lang="es-MX" sz="2400" b="1" dirty="0"/>
          </a:p>
          <a:p>
            <a:r>
              <a:rPr lang="es-MX" sz="2400" dirty="0"/>
              <a:t>Resistencia al flujo de un fluido.</a:t>
            </a:r>
          </a:p>
          <a:p>
            <a:r>
              <a:rPr lang="es-MX" sz="2400" dirty="0"/>
              <a:t> </a:t>
            </a:r>
          </a:p>
          <a:p>
            <a:r>
              <a:rPr lang="es-MX" sz="2400" b="1" i="1" dirty="0">
                <a:latin typeface="Calibri" panose="020F0502020204030204" pitchFamily="34" charset="0"/>
                <a:ea typeface="Calibri" panose="020F0502020204030204" pitchFamily="34" charset="0"/>
                <a:cs typeface="Calibri" panose="020F0502020204030204" pitchFamily="34" charset="0"/>
              </a:rPr>
              <a:t>Es inherente a todos los fluidos</a:t>
            </a:r>
          </a:p>
          <a:p>
            <a:r>
              <a:rPr lang="es-MX" sz="2400" b="1" i="1" dirty="0">
                <a:latin typeface="Calibri" panose="020F0502020204030204" pitchFamily="34" charset="0"/>
                <a:ea typeface="Calibri" panose="020F0502020204030204" pitchFamily="34" charset="0"/>
                <a:cs typeface="Calibri" panose="020F0502020204030204" pitchFamily="34" charset="0"/>
              </a:rPr>
              <a:t>Responde a la fricción interna de las moléculas y el esfuerzo cortante realizado por las mismas para su desplazamiento. </a:t>
            </a:r>
            <a:endParaRPr lang="es-AR" sz="2400"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0D48953-7872-0977-A794-3B36FA37BF90}"/>
              </a:ext>
            </a:extLst>
          </p:cNvPr>
          <p:cNvSpPr txBox="1"/>
          <p:nvPr/>
        </p:nvSpPr>
        <p:spPr>
          <a:xfrm>
            <a:off x="6764374" y="307041"/>
            <a:ext cx="4618074" cy="369332"/>
          </a:xfrm>
          <a:prstGeom prst="rect">
            <a:avLst/>
          </a:prstGeom>
          <a:noFill/>
        </p:spPr>
        <p:txBody>
          <a:bodyPr wrap="square" rtlCol="0">
            <a:spAutoFit/>
          </a:bodyPr>
          <a:lstStyle/>
          <a:p>
            <a:r>
              <a:rPr lang="es-MX" dirty="0"/>
              <a:t>t = esfuerzo cortante, N/m2 o </a:t>
            </a:r>
            <a:r>
              <a:rPr lang="es-MX" dirty="0" err="1"/>
              <a:t>Pa</a:t>
            </a:r>
            <a:endParaRPr lang="es-AR"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5C83D6A-26CB-1CFD-E622-008B8355597F}"/>
              </a:ext>
            </a:extLst>
          </p:cNvPr>
          <p:cNvPicPr>
            <a:picLocks noChangeAspect="1"/>
          </p:cNvPicPr>
          <p:nvPr/>
        </p:nvPicPr>
        <p:blipFill>
          <a:blip r:embed="rId3"/>
          <a:stretch>
            <a:fillRect/>
          </a:stretch>
        </p:blipFill>
        <p:spPr>
          <a:xfrm>
            <a:off x="5630779" y="4074681"/>
            <a:ext cx="6561221" cy="2689693"/>
          </a:xfrm>
          <a:prstGeom prst="rect">
            <a:avLst/>
          </a:prstGeom>
        </p:spPr>
      </p:pic>
      <p:pic>
        <p:nvPicPr>
          <p:cNvPr id="6" name="Picture 5">
            <a:extLst>
              <a:ext uri="{FF2B5EF4-FFF2-40B4-BE49-F238E27FC236}">
                <a16:creationId xmlns:a16="http://schemas.microsoft.com/office/drawing/2014/main" id="{BCC255C0-75DD-955D-AFFD-44BAEAA4CE8B}"/>
              </a:ext>
            </a:extLst>
          </p:cNvPr>
          <p:cNvPicPr>
            <a:picLocks noChangeAspect="1"/>
          </p:cNvPicPr>
          <p:nvPr/>
        </p:nvPicPr>
        <p:blipFill>
          <a:blip r:embed="rId4"/>
          <a:stretch>
            <a:fillRect/>
          </a:stretch>
        </p:blipFill>
        <p:spPr>
          <a:xfrm>
            <a:off x="5924427" y="181277"/>
            <a:ext cx="732936" cy="670559"/>
          </a:xfrm>
          <a:prstGeom prst="rect">
            <a:avLst/>
          </a:prstGeom>
        </p:spPr>
      </p:pic>
      <p:sp>
        <p:nvSpPr>
          <p:cNvPr id="8" name="TextBox 7">
            <a:extLst>
              <a:ext uri="{FF2B5EF4-FFF2-40B4-BE49-F238E27FC236}">
                <a16:creationId xmlns:a16="http://schemas.microsoft.com/office/drawing/2014/main" id="{5C8519BD-5D94-46F5-FE94-361794286F72}"/>
              </a:ext>
            </a:extLst>
          </p:cNvPr>
          <p:cNvSpPr txBox="1"/>
          <p:nvPr/>
        </p:nvSpPr>
        <p:spPr>
          <a:xfrm>
            <a:off x="6764374" y="860255"/>
            <a:ext cx="5471325" cy="923330"/>
          </a:xfrm>
          <a:prstGeom prst="rect">
            <a:avLst/>
          </a:prstGeom>
          <a:noFill/>
        </p:spPr>
        <p:txBody>
          <a:bodyPr wrap="square" rtlCol="0">
            <a:spAutoFit/>
          </a:bodyPr>
          <a:lstStyle/>
          <a:p>
            <a:r>
              <a:rPr lang="es-MX" dirty="0"/>
              <a:t>Este esfuerzo cortante se relaciona con la tasa de cortante, que se define como el cambio de la velocidad </a:t>
            </a:r>
            <a:r>
              <a:rPr lang="es-MX" b="1" dirty="0" err="1"/>
              <a:t>dv</a:t>
            </a:r>
            <a:r>
              <a:rPr lang="es-MX" dirty="0"/>
              <a:t> respecto de</a:t>
            </a:r>
            <a:r>
              <a:rPr lang="es-MX" b="1" dirty="0"/>
              <a:t> </a:t>
            </a:r>
            <a:r>
              <a:rPr lang="es-MX" b="1" dirty="0" err="1"/>
              <a:t>dy</a:t>
            </a:r>
            <a:endParaRPr lang="es-AR" b="1"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7DD646E-0558-36E8-C79E-2E638B0BF6CB}"/>
              </a:ext>
            </a:extLst>
          </p:cNvPr>
          <p:cNvPicPr>
            <a:picLocks noChangeAspect="1"/>
          </p:cNvPicPr>
          <p:nvPr/>
        </p:nvPicPr>
        <p:blipFill>
          <a:blip r:embed="rId5"/>
          <a:stretch>
            <a:fillRect/>
          </a:stretch>
        </p:blipFill>
        <p:spPr>
          <a:xfrm>
            <a:off x="5881191" y="976171"/>
            <a:ext cx="776172" cy="691499"/>
          </a:xfrm>
          <a:prstGeom prst="rect">
            <a:avLst/>
          </a:prstGeom>
        </p:spPr>
      </p:pic>
      <p:pic>
        <p:nvPicPr>
          <p:cNvPr id="14" name="Picture 13">
            <a:extLst>
              <a:ext uri="{FF2B5EF4-FFF2-40B4-BE49-F238E27FC236}">
                <a16:creationId xmlns:a16="http://schemas.microsoft.com/office/drawing/2014/main" id="{8C516EFA-8508-E05F-19AD-C6FB451E49EC}"/>
              </a:ext>
            </a:extLst>
          </p:cNvPr>
          <p:cNvPicPr>
            <a:picLocks noChangeAspect="1"/>
          </p:cNvPicPr>
          <p:nvPr/>
        </p:nvPicPr>
        <p:blipFill>
          <a:blip r:embed="rId6"/>
          <a:srcRect l="4739" t="24336" r="5621" b="15639"/>
          <a:stretch/>
        </p:blipFill>
        <p:spPr>
          <a:xfrm>
            <a:off x="5831066" y="2783530"/>
            <a:ext cx="738546" cy="316187"/>
          </a:xfrm>
          <a:prstGeom prst="rect">
            <a:avLst/>
          </a:prstGeom>
        </p:spPr>
      </p:pic>
      <p:sp>
        <p:nvSpPr>
          <p:cNvPr id="15" name="TextBox 14">
            <a:extLst>
              <a:ext uri="{FF2B5EF4-FFF2-40B4-BE49-F238E27FC236}">
                <a16:creationId xmlns:a16="http://schemas.microsoft.com/office/drawing/2014/main" id="{99545CB6-0106-416E-0D96-7B942DB478BD}"/>
              </a:ext>
            </a:extLst>
          </p:cNvPr>
          <p:cNvSpPr txBox="1"/>
          <p:nvPr/>
        </p:nvSpPr>
        <p:spPr>
          <a:xfrm>
            <a:off x="6801185" y="2585644"/>
            <a:ext cx="5297454" cy="646331"/>
          </a:xfrm>
          <a:prstGeom prst="rect">
            <a:avLst/>
          </a:prstGeom>
          <a:noFill/>
        </p:spPr>
        <p:txBody>
          <a:bodyPr wrap="square" rtlCol="0">
            <a:spAutoFit/>
          </a:bodyPr>
          <a:lstStyle/>
          <a:p>
            <a:r>
              <a:rPr lang="es-AR" dirty="0"/>
              <a:t>n = una constante de proporcionalidad llamada coeficiente de viscosidad, </a:t>
            </a:r>
            <a:r>
              <a:rPr lang="es-AR" dirty="0" err="1"/>
              <a:t>Pa</a:t>
            </a:r>
            <a:r>
              <a:rPr lang="es-AR" dirty="0"/>
              <a:t>-s (r= y= 1 </a:t>
            </a:r>
            <a:r>
              <a:rPr lang="es-AR" dirty="0" err="1"/>
              <a:t>seg</a:t>
            </a:r>
            <a:r>
              <a:rPr lang="es-AR" dirty="0"/>
              <a:t>)</a:t>
            </a:r>
          </a:p>
        </p:txBody>
      </p:sp>
      <p:sp>
        <p:nvSpPr>
          <p:cNvPr id="16" name="TextBox 15">
            <a:extLst>
              <a:ext uri="{FF2B5EF4-FFF2-40B4-BE49-F238E27FC236}">
                <a16:creationId xmlns:a16="http://schemas.microsoft.com/office/drawing/2014/main" id="{FB51EA3B-60F3-2FAA-E09A-D2C615025B8C}"/>
              </a:ext>
            </a:extLst>
          </p:cNvPr>
          <p:cNvSpPr txBox="1"/>
          <p:nvPr/>
        </p:nvSpPr>
        <p:spPr>
          <a:xfrm>
            <a:off x="6764374" y="1929141"/>
            <a:ext cx="5471325" cy="646331"/>
          </a:xfrm>
          <a:prstGeom prst="rect">
            <a:avLst/>
          </a:prstGeom>
          <a:noFill/>
        </p:spPr>
        <p:txBody>
          <a:bodyPr wrap="square" rtlCol="0">
            <a:spAutoFit/>
          </a:bodyPr>
          <a:lstStyle/>
          <a:p>
            <a:r>
              <a:rPr lang="es-MX" dirty="0"/>
              <a:t>La viscosidad cortante es la propiedad del fluido que define la relación entre F/A y </a:t>
            </a:r>
            <a:r>
              <a:rPr lang="es-MX" dirty="0" err="1"/>
              <a:t>dv</a:t>
            </a:r>
            <a:r>
              <a:rPr lang="es-MX" dirty="0"/>
              <a:t>/</a:t>
            </a:r>
            <a:r>
              <a:rPr lang="es-MX" dirty="0" err="1"/>
              <a:t>dy</a:t>
            </a:r>
            <a:r>
              <a:rPr lang="es-MX" dirty="0"/>
              <a:t>; es decir</a:t>
            </a:r>
            <a:endParaRPr lang="es-AR" b="1" dirty="0">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58730D0F-7089-C285-DE56-B411444F7D98}"/>
              </a:ext>
            </a:extLst>
          </p:cNvPr>
          <p:cNvPicPr>
            <a:picLocks noChangeAspect="1"/>
          </p:cNvPicPr>
          <p:nvPr/>
        </p:nvPicPr>
        <p:blipFill>
          <a:blip r:embed="rId7"/>
          <a:stretch>
            <a:fillRect/>
          </a:stretch>
        </p:blipFill>
        <p:spPr>
          <a:xfrm>
            <a:off x="5831066" y="1992641"/>
            <a:ext cx="876422" cy="581106"/>
          </a:xfrm>
          <a:prstGeom prst="rect">
            <a:avLst/>
          </a:prstGeom>
        </p:spPr>
      </p:pic>
      <p:pic>
        <p:nvPicPr>
          <p:cNvPr id="25" name="Picture 24">
            <a:extLst>
              <a:ext uri="{FF2B5EF4-FFF2-40B4-BE49-F238E27FC236}">
                <a16:creationId xmlns:a16="http://schemas.microsoft.com/office/drawing/2014/main" id="{F55C878F-0C47-6357-BE07-2222E43AF9C2}"/>
              </a:ext>
            </a:extLst>
          </p:cNvPr>
          <p:cNvPicPr>
            <a:picLocks noChangeAspect="1"/>
          </p:cNvPicPr>
          <p:nvPr/>
        </p:nvPicPr>
        <p:blipFill>
          <a:blip r:embed="rId8"/>
          <a:stretch>
            <a:fillRect/>
          </a:stretch>
        </p:blipFill>
        <p:spPr>
          <a:xfrm>
            <a:off x="5831065" y="3309500"/>
            <a:ext cx="738545" cy="584682"/>
          </a:xfrm>
          <a:prstGeom prst="rect">
            <a:avLst/>
          </a:prstGeom>
        </p:spPr>
      </p:pic>
      <p:sp>
        <p:nvSpPr>
          <p:cNvPr id="26" name="TextBox 25">
            <a:extLst>
              <a:ext uri="{FF2B5EF4-FFF2-40B4-BE49-F238E27FC236}">
                <a16:creationId xmlns:a16="http://schemas.microsoft.com/office/drawing/2014/main" id="{2E3BEC76-C1BA-7C98-6837-6A2CE2829185}"/>
              </a:ext>
            </a:extLst>
          </p:cNvPr>
          <p:cNvSpPr txBox="1"/>
          <p:nvPr/>
        </p:nvSpPr>
        <p:spPr>
          <a:xfrm>
            <a:off x="6801185" y="3432564"/>
            <a:ext cx="3765215" cy="338554"/>
          </a:xfrm>
          <a:prstGeom prst="rect">
            <a:avLst/>
          </a:prstGeom>
          <a:noFill/>
        </p:spPr>
        <p:txBody>
          <a:bodyPr wrap="square" rtlCol="0">
            <a:spAutoFit/>
          </a:bodyPr>
          <a:lstStyle/>
          <a:p>
            <a:r>
              <a:rPr lang="es-AR" sz="1600" dirty="0"/>
              <a:t>Por último si reorganizamos la ecuación </a:t>
            </a:r>
          </a:p>
        </p:txBody>
      </p:sp>
    </p:spTree>
    <p:extLst>
      <p:ext uri="{BB962C8B-B14F-4D97-AF65-F5344CB8AC3E}">
        <p14:creationId xmlns:p14="http://schemas.microsoft.com/office/powerpoint/2010/main" val="2494110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Marcador de número de diapositiva">
            <a:extLst>
              <a:ext uri="{FF2B5EF4-FFF2-40B4-BE49-F238E27FC236}">
                <a16:creationId xmlns:a16="http://schemas.microsoft.com/office/drawing/2014/main" id="{528735BA-7136-D35A-127D-0198E29243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B32DC9-E6EE-4C36-A37E-21D65FEEBAE0}" type="slidenum">
              <a:rPr lang="es-AR" altLang="es-AR" sz="1200">
                <a:solidFill>
                  <a:srgbClr val="898989"/>
                </a:solidFill>
              </a:rPr>
              <a:pPr>
                <a:spcBef>
                  <a:spcPct val="0"/>
                </a:spcBef>
                <a:buFontTx/>
                <a:buNone/>
              </a:pPr>
              <a:t>4</a:t>
            </a:fld>
            <a:endParaRPr lang="es-AR" altLang="es-AR" sz="1200">
              <a:solidFill>
                <a:srgbClr val="898989"/>
              </a:solidFill>
            </a:endParaRPr>
          </a:p>
        </p:txBody>
      </p:sp>
      <p:pic>
        <p:nvPicPr>
          <p:cNvPr id="8195" name="6 Imagen" descr="encabezado.jpg">
            <a:extLst>
              <a:ext uri="{FF2B5EF4-FFF2-40B4-BE49-F238E27FC236}">
                <a16:creationId xmlns:a16="http://schemas.microsoft.com/office/drawing/2014/main" id="{255DB56D-F124-58A7-E42F-56A1E7C4FA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90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a:extLst>
              <a:ext uri="{FF2B5EF4-FFF2-40B4-BE49-F238E27FC236}">
                <a16:creationId xmlns:a16="http://schemas.microsoft.com/office/drawing/2014/main" id="{40E366CD-37AC-964C-7962-135C4C679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76" y="1797051"/>
            <a:ext cx="4259263"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FFDFE32-3168-DD93-2391-69ABE51CBD1D}"/>
              </a:ext>
            </a:extLst>
          </p:cNvPr>
          <p:cNvSpPr txBox="1">
            <a:spLocks noChangeArrowheads="1"/>
          </p:cNvSpPr>
          <p:nvPr/>
        </p:nvSpPr>
        <p:spPr bwMode="auto">
          <a:xfrm>
            <a:off x="1487489" y="1196975"/>
            <a:ext cx="4478337" cy="2736850"/>
          </a:xfrm>
          <a:prstGeom prst="rect">
            <a:avLst/>
          </a:prstGeom>
          <a:noFill/>
          <a:ln w="9525">
            <a:noFill/>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342900" indent="-342900" eaLnBrk="1" hangingPunct="1">
              <a:spcBef>
                <a:spcPct val="20000"/>
              </a:spcBef>
              <a:buClr>
                <a:schemeClr val="accent2"/>
              </a:buClr>
              <a:buFontTx/>
              <a:buChar char="-"/>
              <a:defRPr/>
            </a:pPr>
            <a:r>
              <a:rPr kumimoji="1" lang="es-ES_tradnl" sz="2000" b="1" kern="0" dirty="0">
                <a:latin typeface="Arial" pitchFamily="34" charset="0"/>
                <a:cs typeface="Arial" pitchFamily="34" charset="0"/>
              </a:rPr>
              <a:t>Recta de acción</a:t>
            </a:r>
          </a:p>
          <a:p>
            <a:pPr marL="342900" indent="-342900" eaLnBrk="1" hangingPunct="1">
              <a:spcBef>
                <a:spcPct val="20000"/>
              </a:spcBef>
              <a:buClr>
                <a:schemeClr val="accent2"/>
              </a:buClr>
              <a:buFontTx/>
              <a:buChar char="-"/>
              <a:defRPr/>
            </a:pPr>
            <a:r>
              <a:rPr kumimoji="1" lang="es-ES_tradnl" sz="2000" b="1" kern="0" dirty="0">
                <a:latin typeface="Arial" pitchFamily="34" charset="0"/>
                <a:cs typeface="Arial" pitchFamily="34" charset="0"/>
              </a:rPr>
              <a:t>Sentido</a:t>
            </a:r>
          </a:p>
          <a:p>
            <a:pPr marL="342900" indent="-342900" eaLnBrk="1" hangingPunct="1">
              <a:spcBef>
                <a:spcPct val="20000"/>
              </a:spcBef>
              <a:buClr>
                <a:schemeClr val="accent2"/>
              </a:buClr>
              <a:buFontTx/>
              <a:buChar char="-"/>
              <a:defRPr/>
            </a:pPr>
            <a:r>
              <a:rPr kumimoji="1" lang="es-ES_tradnl" sz="2000" b="1" kern="0" dirty="0">
                <a:latin typeface="Arial" pitchFamily="34" charset="0"/>
                <a:cs typeface="Arial" pitchFamily="34" charset="0"/>
              </a:rPr>
              <a:t>Magnitud</a:t>
            </a:r>
          </a:p>
          <a:p>
            <a:pPr marL="342900" indent="-342900" eaLnBrk="1" hangingPunct="1">
              <a:spcBef>
                <a:spcPct val="20000"/>
              </a:spcBef>
              <a:buClr>
                <a:schemeClr val="accent2"/>
              </a:buClr>
              <a:buFontTx/>
              <a:buChar char="-"/>
              <a:defRPr/>
            </a:pPr>
            <a:r>
              <a:rPr kumimoji="1" lang="es-ES_tradnl" sz="2000" b="1" kern="0" dirty="0">
                <a:latin typeface="Arial" pitchFamily="34" charset="0"/>
                <a:cs typeface="Arial" pitchFamily="34" charset="0"/>
              </a:rPr>
              <a:t>Punto de aplicación </a:t>
            </a:r>
            <a:r>
              <a:rPr kumimoji="1" lang="es-ES_tradnl" sz="2000" kern="0" dirty="0">
                <a:latin typeface="Arial" pitchFamily="34" charset="0"/>
                <a:cs typeface="Arial" pitchFamily="34" charset="0"/>
              </a:rPr>
              <a:t>(</a:t>
            </a:r>
            <a:r>
              <a:rPr kumimoji="1" lang="es-ES_tradnl" sz="1600" kern="0" dirty="0">
                <a:latin typeface="Arial" pitchFamily="34" charset="0"/>
                <a:cs typeface="Arial" pitchFamily="34" charset="0"/>
              </a:rPr>
              <a:t>en cuerpos rígidos las fuerzas pueden desplazarse por la recta de acción y no es necesario conocerlo</a:t>
            </a:r>
            <a:r>
              <a:rPr kumimoji="1" lang="es-ES_tradnl" sz="2000" kern="0" dirty="0">
                <a:latin typeface="Arial" pitchFamily="34" charset="0"/>
                <a:cs typeface="Arial" pitchFamily="34" charset="0"/>
              </a:rPr>
              <a:t>)</a:t>
            </a:r>
          </a:p>
          <a:p>
            <a:pPr marL="342900" indent="-342900" eaLnBrk="1" hangingPunct="1">
              <a:spcBef>
                <a:spcPct val="20000"/>
              </a:spcBef>
              <a:buClr>
                <a:schemeClr val="accent2"/>
              </a:buClr>
              <a:defRPr/>
            </a:pPr>
            <a:endParaRPr kumimoji="1" lang="es-ES_tradnl" sz="2000" kern="0" dirty="0">
              <a:latin typeface="Arial" pitchFamily="34" charset="0"/>
              <a:cs typeface="Arial" pitchFamily="34" charset="0"/>
            </a:endParaRPr>
          </a:p>
          <a:p>
            <a:pPr marL="342900" indent="-342900" eaLnBrk="1" hangingPunct="1">
              <a:spcBef>
                <a:spcPct val="20000"/>
              </a:spcBef>
              <a:buClr>
                <a:schemeClr val="accent2"/>
              </a:buClr>
              <a:defRPr/>
            </a:pPr>
            <a:endParaRPr kumimoji="1" lang="es-ES_tradnl" sz="3200" kern="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D67E5-9D15-641A-B6D4-F2A0099194BE}"/>
            </a:ext>
          </a:extLst>
        </p:cNvPr>
        <p:cNvGrpSpPr/>
        <p:nvPr/>
      </p:nvGrpSpPr>
      <p:grpSpPr>
        <a:xfrm>
          <a:off x="0" y="0"/>
          <a:ext cx="0" cy="0"/>
          <a:chOff x="0" y="0"/>
          <a:chExt cx="0" cy="0"/>
        </a:xfrm>
      </p:grpSpPr>
      <p:sp>
        <p:nvSpPr>
          <p:cNvPr id="6146" name="5 Marcador de número de diapositiva">
            <a:extLst>
              <a:ext uri="{FF2B5EF4-FFF2-40B4-BE49-F238E27FC236}">
                <a16:creationId xmlns:a16="http://schemas.microsoft.com/office/drawing/2014/main" id="{F7B90CE7-9428-0EB6-9C9D-0A36524D8C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254D29-2722-4569-9392-A787BA3F7C01}" type="slidenum">
              <a:rPr lang="es-AR" altLang="es-AR" sz="1200">
                <a:solidFill>
                  <a:srgbClr val="898989"/>
                </a:solidFill>
              </a:rPr>
              <a:pPr>
                <a:spcBef>
                  <a:spcPct val="0"/>
                </a:spcBef>
                <a:buFontTx/>
                <a:buNone/>
              </a:pPr>
              <a:t>5</a:t>
            </a:fld>
            <a:endParaRPr lang="es-AR" altLang="es-AR" sz="1200">
              <a:solidFill>
                <a:srgbClr val="898989"/>
              </a:solidFill>
            </a:endParaRPr>
          </a:p>
        </p:txBody>
      </p:sp>
      <p:pic>
        <p:nvPicPr>
          <p:cNvPr id="6147" name="6 Imagen" descr="encabezado.jpg">
            <a:extLst>
              <a:ext uri="{FF2B5EF4-FFF2-40B4-BE49-F238E27FC236}">
                <a16:creationId xmlns:a16="http://schemas.microsoft.com/office/drawing/2014/main" id="{CD3F9D7E-6E38-DF32-9CDA-1DC1EAF104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90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2">
            <a:extLst>
              <a:ext uri="{FF2B5EF4-FFF2-40B4-BE49-F238E27FC236}">
                <a16:creationId xmlns:a16="http://schemas.microsoft.com/office/drawing/2014/main" id="{38A589D8-E4A9-EC8E-FC76-8BDE90AC419B}"/>
              </a:ext>
            </a:extLst>
          </p:cNvPr>
          <p:cNvSpPr>
            <a:spLocks noChangeArrowheads="1"/>
          </p:cNvSpPr>
          <p:nvPr/>
        </p:nvSpPr>
        <p:spPr bwMode="auto">
          <a:xfrm>
            <a:off x="1703388" y="1179512"/>
            <a:ext cx="84899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2400" dirty="0">
                <a:solidFill>
                  <a:schemeClr val="tx2"/>
                </a:solidFill>
                <a:latin typeface="Arial" panose="020B0604020202020204" pitchFamily="34" charset="0"/>
              </a:rPr>
              <a:t>Definición:</a:t>
            </a:r>
            <a:br>
              <a:rPr lang="es-ES_tradnl" altLang="en-US" sz="2400" dirty="0">
                <a:solidFill>
                  <a:schemeClr val="tx2"/>
                </a:solidFill>
                <a:latin typeface="Arial" panose="020B0604020202020204" pitchFamily="34" charset="0"/>
              </a:rPr>
            </a:br>
            <a:br>
              <a:rPr lang="es-ES_tradnl" altLang="en-US" sz="1600" dirty="0">
                <a:solidFill>
                  <a:schemeClr val="tx2"/>
                </a:solidFill>
                <a:latin typeface="Arial" panose="020B0604020202020204" pitchFamily="34" charset="0"/>
              </a:rPr>
            </a:br>
            <a:r>
              <a:rPr lang="es-MX" sz="2400" dirty="0"/>
              <a:t>Las propiedades mecánicas de un material determinan su comportamiento cuando se le sujeta a esfuerzos mecánicos. Estas propiedades incluyen el módulo de elasticidad, ductilidad, dureza y distintas medidas de la resistencia</a:t>
            </a:r>
            <a:r>
              <a:rPr lang="es-MX" sz="2000" dirty="0"/>
              <a:t>.</a:t>
            </a:r>
            <a:br>
              <a:rPr lang="es-ES_tradnl" altLang="en-US" sz="2000" dirty="0">
                <a:latin typeface="Arial" panose="020B0604020202020204" pitchFamily="34" charset="0"/>
              </a:rPr>
            </a:br>
            <a:endParaRPr lang="es-ES_tradnl" altLang="en-US" sz="2000" dirty="0">
              <a:latin typeface="Arial" panose="020B0604020202020204" pitchFamily="34" charset="0"/>
            </a:endParaRPr>
          </a:p>
        </p:txBody>
      </p:sp>
      <p:sp>
        <p:nvSpPr>
          <p:cNvPr id="4" name="TextBox 3">
            <a:extLst>
              <a:ext uri="{FF2B5EF4-FFF2-40B4-BE49-F238E27FC236}">
                <a16:creationId xmlns:a16="http://schemas.microsoft.com/office/drawing/2014/main" id="{A8CE2083-8C6B-5E73-F507-C589F11E9ED5}"/>
              </a:ext>
            </a:extLst>
          </p:cNvPr>
          <p:cNvSpPr txBox="1">
            <a:spLocks noChangeArrowheads="1"/>
          </p:cNvSpPr>
          <p:nvPr/>
        </p:nvSpPr>
        <p:spPr bwMode="auto">
          <a:xfrm>
            <a:off x="1703388" y="3589340"/>
            <a:ext cx="4906962" cy="576263"/>
          </a:xfrm>
          <a:prstGeom prst="rect">
            <a:avLst/>
          </a:prstGeom>
          <a:noFill/>
          <a:ln w="9525">
            <a:noFill/>
            <a:miter lim="800000"/>
            <a:headEnd/>
            <a:tailEnd/>
          </a:ln>
        </p:spPr>
        <p:txBody>
          <a:bodyPr anchor="b"/>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defRPr/>
            </a:pPr>
            <a:r>
              <a:rPr kumimoji="1" lang="es-ES_tradnl" kern="0" dirty="0">
                <a:solidFill>
                  <a:schemeClr val="tx2"/>
                </a:solidFill>
                <a:latin typeface="Arial" pitchFamily="34" charset="0"/>
                <a:ea typeface="+mj-ea"/>
                <a:cs typeface="Arial" pitchFamily="34" charset="0"/>
              </a:rPr>
              <a:t>Dilema en la selección de materiales</a:t>
            </a:r>
          </a:p>
        </p:txBody>
      </p:sp>
      <p:sp>
        <p:nvSpPr>
          <p:cNvPr id="3" name="Rectangle 2">
            <a:extLst>
              <a:ext uri="{FF2B5EF4-FFF2-40B4-BE49-F238E27FC236}">
                <a16:creationId xmlns:a16="http://schemas.microsoft.com/office/drawing/2014/main" id="{D40526B2-5B97-F35B-B2E7-B2E4257AC33C}"/>
              </a:ext>
            </a:extLst>
          </p:cNvPr>
          <p:cNvSpPr>
            <a:spLocks noChangeArrowheads="1"/>
          </p:cNvSpPr>
          <p:nvPr/>
        </p:nvSpPr>
        <p:spPr bwMode="auto">
          <a:xfrm>
            <a:off x="1703388" y="4165602"/>
            <a:ext cx="84899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sz="2400" dirty="0"/>
              <a:t>Las propiedades mecánicas que </a:t>
            </a:r>
            <a:r>
              <a:rPr lang="es-MX" sz="2400" dirty="0" err="1"/>
              <a:t>resul</a:t>
            </a:r>
            <a:r>
              <a:rPr lang="es-MX" sz="2400" dirty="0"/>
              <a:t> tan deseables para el diseñador, como resistencia elevada, por lo general hacen que la manufactura del producto sea más difícil. Es útil para el ingeniero de manufactura apreciar el punto de vista del diseño, y para el diseñador tomar en cuenta el de la manufactura.</a:t>
            </a:r>
            <a:endParaRPr lang="es-ES_tradnl" altLang="en-US" sz="3600" dirty="0">
              <a:latin typeface="Arial" panose="020B0604020202020204" pitchFamily="34" charset="0"/>
            </a:endParaRPr>
          </a:p>
        </p:txBody>
      </p:sp>
    </p:spTree>
    <p:extLst>
      <p:ext uri="{BB962C8B-B14F-4D97-AF65-F5344CB8AC3E}">
        <p14:creationId xmlns:p14="http://schemas.microsoft.com/office/powerpoint/2010/main" val="35747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Marcador de número de diapositiva">
            <a:extLst>
              <a:ext uri="{FF2B5EF4-FFF2-40B4-BE49-F238E27FC236}">
                <a16:creationId xmlns:a16="http://schemas.microsoft.com/office/drawing/2014/main" id="{04F5CB93-E3AD-3BDE-0A1F-771D0DB575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E542B3-F843-483E-B4D9-B3FB15D98424}" type="slidenum">
              <a:rPr lang="es-AR" altLang="es-AR" sz="1200">
                <a:solidFill>
                  <a:srgbClr val="898989"/>
                </a:solidFill>
              </a:rPr>
              <a:pPr>
                <a:spcBef>
                  <a:spcPct val="0"/>
                </a:spcBef>
                <a:buFontTx/>
                <a:buNone/>
              </a:pPr>
              <a:t>6</a:t>
            </a:fld>
            <a:endParaRPr lang="es-AR" altLang="es-AR" sz="1200">
              <a:solidFill>
                <a:srgbClr val="898989"/>
              </a:solidFill>
            </a:endParaRPr>
          </a:p>
        </p:txBody>
      </p:sp>
      <p:sp>
        <p:nvSpPr>
          <p:cNvPr id="4100" name="Text Box 4">
            <a:extLst>
              <a:ext uri="{FF2B5EF4-FFF2-40B4-BE49-F238E27FC236}">
                <a16:creationId xmlns:a16="http://schemas.microsoft.com/office/drawing/2014/main" id="{93271145-3721-AE62-5446-A00F37FA9CD3}"/>
              </a:ext>
            </a:extLst>
          </p:cNvPr>
          <p:cNvSpPr txBox="1">
            <a:spLocks noChangeArrowheads="1"/>
          </p:cNvSpPr>
          <p:nvPr/>
        </p:nvSpPr>
        <p:spPr bwMode="auto">
          <a:xfrm>
            <a:off x="1766888" y="2649539"/>
            <a:ext cx="87868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s-ES_tradnl" altLang="en-US" sz="2400" dirty="0">
                <a:latin typeface="Arial" panose="020B0604020202020204" pitchFamily="34" charset="0"/>
              </a:rPr>
              <a:t>Desarrollar criterios que permitan elegir </a:t>
            </a:r>
            <a:r>
              <a:rPr lang="es-ES_tradnl" altLang="en-US" sz="2400" i="1" dirty="0">
                <a:latin typeface="Arial" panose="020B0604020202020204" pitchFamily="34" charset="0"/>
              </a:rPr>
              <a:t>materiales, forma y dimensiones</a:t>
            </a:r>
            <a:r>
              <a:rPr lang="es-ES_tradnl" altLang="en-US" sz="2400" dirty="0">
                <a:latin typeface="Arial" panose="020B0604020202020204" pitchFamily="34" charset="0"/>
              </a:rPr>
              <a:t> más adecuadas a los elementos que se diseñan, considerando los esfuerzos que deben soportar, y de la forma más económica </a:t>
            </a:r>
            <a:r>
              <a:rPr lang="es-ES_tradnl" altLang="en-US" sz="2400" dirty="0">
                <a:solidFill>
                  <a:schemeClr val="bg2"/>
                </a:solidFill>
                <a:latin typeface="Arial" panose="020B0604020202020204" pitchFamily="34" charset="0"/>
              </a:rPr>
              <a:t>posible.</a:t>
            </a:r>
          </a:p>
        </p:txBody>
      </p:sp>
      <p:sp>
        <p:nvSpPr>
          <p:cNvPr id="3" name="TextBox 2">
            <a:extLst>
              <a:ext uri="{FF2B5EF4-FFF2-40B4-BE49-F238E27FC236}">
                <a16:creationId xmlns:a16="http://schemas.microsoft.com/office/drawing/2014/main" id="{3F678A57-B220-CDE4-04D8-4C3287CE1370}"/>
              </a:ext>
            </a:extLst>
          </p:cNvPr>
          <p:cNvSpPr txBox="1">
            <a:spLocks noChangeArrowheads="1"/>
          </p:cNvSpPr>
          <p:nvPr/>
        </p:nvSpPr>
        <p:spPr bwMode="auto">
          <a:xfrm>
            <a:off x="1047874" y="1260477"/>
            <a:ext cx="8424862" cy="647700"/>
          </a:xfrm>
          <a:prstGeom prst="rect">
            <a:avLst/>
          </a:prstGeom>
          <a:noFill/>
          <a:ln w="9525">
            <a:noFill/>
            <a:miter lim="800000"/>
            <a:headEnd/>
            <a:tailEnd/>
          </a:ln>
        </p:spPr>
        <p:txBody>
          <a:bodyPr anchor="b"/>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defRPr/>
            </a:pPr>
            <a:r>
              <a:rPr kumimoji="1" lang="es-ES_tradnl" sz="4000" b="1" kern="0" dirty="0">
                <a:solidFill>
                  <a:schemeClr val="tx2"/>
                </a:solidFill>
                <a:latin typeface="Arial Black" panose="020B0A04020102020204" pitchFamily="34" charset="0"/>
                <a:ea typeface="+mj-ea"/>
                <a:cs typeface="+mj-cs"/>
              </a:rPr>
              <a:t>Objetivo y Finalidad del estudio de materiales:</a:t>
            </a:r>
          </a:p>
        </p:txBody>
      </p:sp>
      <p:grpSp>
        <p:nvGrpSpPr>
          <p:cNvPr id="4102" name="Group 10">
            <a:extLst>
              <a:ext uri="{FF2B5EF4-FFF2-40B4-BE49-F238E27FC236}">
                <a16:creationId xmlns:a16="http://schemas.microsoft.com/office/drawing/2014/main" id="{7A1BFB83-E084-5764-69BA-8BED82B572FA}"/>
              </a:ext>
            </a:extLst>
          </p:cNvPr>
          <p:cNvGrpSpPr>
            <a:grpSpLocks noChangeAspect="1"/>
          </p:cNvGrpSpPr>
          <p:nvPr/>
        </p:nvGrpSpPr>
        <p:grpSpPr bwMode="auto">
          <a:xfrm>
            <a:off x="4035426" y="4076701"/>
            <a:ext cx="4119563" cy="1814513"/>
            <a:chOff x="1782" y="2861"/>
            <a:chExt cx="2595" cy="1143"/>
          </a:xfrm>
        </p:grpSpPr>
        <p:sp>
          <p:nvSpPr>
            <p:cNvPr id="4104" name="AutoShape 9">
              <a:extLst>
                <a:ext uri="{FF2B5EF4-FFF2-40B4-BE49-F238E27FC236}">
                  <a16:creationId xmlns:a16="http://schemas.microsoft.com/office/drawing/2014/main" id="{6855823E-7478-BFBF-C5FE-772066C0A748}"/>
                </a:ext>
              </a:extLst>
            </p:cNvPr>
            <p:cNvSpPr>
              <a:spLocks noChangeAspect="1" noChangeArrowheads="1" noTextEdit="1"/>
            </p:cNvSpPr>
            <p:nvPr/>
          </p:nvSpPr>
          <p:spPr bwMode="auto">
            <a:xfrm>
              <a:off x="1782" y="2861"/>
              <a:ext cx="2595"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105" name="Picture 11">
              <a:extLst>
                <a:ext uri="{FF2B5EF4-FFF2-40B4-BE49-F238E27FC236}">
                  <a16:creationId xmlns:a16="http://schemas.microsoft.com/office/drawing/2014/main" id="{C9579024-AF9B-EC35-E573-3A41A0605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 y="2861"/>
              <a:ext cx="2598" cy="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7DEE3-CEA4-6AD6-9D2D-918BC0557C18}"/>
            </a:ext>
          </a:extLst>
        </p:cNvPr>
        <p:cNvGrpSpPr/>
        <p:nvPr/>
      </p:nvGrpSpPr>
      <p:grpSpPr>
        <a:xfrm>
          <a:off x="0" y="0"/>
          <a:ext cx="0" cy="0"/>
          <a:chOff x="0" y="0"/>
          <a:chExt cx="0" cy="0"/>
        </a:xfrm>
      </p:grpSpPr>
      <p:sp>
        <p:nvSpPr>
          <p:cNvPr id="6146" name="5 Marcador de número de diapositiva">
            <a:extLst>
              <a:ext uri="{FF2B5EF4-FFF2-40B4-BE49-F238E27FC236}">
                <a16:creationId xmlns:a16="http://schemas.microsoft.com/office/drawing/2014/main" id="{DA097750-E8CB-85F3-E9B9-6688134FE6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254D29-2722-4569-9392-A787BA3F7C01}" type="slidenum">
              <a:rPr lang="es-AR" altLang="es-AR" sz="1200">
                <a:solidFill>
                  <a:srgbClr val="898989"/>
                </a:solidFill>
              </a:rPr>
              <a:pPr>
                <a:spcBef>
                  <a:spcPct val="0"/>
                </a:spcBef>
                <a:buFontTx/>
                <a:buNone/>
              </a:pPr>
              <a:t>7</a:t>
            </a:fld>
            <a:endParaRPr lang="es-AR" altLang="es-AR" sz="1200">
              <a:solidFill>
                <a:srgbClr val="898989"/>
              </a:solidFill>
            </a:endParaRPr>
          </a:p>
        </p:txBody>
      </p:sp>
      <p:sp>
        <p:nvSpPr>
          <p:cNvPr id="6149" name="Rectangle 2">
            <a:extLst>
              <a:ext uri="{FF2B5EF4-FFF2-40B4-BE49-F238E27FC236}">
                <a16:creationId xmlns:a16="http://schemas.microsoft.com/office/drawing/2014/main" id="{5D68863D-1A78-ADD0-67EB-BEF35AFEC80D}"/>
              </a:ext>
            </a:extLst>
          </p:cNvPr>
          <p:cNvSpPr>
            <a:spLocks noChangeArrowheads="1"/>
          </p:cNvSpPr>
          <p:nvPr/>
        </p:nvSpPr>
        <p:spPr bwMode="auto">
          <a:xfrm>
            <a:off x="1703388" y="1179512"/>
            <a:ext cx="84899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2400" b="1" dirty="0">
                <a:solidFill>
                  <a:schemeClr val="tx2"/>
                </a:solidFill>
                <a:latin typeface="Arial" panose="020B0604020202020204" pitchFamily="34" charset="0"/>
              </a:rPr>
              <a:t>Definición</a:t>
            </a:r>
            <a:r>
              <a:rPr lang="es-ES_tradnl" altLang="en-US" sz="2400" dirty="0">
                <a:solidFill>
                  <a:schemeClr val="tx2"/>
                </a:solidFill>
                <a:latin typeface="Arial" panose="020B0604020202020204" pitchFamily="34" charset="0"/>
              </a:rPr>
              <a:t>:</a:t>
            </a:r>
            <a:br>
              <a:rPr lang="es-ES_tradnl" altLang="en-US" sz="2400" dirty="0">
                <a:solidFill>
                  <a:schemeClr val="tx2"/>
                </a:solidFill>
                <a:latin typeface="Arial" panose="020B0604020202020204" pitchFamily="34" charset="0"/>
              </a:rPr>
            </a:br>
            <a:br>
              <a:rPr lang="es-ES_tradnl" altLang="en-US" sz="1600" dirty="0">
                <a:solidFill>
                  <a:schemeClr val="tx2"/>
                </a:solidFill>
                <a:latin typeface="Arial" panose="020B0604020202020204" pitchFamily="34" charset="0"/>
              </a:rPr>
            </a:br>
            <a:r>
              <a:rPr lang="es-MX" sz="2400" dirty="0"/>
              <a:t>Las propiedades mecánicas de un material determinan su comportamiento cuando se le sujeta a esfuerzos mecánicos. Estas propiedades incluyen el módulo de elasticidad, ductilidad, dureza y distintas medidas de la resistencia</a:t>
            </a:r>
            <a:r>
              <a:rPr lang="es-MX" sz="2000" dirty="0"/>
              <a:t>.</a:t>
            </a:r>
            <a:br>
              <a:rPr lang="es-ES_tradnl" altLang="en-US" sz="2000" dirty="0">
                <a:latin typeface="Arial" panose="020B0604020202020204" pitchFamily="34" charset="0"/>
              </a:rPr>
            </a:br>
            <a:endParaRPr lang="es-ES_tradnl" altLang="en-US" sz="2000" dirty="0">
              <a:latin typeface="Arial" panose="020B0604020202020204" pitchFamily="34" charset="0"/>
            </a:endParaRPr>
          </a:p>
        </p:txBody>
      </p:sp>
      <p:sp>
        <p:nvSpPr>
          <p:cNvPr id="4" name="TextBox 3">
            <a:extLst>
              <a:ext uri="{FF2B5EF4-FFF2-40B4-BE49-F238E27FC236}">
                <a16:creationId xmlns:a16="http://schemas.microsoft.com/office/drawing/2014/main" id="{972AC48F-1F73-06E7-32B7-22EDAB9C9238}"/>
              </a:ext>
            </a:extLst>
          </p:cNvPr>
          <p:cNvSpPr txBox="1">
            <a:spLocks noChangeArrowheads="1"/>
          </p:cNvSpPr>
          <p:nvPr/>
        </p:nvSpPr>
        <p:spPr bwMode="auto">
          <a:xfrm>
            <a:off x="1703388" y="3589340"/>
            <a:ext cx="4906962" cy="576263"/>
          </a:xfrm>
          <a:prstGeom prst="rect">
            <a:avLst/>
          </a:prstGeom>
          <a:noFill/>
          <a:ln w="9525">
            <a:noFill/>
            <a:miter lim="800000"/>
            <a:headEnd/>
            <a:tailEnd/>
          </a:ln>
        </p:spPr>
        <p:txBody>
          <a:bodyPr anchor="b"/>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defRPr/>
            </a:pPr>
            <a:r>
              <a:rPr kumimoji="1" lang="es-ES_tradnl" b="1" kern="0" dirty="0">
                <a:solidFill>
                  <a:schemeClr val="tx2"/>
                </a:solidFill>
                <a:latin typeface="Arial" pitchFamily="34" charset="0"/>
                <a:ea typeface="+mj-ea"/>
                <a:cs typeface="Arial" pitchFamily="34" charset="0"/>
              </a:rPr>
              <a:t>Dilema en la selección de materiales</a:t>
            </a:r>
          </a:p>
        </p:txBody>
      </p:sp>
      <p:sp>
        <p:nvSpPr>
          <p:cNvPr id="3" name="Rectangle 2">
            <a:extLst>
              <a:ext uri="{FF2B5EF4-FFF2-40B4-BE49-F238E27FC236}">
                <a16:creationId xmlns:a16="http://schemas.microsoft.com/office/drawing/2014/main" id="{BCEB445A-E107-6D90-5738-634063FF2DB7}"/>
              </a:ext>
            </a:extLst>
          </p:cNvPr>
          <p:cNvSpPr>
            <a:spLocks noChangeArrowheads="1"/>
          </p:cNvSpPr>
          <p:nvPr/>
        </p:nvSpPr>
        <p:spPr bwMode="auto">
          <a:xfrm>
            <a:off x="1703388" y="4165602"/>
            <a:ext cx="84899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sz="2400" dirty="0"/>
              <a:t>Las propiedades mecánicas que </a:t>
            </a:r>
            <a:r>
              <a:rPr lang="es-MX" sz="2400" dirty="0" err="1"/>
              <a:t>resul</a:t>
            </a:r>
            <a:r>
              <a:rPr lang="es-MX" sz="2400" dirty="0"/>
              <a:t> tan deseables para el diseñador, como resistencia elevada, por lo general hacen que la manufactura del producto sea más difícil. Es útil para el ingeniero de manufactura apreciar el punto de vista del diseño, y para el diseñador tomar en cuenta el de la manufactura.</a:t>
            </a:r>
            <a:endParaRPr lang="es-ES_tradnl" altLang="en-US" sz="3600" dirty="0">
              <a:latin typeface="Arial" panose="020B0604020202020204" pitchFamily="34" charset="0"/>
            </a:endParaRPr>
          </a:p>
        </p:txBody>
      </p:sp>
    </p:spTree>
    <p:extLst>
      <p:ext uri="{BB962C8B-B14F-4D97-AF65-F5344CB8AC3E}">
        <p14:creationId xmlns:p14="http://schemas.microsoft.com/office/powerpoint/2010/main" val="52852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Marcador de número de diapositiva">
            <a:extLst>
              <a:ext uri="{FF2B5EF4-FFF2-40B4-BE49-F238E27FC236}">
                <a16:creationId xmlns:a16="http://schemas.microsoft.com/office/drawing/2014/main" id="{2CD39AA2-2C9F-B172-0B07-4A6697E5D712}"/>
              </a:ext>
            </a:extLst>
          </p:cNvPr>
          <p:cNvSpPr>
            <a:spLocks noGrp="1" noChangeArrowheads="1"/>
          </p:cNvSpPr>
          <p:nvPr>
            <p:ph type="sldNum" sz="quarter" idx="12"/>
          </p:nvPr>
        </p:nvSpPr>
        <p:spPr bwMode="auto">
          <a:xfrm>
            <a:off x="8256588" y="6453188"/>
            <a:ext cx="2311400" cy="80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E2F971-6C95-4721-ABF0-EF58339F993F}" type="slidenum">
              <a:rPr lang="es-AR" altLang="es-AR" sz="1200">
                <a:solidFill>
                  <a:srgbClr val="898989"/>
                </a:solidFill>
              </a:rPr>
              <a:pPr>
                <a:spcBef>
                  <a:spcPct val="0"/>
                </a:spcBef>
                <a:buFontTx/>
                <a:buNone/>
              </a:pPr>
              <a:t>8</a:t>
            </a:fld>
            <a:endParaRPr lang="es-AR" altLang="es-AR" sz="1200">
              <a:solidFill>
                <a:srgbClr val="898989"/>
              </a:solidFill>
            </a:endParaRPr>
          </a:p>
        </p:txBody>
      </p:sp>
      <p:sp>
        <p:nvSpPr>
          <p:cNvPr id="11268" name="TextBox 1">
            <a:extLst>
              <a:ext uri="{FF2B5EF4-FFF2-40B4-BE49-F238E27FC236}">
                <a16:creationId xmlns:a16="http://schemas.microsoft.com/office/drawing/2014/main" id="{FA1E350D-CF10-6A77-0C63-4079B763C01C}"/>
              </a:ext>
            </a:extLst>
          </p:cNvPr>
          <p:cNvSpPr txBox="1">
            <a:spLocks noChangeArrowheads="1"/>
          </p:cNvSpPr>
          <p:nvPr/>
        </p:nvSpPr>
        <p:spPr bwMode="auto">
          <a:xfrm>
            <a:off x="1343025" y="514350"/>
            <a:ext cx="590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s-AR" sz="4000" b="1" dirty="0">
                <a:latin typeface="Arial Black" panose="020B0A04020102020204" pitchFamily="34" charset="0"/>
              </a:rPr>
              <a:t>Tipos de esfuerzo mecánico </a:t>
            </a:r>
          </a:p>
        </p:txBody>
      </p:sp>
      <p:pic>
        <p:nvPicPr>
          <p:cNvPr id="11269" name="Picture 4">
            <a:extLst>
              <a:ext uri="{FF2B5EF4-FFF2-40B4-BE49-F238E27FC236}">
                <a16:creationId xmlns:a16="http://schemas.microsoft.com/office/drawing/2014/main" id="{BE07383C-95C7-A6D1-F4AA-5DC4EE07D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487" y="2238108"/>
            <a:ext cx="870902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570A73-B059-7FBA-7042-994E9FFFAE5C}"/>
              </a:ext>
            </a:extLst>
          </p:cNvPr>
          <p:cNvSpPr txBox="1"/>
          <p:nvPr/>
        </p:nvSpPr>
        <p:spPr>
          <a:xfrm>
            <a:off x="418700" y="677565"/>
            <a:ext cx="3771629" cy="769441"/>
          </a:xfrm>
          <a:prstGeom prst="rect">
            <a:avLst/>
          </a:prstGeom>
          <a:noFill/>
        </p:spPr>
        <p:txBody>
          <a:bodyPr wrap="square" rtlCol="0">
            <a:spAutoFit/>
          </a:bodyPr>
          <a:lstStyle/>
          <a:p>
            <a:r>
              <a:rPr lang="es-AR" sz="4400" b="1" dirty="0">
                <a:latin typeface="Arial Black" panose="020B0A04020102020204" pitchFamily="34" charset="0"/>
              </a:rPr>
              <a:t>Tensión</a:t>
            </a:r>
          </a:p>
        </p:txBody>
      </p:sp>
      <p:pic>
        <p:nvPicPr>
          <p:cNvPr id="3" name="Picture 2">
            <a:extLst>
              <a:ext uri="{FF2B5EF4-FFF2-40B4-BE49-F238E27FC236}">
                <a16:creationId xmlns:a16="http://schemas.microsoft.com/office/drawing/2014/main" id="{C9D23EDD-4EB1-6E1A-BF16-090F4EDDDC72}"/>
              </a:ext>
            </a:extLst>
          </p:cNvPr>
          <p:cNvPicPr>
            <a:picLocks noChangeAspect="1"/>
          </p:cNvPicPr>
          <p:nvPr/>
        </p:nvPicPr>
        <p:blipFill>
          <a:blip r:embed="rId3"/>
          <a:stretch>
            <a:fillRect/>
          </a:stretch>
        </p:blipFill>
        <p:spPr>
          <a:xfrm>
            <a:off x="418700" y="1708780"/>
            <a:ext cx="1760941" cy="3224580"/>
          </a:xfrm>
          <a:prstGeom prst="rect">
            <a:avLst/>
          </a:prstGeom>
        </p:spPr>
      </p:pic>
      <p:pic>
        <p:nvPicPr>
          <p:cNvPr id="5" name="Picture 4">
            <a:extLst>
              <a:ext uri="{FF2B5EF4-FFF2-40B4-BE49-F238E27FC236}">
                <a16:creationId xmlns:a16="http://schemas.microsoft.com/office/drawing/2014/main" id="{AAB72178-9DE7-38A0-2E18-F032A0BF5300}"/>
              </a:ext>
            </a:extLst>
          </p:cNvPr>
          <p:cNvPicPr>
            <a:picLocks noChangeAspect="1"/>
          </p:cNvPicPr>
          <p:nvPr/>
        </p:nvPicPr>
        <p:blipFill>
          <a:blip r:embed="rId4"/>
          <a:stretch>
            <a:fillRect/>
          </a:stretch>
        </p:blipFill>
        <p:spPr>
          <a:xfrm>
            <a:off x="5651397" y="424806"/>
            <a:ext cx="6408798" cy="3399725"/>
          </a:xfrm>
          <a:prstGeom prst="rect">
            <a:avLst/>
          </a:prstGeom>
        </p:spPr>
      </p:pic>
      <p:sp>
        <p:nvSpPr>
          <p:cNvPr id="6" name="TextBox 5">
            <a:extLst>
              <a:ext uri="{FF2B5EF4-FFF2-40B4-BE49-F238E27FC236}">
                <a16:creationId xmlns:a16="http://schemas.microsoft.com/office/drawing/2014/main" id="{2BA8129A-41F7-BC0A-B04B-24525C0748B8}"/>
              </a:ext>
            </a:extLst>
          </p:cNvPr>
          <p:cNvSpPr txBox="1"/>
          <p:nvPr/>
        </p:nvSpPr>
        <p:spPr>
          <a:xfrm>
            <a:off x="6096000" y="4226189"/>
            <a:ext cx="5493919" cy="2123658"/>
          </a:xfrm>
          <a:prstGeom prst="rect">
            <a:avLst/>
          </a:prstGeom>
          <a:noFill/>
        </p:spPr>
        <p:txBody>
          <a:bodyPr wrap="square" rtlCol="0">
            <a:spAutoFit/>
          </a:bodyPr>
          <a:lstStyle/>
          <a:p>
            <a:r>
              <a:rPr lang="es-AR" sz="4400" b="1" dirty="0">
                <a:latin typeface="Arial Black" panose="020B0A04020102020204" pitchFamily="34" charset="0"/>
              </a:rPr>
              <a:t>Objetivo de saber la T </a:t>
            </a:r>
            <a:r>
              <a:rPr lang="es-AR" sz="4400" b="1" dirty="0" err="1">
                <a:latin typeface="Arial Black" panose="020B0A04020102020204" pitchFamily="34" charset="0"/>
              </a:rPr>
              <a:t>max</a:t>
            </a:r>
            <a:r>
              <a:rPr lang="es-AR" sz="4400" b="1" dirty="0">
                <a:latin typeface="Arial Black" panose="020B0A04020102020204" pitchFamily="34" charset="0"/>
              </a:rPr>
              <a:t>. de un material?</a:t>
            </a:r>
          </a:p>
        </p:txBody>
      </p:sp>
      <p:pic>
        <p:nvPicPr>
          <p:cNvPr id="12" name="Picture 11">
            <a:extLst>
              <a:ext uri="{FF2B5EF4-FFF2-40B4-BE49-F238E27FC236}">
                <a16:creationId xmlns:a16="http://schemas.microsoft.com/office/drawing/2014/main" id="{037C27B8-EB47-D07C-098C-94BA8B43ED88}"/>
              </a:ext>
            </a:extLst>
          </p:cNvPr>
          <p:cNvPicPr>
            <a:picLocks noChangeAspect="1"/>
          </p:cNvPicPr>
          <p:nvPr/>
        </p:nvPicPr>
        <p:blipFill>
          <a:blip r:embed="rId5"/>
          <a:stretch>
            <a:fillRect/>
          </a:stretch>
        </p:blipFill>
        <p:spPr>
          <a:xfrm>
            <a:off x="3714917" y="1708780"/>
            <a:ext cx="1461990" cy="974659"/>
          </a:xfrm>
          <a:prstGeom prst="rect">
            <a:avLst/>
          </a:prstGeom>
        </p:spPr>
      </p:pic>
      <p:sp>
        <p:nvSpPr>
          <p:cNvPr id="13" name="Rectangle 2">
            <a:extLst>
              <a:ext uri="{FF2B5EF4-FFF2-40B4-BE49-F238E27FC236}">
                <a16:creationId xmlns:a16="http://schemas.microsoft.com/office/drawing/2014/main" id="{1FD0B54A-F2E0-444E-9E0B-B1E5FF5E093C}"/>
              </a:ext>
            </a:extLst>
          </p:cNvPr>
          <p:cNvSpPr>
            <a:spLocks noChangeArrowheads="1"/>
          </p:cNvSpPr>
          <p:nvPr/>
        </p:nvSpPr>
        <p:spPr bwMode="auto">
          <a:xfrm>
            <a:off x="110209" y="5149220"/>
            <a:ext cx="5085347" cy="191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n-US" sz="2000" b="1" dirty="0">
                <a:solidFill>
                  <a:schemeClr val="tx2"/>
                </a:solidFill>
                <a:latin typeface="Arial" panose="020B0604020202020204" pitchFamily="34" charset="0"/>
              </a:rPr>
              <a:t>Ley de Hooke: </a:t>
            </a:r>
          </a:p>
          <a:p>
            <a:pPr>
              <a:spcBef>
                <a:spcPct val="0"/>
              </a:spcBef>
              <a:buFontTx/>
              <a:buNone/>
            </a:pPr>
            <a:r>
              <a:rPr lang="es-ES_tradnl" altLang="en-US" sz="2000" dirty="0">
                <a:solidFill>
                  <a:schemeClr val="tx2"/>
                </a:solidFill>
                <a:latin typeface="Arial" panose="020B0604020202020204" pitchFamily="34" charset="0"/>
              </a:rPr>
              <a:t>La deformación es directamente proporcional a la fuerza aplicada, sin superar el límite elástico. </a:t>
            </a:r>
            <a:endParaRPr lang="es-ES_tradnl" altLang="en-US" sz="2000" dirty="0">
              <a:latin typeface="Arial" panose="020B0604020202020204" pitchFamily="34" charset="0"/>
            </a:endParaRPr>
          </a:p>
        </p:txBody>
      </p:sp>
      <p:pic>
        <p:nvPicPr>
          <p:cNvPr id="17" name="Picture 16">
            <a:extLst>
              <a:ext uri="{FF2B5EF4-FFF2-40B4-BE49-F238E27FC236}">
                <a16:creationId xmlns:a16="http://schemas.microsoft.com/office/drawing/2014/main" id="{CFD5B0CE-D55B-2681-6A19-B3FEB2504AD2}"/>
              </a:ext>
            </a:extLst>
          </p:cNvPr>
          <p:cNvPicPr>
            <a:picLocks noChangeAspect="1"/>
          </p:cNvPicPr>
          <p:nvPr/>
        </p:nvPicPr>
        <p:blipFill>
          <a:blip r:embed="rId6"/>
          <a:stretch>
            <a:fillRect/>
          </a:stretch>
        </p:blipFill>
        <p:spPr>
          <a:xfrm>
            <a:off x="3915519" y="5525563"/>
            <a:ext cx="1273474" cy="578853"/>
          </a:xfrm>
          <a:prstGeom prst="rect">
            <a:avLst/>
          </a:prstGeom>
        </p:spPr>
      </p:pic>
      <p:pic>
        <p:nvPicPr>
          <p:cNvPr id="19" name="Picture 18">
            <a:extLst>
              <a:ext uri="{FF2B5EF4-FFF2-40B4-BE49-F238E27FC236}">
                <a16:creationId xmlns:a16="http://schemas.microsoft.com/office/drawing/2014/main" id="{B14E8546-6A7A-5F43-9D9B-9B9BB17A0D83}"/>
              </a:ext>
            </a:extLst>
          </p:cNvPr>
          <p:cNvPicPr>
            <a:picLocks noChangeAspect="1"/>
          </p:cNvPicPr>
          <p:nvPr/>
        </p:nvPicPr>
        <p:blipFill>
          <a:blip r:embed="rId7"/>
          <a:stretch>
            <a:fillRect/>
          </a:stretch>
        </p:blipFill>
        <p:spPr>
          <a:xfrm>
            <a:off x="2252928" y="1708780"/>
            <a:ext cx="1461989" cy="974658"/>
          </a:xfrm>
          <a:prstGeom prst="rect">
            <a:avLst/>
          </a:prstGeom>
        </p:spPr>
      </p:pic>
      <p:sp>
        <p:nvSpPr>
          <p:cNvPr id="20" name="Rectangle 2">
            <a:extLst>
              <a:ext uri="{FF2B5EF4-FFF2-40B4-BE49-F238E27FC236}">
                <a16:creationId xmlns:a16="http://schemas.microsoft.com/office/drawing/2014/main" id="{9ABBACF8-185B-93F5-9CDE-9CB82BAAC556}"/>
              </a:ext>
            </a:extLst>
          </p:cNvPr>
          <p:cNvSpPr>
            <a:spLocks noChangeArrowheads="1"/>
          </p:cNvSpPr>
          <p:nvPr/>
        </p:nvSpPr>
        <p:spPr bwMode="auto">
          <a:xfrm>
            <a:off x="2179641" y="2683437"/>
            <a:ext cx="2997266" cy="246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sz="2000" dirty="0"/>
              <a:t>El esfuerzo de ingeniería en cualquier punto de la curva se define como la fuerza dividida entre el área original</a:t>
            </a:r>
            <a:endParaRPr lang="es-ES_tradnl" altLang="en-US" sz="3600" dirty="0">
              <a:latin typeface="Arial" panose="020B0604020202020204" pitchFamily="34" charset="0"/>
            </a:endParaRPr>
          </a:p>
        </p:txBody>
      </p:sp>
    </p:spTree>
    <p:extLst>
      <p:ext uri="{BB962C8B-B14F-4D97-AF65-F5344CB8AC3E}">
        <p14:creationId xmlns:p14="http://schemas.microsoft.com/office/powerpoint/2010/main" val="371527350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{E5076CB7-B413-4954-8BD8-A54B3D060C40}tf10001105</Template>
  <TotalTime>5074</TotalTime>
  <Words>2025</Words>
  <Application>Microsoft Office PowerPoint</Application>
  <PresentationFormat>Widescreen</PresentationFormat>
  <Paragraphs>207</Paragraphs>
  <Slides>32</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Calibri</vt:lpstr>
      <vt:lpstr>Franklin Gothic Book</vt:lpstr>
      <vt:lpstr>Crop</vt:lpstr>
      <vt:lpstr>Tecnología</vt:lpstr>
      <vt:lpstr>Propiedades MECÁNICAS de los materiales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Tecnología</dc:title>
  <dc:creator>Lucas Schimpf</dc:creator>
  <cp:lastModifiedBy>SCHIMPF BERNHARDT LUCAS BENJAMIN</cp:lastModifiedBy>
  <cp:revision>12</cp:revision>
  <dcterms:created xsi:type="dcterms:W3CDTF">2024-03-12T13:03:38Z</dcterms:created>
  <dcterms:modified xsi:type="dcterms:W3CDTF">2025-04-14T15:47:18Z</dcterms:modified>
</cp:coreProperties>
</file>