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91" r:id="rId3"/>
    <p:sldId id="276" r:id="rId4"/>
    <p:sldId id="261" r:id="rId5"/>
    <p:sldId id="309" r:id="rId6"/>
    <p:sldId id="296" r:id="rId7"/>
    <p:sldId id="297" r:id="rId8"/>
    <p:sldId id="310" r:id="rId9"/>
    <p:sldId id="31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E482A2-BCD8-C8D2-0BE0-F5E9AA9EF0B4}" name="Lucas Schimpf" initials="LS" userId="bfd8b65faa4111c9"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282" autoAdjust="0"/>
  </p:normalViewPr>
  <p:slideViewPr>
    <p:cSldViewPr snapToGrid="0">
      <p:cViewPr varScale="1">
        <p:scale>
          <a:sx n="91" d="100"/>
          <a:sy n="91" d="100"/>
        </p:scale>
        <p:origin x="13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5748CD-1754-48FF-9867-2D6AAED9D9E2}" type="datetimeFigureOut">
              <a:rPr lang="es-AR" smtClean="0"/>
              <a:t>16/4/2025</a:t>
            </a:fld>
            <a:endParaRPr lang="es-A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F3882-5476-4E6E-B257-D19C6D960707}" type="slidenum">
              <a:rPr lang="es-AR" smtClean="0"/>
              <a:t>‹#›</a:t>
            </a:fld>
            <a:endParaRPr lang="es-AR"/>
          </a:p>
        </p:txBody>
      </p:sp>
    </p:spTree>
    <p:extLst>
      <p:ext uri="{BB962C8B-B14F-4D97-AF65-F5344CB8AC3E}">
        <p14:creationId xmlns:p14="http://schemas.microsoft.com/office/powerpoint/2010/main" val="1103031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Marcador de imagen de diapositiva">
            <a:extLst>
              <a:ext uri="{FF2B5EF4-FFF2-40B4-BE49-F238E27FC236}">
                <a16:creationId xmlns:a16="http://schemas.microsoft.com/office/drawing/2014/main" id="{0024D77C-F5D9-621C-5083-C91DA5243B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2 Marcador de notas">
            <a:extLst>
              <a:ext uri="{FF2B5EF4-FFF2-40B4-BE49-F238E27FC236}">
                <a16:creationId xmlns:a16="http://schemas.microsoft.com/office/drawing/2014/main" id="{98927FCC-7770-F0E4-D44B-B31DB4DD52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a:p>
        </p:txBody>
      </p:sp>
      <p:sp>
        <p:nvSpPr>
          <p:cNvPr id="7172" name="3 Marcador de número de diapositiva">
            <a:extLst>
              <a:ext uri="{FF2B5EF4-FFF2-40B4-BE49-F238E27FC236}">
                <a16:creationId xmlns:a16="http://schemas.microsoft.com/office/drawing/2014/main" id="{EE0FE9A7-D2D6-08C6-FABB-416D430D79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D1DBC3-BB2A-4B4E-ACD8-2BEACA497413}" type="slidenum">
              <a:rPr lang="es-AR" altLang="es-AR" smtClean="0"/>
              <a:pPr>
                <a:spcBef>
                  <a:spcPct val="0"/>
                </a:spcBef>
              </a:pPr>
              <a:t>3</a:t>
            </a:fld>
            <a:endParaRPr lang="es-AR" altLang="es-AR"/>
          </a:p>
        </p:txBody>
      </p:sp>
      <p:sp>
        <p:nvSpPr>
          <p:cNvPr id="30725" name="4 Marcador de encabezado">
            <a:extLst>
              <a:ext uri="{FF2B5EF4-FFF2-40B4-BE49-F238E27FC236}">
                <a16:creationId xmlns:a16="http://schemas.microsoft.com/office/drawing/2014/main" id="{EE465A62-36D5-7A84-885F-62238F03375C}"/>
              </a:ext>
            </a:extLst>
          </p:cNvPr>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s-AR"/>
          </a:p>
        </p:txBody>
      </p:sp>
      <p:sp>
        <p:nvSpPr>
          <p:cNvPr id="30726" name="5 Marcador de pie de página">
            <a:extLst>
              <a:ext uri="{FF2B5EF4-FFF2-40B4-BE49-F238E27FC236}">
                <a16:creationId xmlns:a16="http://schemas.microsoft.com/office/drawing/2014/main" id="{8113CC39-DAD9-24C8-07CA-09EEE13D1D8B}"/>
              </a:ext>
            </a:extLst>
          </p:cNvPr>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α es el coeficiente de expansión térmica, °C–1 (°F–1); y L1 y L2 son longitudes, mm (in), que corresponden, respectivamente, a las temperaturas T1 y T2 , °C (°F).</a:t>
            </a:r>
            <a:endParaRPr lang="es-AR" dirty="0"/>
          </a:p>
        </p:txBody>
      </p:sp>
      <p:sp>
        <p:nvSpPr>
          <p:cNvPr id="4" name="Slide Number Placeholder 3"/>
          <p:cNvSpPr>
            <a:spLocks noGrp="1"/>
          </p:cNvSpPr>
          <p:nvPr>
            <p:ph type="sldNum" sz="quarter" idx="5"/>
          </p:nvPr>
        </p:nvSpPr>
        <p:spPr/>
        <p:txBody>
          <a:bodyPr/>
          <a:lstStyle/>
          <a:p>
            <a:fld id="{11FF3882-5476-4E6E-B257-D19C6D960707}" type="slidenum">
              <a:rPr lang="es-AR" smtClean="0"/>
              <a:t>4</a:t>
            </a:fld>
            <a:endParaRPr lang="es-AR"/>
          </a:p>
        </p:txBody>
      </p:sp>
    </p:spTree>
    <p:extLst>
      <p:ext uri="{BB962C8B-B14F-4D97-AF65-F5344CB8AC3E}">
        <p14:creationId xmlns:p14="http://schemas.microsoft.com/office/powerpoint/2010/main" val="2420768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88DE8-66BE-A33D-EA78-0C47A3BDD7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8AC546-F0CA-C155-EB5E-D824F97CF3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F76F76-80D3-D181-84A3-D114C1CC3C00}"/>
              </a:ext>
            </a:extLst>
          </p:cNvPr>
          <p:cNvSpPr>
            <a:spLocks noGrp="1"/>
          </p:cNvSpPr>
          <p:nvPr>
            <p:ph type="body" idx="1"/>
          </p:nvPr>
        </p:nvSpPr>
        <p:spPr/>
        <p:txBody>
          <a:bodyPr/>
          <a:lstStyle/>
          <a:p>
            <a:r>
              <a:rPr lang="es-MX" dirty="0"/>
              <a:t>α es el coeficiente de expansión térmica, °C–1 (°F–1); y L1 y L2 son longitudes, mm (in), que corresponden, respectivamente, a las temperaturas T1 y T2 , °C (°F).</a:t>
            </a:r>
            <a:endParaRPr lang="es-AR" dirty="0"/>
          </a:p>
        </p:txBody>
      </p:sp>
      <p:sp>
        <p:nvSpPr>
          <p:cNvPr id="4" name="Slide Number Placeholder 3">
            <a:extLst>
              <a:ext uri="{FF2B5EF4-FFF2-40B4-BE49-F238E27FC236}">
                <a16:creationId xmlns:a16="http://schemas.microsoft.com/office/drawing/2014/main" id="{214D8DCF-FF67-86E8-FB00-296A0A17F523}"/>
              </a:ext>
            </a:extLst>
          </p:cNvPr>
          <p:cNvSpPr>
            <a:spLocks noGrp="1"/>
          </p:cNvSpPr>
          <p:nvPr>
            <p:ph type="sldNum" sz="quarter" idx="5"/>
          </p:nvPr>
        </p:nvSpPr>
        <p:spPr/>
        <p:txBody>
          <a:bodyPr/>
          <a:lstStyle/>
          <a:p>
            <a:fld id="{11FF3882-5476-4E6E-B257-D19C6D960707}" type="slidenum">
              <a:rPr lang="es-AR" smtClean="0"/>
              <a:t>5</a:t>
            </a:fld>
            <a:endParaRPr lang="es-AR"/>
          </a:p>
        </p:txBody>
      </p:sp>
    </p:spTree>
    <p:extLst>
      <p:ext uri="{BB962C8B-B14F-4D97-AF65-F5344CB8AC3E}">
        <p14:creationId xmlns:p14="http://schemas.microsoft.com/office/powerpoint/2010/main" val="3326185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a:extLst>
              <a:ext uri="{FF2B5EF4-FFF2-40B4-BE49-F238E27FC236}">
                <a16:creationId xmlns:a16="http://schemas.microsoft.com/office/drawing/2014/main" id="{A3D99E9B-314C-371C-F036-C2B37F5AEC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a:extLst>
              <a:ext uri="{FF2B5EF4-FFF2-40B4-BE49-F238E27FC236}">
                <a16:creationId xmlns:a16="http://schemas.microsoft.com/office/drawing/2014/main" id="{FAA69510-E80E-4CFA-AA2C-EE2346245C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a:p>
        </p:txBody>
      </p:sp>
      <p:sp>
        <p:nvSpPr>
          <p:cNvPr id="12292" name="3 Marcador de número de diapositiva">
            <a:extLst>
              <a:ext uri="{FF2B5EF4-FFF2-40B4-BE49-F238E27FC236}">
                <a16:creationId xmlns:a16="http://schemas.microsoft.com/office/drawing/2014/main" id="{A08BB402-4B81-926B-D634-B8039BCE47D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77321B-B140-4F76-9597-BDA73BD3A98B}" type="slidenum">
              <a:rPr lang="es-AR" altLang="es-AR" smtClean="0"/>
              <a:pPr>
                <a:spcBef>
                  <a:spcPct val="0"/>
                </a:spcBef>
              </a:pPr>
              <a:t>6</a:t>
            </a:fld>
            <a:endParaRPr lang="es-AR" altLang="es-AR"/>
          </a:p>
        </p:txBody>
      </p:sp>
      <p:sp>
        <p:nvSpPr>
          <p:cNvPr id="30725" name="4 Marcador de encabezado">
            <a:extLst>
              <a:ext uri="{FF2B5EF4-FFF2-40B4-BE49-F238E27FC236}">
                <a16:creationId xmlns:a16="http://schemas.microsoft.com/office/drawing/2014/main" id="{5C84EFE9-B080-4EB5-A2B7-3D7897C8DF48}"/>
              </a:ext>
            </a:extLst>
          </p:cNvPr>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s-AR"/>
          </a:p>
        </p:txBody>
      </p:sp>
      <p:sp>
        <p:nvSpPr>
          <p:cNvPr id="30726" name="5 Marcador de pie de página">
            <a:extLst>
              <a:ext uri="{FF2B5EF4-FFF2-40B4-BE49-F238E27FC236}">
                <a16:creationId xmlns:a16="http://schemas.microsoft.com/office/drawing/2014/main" id="{6508898B-63AB-565A-2CC8-61C37792D11E}"/>
              </a:ext>
            </a:extLst>
          </p:cNvPr>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s-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C4D97-F529-85A6-7FA0-AF451C04F0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588FEE-94A4-E890-E5B0-C31327B436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D0913D-8804-7039-6F57-9D20CEA0A23F}"/>
              </a:ext>
            </a:extLst>
          </p:cNvPr>
          <p:cNvSpPr>
            <a:spLocks noGrp="1"/>
          </p:cNvSpPr>
          <p:nvPr>
            <p:ph type="body" idx="1"/>
          </p:nvPr>
        </p:nvSpPr>
        <p:spPr/>
        <p:txBody>
          <a:bodyPr/>
          <a:lstStyle/>
          <a:p>
            <a:r>
              <a:rPr lang="es-MX" dirty="0"/>
              <a:t>donde H es la cantidad de energía calorífica, J (</a:t>
            </a:r>
            <a:r>
              <a:rPr lang="es-MX" dirty="0" err="1"/>
              <a:t>Btu</a:t>
            </a:r>
            <a:r>
              <a:rPr lang="es-MX" dirty="0"/>
              <a:t>); C es el calor específico del material, J/kg °C (</a:t>
            </a:r>
            <a:r>
              <a:rPr lang="es-MX" dirty="0" err="1"/>
              <a:t>Btu</a:t>
            </a:r>
            <a:r>
              <a:rPr lang="es-MX" dirty="0"/>
              <a:t>/lb °F); W es su peso, kg (lb) y (T2 – T1 ) es el cambio de temperatura, °C (°F).</a:t>
            </a:r>
          </a:p>
          <a:p>
            <a:r>
              <a:rPr lang="es-MX" dirty="0"/>
              <a:t>P= densidad k=</a:t>
            </a:r>
            <a:r>
              <a:rPr lang="es-MX" dirty="0" err="1"/>
              <a:t>coef</a:t>
            </a:r>
            <a:r>
              <a:rPr lang="es-MX" dirty="0"/>
              <a:t>. Conductividad T. C=calor específico del material. </a:t>
            </a:r>
            <a:endParaRPr lang="es-AR" dirty="0"/>
          </a:p>
        </p:txBody>
      </p:sp>
      <p:sp>
        <p:nvSpPr>
          <p:cNvPr id="4" name="Slide Number Placeholder 3">
            <a:extLst>
              <a:ext uri="{FF2B5EF4-FFF2-40B4-BE49-F238E27FC236}">
                <a16:creationId xmlns:a16="http://schemas.microsoft.com/office/drawing/2014/main" id="{432C2566-29D8-4DAB-4226-455F16B4B851}"/>
              </a:ext>
            </a:extLst>
          </p:cNvPr>
          <p:cNvSpPr>
            <a:spLocks noGrp="1"/>
          </p:cNvSpPr>
          <p:nvPr>
            <p:ph type="sldNum" sz="quarter" idx="5"/>
          </p:nvPr>
        </p:nvSpPr>
        <p:spPr/>
        <p:txBody>
          <a:bodyPr/>
          <a:lstStyle/>
          <a:p>
            <a:fld id="{11FF3882-5476-4E6E-B257-D19C6D960707}" type="slidenum">
              <a:rPr lang="es-AR" smtClean="0"/>
              <a:t>7</a:t>
            </a:fld>
            <a:endParaRPr lang="es-AR"/>
          </a:p>
        </p:txBody>
      </p:sp>
    </p:spTree>
    <p:extLst>
      <p:ext uri="{BB962C8B-B14F-4D97-AF65-F5344CB8AC3E}">
        <p14:creationId xmlns:p14="http://schemas.microsoft.com/office/powerpoint/2010/main" val="4084523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F1822-293A-5017-5A08-0F663D8FEF88}"/>
            </a:ext>
          </a:extLst>
        </p:cNvPr>
        <p:cNvGrpSpPr/>
        <p:nvPr/>
      </p:nvGrpSpPr>
      <p:grpSpPr>
        <a:xfrm>
          <a:off x="0" y="0"/>
          <a:ext cx="0" cy="0"/>
          <a:chOff x="0" y="0"/>
          <a:chExt cx="0" cy="0"/>
        </a:xfrm>
      </p:grpSpPr>
      <p:sp>
        <p:nvSpPr>
          <p:cNvPr id="12290" name="1 Marcador de imagen de diapositiva">
            <a:extLst>
              <a:ext uri="{FF2B5EF4-FFF2-40B4-BE49-F238E27FC236}">
                <a16:creationId xmlns:a16="http://schemas.microsoft.com/office/drawing/2014/main" id="{A3D4CED1-9C17-FB76-1598-0D18760CE8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a:extLst>
              <a:ext uri="{FF2B5EF4-FFF2-40B4-BE49-F238E27FC236}">
                <a16:creationId xmlns:a16="http://schemas.microsoft.com/office/drawing/2014/main" id="{D1B02063-DE9E-A732-ACCE-3F9EE1C0F4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a:p>
        </p:txBody>
      </p:sp>
      <p:sp>
        <p:nvSpPr>
          <p:cNvPr id="12292" name="3 Marcador de número de diapositiva">
            <a:extLst>
              <a:ext uri="{FF2B5EF4-FFF2-40B4-BE49-F238E27FC236}">
                <a16:creationId xmlns:a16="http://schemas.microsoft.com/office/drawing/2014/main" id="{50BAFC23-D8A0-E9F5-281D-BAA379DA9B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77321B-B140-4F76-9597-BDA73BD3A98B}" type="slidenum">
              <a:rPr lang="es-AR" altLang="es-AR" smtClean="0"/>
              <a:pPr>
                <a:spcBef>
                  <a:spcPct val="0"/>
                </a:spcBef>
              </a:pPr>
              <a:t>8</a:t>
            </a:fld>
            <a:endParaRPr lang="es-AR" altLang="es-AR"/>
          </a:p>
        </p:txBody>
      </p:sp>
      <p:sp>
        <p:nvSpPr>
          <p:cNvPr id="30725" name="4 Marcador de encabezado">
            <a:extLst>
              <a:ext uri="{FF2B5EF4-FFF2-40B4-BE49-F238E27FC236}">
                <a16:creationId xmlns:a16="http://schemas.microsoft.com/office/drawing/2014/main" id="{70ED6F75-BE3C-DC9D-68AF-0FCEE13729F8}"/>
              </a:ext>
            </a:extLst>
          </p:cNvPr>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s-AR"/>
          </a:p>
        </p:txBody>
      </p:sp>
      <p:sp>
        <p:nvSpPr>
          <p:cNvPr id="30726" name="5 Marcador de pie de página">
            <a:extLst>
              <a:ext uri="{FF2B5EF4-FFF2-40B4-BE49-F238E27FC236}">
                <a16:creationId xmlns:a16="http://schemas.microsoft.com/office/drawing/2014/main" id="{9023A809-6D1E-1884-B56D-671DEDC7D0E0}"/>
              </a:ext>
            </a:extLst>
          </p:cNvPr>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s-AR"/>
          </a:p>
        </p:txBody>
      </p:sp>
    </p:spTree>
    <p:extLst>
      <p:ext uri="{BB962C8B-B14F-4D97-AF65-F5344CB8AC3E}">
        <p14:creationId xmlns:p14="http://schemas.microsoft.com/office/powerpoint/2010/main" val="346854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2239D-16BA-B47F-8A19-7A2AD0FA46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675D27-87C7-45EF-AF29-5105A0ABF0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52D6A2-CA7B-4448-AE3B-818FC0BCB2C7}"/>
              </a:ext>
            </a:extLst>
          </p:cNvPr>
          <p:cNvSpPr>
            <a:spLocks noGrp="1"/>
          </p:cNvSpPr>
          <p:nvPr>
            <p:ph type="body" idx="1"/>
          </p:nvPr>
        </p:nvSpPr>
        <p:spPr/>
        <p:txBody>
          <a:bodyPr/>
          <a:lstStyle/>
          <a:p>
            <a:r>
              <a:rPr lang="es-MX" dirty="0"/>
              <a:t>En los sólidos, esos portadores de carga son los electrones. En una solución líquida, los portadores de carga son los iones positivos y negativos.</a:t>
            </a:r>
          </a:p>
          <a:p>
            <a:endParaRPr lang="es-MX" dirty="0"/>
          </a:p>
          <a:p>
            <a:r>
              <a:rPr lang="es-MX" dirty="0"/>
              <a:t>I es la corriente, A; E es el voltaje, V; y R es la resistencia eléctrica, Ω. La resistencia en una sección uniforme de material (por ejemplo, un conductor) depende de su longitud L, área de la sección transversal, A, y la resistividad del material, r; </a:t>
            </a:r>
            <a:r>
              <a:rPr lang="es-MX" dirty="0" err="1"/>
              <a:t>así,la</a:t>
            </a:r>
            <a:r>
              <a:rPr lang="es-MX" dirty="0"/>
              <a:t> resistividad tiene las unidades de Ω-m2/m o Ω-m (Ω-in)</a:t>
            </a:r>
            <a:endParaRPr lang="es-AR" dirty="0"/>
          </a:p>
        </p:txBody>
      </p:sp>
      <p:sp>
        <p:nvSpPr>
          <p:cNvPr id="4" name="Slide Number Placeholder 3">
            <a:extLst>
              <a:ext uri="{FF2B5EF4-FFF2-40B4-BE49-F238E27FC236}">
                <a16:creationId xmlns:a16="http://schemas.microsoft.com/office/drawing/2014/main" id="{E646D82E-1D5F-769D-4141-FEA74AC1E434}"/>
              </a:ext>
            </a:extLst>
          </p:cNvPr>
          <p:cNvSpPr>
            <a:spLocks noGrp="1"/>
          </p:cNvSpPr>
          <p:nvPr>
            <p:ph type="sldNum" sz="quarter" idx="5"/>
          </p:nvPr>
        </p:nvSpPr>
        <p:spPr/>
        <p:txBody>
          <a:bodyPr/>
          <a:lstStyle/>
          <a:p>
            <a:fld id="{11FF3882-5476-4E6E-B257-D19C6D960707}" type="slidenum">
              <a:rPr lang="es-AR" smtClean="0"/>
              <a:t>9</a:t>
            </a:fld>
            <a:endParaRPr lang="es-AR"/>
          </a:p>
        </p:txBody>
      </p:sp>
    </p:spTree>
    <p:extLst>
      <p:ext uri="{BB962C8B-B14F-4D97-AF65-F5344CB8AC3E}">
        <p14:creationId xmlns:p14="http://schemas.microsoft.com/office/powerpoint/2010/main" val="2516694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4/16/2025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4/16/2025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4/16/2025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4/16/2025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4/16/2025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5D0A-5D6A-48A4-BBDD-20A5A9B152FE}"/>
              </a:ext>
            </a:extLst>
          </p:cNvPr>
          <p:cNvSpPr>
            <a:spLocks noGrp="1"/>
          </p:cNvSpPr>
          <p:nvPr>
            <p:ph type="ctrTitle"/>
          </p:nvPr>
        </p:nvSpPr>
        <p:spPr>
          <a:xfrm>
            <a:off x="3567466" y="-345147"/>
            <a:ext cx="8361229" cy="2098226"/>
          </a:xfrm>
        </p:spPr>
        <p:txBody>
          <a:bodyPr/>
          <a:lstStyle/>
          <a:p>
            <a:r>
              <a:rPr lang="es-AR" sz="7800" b="1" dirty="0">
                <a:latin typeface="Arial Black" panose="020B0A04020102020204" pitchFamily="34" charset="0"/>
              </a:rPr>
              <a:t>Tecnología</a:t>
            </a:r>
          </a:p>
        </p:txBody>
      </p:sp>
      <p:sp>
        <p:nvSpPr>
          <p:cNvPr id="3" name="Subtitle 2">
            <a:extLst>
              <a:ext uri="{FF2B5EF4-FFF2-40B4-BE49-F238E27FC236}">
                <a16:creationId xmlns:a16="http://schemas.microsoft.com/office/drawing/2014/main" id="{8077080D-BBE3-79BD-3DD8-82E484346441}"/>
              </a:ext>
            </a:extLst>
          </p:cNvPr>
          <p:cNvSpPr>
            <a:spLocks noGrp="1"/>
          </p:cNvSpPr>
          <p:nvPr>
            <p:ph type="subTitle" idx="1"/>
          </p:nvPr>
        </p:nvSpPr>
        <p:spPr>
          <a:xfrm>
            <a:off x="3567466" y="3275880"/>
            <a:ext cx="7137862" cy="2458453"/>
          </a:xfrm>
        </p:spPr>
        <p:txBody>
          <a:bodyPr>
            <a:normAutofit/>
          </a:bodyPr>
          <a:lstStyle/>
          <a:p>
            <a:pPr algn="r"/>
            <a:r>
              <a:rPr lang="es-AR" sz="7200" b="1" dirty="0"/>
              <a:t>Investigación y </a:t>
            </a:r>
          </a:p>
          <a:p>
            <a:pPr algn="r"/>
            <a:r>
              <a:rPr lang="es-AR" sz="7200" b="1" dirty="0"/>
              <a:t>Desarrollo </a:t>
            </a:r>
          </a:p>
        </p:txBody>
      </p:sp>
    </p:spTree>
    <p:extLst>
      <p:ext uri="{BB962C8B-B14F-4D97-AF65-F5344CB8AC3E}">
        <p14:creationId xmlns:p14="http://schemas.microsoft.com/office/powerpoint/2010/main" val="1861709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E8C74E-B782-92A6-B8A1-EC62224BFB2A}"/>
              </a:ext>
            </a:extLst>
          </p:cNvPr>
          <p:cNvSpPr>
            <a:spLocks noGrp="1"/>
          </p:cNvSpPr>
          <p:nvPr>
            <p:ph type="title"/>
          </p:nvPr>
        </p:nvSpPr>
        <p:spPr>
          <a:xfrm>
            <a:off x="2896501" y="3149364"/>
            <a:ext cx="7810539" cy="2317849"/>
          </a:xfrm>
        </p:spPr>
        <p:txBody>
          <a:bodyPr>
            <a:normAutofit fontScale="90000"/>
          </a:bodyPr>
          <a:lstStyle/>
          <a:p>
            <a:r>
              <a:rPr lang="es-AR" b="1" dirty="0"/>
              <a:t>Propiedades físicas de los materiales</a:t>
            </a:r>
          </a:p>
        </p:txBody>
      </p:sp>
    </p:spTree>
    <p:extLst>
      <p:ext uri="{BB962C8B-B14F-4D97-AF65-F5344CB8AC3E}">
        <p14:creationId xmlns:p14="http://schemas.microsoft.com/office/powerpoint/2010/main" val="3776693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5 Marcador de número de diapositiva">
            <a:extLst>
              <a:ext uri="{FF2B5EF4-FFF2-40B4-BE49-F238E27FC236}">
                <a16:creationId xmlns:a16="http://schemas.microsoft.com/office/drawing/2014/main" id="{BEAE2844-46FD-F9A8-A8D2-04BDC139D30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9254D29-2722-4569-9392-A787BA3F7C01}" type="slidenum">
              <a:rPr lang="es-AR" altLang="es-AR" sz="1200">
                <a:solidFill>
                  <a:srgbClr val="898989"/>
                </a:solidFill>
              </a:rPr>
              <a:pPr>
                <a:spcBef>
                  <a:spcPct val="0"/>
                </a:spcBef>
                <a:buFontTx/>
                <a:buNone/>
              </a:pPr>
              <a:t>3</a:t>
            </a:fld>
            <a:endParaRPr lang="es-AR" altLang="es-AR" sz="1200">
              <a:solidFill>
                <a:srgbClr val="898989"/>
              </a:solidFill>
            </a:endParaRPr>
          </a:p>
        </p:txBody>
      </p:sp>
      <p:pic>
        <p:nvPicPr>
          <p:cNvPr id="6147" name="6 Imagen" descr="encabezado.jpg">
            <a:extLst>
              <a:ext uri="{FF2B5EF4-FFF2-40B4-BE49-F238E27FC236}">
                <a16:creationId xmlns:a16="http://schemas.microsoft.com/office/drawing/2014/main" id="{8F14730D-EF94-C2DC-7C17-8A74622F95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9906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86B3F62D-EDB2-DCDF-8356-94406428D6DE}"/>
              </a:ext>
            </a:extLst>
          </p:cNvPr>
          <p:cNvSpPr>
            <a:spLocks noChangeArrowheads="1"/>
          </p:cNvSpPr>
          <p:nvPr/>
        </p:nvSpPr>
        <p:spPr bwMode="auto">
          <a:xfrm>
            <a:off x="1780932" y="993114"/>
            <a:ext cx="5009651" cy="763458"/>
          </a:xfrm>
          <a:prstGeom prst="rect">
            <a:avLst/>
          </a:prstGeom>
          <a:noFill/>
          <a:ln w="9525">
            <a:noFill/>
            <a:miter lim="800000"/>
            <a:headEnd/>
            <a:tailEnd/>
          </a:ln>
          <a:effectLst/>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defRPr/>
            </a:pPr>
            <a:r>
              <a:rPr lang="es-ES_tradnl" sz="4000" b="1" dirty="0">
                <a:solidFill>
                  <a:schemeClr val="tx2"/>
                </a:solidFill>
                <a:effectLst>
                  <a:outerShdw blurRad="38100" dist="38100" dir="2700000" algn="tl">
                    <a:srgbClr val="000000"/>
                  </a:outerShdw>
                </a:effectLst>
                <a:latin typeface="Arial" pitchFamily="34" charset="0"/>
                <a:cs typeface="Arial" pitchFamily="34" charset="0"/>
              </a:rPr>
              <a:t>Propiedades Físicas</a:t>
            </a:r>
          </a:p>
        </p:txBody>
      </p:sp>
      <p:sp>
        <p:nvSpPr>
          <p:cNvPr id="6149" name="Rectangle 2">
            <a:extLst>
              <a:ext uri="{FF2B5EF4-FFF2-40B4-BE49-F238E27FC236}">
                <a16:creationId xmlns:a16="http://schemas.microsoft.com/office/drawing/2014/main" id="{AEC10604-1FC0-87E6-F1AE-192E36473264}"/>
              </a:ext>
            </a:extLst>
          </p:cNvPr>
          <p:cNvSpPr>
            <a:spLocks noChangeArrowheads="1"/>
          </p:cNvSpPr>
          <p:nvPr/>
        </p:nvSpPr>
        <p:spPr bwMode="auto">
          <a:xfrm>
            <a:off x="1780932" y="2128043"/>
            <a:ext cx="848995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br>
              <a:rPr lang="es-ES_tradnl" altLang="en-US" sz="2400" dirty="0">
                <a:solidFill>
                  <a:schemeClr val="tx2"/>
                </a:solidFill>
                <a:latin typeface="Arial" panose="020B0604020202020204" pitchFamily="34" charset="0"/>
              </a:rPr>
            </a:br>
            <a:r>
              <a:rPr lang="es-MX" sz="2400" dirty="0"/>
              <a:t>Las propiedades físicas, este término es usado comúnmente para definir el comportamiento de los materiales en respuesta a fuerzas físicas que no alteran el movimiento de la materia.</a:t>
            </a:r>
          </a:p>
          <a:p>
            <a:pPr>
              <a:spcBef>
                <a:spcPct val="0"/>
              </a:spcBef>
              <a:buFontTx/>
              <a:buNone/>
            </a:pPr>
            <a:r>
              <a:rPr lang="es-MX" sz="2400" dirty="0"/>
              <a:t> Incluyen las pro piedades volumétricas, térmicas, eléctricas y electroquímicas</a:t>
            </a:r>
            <a:endParaRPr lang="es-ES_tradnl" altLang="en-US" sz="2000" dirty="0">
              <a:latin typeface="Arial" panose="020B0604020202020204" pitchFamily="34" charset="0"/>
            </a:endParaRPr>
          </a:p>
        </p:txBody>
      </p:sp>
      <p:sp>
        <p:nvSpPr>
          <p:cNvPr id="7" name="TextBox 6">
            <a:extLst>
              <a:ext uri="{FF2B5EF4-FFF2-40B4-BE49-F238E27FC236}">
                <a16:creationId xmlns:a16="http://schemas.microsoft.com/office/drawing/2014/main" id="{5B6A3F9E-89F9-63E3-E97A-CF6BA1B26B35}"/>
              </a:ext>
            </a:extLst>
          </p:cNvPr>
          <p:cNvSpPr txBox="1">
            <a:spLocks noChangeArrowheads="1"/>
          </p:cNvSpPr>
          <p:nvPr/>
        </p:nvSpPr>
        <p:spPr bwMode="auto">
          <a:xfrm>
            <a:off x="1571723" y="4500761"/>
            <a:ext cx="2964723" cy="1952625"/>
          </a:xfrm>
          <a:prstGeom prst="rect">
            <a:avLst/>
          </a:prstGeom>
          <a:noFill/>
          <a:ln w="9525">
            <a:noFill/>
            <a:miter lim="800000"/>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342900" indent="-342900" eaLnBrk="1" hangingPunct="1">
              <a:spcBef>
                <a:spcPct val="20000"/>
              </a:spcBef>
              <a:buClr>
                <a:schemeClr val="accent2"/>
              </a:buClr>
              <a:buFontTx/>
              <a:buChar char="-"/>
              <a:defRPr/>
            </a:pPr>
            <a:r>
              <a:rPr kumimoji="1" lang="es-ES_tradnl" sz="2000" kern="0" dirty="0">
                <a:latin typeface="Arial" pitchFamily="34" charset="0"/>
                <a:cs typeface="Arial" pitchFamily="34" charset="0"/>
              </a:rPr>
              <a:t>Volumétricas.</a:t>
            </a:r>
          </a:p>
          <a:p>
            <a:pPr marL="342900" indent="-342900" eaLnBrk="1" hangingPunct="1">
              <a:spcBef>
                <a:spcPct val="20000"/>
              </a:spcBef>
              <a:buClr>
                <a:schemeClr val="accent2"/>
              </a:buClr>
              <a:buFontTx/>
              <a:buChar char="-"/>
              <a:defRPr/>
            </a:pPr>
            <a:r>
              <a:rPr kumimoji="1" lang="es-ES_tradnl" sz="2000" kern="0" dirty="0">
                <a:latin typeface="Arial" pitchFamily="34" charset="0"/>
                <a:cs typeface="Arial" pitchFamily="34" charset="0"/>
              </a:rPr>
              <a:t>Térmicas.</a:t>
            </a:r>
          </a:p>
          <a:p>
            <a:pPr marL="342900" indent="-342900" eaLnBrk="1" hangingPunct="1">
              <a:spcBef>
                <a:spcPct val="20000"/>
              </a:spcBef>
              <a:buClr>
                <a:schemeClr val="accent2"/>
              </a:buClr>
              <a:buFontTx/>
              <a:buChar char="-"/>
              <a:defRPr/>
            </a:pPr>
            <a:r>
              <a:rPr kumimoji="1" lang="es-ES_tradnl" sz="2000" kern="0" dirty="0">
                <a:latin typeface="Arial" pitchFamily="34" charset="0"/>
                <a:cs typeface="Arial" pitchFamily="34" charset="0"/>
              </a:rPr>
              <a:t>Eléctricas.</a:t>
            </a:r>
          </a:p>
          <a:p>
            <a:pPr marL="342900" indent="-342900" eaLnBrk="1" hangingPunct="1">
              <a:spcBef>
                <a:spcPct val="20000"/>
              </a:spcBef>
              <a:buClr>
                <a:schemeClr val="accent2"/>
              </a:buClr>
              <a:buFontTx/>
              <a:buChar char="-"/>
              <a:defRPr/>
            </a:pPr>
            <a:r>
              <a:rPr kumimoji="1" lang="es-ES_tradnl" sz="2000" kern="0" dirty="0">
                <a:latin typeface="Arial" pitchFamily="34" charset="0"/>
                <a:cs typeface="Arial" pitchFamily="34" charset="0"/>
              </a:rPr>
              <a:t>Electroquímicas. </a:t>
            </a:r>
          </a:p>
          <a:p>
            <a:pPr marL="342900" indent="-342900" eaLnBrk="1" hangingPunct="1">
              <a:spcBef>
                <a:spcPct val="20000"/>
              </a:spcBef>
              <a:buClr>
                <a:schemeClr val="accent2"/>
              </a:buClr>
              <a:defRPr/>
            </a:pPr>
            <a:endParaRPr kumimoji="1" lang="es-ES_tradnl" sz="3200" kern="0" dirty="0">
              <a:latin typeface="Arial" pitchFamily="34" charset="0"/>
              <a:cs typeface="Arial" pitchFamily="34" charset="0"/>
            </a:endParaRPr>
          </a:p>
        </p:txBody>
      </p:sp>
      <p:sp>
        <p:nvSpPr>
          <p:cNvPr id="3" name="TextBox 2">
            <a:extLst>
              <a:ext uri="{FF2B5EF4-FFF2-40B4-BE49-F238E27FC236}">
                <a16:creationId xmlns:a16="http://schemas.microsoft.com/office/drawing/2014/main" id="{1D08FCF7-C9DF-5361-80AF-90DE0CEAA1C4}"/>
              </a:ext>
            </a:extLst>
          </p:cNvPr>
          <p:cNvSpPr txBox="1">
            <a:spLocks noChangeArrowheads="1"/>
          </p:cNvSpPr>
          <p:nvPr/>
        </p:nvSpPr>
        <p:spPr bwMode="auto">
          <a:xfrm>
            <a:off x="7306159" y="4500760"/>
            <a:ext cx="2964723" cy="1952625"/>
          </a:xfrm>
          <a:prstGeom prst="rect">
            <a:avLst/>
          </a:prstGeom>
          <a:noFill/>
          <a:ln w="9525">
            <a:noFill/>
            <a:miter lim="800000"/>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342900" indent="-342900" eaLnBrk="1" hangingPunct="1">
              <a:spcBef>
                <a:spcPct val="20000"/>
              </a:spcBef>
              <a:buClr>
                <a:schemeClr val="accent2"/>
              </a:buClr>
              <a:buFontTx/>
              <a:buChar char="-"/>
              <a:defRPr/>
            </a:pPr>
            <a:r>
              <a:rPr kumimoji="1" lang="es-ES_tradnl" sz="2000" b="1" kern="0" dirty="0">
                <a:latin typeface="Arial" pitchFamily="34" charset="0"/>
                <a:cs typeface="Arial" pitchFamily="34" charset="0"/>
              </a:rPr>
              <a:t>Material del objeto/pieza  </a:t>
            </a:r>
          </a:p>
          <a:p>
            <a:pPr marL="342900" indent="-342900" eaLnBrk="1" hangingPunct="1">
              <a:spcBef>
                <a:spcPct val="20000"/>
              </a:spcBef>
              <a:buClr>
                <a:schemeClr val="accent2"/>
              </a:buClr>
              <a:buFontTx/>
              <a:buChar char="-"/>
              <a:defRPr/>
            </a:pPr>
            <a:endParaRPr kumimoji="1" lang="es-ES_tradnl" sz="2000" b="1" kern="0" dirty="0">
              <a:latin typeface="Arial" pitchFamily="34" charset="0"/>
              <a:cs typeface="Arial" pitchFamily="34" charset="0"/>
            </a:endParaRPr>
          </a:p>
          <a:p>
            <a:pPr marL="342900" indent="-342900" eaLnBrk="1" hangingPunct="1">
              <a:spcBef>
                <a:spcPct val="20000"/>
              </a:spcBef>
              <a:buClr>
                <a:schemeClr val="accent2"/>
              </a:buClr>
              <a:buFontTx/>
              <a:buChar char="-"/>
              <a:defRPr/>
            </a:pPr>
            <a:r>
              <a:rPr kumimoji="1" lang="es-ES_tradnl" sz="2000" b="1" kern="0" dirty="0">
                <a:latin typeface="Arial" pitchFamily="34" charset="0"/>
                <a:cs typeface="Arial" pitchFamily="34" charset="0"/>
              </a:rPr>
              <a:t>Manufactura a utilizar</a:t>
            </a:r>
          </a:p>
          <a:p>
            <a:pPr marL="342900" indent="-342900" eaLnBrk="1" hangingPunct="1">
              <a:spcBef>
                <a:spcPct val="20000"/>
              </a:spcBef>
              <a:buClr>
                <a:schemeClr val="accent2"/>
              </a:buClr>
              <a:defRPr/>
            </a:pPr>
            <a:endParaRPr kumimoji="1" lang="es-ES_tradnl" sz="3200" kern="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B570A73-B059-7FBA-7042-994E9FFFAE5C}"/>
              </a:ext>
            </a:extLst>
          </p:cNvPr>
          <p:cNvSpPr txBox="1"/>
          <p:nvPr/>
        </p:nvSpPr>
        <p:spPr>
          <a:xfrm>
            <a:off x="280763" y="424806"/>
            <a:ext cx="4447991" cy="769441"/>
          </a:xfrm>
          <a:prstGeom prst="rect">
            <a:avLst/>
          </a:prstGeom>
          <a:noFill/>
        </p:spPr>
        <p:txBody>
          <a:bodyPr wrap="square" rtlCol="0">
            <a:spAutoFit/>
          </a:bodyPr>
          <a:lstStyle/>
          <a:p>
            <a:r>
              <a:rPr lang="es-AR" sz="4400" b="1" dirty="0">
                <a:latin typeface="Arial Black" panose="020B0A04020102020204" pitchFamily="34" charset="0"/>
              </a:rPr>
              <a:t>Volumétricas</a:t>
            </a:r>
          </a:p>
        </p:txBody>
      </p:sp>
      <p:sp>
        <p:nvSpPr>
          <p:cNvPr id="13" name="Rectangle 2">
            <a:extLst>
              <a:ext uri="{FF2B5EF4-FFF2-40B4-BE49-F238E27FC236}">
                <a16:creationId xmlns:a16="http://schemas.microsoft.com/office/drawing/2014/main" id="{1FD0B54A-F2E0-444E-9E0B-B1E5FF5E093C}"/>
              </a:ext>
            </a:extLst>
          </p:cNvPr>
          <p:cNvSpPr>
            <a:spLocks noChangeArrowheads="1"/>
          </p:cNvSpPr>
          <p:nvPr/>
        </p:nvSpPr>
        <p:spPr bwMode="auto">
          <a:xfrm>
            <a:off x="182791" y="2927308"/>
            <a:ext cx="5085347" cy="3505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n-US" sz="2400" b="1" dirty="0">
                <a:solidFill>
                  <a:schemeClr val="tx2"/>
                </a:solidFill>
                <a:latin typeface="Arial" panose="020B0604020202020204" pitchFamily="34" charset="0"/>
              </a:rPr>
              <a:t>Densidad: </a:t>
            </a:r>
          </a:p>
          <a:p>
            <a:pPr>
              <a:spcBef>
                <a:spcPct val="0"/>
              </a:spcBef>
              <a:buFontTx/>
              <a:buNone/>
            </a:pPr>
            <a:r>
              <a:rPr lang="es-ES_tradnl" altLang="en-US" sz="2000" dirty="0">
                <a:solidFill>
                  <a:schemeClr val="tx2"/>
                </a:solidFill>
                <a:latin typeface="Arial" panose="020B0604020202020204" pitchFamily="34" charset="0"/>
              </a:rPr>
              <a:t>Relacionado con la gravedad específica y peso del agua, obtenemos una razón </a:t>
            </a:r>
            <a:r>
              <a:rPr lang="es-ES_tradnl" altLang="en-US" sz="2000" i="1" dirty="0">
                <a:solidFill>
                  <a:schemeClr val="tx2"/>
                </a:solidFill>
                <a:latin typeface="Arial" panose="020B0604020202020204" pitchFamily="34" charset="0"/>
              </a:rPr>
              <a:t>Adimensional.  (gr/cm3)</a:t>
            </a:r>
          </a:p>
          <a:p>
            <a:pPr>
              <a:spcBef>
                <a:spcPct val="0"/>
              </a:spcBef>
              <a:buFontTx/>
              <a:buNone/>
            </a:pPr>
            <a:r>
              <a:rPr lang="es-ES_tradnl" altLang="en-US" sz="2000" i="1" dirty="0">
                <a:solidFill>
                  <a:schemeClr val="tx2"/>
                </a:solidFill>
                <a:latin typeface="Arial" panose="020B0604020202020204" pitchFamily="34" charset="0"/>
              </a:rPr>
              <a:t> </a:t>
            </a:r>
          </a:p>
          <a:p>
            <a:pPr>
              <a:spcBef>
                <a:spcPct val="0"/>
              </a:spcBef>
              <a:buFontTx/>
              <a:buNone/>
            </a:pPr>
            <a:r>
              <a:rPr lang="es-ES_tradnl" altLang="en-US" sz="2000" dirty="0">
                <a:solidFill>
                  <a:schemeClr val="tx2"/>
                </a:solidFill>
                <a:latin typeface="Arial" panose="020B0604020202020204" pitchFamily="34" charset="0"/>
              </a:rPr>
              <a:t>Si lo relacionamos con otras propiedades nos brinda información útil para la selección de materiales: </a:t>
            </a:r>
          </a:p>
          <a:p>
            <a:pPr>
              <a:spcBef>
                <a:spcPct val="0"/>
              </a:spcBef>
              <a:buFontTx/>
              <a:buNone/>
            </a:pPr>
            <a:endParaRPr lang="es-ES_tradnl" altLang="en-US" sz="2000" dirty="0">
              <a:solidFill>
                <a:schemeClr val="tx2"/>
              </a:solidFill>
              <a:latin typeface="Arial" panose="020B0604020202020204" pitchFamily="34" charset="0"/>
            </a:endParaRPr>
          </a:p>
          <a:p>
            <a:pPr>
              <a:spcBef>
                <a:spcPct val="0"/>
              </a:spcBef>
              <a:buFontTx/>
              <a:buNone/>
            </a:pPr>
            <a:r>
              <a:rPr lang="es-ES_tradnl" altLang="en-US" sz="2000" b="1" i="1" dirty="0">
                <a:solidFill>
                  <a:schemeClr val="tx2"/>
                </a:solidFill>
                <a:latin typeface="Arial" panose="020B0604020202020204" pitchFamily="34" charset="0"/>
              </a:rPr>
              <a:t>Resistencia (TS) / Peso (gr/cm3)</a:t>
            </a:r>
            <a:endParaRPr lang="es-ES_tradnl" altLang="en-US" sz="2000" b="1" i="1" dirty="0">
              <a:latin typeface="Arial" panose="020B0604020202020204" pitchFamily="34" charset="0"/>
            </a:endParaRPr>
          </a:p>
        </p:txBody>
      </p:sp>
      <p:sp>
        <p:nvSpPr>
          <p:cNvPr id="20" name="Rectangle 2">
            <a:extLst>
              <a:ext uri="{FF2B5EF4-FFF2-40B4-BE49-F238E27FC236}">
                <a16:creationId xmlns:a16="http://schemas.microsoft.com/office/drawing/2014/main" id="{9ABBACF8-185B-93F5-9CDE-9CB82BAAC556}"/>
              </a:ext>
            </a:extLst>
          </p:cNvPr>
          <p:cNvSpPr>
            <a:spLocks noChangeArrowheads="1"/>
          </p:cNvSpPr>
          <p:nvPr/>
        </p:nvSpPr>
        <p:spPr bwMode="auto">
          <a:xfrm>
            <a:off x="182791" y="838493"/>
            <a:ext cx="4643934" cy="2465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MX" sz="2800" dirty="0"/>
              <a:t>Relacionadas con el volumen de los sólidos y la manera en que las afecta la temperatura.</a:t>
            </a:r>
            <a:endParaRPr lang="es-ES_tradnl" altLang="en-US" sz="4400" dirty="0">
              <a:latin typeface="Arial" panose="020B0604020202020204" pitchFamily="34" charset="0"/>
            </a:endParaRPr>
          </a:p>
        </p:txBody>
      </p:sp>
      <p:sp>
        <p:nvSpPr>
          <p:cNvPr id="2" name="Rectangle 2">
            <a:extLst>
              <a:ext uri="{FF2B5EF4-FFF2-40B4-BE49-F238E27FC236}">
                <a16:creationId xmlns:a16="http://schemas.microsoft.com/office/drawing/2014/main" id="{EE17BB67-DB41-4CA5-46AE-5CEEA86EBEE8}"/>
              </a:ext>
            </a:extLst>
          </p:cNvPr>
          <p:cNvSpPr>
            <a:spLocks noChangeArrowheads="1"/>
          </p:cNvSpPr>
          <p:nvPr/>
        </p:nvSpPr>
        <p:spPr bwMode="auto">
          <a:xfrm>
            <a:off x="5850340" y="424806"/>
            <a:ext cx="6060897" cy="660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n-US" sz="2400" b="1" dirty="0">
                <a:solidFill>
                  <a:schemeClr val="tx2"/>
                </a:solidFill>
                <a:latin typeface="Arial" panose="020B0604020202020204" pitchFamily="34" charset="0"/>
              </a:rPr>
              <a:t>Expansión Térmica</a:t>
            </a:r>
          </a:p>
          <a:p>
            <a:pPr>
              <a:spcBef>
                <a:spcPct val="0"/>
              </a:spcBef>
              <a:buFontTx/>
              <a:buNone/>
            </a:pPr>
            <a:r>
              <a:rPr lang="es-ES_tradnl" altLang="en-US" sz="2000" dirty="0">
                <a:solidFill>
                  <a:schemeClr val="tx2"/>
                </a:solidFill>
                <a:latin typeface="Arial" panose="020B0604020202020204" pitchFamily="34" charset="0"/>
              </a:rPr>
              <a:t>Densidad de un material en función de la temperatura.</a:t>
            </a:r>
          </a:p>
          <a:p>
            <a:pPr>
              <a:spcBef>
                <a:spcPct val="0"/>
              </a:spcBef>
              <a:buFontTx/>
              <a:buNone/>
            </a:pPr>
            <a:r>
              <a:rPr lang="es-ES_tradnl" altLang="en-US" sz="2000" i="1" dirty="0">
                <a:solidFill>
                  <a:schemeClr val="tx2"/>
                </a:solidFill>
                <a:latin typeface="Arial" panose="020B0604020202020204" pitchFamily="34" charset="0"/>
              </a:rPr>
              <a:t> </a:t>
            </a:r>
          </a:p>
          <a:p>
            <a:pPr>
              <a:spcBef>
                <a:spcPct val="0"/>
              </a:spcBef>
              <a:buFontTx/>
              <a:buNone/>
            </a:pPr>
            <a:r>
              <a:rPr lang="es-ES_tradnl" altLang="en-US" sz="2000" dirty="0">
                <a:solidFill>
                  <a:schemeClr val="tx2"/>
                </a:solidFill>
                <a:latin typeface="Arial" panose="020B0604020202020204" pitchFamily="34" charset="0"/>
              </a:rPr>
              <a:t>Coeficiente de Expansión T: cambio de longitud por grado de temperatura</a:t>
            </a:r>
          </a:p>
          <a:p>
            <a:pPr>
              <a:spcBef>
                <a:spcPct val="0"/>
              </a:spcBef>
              <a:buFontTx/>
              <a:buNone/>
            </a:pPr>
            <a:r>
              <a:rPr lang="fr-FR" sz="2000" dirty="0"/>
              <a:t>L2– L1 = </a:t>
            </a:r>
            <a:r>
              <a:rPr lang="el-GR" sz="2000" dirty="0"/>
              <a:t>α</a:t>
            </a:r>
            <a:r>
              <a:rPr lang="fr-FR" sz="2000" dirty="0"/>
              <a:t>L1 (T2 – T1 ) </a:t>
            </a:r>
          </a:p>
          <a:p>
            <a:pPr>
              <a:spcBef>
                <a:spcPct val="0"/>
              </a:spcBef>
              <a:buFontTx/>
              <a:buNone/>
            </a:pPr>
            <a:endParaRPr lang="fr-FR" altLang="en-US" sz="2000" dirty="0">
              <a:solidFill>
                <a:schemeClr val="tx2"/>
              </a:solidFill>
              <a:latin typeface="Arial" panose="020B0604020202020204" pitchFamily="34" charset="0"/>
            </a:endParaRPr>
          </a:p>
          <a:p>
            <a:pPr>
              <a:spcBef>
                <a:spcPct val="0"/>
              </a:spcBef>
              <a:buFontTx/>
              <a:buNone/>
            </a:pPr>
            <a:r>
              <a:rPr lang="es-ES_tradnl" altLang="en-US" sz="2400" b="1" dirty="0">
                <a:solidFill>
                  <a:schemeClr val="tx2"/>
                </a:solidFill>
                <a:latin typeface="Arial" panose="020B0604020202020204" pitchFamily="34" charset="0"/>
              </a:rPr>
              <a:t>Punto de Fusión / P. de enfriamiento</a:t>
            </a:r>
          </a:p>
          <a:p>
            <a:pPr>
              <a:spcBef>
                <a:spcPct val="0"/>
              </a:spcBef>
              <a:buFontTx/>
              <a:buNone/>
            </a:pPr>
            <a:r>
              <a:rPr lang="es-ES_tradnl" altLang="en-US" sz="2000" dirty="0">
                <a:solidFill>
                  <a:schemeClr val="tx2"/>
                </a:solidFill>
                <a:latin typeface="Arial" panose="020B0604020202020204" pitchFamily="34" charset="0"/>
              </a:rPr>
              <a:t>Paso del material de estado Sólido a Líquido.</a:t>
            </a:r>
          </a:p>
          <a:p>
            <a:pPr>
              <a:spcBef>
                <a:spcPct val="0"/>
              </a:spcBef>
              <a:buFontTx/>
              <a:buNone/>
            </a:pPr>
            <a:endParaRPr lang="es-ES_tradnl" altLang="en-US" sz="2000" dirty="0">
              <a:solidFill>
                <a:schemeClr val="tx2"/>
              </a:solidFill>
              <a:latin typeface="Arial" panose="020B0604020202020204" pitchFamily="34" charset="0"/>
            </a:endParaRPr>
          </a:p>
          <a:p>
            <a:pPr>
              <a:spcBef>
                <a:spcPct val="0"/>
              </a:spcBef>
              <a:buFontTx/>
              <a:buNone/>
            </a:pPr>
            <a:r>
              <a:rPr lang="es-ES_tradnl" altLang="en-US" sz="2000" dirty="0">
                <a:solidFill>
                  <a:schemeClr val="tx2"/>
                </a:solidFill>
                <a:latin typeface="Arial" panose="020B0604020202020204" pitchFamily="34" charset="0"/>
              </a:rPr>
              <a:t>En metales puros existe un PF mientras que en las aleaciones se encuentra un rango (</a:t>
            </a:r>
            <a:r>
              <a:rPr lang="es-ES_tradnl" altLang="en-US" sz="2000" dirty="0" err="1">
                <a:solidFill>
                  <a:schemeClr val="tx2"/>
                </a:solidFill>
                <a:latin typeface="Arial" panose="020B0604020202020204" pitchFamily="34" charset="0"/>
              </a:rPr>
              <a:t>solidus-liquidus</a:t>
            </a:r>
            <a:r>
              <a:rPr lang="es-ES_tradnl" altLang="en-US" sz="2000" dirty="0">
                <a:solidFill>
                  <a:schemeClr val="tx2"/>
                </a:solidFill>
                <a:latin typeface="Arial" panose="020B0604020202020204" pitchFamily="34" charset="0"/>
              </a:rPr>
              <a:t>)</a:t>
            </a:r>
          </a:p>
          <a:p>
            <a:pPr>
              <a:spcBef>
                <a:spcPct val="0"/>
              </a:spcBef>
              <a:buFontTx/>
              <a:buNone/>
            </a:pPr>
            <a:endParaRPr lang="es-ES_tradnl" altLang="en-US" sz="2000" dirty="0">
              <a:solidFill>
                <a:schemeClr val="tx2"/>
              </a:solidFill>
              <a:latin typeface="Arial" panose="020B0604020202020204" pitchFamily="34" charset="0"/>
            </a:endParaRPr>
          </a:p>
          <a:p>
            <a:pPr>
              <a:spcBef>
                <a:spcPct val="0"/>
              </a:spcBef>
              <a:buFontTx/>
              <a:buNone/>
            </a:pPr>
            <a:r>
              <a:rPr lang="es-ES_tradnl" altLang="en-US" sz="2000" dirty="0">
                <a:solidFill>
                  <a:schemeClr val="tx2"/>
                </a:solidFill>
                <a:latin typeface="Arial" panose="020B0604020202020204" pitchFamily="34" charset="0"/>
              </a:rPr>
              <a:t>En materiales no cristalinos, al aumentar la T, existe una transición gradual de sólido a líquido (transición vítrea) En este estado el material presenta una gran plasticidad.</a:t>
            </a:r>
          </a:p>
          <a:p>
            <a:pPr>
              <a:spcBef>
                <a:spcPct val="0"/>
              </a:spcBef>
              <a:buFontTx/>
              <a:buNone/>
            </a:pPr>
            <a:endParaRPr lang="es-ES_tradnl" altLang="en-US" sz="2000" dirty="0">
              <a:solidFill>
                <a:schemeClr val="tx2"/>
              </a:solidFill>
              <a:latin typeface="Arial" panose="020B0604020202020204" pitchFamily="34" charset="0"/>
            </a:endParaRPr>
          </a:p>
        </p:txBody>
      </p:sp>
    </p:spTree>
    <p:extLst>
      <p:ext uri="{BB962C8B-B14F-4D97-AF65-F5344CB8AC3E}">
        <p14:creationId xmlns:p14="http://schemas.microsoft.com/office/powerpoint/2010/main" val="3715273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0D98F-2A6B-CF18-5903-CA7556B3FE10}"/>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1AB484FF-81C0-3063-182D-D0FF745B01D5}"/>
              </a:ext>
            </a:extLst>
          </p:cNvPr>
          <p:cNvSpPr txBox="1"/>
          <p:nvPr/>
        </p:nvSpPr>
        <p:spPr>
          <a:xfrm>
            <a:off x="280763" y="424806"/>
            <a:ext cx="4447991" cy="769441"/>
          </a:xfrm>
          <a:prstGeom prst="rect">
            <a:avLst/>
          </a:prstGeom>
          <a:noFill/>
        </p:spPr>
        <p:txBody>
          <a:bodyPr wrap="square" rtlCol="0">
            <a:spAutoFit/>
          </a:bodyPr>
          <a:lstStyle/>
          <a:p>
            <a:r>
              <a:rPr lang="es-AR" sz="4400" b="1" dirty="0">
                <a:latin typeface="Arial Black" panose="020B0A04020102020204" pitchFamily="34" charset="0"/>
              </a:rPr>
              <a:t>Volumétricas</a:t>
            </a:r>
          </a:p>
        </p:txBody>
      </p:sp>
      <p:sp>
        <p:nvSpPr>
          <p:cNvPr id="20" name="Rectangle 2">
            <a:extLst>
              <a:ext uri="{FF2B5EF4-FFF2-40B4-BE49-F238E27FC236}">
                <a16:creationId xmlns:a16="http://schemas.microsoft.com/office/drawing/2014/main" id="{CD08AE85-E5AA-C8B2-6E8B-5DC3B55D1006}"/>
              </a:ext>
            </a:extLst>
          </p:cNvPr>
          <p:cNvSpPr>
            <a:spLocks noChangeArrowheads="1"/>
          </p:cNvSpPr>
          <p:nvPr/>
        </p:nvSpPr>
        <p:spPr bwMode="auto">
          <a:xfrm>
            <a:off x="182791" y="838493"/>
            <a:ext cx="4643934" cy="2465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MX" sz="2800" dirty="0"/>
              <a:t>Relacionadas con el volumen de los sólidos y la manera en que las afecta la temperatura.</a:t>
            </a:r>
            <a:endParaRPr lang="es-ES_tradnl" altLang="en-US" sz="4400" dirty="0">
              <a:latin typeface="Arial" panose="020B0604020202020204" pitchFamily="34" charset="0"/>
            </a:endParaRPr>
          </a:p>
        </p:txBody>
      </p:sp>
      <p:sp>
        <p:nvSpPr>
          <p:cNvPr id="2" name="Rectangle 2">
            <a:extLst>
              <a:ext uri="{FF2B5EF4-FFF2-40B4-BE49-F238E27FC236}">
                <a16:creationId xmlns:a16="http://schemas.microsoft.com/office/drawing/2014/main" id="{A293F744-E427-2161-93C4-00739771051B}"/>
              </a:ext>
            </a:extLst>
          </p:cNvPr>
          <p:cNvSpPr>
            <a:spLocks noChangeArrowheads="1"/>
          </p:cNvSpPr>
          <p:nvPr/>
        </p:nvSpPr>
        <p:spPr bwMode="auto">
          <a:xfrm>
            <a:off x="5850340" y="424806"/>
            <a:ext cx="6060897" cy="660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n-US" sz="2400" b="1" dirty="0">
                <a:solidFill>
                  <a:schemeClr val="tx2"/>
                </a:solidFill>
                <a:latin typeface="Arial" panose="020B0604020202020204" pitchFamily="34" charset="0"/>
              </a:rPr>
              <a:t>Expansión Térmica</a:t>
            </a:r>
          </a:p>
          <a:p>
            <a:pPr>
              <a:spcBef>
                <a:spcPct val="0"/>
              </a:spcBef>
              <a:buFontTx/>
              <a:buNone/>
            </a:pPr>
            <a:r>
              <a:rPr lang="es-ES_tradnl" altLang="en-US" sz="2000" dirty="0">
                <a:solidFill>
                  <a:schemeClr val="tx2"/>
                </a:solidFill>
                <a:latin typeface="Arial" panose="020B0604020202020204" pitchFamily="34" charset="0"/>
              </a:rPr>
              <a:t>Densidad de un material en función de la temperatura.</a:t>
            </a:r>
          </a:p>
          <a:p>
            <a:pPr>
              <a:spcBef>
                <a:spcPct val="0"/>
              </a:spcBef>
              <a:buFontTx/>
              <a:buNone/>
            </a:pPr>
            <a:r>
              <a:rPr lang="es-ES_tradnl" altLang="en-US" sz="2000" i="1" dirty="0">
                <a:solidFill>
                  <a:schemeClr val="tx2"/>
                </a:solidFill>
                <a:latin typeface="Arial" panose="020B0604020202020204" pitchFamily="34" charset="0"/>
              </a:rPr>
              <a:t> </a:t>
            </a:r>
          </a:p>
          <a:p>
            <a:pPr>
              <a:spcBef>
                <a:spcPct val="0"/>
              </a:spcBef>
              <a:buFontTx/>
              <a:buNone/>
            </a:pPr>
            <a:r>
              <a:rPr lang="es-ES_tradnl" altLang="en-US" sz="2000" dirty="0">
                <a:solidFill>
                  <a:schemeClr val="tx2"/>
                </a:solidFill>
                <a:latin typeface="Arial" panose="020B0604020202020204" pitchFamily="34" charset="0"/>
              </a:rPr>
              <a:t>Coeficiente de Expansión T: cambio de longitud por grado de temperatura</a:t>
            </a:r>
          </a:p>
          <a:p>
            <a:pPr>
              <a:spcBef>
                <a:spcPct val="0"/>
              </a:spcBef>
              <a:buFontTx/>
              <a:buNone/>
            </a:pPr>
            <a:r>
              <a:rPr lang="fr-FR" sz="2000" dirty="0"/>
              <a:t>L2– L1 = </a:t>
            </a:r>
            <a:r>
              <a:rPr lang="el-GR" sz="2000" dirty="0"/>
              <a:t>α</a:t>
            </a:r>
            <a:r>
              <a:rPr lang="fr-FR" sz="2000" dirty="0"/>
              <a:t>L1 (T2 – T1 ) </a:t>
            </a:r>
          </a:p>
          <a:p>
            <a:pPr>
              <a:spcBef>
                <a:spcPct val="0"/>
              </a:spcBef>
              <a:buFontTx/>
              <a:buNone/>
            </a:pPr>
            <a:endParaRPr lang="fr-FR" altLang="en-US" sz="2000" dirty="0">
              <a:solidFill>
                <a:schemeClr val="tx2"/>
              </a:solidFill>
              <a:latin typeface="Arial" panose="020B0604020202020204" pitchFamily="34" charset="0"/>
            </a:endParaRPr>
          </a:p>
          <a:p>
            <a:pPr>
              <a:spcBef>
                <a:spcPct val="0"/>
              </a:spcBef>
              <a:buFontTx/>
              <a:buNone/>
            </a:pPr>
            <a:r>
              <a:rPr lang="es-ES_tradnl" altLang="en-US" sz="2400" b="1" dirty="0">
                <a:solidFill>
                  <a:schemeClr val="tx2"/>
                </a:solidFill>
                <a:latin typeface="Arial" panose="020B0604020202020204" pitchFamily="34" charset="0"/>
              </a:rPr>
              <a:t>Punto de Fusión / P. de enfriamiento</a:t>
            </a:r>
          </a:p>
          <a:p>
            <a:pPr>
              <a:spcBef>
                <a:spcPct val="0"/>
              </a:spcBef>
              <a:buFontTx/>
              <a:buNone/>
            </a:pPr>
            <a:r>
              <a:rPr lang="es-ES_tradnl" altLang="en-US" sz="2000" dirty="0">
                <a:solidFill>
                  <a:schemeClr val="tx2"/>
                </a:solidFill>
                <a:latin typeface="Arial" panose="020B0604020202020204" pitchFamily="34" charset="0"/>
              </a:rPr>
              <a:t>Paso del material de estado Sólido a Líquido.</a:t>
            </a:r>
          </a:p>
          <a:p>
            <a:pPr>
              <a:spcBef>
                <a:spcPct val="0"/>
              </a:spcBef>
              <a:buFontTx/>
              <a:buNone/>
            </a:pPr>
            <a:endParaRPr lang="es-ES_tradnl" altLang="en-US" sz="2000" dirty="0">
              <a:solidFill>
                <a:schemeClr val="tx2"/>
              </a:solidFill>
              <a:latin typeface="Arial" panose="020B0604020202020204" pitchFamily="34" charset="0"/>
            </a:endParaRPr>
          </a:p>
          <a:p>
            <a:pPr>
              <a:spcBef>
                <a:spcPct val="0"/>
              </a:spcBef>
              <a:buFontTx/>
              <a:buNone/>
            </a:pPr>
            <a:r>
              <a:rPr lang="es-ES_tradnl" altLang="en-US" sz="2000" dirty="0">
                <a:solidFill>
                  <a:schemeClr val="tx2"/>
                </a:solidFill>
                <a:latin typeface="Arial" panose="020B0604020202020204" pitchFamily="34" charset="0"/>
              </a:rPr>
              <a:t>En metales puros existe un PF mientras que en las aleaciones se encuentra un rango (</a:t>
            </a:r>
            <a:r>
              <a:rPr lang="es-ES_tradnl" altLang="en-US" sz="2000" dirty="0" err="1">
                <a:solidFill>
                  <a:schemeClr val="tx2"/>
                </a:solidFill>
                <a:latin typeface="Arial" panose="020B0604020202020204" pitchFamily="34" charset="0"/>
              </a:rPr>
              <a:t>solidus-liquidus</a:t>
            </a:r>
            <a:r>
              <a:rPr lang="es-ES_tradnl" altLang="en-US" sz="2000" dirty="0">
                <a:solidFill>
                  <a:schemeClr val="tx2"/>
                </a:solidFill>
                <a:latin typeface="Arial" panose="020B0604020202020204" pitchFamily="34" charset="0"/>
              </a:rPr>
              <a:t>)</a:t>
            </a:r>
          </a:p>
          <a:p>
            <a:pPr>
              <a:spcBef>
                <a:spcPct val="0"/>
              </a:spcBef>
              <a:buFontTx/>
              <a:buNone/>
            </a:pPr>
            <a:endParaRPr lang="es-ES_tradnl" altLang="en-US" sz="2000" dirty="0">
              <a:solidFill>
                <a:schemeClr val="tx2"/>
              </a:solidFill>
              <a:latin typeface="Arial" panose="020B0604020202020204" pitchFamily="34" charset="0"/>
            </a:endParaRPr>
          </a:p>
          <a:p>
            <a:pPr>
              <a:spcBef>
                <a:spcPct val="0"/>
              </a:spcBef>
              <a:buFontTx/>
              <a:buNone/>
            </a:pPr>
            <a:r>
              <a:rPr lang="es-ES_tradnl" altLang="en-US" sz="2000" dirty="0">
                <a:solidFill>
                  <a:schemeClr val="tx2"/>
                </a:solidFill>
                <a:latin typeface="Arial" panose="020B0604020202020204" pitchFamily="34" charset="0"/>
              </a:rPr>
              <a:t>En materiales no cristalinos, al aumentar la T, existe una transición gradual de sólido a líquido (transición vítrea) En este estado el material presenta una gran plasticidad.</a:t>
            </a:r>
          </a:p>
          <a:p>
            <a:pPr>
              <a:spcBef>
                <a:spcPct val="0"/>
              </a:spcBef>
              <a:buFontTx/>
              <a:buNone/>
            </a:pPr>
            <a:endParaRPr lang="es-ES_tradnl" altLang="en-US" sz="2000" dirty="0">
              <a:solidFill>
                <a:schemeClr val="tx2"/>
              </a:solidFill>
              <a:latin typeface="Arial" panose="020B0604020202020204" pitchFamily="34" charset="0"/>
            </a:endParaRPr>
          </a:p>
        </p:txBody>
      </p:sp>
      <p:pic>
        <p:nvPicPr>
          <p:cNvPr id="4" name="Picture 3">
            <a:extLst>
              <a:ext uri="{FF2B5EF4-FFF2-40B4-BE49-F238E27FC236}">
                <a16:creationId xmlns:a16="http://schemas.microsoft.com/office/drawing/2014/main" id="{22846ECD-C6BC-FD6B-263C-95FD77907953}"/>
              </a:ext>
            </a:extLst>
          </p:cNvPr>
          <p:cNvPicPr>
            <a:picLocks noChangeAspect="1"/>
          </p:cNvPicPr>
          <p:nvPr/>
        </p:nvPicPr>
        <p:blipFill>
          <a:blip r:embed="rId3"/>
          <a:stretch>
            <a:fillRect/>
          </a:stretch>
        </p:blipFill>
        <p:spPr>
          <a:xfrm>
            <a:off x="83040" y="3249866"/>
            <a:ext cx="5185098" cy="3574938"/>
          </a:xfrm>
          <a:prstGeom prst="rect">
            <a:avLst/>
          </a:prstGeom>
        </p:spPr>
      </p:pic>
    </p:spTree>
    <p:extLst>
      <p:ext uri="{BB962C8B-B14F-4D97-AF65-F5344CB8AC3E}">
        <p14:creationId xmlns:p14="http://schemas.microsoft.com/office/powerpoint/2010/main" val="3843549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5 Marcador de número de diapositiva">
            <a:extLst>
              <a:ext uri="{FF2B5EF4-FFF2-40B4-BE49-F238E27FC236}">
                <a16:creationId xmlns:a16="http://schemas.microsoft.com/office/drawing/2014/main" id="{2CD39AA2-2C9F-B172-0B07-4A6697E5D712}"/>
              </a:ext>
            </a:extLst>
          </p:cNvPr>
          <p:cNvSpPr>
            <a:spLocks noGrp="1" noChangeArrowheads="1"/>
          </p:cNvSpPr>
          <p:nvPr>
            <p:ph type="sldNum" sz="quarter" idx="12"/>
          </p:nvPr>
        </p:nvSpPr>
        <p:spPr bwMode="auto">
          <a:xfrm>
            <a:off x="8256588" y="6453188"/>
            <a:ext cx="2311400" cy="80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E2F971-6C95-4721-ABF0-EF58339F993F}" type="slidenum">
              <a:rPr lang="es-AR" altLang="es-AR" sz="1200">
                <a:solidFill>
                  <a:srgbClr val="898989"/>
                </a:solidFill>
              </a:rPr>
              <a:pPr>
                <a:spcBef>
                  <a:spcPct val="0"/>
                </a:spcBef>
                <a:buFontTx/>
                <a:buNone/>
              </a:pPr>
              <a:t>6</a:t>
            </a:fld>
            <a:endParaRPr lang="es-AR" altLang="es-AR" sz="1200">
              <a:solidFill>
                <a:srgbClr val="898989"/>
              </a:solidFill>
            </a:endParaRPr>
          </a:p>
        </p:txBody>
      </p:sp>
      <p:pic>
        <p:nvPicPr>
          <p:cNvPr id="3" name="Picture 2">
            <a:extLst>
              <a:ext uri="{FF2B5EF4-FFF2-40B4-BE49-F238E27FC236}">
                <a16:creationId xmlns:a16="http://schemas.microsoft.com/office/drawing/2014/main" id="{73A53690-34EF-A109-DF27-3DE672079E3B}"/>
              </a:ext>
            </a:extLst>
          </p:cNvPr>
          <p:cNvPicPr>
            <a:picLocks noChangeAspect="1"/>
          </p:cNvPicPr>
          <p:nvPr/>
        </p:nvPicPr>
        <p:blipFill>
          <a:blip r:embed="rId3"/>
          <a:stretch>
            <a:fillRect/>
          </a:stretch>
        </p:blipFill>
        <p:spPr>
          <a:xfrm>
            <a:off x="1201003" y="25128"/>
            <a:ext cx="10322257" cy="683287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273A9-2760-21F0-60DD-90224A0E32E9}"/>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4D39ABBC-70F7-557A-36F0-4B9524D72436}"/>
              </a:ext>
            </a:extLst>
          </p:cNvPr>
          <p:cNvSpPr txBox="1"/>
          <p:nvPr/>
        </p:nvSpPr>
        <p:spPr>
          <a:xfrm>
            <a:off x="466297" y="420702"/>
            <a:ext cx="3771629" cy="1446550"/>
          </a:xfrm>
          <a:prstGeom prst="rect">
            <a:avLst/>
          </a:prstGeom>
          <a:noFill/>
        </p:spPr>
        <p:txBody>
          <a:bodyPr wrap="square" rtlCol="0">
            <a:spAutoFit/>
          </a:bodyPr>
          <a:lstStyle/>
          <a:p>
            <a:r>
              <a:rPr lang="es-AR" sz="3600" b="1" dirty="0">
                <a:latin typeface="Arial Black" panose="020B0A04020102020204" pitchFamily="34" charset="0"/>
              </a:rPr>
              <a:t>Propiedades</a:t>
            </a:r>
            <a:r>
              <a:rPr lang="es-AR" sz="4400" b="1" dirty="0">
                <a:latin typeface="Arial Black" panose="020B0A04020102020204" pitchFamily="34" charset="0"/>
              </a:rPr>
              <a:t> Térmicas</a:t>
            </a:r>
          </a:p>
        </p:txBody>
      </p:sp>
      <p:sp>
        <p:nvSpPr>
          <p:cNvPr id="6" name="Rectangle 2">
            <a:extLst>
              <a:ext uri="{FF2B5EF4-FFF2-40B4-BE49-F238E27FC236}">
                <a16:creationId xmlns:a16="http://schemas.microsoft.com/office/drawing/2014/main" id="{A898D9B5-6A18-1C8F-D25A-6247BEF64D24}"/>
              </a:ext>
            </a:extLst>
          </p:cNvPr>
          <p:cNvSpPr>
            <a:spLocks noChangeArrowheads="1"/>
          </p:cNvSpPr>
          <p:nvPr/>
        </p:nvSpPr>
        <p:spPr bwMode="auto">
          <a:xfrm>
            <a:off x="5819596" y="1867252"/>
            <a:ext cx="5445587" cy="260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n-US" sz="2000" b="1" dirty="0">
                <a:solidFill>
                  <a:schemeClr val="tx2"/>
                </a:solidFill>
                <a:latin typeface="Arial" panose="020B0604020202020204" pitchFamily="34" charset="0"/>
              </a:rPr>
              <a:t>Conductividad térmica:</a:t>
            </a:r>
            <a:br>
              <a:rPr lang="es-ES_tradnl" altLang="en-US" sz="1600" dirty="0">
                <a:solidFill>
                  <a:schemeClr val="tx2"/>
                </a:solidFill>
                <a:latin typeface="Arial" panose="020B0604020202020204" pitchFamily="34" charset="0"/>
              </a:rPr>
            </a:br>
            <a:r>
              <a:rPr lang="es-AR" sz="2000" dirty="0"/>
              <a:t>Transferencia de energía térmica dentro de un material </a:t>
            </a:r>
          </a:p>
          <a:p>
            <a:pPr>
              <a:spcBef>
                <a:spcPct val="0"/>
              </a:spcBef>
              <a:buFontTx/>
              <a:buNone/>
            </a:pPr>
            <a:endParaRPr lang="es-AR" sz="2000" dirty="0"/>
          </a:p>
          <a:p>
            <a:pPr>
              <a:spcBef>
                <a:spcPct val="0"/>
              </a:spcBef>
              <a:buFontTx/>
              <a:buNone/>
            </a:pPr>
            <a:r>
              <a:rPr lang="es-MX" sz="2000" dirty="0"/>
              <a:t>En el análisis de la transferencia de calor es frecuente encontrar la razón de conductividad térmica a calor específico volumétrico. Se denomina difusión térmica</a:t>
            </a:r>
            <a:endParaRPr lang="es-ES_tradnl" altLang="en-US" sz="2000" dirty="0">
              <a:latin typeface="Arial" panose="020B0604020202020204" pitchFamily="34" charset="0"/>
            </a:endParaRPr>
          </a:p>
        </p:txBody>
      </p:sp>
      <p:sp>
        <p:nvSpPr>
          <p:cNvPr id="9" name="TextBox 8">
            <a:extLst>
              <a:ext uri="{FF2B5EF4-FFF2-40B4-BE49-F238E27FC236}">
                <a16:creationId xmlns:a16="http://schemas.microsoft.com/office/drawing/2014/main" id="{C3D5F7FD-D9EC-61E2-6B8D-08449973C469}"/>
              </a:ext>
            </a:extLst>
          </p:cNvPr>
          <p:cNvSpPr txBox="1"/>
          <p:nvPr/>
        </p:nvSpPr>
        <p:spPr>
          <a:xfrm>
            <a:off x="441654" y="2282314"/>
            <a:ext cx="4568910" cy="4154984"/>
          </a:xfrm>
          <a:prstGeom prst="rect">
            <a:avLst/>
          </a:prstGeom>
          <a:noFill/>
        </p:spPr>
        <p:txBody>
          <a:bodyPr wrap="square">
            <a:spAutoFit/>
          </a:bodyPr>
          <a:lstStyle/>
          <a:p>
            <a:r>
              <a:rPr lang="es-MX" sz="2400" b="1" dirty="0"/>
              <a:t>Calor específico </a:t>
            </a:r>
          </a:p>
          <a:p>
            <a:r>
              <a:rPr lang="es-MX" sz="2400" dirty="0"/>
              <a:t>Cantidad de Energía requerida para aumentar la T de la masa de material en 1°C. </a:t>
            </a:r>
          </a:p>
          <a:p>
            <a:r>
              <a:rPr lang="es-AR" sz="2400" dirty="0"/>
              <a:t>			     	</a:t>
            </a:r>
            <a:r>
              <a:rPr lang="pl-PL" sz="2400" dirty="0"/>
              <a:t>H = C W(T2 −T1 ) </a:t>
            </a:r>
            <a:endParaRPr lang="es-MX" sz="2400" dirty="0"/>
          </a:p>
          <a:p>
            <a:endParaRPr lang="es-MX" sz="2400" dirty="0"/>
          </a:p>
          <a:p>
            <a:r>
              <a:rPr lang="es-MX" sz="2400" dirty="0"/>
              <a:t>Si multiplicamos esto por una cantidad de volumen, podemos obtener el </a:t>
            </a:r>
            <a:r>
              <a:rPr lang="es-MX" sz="2400" b="1" dirty="0"/>
              <a:t>Calor especifico volumétrico. </a:t>
            </a:r>
          </a:p>
          <a:p>
            <a:r>
              <a:rPr lang="es-AR" sz="2400" dirty="0"/>
              <a:t>                                 J/mm3</a:t>
            </a:r>
          </a:p>
        </p:txBody>
      </p:sp>
      <p:sp>
        <p:nvSpPr>
          <p:cNvPr id="12" name="Rectangle 2">
            <a:extLst>
              <a:ext uri="{FF2B5EF4-FFF2-40B4-BE49-F238E27FC236}">
                <a16:creationId xmlns:a16="http://schemas.microsoft.com/office/drawing/2014/main" id="{57C1F73D-E688-4920-2C23-D0EFB5EA66A1}"/>
              </a:ext>
            </a:extLst>
          </p:cNvPr>
          <p:cNvSpPr>
            <a:spLocks noChangeArrowheads="1"/>
          </p:cNvSpPr>
          <p:nvPr/>
        </p:nvSpPr>
        <p:spPr bwMode="auto">
          <a:xfrm>
            <a:off x="5819595" y="5022247"/>
            <a:ext cx="6408799" cy="1568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n-US" sz="2000" dirty="0">
                <a:solidFill>
                  <a:schemeClr val="tx2"/>
                </a:solidFill>
                <a:latin typeface="Arial" panose="020B0604020202020204" pitchFamily="34" charset="0"/>
              </a:rPr>
              <a:t>En una gran mayoría de los procesos de manufactura se genera calor. </a:t>
            </a:r>
          </a:p>
          <a:p>
            <a:pPr>
              <a:spcBef>
                <a:spcPct val="0"/>
              </a:spcBef>
              <a:buFontTx/>
              <a:buNone/>
            </a:pPr>
            <a:r>
              <a:rPr lang="es-ES_tradnl" altLang="en-US" sz="2000" b="1" dirty="0">
                <a:solidFill>
                  <a:schemeClr val="tx2"/>
                </a:solidFill>
                <a:latin typeface="Arial" panose="020B0604020202020204" pitchFamily="34" charset="0"/>
              </a:rPr>
              <a:t>Objetivo del proceso </a:t>
            </a:r>
          </a:p>
          <a:p>
            <a:pPr>
              <a:spcBef>
                <a:spcPct val="0"/>
              </a:spcBef>
              <a:buFontTx/>
              <a:buNone/>
            </a:pPr>
            <a:r>
              <a:rPr lang="es-ES_tradnl" altLang="en-US" sz="2000" b="1" dirty="0">
                <a:solidFill>
                  <a:schemeClr val="tx2"/>
                </a:solidFill>
                <a:latin typeface="Arial" panose="020B0604020202020204" pitchFamily="34" charset="0"/>
              </a:rPr>
              <a:t>Energía residual</a:t>
            </a:r>
            <a:br>
              <a:rPr lang="es-ES_tradnl" altLang="en-US" sz="1600" dirty="0">
                <a:solidFill>
                  <a:schemeClr val="tx2"/>
                </a:solidFill>
                <a:latin typeface="Arial" panose="020B0604020202020204" pitchFamily="34" charset="0"/>
              </a:rPr>
            </a:br>
            <a:br>
              <a:rPr lang="es-ES_tradnl" altLang="en-US" sz="2000" dirty="0">
                <a:latin typeface="Arial" panose="020B0604020202020204" pitchFamily="34" charset="0"/>
              </a:rPr>
            </a:br>
            <a:endParaRPr lang="es-ES_tradnl" altLang="en-US" sz="2000" dirty="0">
              <a:latin typeface="Arial" panose="020B0604020202020204" pitchFamily="34" charset="0"/>
            </a:endParaRPr>
          </a:p>
        </p:txBody>
      </p:sp>
      <p:pic>
        <p:nvPicPr>
          <p:cNvPr id="3" name="Picture 2">
            <a:extLst>
              <a:ext uri="{FF2B5EF4-FFF2-40B4-BE49-F238E27FC236}">
                <a16:creationId xmlns:a16="http://schemas.microsoft.com/office/drawing/2014/main" id="{949FDCB1-595A-4A79-45FB-FE721F040A4C}"/>
              </a:ext>
            </a:extLst>
          </p:cNvPr>
          <p:cNvPicPr>
            <a:picLocks noChangeAspect="1"/>
          </p:cNvPicPr>
          <p:nvPr/>
        </p:nvPicPr>
        <p:blipFill>
          <a:blip r:embed="rId3"/>
          <a:stretch>
            <a:fillRect/>
          </a:stretch>
        </p:blipFill>
        <p:spPr>
          <a:xfrm>
            <a:off x="11038199" y="2282314"/>
            <a:ext cx="833988" cy="570068"/>
          </a:xfrm>
          <a:prstGeom prst="rect">
            <a:avLst/>
          </a:prstGeom>
        </p:spPr>
      </p:pic>
    </p:spTree>
    <p:extLst>
      <p:ext uri="{BB962C8B-B14F-4D97-AF65-F5344CB8AC3E}">
        <p14:creationId xmlns:p14="http://schemas.microsoft.com/office/powerpoint/2010/main" val="17742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EB047-88E1-F4E9-BB85-3A02624ABCAA}"/>
            </a:ext>
          </a:extLst>
        </p:cNvPr>
        <p:cNvGrpSpPr/>
        <p:nvPr/>
      </p:nvGrpSpPr>
      <p:grpSpPr>
        <a:xfrm>
          <a:off x="0" y="0"/>
          <a:ext cx="0" cy="0"/>
          <a:chOff x="0" y="0"/>
          <a:chExt cx="0" cy="0"/>
        </a:xfrm>
      </p:grpSpPr>
      <p:sp>
        <p:nvSpPr>
          <p:cNvPr id="11266" name="5 Marcador de número de diapositiva">
            <a:extLst>
              <a:ext uri="{FF2B5EF4-FFF2-40B4-BE49-F238E27FC236}">
                <a16:creationId xmlns:a16="http://schemas.microsoft.com/office/drawing/2014/main" id="{B4D0B4BF-8BE2-0D31-9EC0-6FB22339917F}"/>
              </a:ext>
            </a:extLst>
          </p:cNvPr>
          <p:cNvSpPr>
            <a:spLocks noGrp="1" noChangeArrowheads="1"/>
          </p:cNvSpPr>
          <p:nvPr>
            <p:ph type="sldNum" sz="quarter" idx="12"/>
          </p:nvPr>
        </p:nvSpPr>
        <p:spPr bwMode="auto">
          <a:xfrm>
            <a:off x="8256588" y="6453188"/>
            <a:ext cx="2311400" cy="80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E2F971-6C95-4721-ABF0-EF58339F993F}" type="slidenum">
              <a:rPr lang="es-AR" altLang="es-AR" sz="1200">
                <a:solidFill>
                  <a:srgbClr val="898989"/>
                </a:solidFill>
              </a:rPr>
              <a:pPr>
                <a:spcBef>
                  <a:spcPct val="0"/>
                </a:spcBef>
                <a:buFontTx/>
                <a:buNone/>
              </a:pPr>
              <a:t>8</a:t>
            </a:fld>
            <a:endParaRPr lang="es-AR" altLang="es-AR" sz="1200">
              <a:solidFill>
                <a:srgbClr val="898989"/>
              </a:solidFill>
            </a:endParaRPr>
          </a:p>
        </p:txBody>
      </p:sp>
      <p:pic>
        <p:nvPicPr>
          <p:cNvPr id="4" name="Picture 3">
            <a:extLst>
              <a:ext uri="{FF2B5EF4-FFF2-40B4-BE49-F238E27FC236}">
                <a16:creationId xmlns:a16="http://schemas.microsoft.com/office/drawing/2014/main" id="{BC75A5F5-E22F-24AB-A2A5-00F08C2883A0}"/>
              </a:ext>
            </a:extLst>
          </p:cNvPr>
          <p:cNvPicPr>
            <a:picLocks noChangeAspect="1"/>
          </p:cNvPicPr>
          <p:nvPr/>
        </p:nvPicPr>
        <p:blipFill>
          <a:blip r:embed="rId3"/>
          <a:stretch>
            <a:fillRect/>
          </a:stretch>
        </p:blipFill>
        <p:spPr>
          <a:xfrm>
            <a:off x="1122283" y="931458"/>
            <a:ext cx="10903239" cy="4759658"/>
          </a:xfrm>
          <a:prstGeom prst="rect">
            <a:avLst/>
          </a:prstGeom>
        </p:spPr>
      </p:pic>
    </p:spTree>
    <p:extLst>
      <p:ext uri="{BB962C8B-B14F-4D97-AF65-F5344CB8AC3E}">
        <p14:creationId xmlns:p14="http://schemas.microsoft.com/office/powerpoint/2010/main" val="3167898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487CF-31CB-2010-A6E8-9515E3EF765C}"/>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394AAED7-640B-7838-3BC6-FF0074459D7E}"/>
              </a:ext>
            </a:extLst>
          </p:cNvPr>
          <p:cNvSpPr txBox="1"/>
          <p:nvPr/>
        </p:nvSpPr>
        <p:spPr>
          <a:xfrm>
            <a:off x="466297" y="420702"/>
            <a:ext cx="3771629" cy="1446550"/>
          </a:xfrm>
          <a:prstGeom prst="rect">
            <a:avLst/>
          </a:prstGeom>
          <a:noFill/>
        </p:spPr>
        <p:txBody>
          <a:bodyPr wrap="square" rtlCol="0">
            <a:spAutoFit/>
          </a:bodyPr>
          <a:lstStyle/>
          <a:p>
            <a:r>
              <a:rPr lang="es-AR" sz="3600" b="1" dirty="0">
                <a:latin typeface="Arial Black" panose="020B0A04020102020204" pitchFamily="34" charset="0"/>
              </a:rPr>
              <a:t>Propiedades</a:t>
            </a:r>
            <a:r>
              <a:rPr lang="es-AR" sz="4400" b="1" dirty="0">
                <a:latin typeface="Arial Black" panose="020B0A04020102020204" pitchFamily="34" charset="0"/>
              </a:rPr>
              <a:t> Eléctricas</a:t>
            </a:r>
          </a:p>
        </p:txBody>
      </p:sp>
      <p:sp>
        <p:nvSpPr>
          <p:cNvPr id="6" name="Rectangle 2">
            <a:extLst>
              <a:ext uri="{FF2B5EF4-FFF2-40B4-BE49-F238E27FC236}">
                <a16:creationId xmlns:a16="http://schemas.microsoft.com/office/drawing/2014/main" id="{D27F5FAE-9C0F-423B-C629-B6133CE6DEB0}"/>
              </a:ext>
            </a:extLst>
          </p:cNvPr>
          <p:cNvSpPr>
            <a:spLocks noChangeArrowheads="1"/>
          </p:cNvSpPr>
          <p:nvPr/>
        </p:nvSpPr>
        <p:spPr bwMode="auto">
          <a:xfrm>
            <a:off x="6009606" y="420701"/>
            <a:ext cx="5740741" cy="643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n-US" sz="2000" b="1" dirty="0">
                <a:solidFill>
                  <a:schemeClr val="tx2"/>
                </a:solidFill>
                <a:latin typeface="Arial" panose="020B0604020202020204" pitchFamily="34" charset="0"/>
              </a:rPr>
              <a:t>Dieléctricos</a:t>
            </a:r>
            <a:br>
              <a:rPr lang="es-ES_tradnl" altLang="en-US" sz="1600" dirty="0">
                <a:solidFill>
                  <a:schemeClr val="tx2"/>
                </a:solidFill>
                <a:latin typeface="Arial" panose="020B0604020202020204" pitchFamily="34" charset="0"/>
              </a:rPr>
            </a:br>
            <a:r>
              <a:rPr lang="es-MX" altLang="en-US" sz="2000" dirty="0">
                <a:solidFill>
                  <a:schemeClr val="tx2"/>
                </a:solidFill>
                <a:latin typeface="Arial" panose="020B0604020202020204" pitchFamily="34" charset="0"/>
              </a:rPr>
              <a:t>N</a:t>
            </a:r>
            <a:r>
              <a:rPr lang="es-MX" sz="2000" dirty="0"/>
              <a:t>o es conductor de corriente directa. Es un material que se puede colocar entre dos electrodos sin que conduzca la corriente entre ellos. Sin embargo, si el voltaje es suficiente mente alto, la corriente pasará de súbito a través del material, por ejemplo en forma de un arco.</a:t>
            </a:r>
          </a:p>
          <a:p>
            <a:pPr>
              <a:spcBef>
                <a:spcPct val="0"/>
              </a:spcBef>
              <a:buFontTx/>
              <a:buNone/>
            </a:pPr>
            <a:endParaRPr lang="es-MX" sz="2000" b="1" dirty="0"/>
          </a:p>
          <a:p>
            <a:pPr>
              <a:spcBef>
                <a:spcPct val="0"/>
              </a:spcBef>
              <a:buFontTx/>
              <a:buNone/>
            </a:pPr>
            <a:r>
              <a:rPr lang="es-MX" sz="2000" b="1" dirty="0"/>
              <a:t>Conductores</a:t>
            </a:r>
          </a:p>
          <a:p>
            <a:pPr>
              <a:spcBef>
                <a:spcPct val="0"/>
              </a:spcBef>
              <a:buFontTx/>
              <a:buNone/>
            </a:pPr>
            <a:r>
              <a:rPr lang="es-MX" sz="2000" dirty="0"/>
              <a:t>Presentan un paso de energía con poca resistencia. </a:t>
            </a:r>
          </a:p>
          <a:p>
            <a:pPr>
              <a:spcBef>
                <a:spcPct val="0"/>
              </a:spcBef>
              <a:buFontTx/>
              <a:buNone/>
            </a:pPr>
            <a:endParaRPr lang="es-MX" sz="2000" dirty="0"/>
          </a:p>
          <a:p>
            <a:pPr>
              <a:spcBef>
                <a:spcPct val="0"/>
              </a:spcBef>
              <a:buFontTx/>
              <a:buNone/>
            </a:pPr>
            <a:r>
              <a:rPr lang="es-MX" sz="2000" b="1" dirty="0"/>
              <a:t>Semiconductores</a:t>
            </a:r>
          </a:p>
          <a:p>
            <a:pPr>
              <a:spcBef>
                <a:spcPct val="0"/>
              </a:spcBef>
              <a:buFontTx/>
              <a:buNone/>
            </a:pPr>
            <a:r>
              <a:rPr lang="es-MX" sz="2000" dirty="0"/>
              <a:t>Flujo de electricidad entre los </a:t>
            </a:r>
            <a:r>
              <a:rPr lang="es-MX" sz="2000" i="1" dirty="0"/>
              <a:t>aislantes </a:t>
            </a:r>
            <a:r>
              <a:rPr lang="es-MX" sz="2000" dirty="0"/>
              <a:t>y </a:t>
            </a:r>
            <a:r>
              <a:rPr lang="es-MX" sz="2000" i="1" dirty="0"/>
              <a:t>conductores. </a:t>
            </a:r>
          </a:p>
          <a:p>
            <a:pPr>
              <a:spcBef>
                <a:spcPct val="0"/>
              </a:spcBef>
              <a:buFontTx/>
              <a:buNone/>
            </a:pPr>
            <a:r>
              <a:rPr lang="es-MX" sz="2000" dirty="0"/>
              <a:t>Muy utilizados por su bajo coste. Sumado a su fácil procesamiento para transformarlos en aislantes con conductores (Si y microchips) </a:t>
            </a:r>
          </a:p>
          <a:p>
            <a:pPr>
              <a:spcBef>
                <a:spcPct val="0"/>
              </a:spcBef>
              <a:buFontTx/>
              <a:buNone/>
            </a:pPr>
            <a:endParaRPr lang="es-MX" sz="2000" b="1" dirty="0"/>
          </a:p>
          <a:p>
            <a:pPr>
              <a:spcBef>
                <a:spcPct val="0"/>
              </a:spcBef>
              <a:buFontTx/>
              <a:buNone/>
            </a:pPr>
            <a:r>
              <a:rPr lang="es-MX" sz="2000" b="1" dirty="0"/>
              <a:t>Superconductores</a:t>
            </a:r>
          </a:p>
          <a:p>
            <a:pPr>
              <a:spcBef>
                <a:spcPct val="0"/>
              </a:spcBef>
              <a:buFontTx/>
              <a:buNone/>
            </a:pPr>
            <a:r>
              <a:rPr lang="es-MX" sz="2000" dirty="0"/>
              <a:t>Casi no presentan resistencia al paso de la E. </a:t>
            </a:r>
          </a:p>
          <a:p>
            <a:pPr>
              <a:spcBef>
                <a:spcPct val="0"/>
              </a:spcBef>
              <a:buFontTx/>
              <a:buNone/>
            </a:pPr>
            <a:endParaRPr lang="es-ES_tradnl" altLang="en-US" sz="2000" dirty="0">
              <a:latin typeface="Arial" panose="020B0604020202020204" pitchFamily="34" charset="0"/>
            </a:endParaRPr>
          </a:p>
        </p:txBody>
      </p:sp>
      <p:sp>
        <p:nvSpPr>
          <p:cNvPr id="9" name="TextBox 8">
            <a:extLst>
              <a:ext uri="{FF2B5EF4-FFF2-40B4-BE49-F238E27FC236}">
                <a16:creationId xmlns:a16="http://schemas.microsoft.com/office/drawing/2014/main" id="{1A75D7E0-AC99-9344-A812-3483FFD79262}"/>
              </a:ext>
            </a:extLst>
          </p:cNvPr>
          <p:cNvSpPr txBox="1"/>
          <p:nvPr/>
        </p:nvSpPr>
        <p:spPr>
          <a:xfrm>
            <a:off x="441653" y="2282314"/>
            <a:ext cx="4770937" cy="4524315"/>
          </a:xfrm>
          <a:prstGeom prst="rect">
            <a:avLst/>
          </a:prstGeom>
          <a:noFill/>
        </p:spPr>
        <p:txBody>
          <a:bodyPr wrap="square">
            <a:spAutoFit/>
          </a:bodyPr>
          <a:lstStyle/>
          <a:p>
            <a:r>
              <a:rPr lang="es-MX" sz="2400" b="1" dirty="0"/>
              <a:t>Resistividad / Conductividad</a:t>
            </a:r>
          </a:p>
          <a:p>
            <a:r>
              <a:rPr lang="es-MX" sz="2400" dirty="0"/>
              <a:t>Movimiento de los  </a:t>
            </a:r>
            <a:r>
              <a:rPr lang="es-MX" sz="2400" i="1" dirty="0"/>
              <a:t>Portadores de cargas.</a:t>
            </a:r>
          </a:p>
          <a:p>
            <a:r>
              <a:rPr lang="es-MX" sz="2400" i="1" dirty="0"/>
              <a:t>Utilizamos la ley de Ohm: </a:t>
            </a:r>
            <a:endParaRPr lang="es-MX" sz="2400" dirty="0"/>
          </a:p>
          <a:p>
            <a:endParaRPr lang="es-MX" sz="2400" dirty="0"/>
          </a:p>
          <a:p>
            <a:endParaRPr lang="es-MX" sz="2400" dirty="0"/>
          </a:p>
          <a:p>
            <a:endParaRPr lang="es-MX" sz="2400" dirty="0"/>
          </a:p>
          <a:p>
            <a:r>
              <a:rPr lang="es-MX" sz="2400" dirty="0"/>
              <a:t>Con frecuencia, es más conveniente considerar a un material como conductor de la energía eléctrica más que como si se opusiera a su flujo.</a:t>
            </a:r>
            <a:endParaRPr lang="es-AR" sz="2400" dirty="0"/>
          </a:p>
        </p:txBody>
      </p:sp>
      <p:pic>
        <p:nvPicPr>
          <p:cNvPr id="4" name="Picture 3">
            <a:extLst>
              <a:ext uri="{FF2B5EF4-FFF2-40B4-BE49-F238E27FC236}">
                <a16:creationId xmlns:a16="http://schemas.microsoft.com/office/drawing/2014/main" id="{A699E5AC-B5D3-ED59-61D2-54A36792C694}"/>
              </a:ext>
            </a:extLst>
          </p:cNvPr>
          <p:cNvPicPr>
            <a:picLocks noChangeAspect="1"/>
          </p:cNvPicPr>
          <p:nvPr/>
        </p:nvPicPr>
        <p:blipFill>
          <a:blip r:embed="rId3"/>
          <a:stretch>
            <a:fillRect/>
          </a:stretch>
        </p:blipFill>
        <p:spPr>
          <a:xfrm>
            <a:off x="3869891" y="3168033"/>
            <a:ext cx="736070" cy="597189"/>
          </a:xfrm>
          <a:prstGeom prst="rect">
            <a:avLst/>
          </a:prstGeom>
        </p:spPr>
      </p:pic>
      <p:pic>
        <p:nvPicPr>
          <p:cNvPr id="8" name="Picture 7">
            <a:extLst>
              <a:ext uri="{FF2B5EF4-FFF2-40B4-BE49-F238E27FC236}">
                <a16:creationId xmlns:a16="http://schemas.microsoft.com/office/drawing/2014/main" id="{D26CB566-C233-039B-803D-4ABA0AD0B9BA}"/>
              </a:ext>
            </a:extLst>
          </p:cNvPr>
          <p:cNvPicPr>
            <a:picLocks noChangeAspect="1"/>
          </p:cNvPicPr>
          <p:nvPr/>
        </p:nvPicPr>
        <p:blipFill>
          <a:blip r:embed="rId4"/>
          <a:stretch>
            <a:fillRect/>
          </a:stretch>
        </p:blipFill>
        <p:spPr>
          <a:xfrm>
            <a:off x="466297" y="4061110"/>
            <a:ext cx="2979942" cy="815407"/>
          </a:xfrm>
          <a:prstGeom prst="rect">
            <a:avLst/>
          </a:prstGeom>
        </p:spPr>
      </p:pic>
    </p:spTree>
    <p:extLst>
      <p:ext uri="{BB962C8B-B14F-4D97-AF65-F5344CB8AC3E}">
        <p14:creationId xmlns:p14="http://schemas.microsoft.com/office/powerpoint/2010/main" val="399267817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{E5076CB7-B413-4954-8BD8-A54B3D060C40}tf10001105</Template>
  <TotalTime>6982</TotalTime>
  <Words>909</Words>
  <Application>Microsoft Office PowerPoint</Application>
  <PresentationFormat>Widescreen</PresentationFormat>
  <Paragraphs>97</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Black</vt:lpstr>
      <vt:lpstr>Calibri</vt:lpstr>
      <vt:lpstr>Franklin Gothic Book</vt:lpstr>
      <vt:lpstr>Crop</vt:lpstr>
      <vt:lpstr>Tecnología</vt:lpstr>
      <vt:lpstr>Propiedades físicas de los materiales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Tecnología</dc:title>
  <dc:creator>Lucas Schimpf</dc:creator>
  <cp:lastModifiedBy>SCHIMPF BERNHARDT LUCAS BENJAMIN</cp:lastModifiedBy>
  <cp:revision>11</cp:revision>
  <dcterms:created xsi:type="dcterms:W3CDTF">2024-03-12T13:03:38Z</dcterms:created>
  <dcterms:modified xsi:type="dcterms:W3CDTF">2025-04-18T02:02:56Z</dcterms:modified>
</cp:coreProperties>
</file>