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70" r:id="rId10"/>
    <p:sldId id="262" r:id="rId11"/>
    <p:sldId id="271" r:id="rId12"/>
    <p:sldId id="263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2087D8-78F8-9842-8961-77308DFB49AF}" v="6" dt="2025-04-14T19:50:51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/>
    <p:restoredTop sz="96327"/>
  </p:normalViewPr>
  <p:slideViewPr>
    <p:cSldViewPr snapToGrid="0">
      <p:cViewPr>
        <p:scale>
          <a:sx n="130" d="100"/>
          <a:sy n="130" d="100"/>
        </p:scale>
        <p:origin x="170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ban Piva" userId="7040e888-a5d2-41d5-b2c8-542ae9b38a54" providerId="ADAL" clId="{E72087D8-78F8-9842-8961-77308DFB49AF}"/>
    <pc:docChg chg="custSel addSld delSld modSld">
      <pc:chgData name="Esteban Piva" userId="7040e888-a5d2-41d5-b2c8-542ae9b38a54" providerId="ADAL" clId="{E72087D8-78F8-9842-8961-77308DFB49AF}" dt="2025-04-14T19:59:29.212" v="371" actId="20577"/>
      <pc:docMkLst>
        <pc:docMk/>
      </pc:docMkLst>
      <pc:sldChg chg="modSp mod">
        <pc:chgData name="Esteban Piva" userId="7040e888-a5d2-41d5-b2c8-542ae9b38a54" providerId="ADAL" clId="{E72087D8-78F8-9842-8961-77308DFB49AF}" dt="2025-04-14T19:43:21.696" v="5" actId="20577"/>
        <pc:sldMkLst>
          <pc:docMk/>
          <pc:sldMk cId="191082367" sldId="260"/>
        </pc:sldMkLst>
        <pc:spChg chg="mod">
          <ac:chgData name="Esteban Piva" userId="7040e888-a5d2-41d5-b2c8-542ae9b38a54" providerId="ADAL" clId="{E72087D8-78F8-9842-8961-77308DFB49AF}" dt="2025-04-14T19:43:21.696" v="5" actId="20577"/>
          <ac:spMkLst>
            <pc:docMk/>
            <pc:sldMk cId="191082367" sldId="260"/>
            <ac:spMk id="3" creationId="{B3792DEB-A47E-0A11-F124-CA4D5A734538}"/>
          </ac:spMkLst>
        </pc:spChg>
      </pc:sldChg>
      <pc:sldChg chg="modSp mod">
        <pc:chgData name="Esteban Piva" userId="7040e888-a5d2-41d5-b2c8-542ae9b38a54" providerId="ADAL" clId="{E72087D8-78F8-9842-8961-77308DFB49AF}" dt="2025-04-14T19:43:36.771" v="6" actId="123"/>
        <pc:sldMkLst>
          <pc:docMk/>
          <pc:sldMk cId="828213494" sldId="261"/>
        </pc:sldMkLst>
        <pc:spChg chg="mod">
          <ac:chgData name="Esteban Piva" userId="7040e888-a5d2-41d5-b2c8-542ae9b38a54" providerId="ADAL" clId="{E72087D8-78F8-9842-8961-77308DFB49AF}" dt="2025-04-14T19:43:36.771" v="6" actId="123"/>
          <ac:spMkLst>
            <pc:docMk/>
            <pc:sldMk cId="828213494" sldId="261"/>
            <ac:spMk id="3" creationId="{A1D66ABC-351C-A5DD-D852-E093866D4496}"/>
          </ac:spMkLst>
        </pc:spChg>
      </pc:sldChg>
      <pc:sldChg chg="modSp mod">
        <pc:chgData name="Esteban Piva" userId="7040e888-a5d2-41d5-b2c8-542ae9b38a54" providerId="ADAL" clId="{E72087D8-78F8-9842-8961-77308DFB49AF}" dt="2025-04-14T19:50:09.205" v="240" actId="6549"/>
        <pc:sldMkLst>
          <pc:docMk/>
          <pc:sldMk cId="1479202212" sldId="262"/>
        </pc:sldMkLst>
        <pc:spChg chg="mod">
          <ac:chgData name="Esteban Piva" userId="7040e888-a5d2-41d5-b2c8-542ae9b38a54" providerId="ADAL" clId="{E72087D8-78F8-9842-8961-77308DFB49AF}" dt="2025-04-14T19:50:09.205" v="240" actId="6549"/>
          <ac:spMkLst>
            <pc:docMk/>
            <pc:sldMk cId="1479202212" sldId="262"/>
            <ac:spMk id="3" creationId="{6B889232-AE87-C27E-8D90-E9EEF67D6D40}"/>
          </ac:spMkLst>
        </pc:spChg>
      </pc:sldChg>
      <pc:sldChg chg="modSp mod">
        <pc:chgData name="Esteban Piva" userId="7040e888-a5d2-41d5-b2c8-542ae9b38a54" providerId="ADAL" clId="{E72087D8-78F8-9842-8961-77308DFB49AF}" dt="2025-04-14T19:56:07.002" v="364" actId="20577"/>
        <pc:sldMkLst>
          <pc:docMk/>
          <pc:sldMk cId="85917663" sldId="263"/>
        </pc:sldMkLst>
        <pc:spChg chg="mod">
          <ac:chgData name="Esteban Piva" userId="7040e888-a5d2-41d5-b2c8-542ae9b38a54" providerId="ADAL" clId="{E72087D8-78F8-9842-8961-77308DFB49AF}" dt="2025-04-14T19:56:07.002" v="364" actId="20577"/>
          <ac:spMkLst>
            <pc:docMk/>
            <pc:sldMk cId="85917663" sldId="263"/>
            <ac:spMk id="3" creationId="{3477A042-B0D5-8FBB-960C-31C953ABC3B5}"/>
          </ac:spMkLst>
        </pc:spChg>
      </pc:sldChg>
      <pc:sldChg chg="del">
        <pc:chgData name="Esteban Piva" userId="7040e888-a5d2-41d5-b2c8-542ae9b38a54" providerId="ADAL" clId="{E72087D8-78F8-9842-8961-77308DFB49AF}" dt="2025-04-14T19:53:31.144" v="255" actId="2696"/>
        <pc:sldMkLst>
          <pc:docMk/>
          <pc:sldMk cId="1261698630" sldId="264"/>
        </pc:sldMkLst>
      </pc:sldChg>
      <pc:sldChg chg="modSp mod">
        <pc:chgData name="Esteban Piva" userId="7040e888-a5d2-41d5-b2c8-542ae9b38a54" providerId="ADAL" clId="{E72087D8-78F8-9842-8961-77308DFB49AF}" dt="2025-04-14T19:57:44.208" v="370" actId="20577"/>
        <pc:sldMkLst>
          <pc:docMk/>
          <pc:sldMk cId="1606987648" sldId="265"/>
        </pc:sldMkLst>
        <pc:spChg chg="mod">
          <ac:chgData name="Esteban Piva" userId="7040e888-a5d2-41d5-b2c8-542ae9b38a54" providerId="ADAL" clId="{E72087D8-78F8-9842-8961-77308DFB49AF}" dt="2025-04-14T19:57:44.208" v="370" actId="20577"/>
          <ac:spMkLst>
            <pc:docMk/>
            <pc:sldMk cId="1606987648" sldId="265"/>
            <ac:spMk id="3" creationId="{171BC55F-CCE5-BE53-14FD-CCBD19C497F6}"/>
          </ac:spMkLst>
        </pc:spChg>
      </pc:sldChg>
      <pc:sldChg chg="modSp mod">
        <pc:chgData name="Esteban Piva" userId="7040e888-a5d2-41d5-b2c8-542ae9b38a54" providerId="ADAL" clId="{E72087D8-78F8-9842-8961-77308DFB49AF}" dt="2025-04-14T19:59:29.212" v="371" actId="20577"/>
        <pc:sldMkLst>
          <pc:docMk/>
          <pc:sldMk cId="2431806609" sldId="266"/>
        </pc:sldMkLst>
        <pc:spChg chg="mod">
          <ac:chgData name="Esteban Piva" userId="7040e888-a5d2-41d5-b2c8-542ae9b38a54" providerId="ADAL" clId="{E72087D8-78F8-9842-8961-77308DFB49AF}" dt="2025-04-14T19:59:29.212" v="371" actId="20577"/>
          <ac:spMkLst>
            <pc:docMk/>
            <pc:sldMk cId="2431806609" sldId="266"/>
            <ac:spMk id="3" creationId="{2E09CEFA-BDF6-BAD6-7F94-98D47966C118}"/>
          </ac:spMkLst>
        </pc:spChg>
      </pc:sldChg>
      <pc:sldChg chg="addSp delSp modSp new mod modClrScheme chgLayout">
        <pc:chgData name="Esteban Piva" userId="7040e888-a5d2-41d5-b2c8-542ae9b38a54" providerId="ADAL" clId="{E72087D8-78F8-9842-8961-77308DFB49AF}" dt="2025-04-14T19:46:57.355" v="25" actId="1076"/>
        <pc:sldMkLst>
          <pc:docMk/>
          <pc:sldMk cId="4127030144" sldId="267"/>
        </pc:sldMkLst>
        <pc:spChg chg="del">
          <ac:chgData name="Esteban Piva" userId="7040e888-a5d2-41d5-b2c8-542ae9b38a54" providerId="ADAL" clId="{E72087D8-78F8-9842-8961-77308DFB49AF}" dt="2025-04-14T19:44:42.391" v="8" actId="478"/>
          <ac:spMkLst>
            <pc:docMk/>
            <pc:sldMk cId="4127030144" sldId="267"/>
            <ac:spMk id="2" creationId="{054BD9C5-3524-0BAE-F328-45C1C8E9D53E}"/>
          </ac:spMkLst>
        </pc:spChg>
        <pc:spChg chg="del">
          <ac:chgData name="Esteban Piva" userId="7040e888-a5d2-41d5-b2c8-542ae9b38a54" providerId="ADAL" clId="{E72087D8-78F8-9842-8961-77308DFB49AF}" dt="2025-04-14T19:45:03.738" v="12" actId="700"/>
          <ac:spMkLst>
            <pc:docMk/>
            <pc:sldMk cId="4127030144" sldId="267"/>
            <ac:spMk id="3" creationId="{E2A428E6-C26B-A33F-7D66-1C6BFA9D7CA7}"/>
          </ac:spMkLst>
        </pc:spChg>
        <pc:spChg chg="add del mod">
          <ac:chgData name="Esteban Piva" userId="7040e888-a5d2-41d5-b2c8-542ae9b38a54" providerId="ADAL" clId="{E72087D8-78F8-9842-8961-77308DFB49AF}" dt="2025-04-14T19:44:48.926" v="11"/>
          <ac:spMkLst>
            <pc:docMk/>
            <pc:sldMk cId="4127030144" sldId="267"/>
            <ac:spMk id="4" creationId="{FF6ED677-DD2E-9EE1-4825-CBAAF684D38C}"/>
          </ac:spMkLst>
        </pc:spChg>
        <pc:picChg chg="add mod modCrop">
          <ac:chgData name="Esteban Piva" userId="7040e888-a5d2-41d5-b2c8-542ae9b38a54" providerId="ADAL" clId="{E72087D8-78F8-9842-8961-77308DFB49AF}" dt="2025-04-14T19:46:57.355" v="25" actId="1076"/>
          <ac:picMkLst>
            <pc:docMk/>
            <pc:sldMk cId="4127030144" sldId="267"/>
            <ac:picMk id="6" creationId="{3107CE6E-B273-C0F8-ED6D-62B201F166CD}"/>
          </ac:picMkLst>
        </pc:picChg>
      </pc:sldChg>
      <pc:sldChg chg="addSp modSp new del mod modClrScheme chgLayout">
        <pc:chgData name="Esteban Piva" userId="7040e888-a5d2-41d5-b2c8-542ae9b38a54" providerId="ADAL" clId="{E72087D8-78F8-9842-8961-77308DFB49AF}" dt="2025-04-14T19:47:38.010" v="29" actId="2696"/>
        <pc:sldMkLst>
          <pc:docMk/>
          <pc:sldMk cId="2566813069" sldId="268"/>
        </pc:sldMkLst>
        <pc:spChg chg="add mod">
          <ac:chgData name="Esteban Piva" userId="7040e888-a5d2-41d5-b2c8-542ae9b38a54" providerId="ADAL" clId="{E72087D8-78F8-9842-8961-77308DFB49AF}" dt="2025-04-14T19:47:23.004" v="27" actId="700"/>
          <ac:spMkLst>
            <pc:docMk/>
            <pc:sldMk cId="2566813069" sldId="268"/>
            <ac:spMk id="2" creationId="{CCE6E4D0-9169-95CA-B569-1299FF555F0E}"/>
          </ac:spMkLst>
        </pc:spChg>
        <pc:spChg chg="add mod">
          <ac:chgData name="Esteban Piva" userId="7040e888-a5d2-41d5-b2c8-542ae9b38a54" providerId="ADAL" clId="{E72087D8-78F8-9842-8961-77308DFB49AF}" dt="2025-04-14T19:47:23.004" v="27" actId="700"/>
          <ac:spMkLst>
            <pc:docMk/>
            <pc:sldMk cId="2566813069" sldId="268"/>
            <ac:spMk id="3" creationId="{6D4449F8-B116-45DC-221F-FCE62D52E7F3}"/>
          </ac:spMkLst>
        </pc:spChg>
      </pc:sldChg>
      <pc:sldChg chg="addSp delSp modSp add mod">
        <pc:chgData name="Esteban Piva" userId="7040e888-a5d2-41d5-b2c8-542ae9b38a54" providerId="ADAL" clId="{E72087D8-78F8-9842-8961-77308DFB49AF}" dt="2025-04-14T19:48:27.264" v="50" actId="20577"/>
        <pc:sldMkLst>
          <pc:docMk/>
          <pc:sldMk cId="3856319816" sldId="269"/>
        </pc:sldMkLst>
        <pc:spChg chg="mod">
          <ac:chgData name="Esteban Piva" userId="7040e888-a5d2-41d5-b2c8-542ae9b38a54" providerId="ADAL" clId="{E72087D8-78F8-9842-8961-77308DFB49AF}" dt="2025-04-14T19:48:27.264" v="50" actId="20577"/>
          <ac:spMkLst>
            <pc:docMk/>
            <pc:sldMk cId="3856319816" sldId="269"/>
            <ac:spMk id="2" creationId="{A71D09BB-3AEC-3802-0CED-FD7C1884E944}"/>
          </ac:spMkLst>
        </pc:spChg>
        <pc:spChg chg="del mod">
          <ac:chgData name="Esteban Piva" userId="7040e888-a5d2-41d5-b2c8-542ae9b38a54" providerId="ADAL" clId="{E72087D8-78F8-9842-8961-77308DFB49AF}" dt="2025-04-14T19:48:11.101" v="34"/>
          <ac:spMkLst>
            <pc:docMk/>
            <pc:sldMk cId="3856319816" sldId="269"/>
            <ac:spMk id="3" creationId="{4DA296B4-78AB-E3B6-B08A-5F0E4BA60E7D}"/>
          </ac:spMkLst>
        </pc:spChg>
        <pc:picChg chg="add mod">
          <ac:chgData name="Esteban Piva" userId="7040e888-a5d2-41d5-b2c8-542ae9b38a54" providerId="ADAL" clId="{E72087D8-78F8-9842-8961-77308DFB49AF}" dt="2025-04-14T19:48:11.101" v="34"/>
          <ac:picMkLst>
            <pc:docMk/>
            <pc:sldMk cId="3856319816" sldId="269"/>
            <ac:picMk id="4" creationId="{94879407-41F9-1508-2F63-60E21F639AD6}"/>
          </ac:picMkLst>
        </pc:picChg>
      </pc:sldChg>
      <pc:sldChg chg="delSp modSp add mod">
        <pc:chgData name="Esteban Piva" userId="7040e888-a5d2-41d5-b2c8-542ae9b38a54" providerId="ADAL" clId="{E72087D8-78F8-9842-8961-77308DFB49AF}" dt="2025-04-14T19:49:48.108" v="236" actId="20577"/>
        <pc:sldMkLst>
          <pc:docMk/>
          <pc:sldMk cId="1551741941" sldId="270"/>
        </pc:sldMkLst>
        <pc:spChg chg="del">
          <ac:chgData name="Esteban Piva" userId="7040e888-a5d2-41d5-b2c8-542ae9b38a54" providerId="ADAL" clId="{E72087D8-78F8-9842-8961-77308DFB49AF}" dt="2025-04-14T19:48:40.217" v="51" actId="478"/>
          <ac:spMkLst>
            <pc:docMk/>
            <pc:sldMk cId="1551741941" sldId="270"/>
            <ac:spMk id="2" creationId="{14B90201-B69A-FBB4-C4FC-E72E734D9B7B}"/>
          </ac:spMkLst>
        </pc:spChg>
        <pc:spChg chg="mod">
          <ac:chgData name="Esteban Piva" userId="7040e888-a5d2-41d5-b2c8-542ae9b38a54" providerId="ADAL" clId="{E72087D8-78F8-9842-8961-77308DFB49AF}" dt="2025-04-14T19:49:48.108" v="236" actId="20577"/>
          <ac:spMkLst>
            <pc:docMk/>
            <pc:sldMk cId="1551741941" sldId="270"/>
            <ac:spMk id="3" creationId="{CD65F7F5-7669-121F-790D-C2C118969E28}"/>
          </ac:spMkLst>
        </pc:spChg>
      </pc:sldChg>
      <pc:sldChg chg="addSp delSp modSp new mod modClrScheme chgLayout">
        <pc:chgData name="Esteban Piva" userId="7040e888-a5d2-41d5-b2c8-542ae9b38a54" providerId="ADAL" clId="{E72087D8-78F8-9842-8961-77308DFB49AF}" dt="2025-04-14T19:51:58.313" v="253" actId="115"/>
        <pc:sldMkLst>
          <pc:docMk/>
          <pc:sldMk cId="2005675920" sldId="271"/>
        </pc:sldMkLst>
        <pc:spChg chg="del">
          <ac:chgData name="Esteban Piva" userId="7040e888-a5d2-41d5-b2c8-542ae9b38a54" providerId="ADAL" clId="{E72087D8-78F8-9842-8961-77308DFB49AF}" dt="2025-04-14T19:50:45.981" v="244" actId="700"/>
          <ac:spMkLst>
            <pc:docMk/>
            <pc:sldMk cId="2005675920" sldId="271"/>
            <ac:spMk id="2" creationId="{142F6659-8BC8-DC86-480E-EEA570047813}"/>
          </ac:spMkLst>
        </pc:spChg>
        <pc:spChg chg="del">
          <ac:chgData name="Esteban Piva" userId="7040e888-a5d2-41d5-b2c8-542ae9b38a54" providerId="ADAL" clId="{E72087D8-78F8-9842-8961-77308DFB49AF}" dt="2025-04-14T19:50:45.981" v="244" actId="700"/>
          <ac:spMkLst>
            <pc:docMk/>
            <pc:sldMk cId="2005675920" sldId="271"/>
            <ac:spMk id="3" creationId="{4AAC8337-359C-4D2E-30FF-A96503DFE05D}"/>
          </ac:spMkLst>
        </pc:spChg>
        <pc:spChg chg="add mod">
          <ac:chgData name="Esteban Piva" userId="7040e888-a5d2-41d5-b2c8-542ae9b38a54" providerId="ADAL" clId="{E72087D8-78F8-9842-8961-77308DFB49AF}" dt="2025-04-14T19:51:58.313" v="253" actId="115"/>
          <ac:spMkLst>
            <pc:docMk/>
            <pc:sldMk cId="2005675920" sldId="271"/>
            <ac:spMk id="4" creationId="{4F03E663-D804-6574-3FB3-037B1B6B2ED7}"/>
          </ac:spMkLst>
        </pc:spChg>
      </pc:sldChg>
      <pc:sldChg chg="new del">
        <pc:chgData name="Esteban Piva" userId="7040e888-a5d2-41d5-b2c8-542ae9b38a54" providerId="ADAL" clId="{E72087D8-78F8-9842-8961-77308DFB49AF}" dt="2025-04-14T19:50:41.017" v="243" actId="2696"/>
        <pc:sldMkLst>
          <pc:docMk/>
          <pc:sldMk cId="3213269107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354A0-2209-956B-C3F3-946D685A72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MÉTODOS DE INVESTIGACIÓN jurídica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1A8816-E098-688A-B168-418C1F7E4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¿Cómo llevar a cabo una investigación jurídica?</a:t>
            </a:r>
          </a:p>
        </p:txBody>
      </p:sp>
    </p:spTree>
    <p:extLst>
      <p:ext uri="{BB962C8B-B14F-4D97-AF65-F5344CB8AC3E}">
        <p14:creationId xmlns:p14="http://schemas.microsoft.com/office/powerpoint/2010/main" val="419006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BA0D8-6F93-3829-2CAA-738C5B74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3 variables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889232-AE87-C27E-8D90-E9EEF67D6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35981"/>
          </a:xfrm>
        </p:spPr>
        <p:txBody>
          <a:bodyPr>
            <a:normAutofit/>
          </a:bodyPr>
          <a:lstStyle/>
          <a:p>
            <a:pPr algn="just"/>
            <a:r>
              <a:rPr lang="es-AR" sz="3200" u="sng" dirty="0"/>
              <a:t>Lógica</a:t>
            </a:r>
            <a:r>
              <a:rPr lang="es-AR" sz="3200" dirty="0"/>
              <a:t>: se utiliza cuando el análisis anterior no conduce a resultados razonables y se debe echar mano a otros procedimiento­ para desentrañar el espíritu escondido de la ley.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9202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F03E663-D804-6574-3FB3-037B1B6B2ED7}"/>
              </a:ext>
            </a:extLst>
          </p:cNvPr>
          <p:cNvSpPr txBox="1">
            <a:spLocks/>
          </p:cNvSpPr>
          <p:nvPr/>
        </p:nvSpPr>
        <p:spPr>
          <a:xfrm>
            <a:off x="270387" y="462117"/>
            <a:ext cx="11651226" cy="54788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AR" sz="3200" dirty="0"/>
              <a:t>Para ello se podrida recurrir a elementos extrínsecos a la propia norma, co­mo </a:t>
            </a:r>
            <a:r>
              <a:rPr lang="es-AR" sz="3200" b="1" dirty="0"/>
              <a:t>sus antecedentes parlamentarios, fundamentos de los proyec­tos, notas o comentarios del codificador, mensajes de elevación, antecedentes extranjeros que se tuvieron como modelo, opinión de los autores que comentaron su contenido</a:t>
            </a:r>
            <a:r>
              <a:rPr lang="es-AR" sz="3200" dirty="0"/>
              <a:t>, etc., todo lo cual puede suministrar datos de gran valor para aclarar, en un con­ texto racional, </a:t>
            </a:r>
            <a:r>
              <a:rPr lang="es-AR" sz="3200" u="sng" dirty="0"/>
              <a:t>el pensamiento de la autoridad que sancionó la norma</a:t>
            </a:r>
            <a:r>
              <a:rPr lang="es-AR" sz="3200" dirty="0"/>
              <a:t>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0567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C2B41-79D8-D2A8-863C-7BC14398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3 VARIABLES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77A042-B0D5-8FBB-960C-31C953ABC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sz="3600" u="sng" dirty="0"/>
              <a:t>Teleológica</a:t>
            </a:r>
            <a:r>
              <a:rPr lang="es-AR" sz="3600" dirty="0"/>
              <a:t>: Se intenta desentra­ñar el alcance y contenido de la ley en función de los propósitos que presuntivamente quisieron lograrse con la sanción. Es una derivación, dentro del Derecho, de la metafísica.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91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3E62D-04FF-33B0-8687-32E7BF64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Método dogmático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1BC55F-CCE5-BE53-14FD-CCBD19C49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sz="2800" dirty="0"/>
              <a:t>El derecho debe ser interpretado en función del sistema que integra, si es que se quiere pensar científicamente, en razón de que no se halla conformado por una o varias normas desconectadas entre sí, sino que conforman un sistema normativo cerrado, unitario y autosuficiente que establece entre las distintas normas relaciones esenciales que le confieren su coheren­cia interna.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6987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B6177-2407-CC0A-9652-EB0B21BA6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Método histórico-sociológico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9CEFA-BDF6-BAD6-7F94-98D47966C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AR" sz="2400" dirty="0"/>
              <a:t>Según este método el conocimien­to jurídico se alcanza mediante la comparación entre el derecho anterior que conforma un sistema cerrado y la nueva norma, a fin</a:t>
            </a:r>
            <a:br>
              <a:rPr lang="es-AR" sz="2400" dirty="0"/>
            </a:br>
            <a:r>
              <a:rPr lang="es-AR" sz="2400" dirty="0"/>
              <a:t>de determinar el modo de acción de la ley que produce el cambio</a:t>
            </a:r>
            <a:br>
              <a:rPr lang="es-AR" sz="2400" dirty="0"/>
            </a:br>
            <a:r>
              <a:rPr lang="es-AR" sz="2400" dirty="0"/>
              <a:t>en función de nuevos requerimientos de la sociedad que interpreta</a:t>
            </a:r>
            <a:br>
              <a:rPr lang="es-AR" sz="2400" dirty="0"/>
            </a:br>
            <a:r>
              <a:rPr lang="es-AR" sz="2400" dirty="0"/>
              <a:t>el legislador que los formaliza. </a:t>
            </a:r>
          </a:p>
          <a:p>
            <a:pPr marL="0" indent="0" algn="just">
              <a:buNone/>
            </a:pPr>
            <a:r>
              <a:rPr lang="es-AR" sz="2400" dirty="0"/>
              <a:t>Con este enfoque, como el legislador ha tenido ante sus ojos tanto ese conjunto normativo que conforma el </a:t>
            </a:r>
            <a:r>
              <a:rPr lang="es-AR" sz="2400"/>
              <a:t>sistema jurídico, </a:t>
            </a:r>
            <a:r>
              <a:rPr lang="es-AR" sz="2400" dirty="0"/>
              <a:t>co­mo los hechos históricos que lo impulsan a formalizar un cambio, debe explicarse la acción ejercida por la nueva norma sobre el sis­tema general al que viene a integrarse de manera armónica. </a:t>
            </a:r>
          </a:p>
          <a:p>
            <a:pPr marL="0" indent="0" algn="just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80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D6038-2E69-EDE3-34C1-401172E5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¿Por qué un método?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3F78B7-86C2-CC3E-FF70-BEC2A5A5A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AR" sz="3600" dirty="0"/>
              <a:t>El conocimiento­ del derecho y su aplicación requieren, como en toda ciencia, la utilización de métodos racionales, mediante los cuales se logre al­canzar el fin gnoseológico perseguido, lo que determinará la elec­ción de una técnica apropiada.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049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713CF-01BF-F954-3BFE-7F717DB18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¿Qué vamos a hacer?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FDBC7D-5AD9-E16F-FDAF-02823F01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sz="4000" dirty="0"/>
              <a:t>Conocer e interpretar el derecho implica desentrañar su sen­tido, contenido y alcance, tarea que en buena parte es resorte de los investigadores científicos que elaboran la doctrina.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464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3EBC5-BFA4-93C8-C7EB-CD3FEBA5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¿Cómo lo vamos a hacer?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84B05-251F-7C61-E26E-8DA30AFC4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sz="3200" dirty="0"/>
              <a:t>Existen, fundamentalmente, 3 métodos para llevar a cabo investigaciones jurídicas:</a:t>
            </a:r>
          </a:p>
          <a:p>
            <a:r>
              <a:rPr lang="es-AR" sz="3200" dirty="0"/>
              <a:t>Exegético</a:t>
            </a:r>
          </a:p>
          <a:p>
            <a:r>
              <a:rPr lang="es-AR" sz="3200" dirty="0"/>
              <a:t>Dogmático</a:t>
            </a:r>
          </a:p>
          <a:p>
            <a:r>
              <a:rPr lang="es-AR" sz="3200" dirty="0"/>
              <a:t>Histórico-sociológico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0236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0BB6A-9947-097B-D2A3-8C9A9EBC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Método exegético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792DEB-A47E-0A11-F124-CA4D5A734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AR" sz="2800" u="sng" dirty="0"/>
              <a:t>Escuela exegética</a:t>
            </a:r>
            <a:r>
              <a:rPr lang="es-AR" sz="2800" dirty="0"/>
              <a:t>: el problema del co­nocimiento del derecho quedaba limitado al estudio y análisis de las disposiciones que regían una situación, entendiendo que la investigación jurídica es reducida a desentrañar la voluntad del legis­lador en el momento en que la norma había sido sancionada.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08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CC399-DC3F-47F5-A0A5-C3E09992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3 variables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D66ABC-351C-A5DD-D852-E093866D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sz="3600" u="sng" dirty="0"/>
              <a:t>Gramatical</a:t>
            </a:r>
            <a:r>
              <a:rPr lang="es-AR" sz="3600" dirty="0"/>
              <a:t>: se trata de analizar el significado de las fórmulas lingüísticas empleadas por la ley, para llegar a aprehender el sentido de la norma, según la intención explicitada por el legislador en ella.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2821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107CE6E-B273-C0F8-ED6D-62B201F166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849" t="7676" r="18576" b="68777"/>
          <a:stretch/>
        </p:blipFill>
        <p:spPr>
          <a:xfrm>
            <a:off x="489699" y="2261020"/>
            <a:ext cx="11212602" cy="233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3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0C9BC-16EA-AF4F-2920-6D07403ED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D09BB-3AEC-3802-0CED-FD7C1884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Fuentes </a:t>
            </a:r>
            <a:r>
              <a:rPr lang="es-AR" dirty="0" err="1"/>
              <a:t>últiles</a:t>
            </a:r>
            <a:endParaRPr lang="es-AR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4879407-41F9-1508-2F63-60E21F639A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7849" t="7676" r="18576" b="68777"/>
          <a:stretch/>
        </p:blipFill>
        <p:spPr>
          <a:xfrm>
            <a:off x="1450975" y="2740458"/>
            <a:ext cx="9604375" cy="200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1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764EF-CE23-5DCC-2B81-816C39D24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5F7F5-7669-121F-790D-C2C118969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3600" dirty="0"/>
              <a:t>También se puede consultar otros diccionarios jurídicos, léxicos jurídicos, o tratados sobre la materia en particular (no es lo mismo que consultar un manual).</a:t>
            </a:r>
          </a:p>
        </p:txBody>
      </p:sp>
    </p:spTree>
    <p:extLst>
      <p:ext uri="{BB962C8B-B14F-4D97-AF65-F5344CB8AC3E}">
        <p14:creationId xmlns:p14="http://schemas.microsoft.com/office/powerpoint/2010/main" val="155174194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39</TotalTime>
  <Words>597</Words>
  <Application>Microsoft Macintosh PowerPoint</Application>
  <PresentationFormat>Panorámica</PresentationFormat>
  <Paragraphs>27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Galería</vt:lpstr>
      <vt:lpstr>MÉTODOS DE INVESTIGACIÓN jurídica</vt:lpstr>
      <vt:lpstr>¿Por qué un método?</vt:lpstr>
      <vt:lpstr>¿Qué vamos a hacer?</vt:lpstr>
      <vt:lpstr>¿Cómo lo vamos a hacer?</vt:lpstr>
      <vt:lpstr>Método exegético</vt:lpstr>
      <vt:lpstr>3 variables</vt:lpstr>
      <vt:lpstr>Presentación de PowerPoint</vt:lpstr>
      <vt:lpstr>Fuentes últiles</vt:lpstr>
      <vt:lpstr>Presentación de PowerPoint</vt:lpstr>
      <vt:lpstr>3 variables</vt:lpstr>
      <vt:lpstr>Presentación de PowerPoint</vt:lpstr>
      <vt:lpstr>3 VARIABLES</vt:lpstr>
      <vt:lpstr>Método dogmático</vt:lpstr>
      <vt:lpstr>Método histórico-sociológico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INVESTIGACIÓN jurídica</dc:title>
  <dc:creator>Esteban Piva</dc:creator>
  <cp:lastModifiedBy>Esteban Piva</cp:lastModifiedBy>
  <cp:revision>1</cp:revision>
  <dcterms:created xsi:type="dcterms:W3CDTF">2024-04-29T19:33:34Z</dcterms:created>
  <dcterms:modified xsi:type="dcterms:W3CDTF">2025-04-14T19:59:39Z</dcterms:modified>
</cp:coreProperties>
</file>