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79" r:id="rId4"/>
    <p:sldId id="276" r:id="rId5"/>
    <p:sldId id="278" r:id="rId6"/>
    <p:sldId id="280" r:id="rId7"/>
    <p:sldId id="292" r:id="rId8"/>
    <p:sldId id="281" r:id="rId9"/>
    <p:sldId id="282" r:id="rId10"/>
    <p:sldId id="286" r:id="rId11"/>
    <p:sldId id="289" r:id="rId12"/>
    <p:sldId id="288" r:id="rId13"/>
    <p:sldId id="290" r:id="rId14"/>
    <p:sldId id="291" r:id="rId15"/>
    <p:sldId id="295" r:id="rId16"/>
    <p:sldId id="296" r:id="rId17"/>
    <p:sldId id="283" r:id="rId18"/>
    <p:sldId id="287" r:id="rId19"/>
    <p:sldId id="293" r:id="rId20"/>
    <p:sldId id="294" r:id="rId21"/>
    <p:sldId id="29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8F163E4-7E1D-4D63-B0E4-CBEFC5485017}">
          <p14:sldIdLst>
            <p14:sldId id="256"/>
            <p14:sldId id="257"/>
            <p14:sldId id="279"/>
            <p14:sldId id="276"/>
            <p14:sldId id="278"/>
            <p14:sldId id="280"/>
            <p14:sldId id="292"/>
            <p14:sldId id="281"/>
            <p14:sldId id="282"/>
            <p14:sldId id="286"/>
            <p14:sldId id="289"/>
            <p14:sldId id="288"/>
            <p14:sldId id="290"/>
            <p14:sldId id="291"/>
            <p14:sldId id="295"/>
            <p14:sldId id="296"/>
            <p14:sldId id="283"/>
            <p14:sldId id="287"/>
            <p14:sldId id="293"/>
            <p14:sldId id="294"/>
            <p14:sldId id="29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680" autoAdjust="0"/>
  </p:normalViewPr>
  <p:slideViewPr>
    <p:cSldViewPr snapToGrid="0">
      <p:cViewPr>
        <p:scale>
          <a:sx n="66" d="100"/>
          <a:sy n="66" d="100"/>
        </p:scale>
        <p:origin x="-1387"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D749-889A-4C54-BC47-3C762EF42382}" type="datetimeFigureOut">
              <a:rPr lang="es-AR" smtClean="0"/>
              <a:t>10/4/2025</a:t>
            </a:fld>
            <a:endParaRPr lang="es-A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6FD043-A83B-40EA-B366-0BFB9CBBF012}" type="slidenum">
              <a:rPr lang="es-AR" smtClean="0"/>
              <a:t>‹#›</a:t>
            </a:fld>
            <a:endParaRPr lang="es-AR"/>
          </a:p>
        </p:txBody>
      </p:sp>
    </p:spTree>
    <p:extLst>
      <p:ext uri="{BB962C8B-B14F-4D97-AF65-F5344CB8AC3E}">
        <p14:creationId xmlns:p14="http://schemas.microsoft.com/office/powerpoint/2010/main" val="1878834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Preguntar a los estudiantes que entienden ellos por calidad</a:t>
            </a:r>
          </a:p>
        </p:txBody>
      </p:sp>
      <p:sp>
        <p:nvSpPr>
          <p:cNvPr id="4" name="Slide Number Placeholder 3"/>
          <p:cNvSpPr>
            <a:spLocks noGrp="1"/>
          </p:cNvSpPr>
          <p:nvPr>
            <p:ph type="sldNum" sz="quarter" idx="5"/>
          </p:nvPr>
        </p:nvSpPr>
        <p:spPr/>
        <p:txBody>
          <a:bodyPr/>
          <a:lstStyle/>
          <a:p>
            <a:fld id="{796FD043-A83B-40EA-B366-0BFB9CBBF012}" type="slidenum">
              <a:rPr lang="es-AR" smtClean="0"/>
              <a:t>3</a:t>
            </a:fld>
            <a:endParaRPr lang="es-AR"/>
          </a:p>
        </p:txBody>
      </p:sp>
    </p:spTree>
    <p:extLst>
      <p:ext uri="{BB962C8B-B14F-4D97-AF65-F5344CB8AC3E}">
        <p14:creationId xmlns:p14="http://schemas.microsoft.com/office/powerpoint/2010/main" val="3876787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Medición de una hoja de chapa: 10.00 10.01 9.98 10.02 9.99</a:t>
            </a:r>
          </a:p>
          <a:p>
            <a:r>
              <a:rPr lang="es-AR" dirty="0"/>
              <a:t>X: 10.0 Suma de todos los datos / cantidad de muestras</a:t>
            </a:r>
          </a:p>
          <a:p>
            <a:r>
              <a:rPr lang="es-AR" dirty="0"/>
              <a:t>Luego se realiza el cuadrado de las diferencias para cada muestra: (xi-X)”</a:t>
            </a:r>
          </a:p>
          <a:p>
            <a:r>
              <a:rPr lang="es-AR" dirty="0"/>
              <a:t>Finalmente sacamos la raíz de suman esos cuadrados, divididos por el número de Variaciones </a:t>
            </a:r>
          </a:p>
          <a:p>
            <a:r>
              <a:rPr lang="es-AR" dirty="0"/>
              <a:t>Desviación </a:t>
            </a:r>
            <a:r>
              <a:rPr lang="es-AR" dirty="0" err="1"/>
              <a:t>estandar</a:t>
            </a:r>
            <a:r>
              <a:rPr lang="es-AR" dirty="0"/>
              <a:t>: = 0,0158mm</a:t>
            </a:r>
          </a:p>
        </p:txBody>
      </p:sp>
      <p:sp>
        <p:nvSpPr>
          <p:cNvPr id="4" name="Slide Number Placeholder 3"/>
          <p:cNvSpPr>
            <a:spLocks noGrp="1"/>
          </p:cNvSpPr>
          <p:nvPr>
            <p:ph type="sldNum" sz="quarter" idx="5"/>
          </p:nvPr>
        </p:nvSpPr>
        <p:spPr/>
        <p:txBody>
          <a:bodyPr/>
          <a:lstStyle/>
          <a:p>
            <a:fld id="{796FD043-A83B-40EA-B366-0BFB9CBBF012}" type="slidenum">
              <a:rPr lang="es-AR" smtClean="0"/>
              <a:t>7</a:t>
            </a:fld>
            <a:endParaRPr lang="es-AR"/>
          </a:p>
        </p:txBody>
      </p:sp>
    </p:spTree>
    <p:extLst>
      <p:ext uri="{BB962C8B-B14F-4D97-AF65-F5344CB8AC3E}">
        <p14:creationId xmlns:p14="http://schemas.microsoft.com/office/powerpoint/2010/main" val="2633882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5"/>
          </p:nvPr>
        </p:nvSpPr>
        <p:spPr/>
        <p:txBody>
          <a:bodyPr/>
          <a:lstStyle/>
          <a:p>
            <a:fld id="{796FD043-A83B-40EA-B366-0BFB9CBBF012}" type="slidenum">
              <a:rPr lang="es-AR" smtClean="0"/>
              <a:t>10</a:t>
            </a:fld>
            <a:endParaRPr lang="es-AR"/>
          </a:p>
        </p:txBody>
      </p:sp>
    </p:spTree>
    <p:extLst>
      <p:ext uri="{BB962C8B-B14F-4D97-AF65-F5344CB8AC3E}">
        <p14:creationId xmlns:p14="http://schemas.microsoft.com/office/powerpoint/2010/main" val="1127006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C14C5-589F-653E-ADDB-2A81BC3AC1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B1A393-194C-7E68-B2A8-62C658D748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3D845F-2169-9BA9-5FD5-F37658740D47}"/>
              </a:ext>
            </a:extLst>
          </p:cNvPr>
          <p:cNvSpPr>
            <a:spLocks noGrp="1"/>
          </p:cNvSpPr>
          <p:nvPr>
            <p:ph type="body" idx="1"/>
          </p:nvPr>
        </p:nvSpPr>
        <p:spPr/>
        <p:txBody>
          <a:bodyPr/>
          <a:lstStyle/>
          <a:p>
            <a:endParaRPr lang="es-AR" dirty="0"/>
          </a:p>
        </p:txBody>
      </p:sp>
      <p:sp>
        <p:nvSpPr>
          <p:cNvPr id="4" name="Slide Number Placeholder 3">
            <a:extLst>
              <a:ext uri="{FF2B5EF4-FFF2-40B4-BE49-F238E27FC236}">
                <a16:creationId xmlns:a16="http://schemas.microsoft.com/office/drawing/2014/main" id="{BB3860A8-152D-CF59-287F-872CD36E099B}"/>
              </a:ext>
            </a:extLst>
          </p:cNvPr>
          <p:cNvSpPr>
            <a:spLocks noGrp="1"/>
          </p:cNvSpPr>
          <p:nvPr>
            <p:ph type="sldNum" sz="quarter" idx="5"/>
          </p:nvPr>
        </p:nvSpPr>
        <p:spPr/>
        <p:txBody>
          <a:bodyPr/>
          <a:lstStyle/>
          <a:p>
            <a:fld id="{796FD043-A83B-40EA-B366-0BFB9CBBF012}" type="slidenum">
              <a:rPr lang="es-AR" smtClean="0"/>
              <a:t>15</a:t>
            </a:fld>
            <a:endParaRPr lang="es-AR"/>
          </a:p>
        </p:txBody>
      </p:sp>
    </p:spTree>
    <p:extLst>
      <p:ext uri="{BB962C8B-B14F-4D97-AF65-F5344CB8AC3E}">
        <p14:creationId xmlns:p14="http://schemas.microsoft.com/office/powerpoint/2010/main" val="2869866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El </a:t>
            </a:r>
            <a:r>
              <a:rPr lang="es-MX" b="1" dirty="0"/>
              <a:t>diseño del sistema </a:t>
            </a:r>
            <a:r>
              <a:rPr lang="es-MX" dirty="0"/>
              <a:t>involucra la aplicación de conocimientos y análisis de ingeniería para generar un diseño prototipo que cumpla con las necesidades de los clientes </a:t>
            </a:r>
          </a:p>
          <a:p>
            <a:r>
              <a:rPr lang="es-MX" dirty="0"/>
              <a:t>el diseño del producto significa la configuración final del producto, </a:t>
            </a:r>
            <a:r>
              <a:rPr lang="es-MX" b="0" u="sng" dirty="0"/>
              <a:t>incluyendo los materiales iniciales, los componentes y los subensambles</a:t>
            </a:r>
            <a:r>
              <a:rPr lang="es-MX" dirty="0"/>
              <a:t>. En el diseño del proceso, el </a:t>
            </a:r>
            <a:r>
              <a:rPr lang="es-MX" dirty="0" err="1"/>
              <a:t>dise</a:t>
            </a:r>
            <a:r>
              <a:rPr lang="es-MX" dirty="0"/>
              <a:t> </a:t>
            </a:r>
            <a:r>
              <a:rPr lang="es-MX" dirty="0" err="1"/>
              <a:t>ño</a:t>
            </a:r>
            <a:r>
              <a:rPr lang="es-MX" dirty="0"/>
              <a:t> del sistema significa </a:t>
            </a:r>
            <a:r>
              <a:rPr lang="es-MX" u="sng" dirty="0"/>
              <a:t>seleccionar los métodos de manufactura más adecuados</a:t>
            </a:r>
            <a:r>
              <a:rPr lang="es-MX" dirty="0"/>
              <a:t>, con énfasis en el uso de las tecnologías existentes en lugar de crear nuevas</a:t>
            </a:r>
          </a:p>
          <a:p>
            <a:endParaRPr lang="es-MX" dirty="0"/>
          </a:p>
          <a:p>
            <a:r>
              <a:rPr lang="es-MX" b="1" dirty="0"/>
              <a:t>parámetros</a:t>
            </a:r>
            <a:r>
              <a:rPr lang="es-MX" dirty="0"/>
              <a:t> se relaciona con la determinación de las especificaciones óptimas de parámetros para el producto y el proceso. </a:t>
            </a:r>
          </a:p>
          <a:p>
            <a:r>
              <a:rPr lang="es-MX" u="sng" dirty="0" err="1"/>
              <a:t>paráme</a:t>
            </a:r>
            <a:r>
              <a:rPr lang="es-MX" u="sng" dirty="0"/>
              <a:t> </a:t>
            </a:r>
            <a:r>
              <a:rPr lang="es-MX" u="sng" dirty="0" err="1"/>
              <a:t>tros</a:t>
            </a:r>
            <a:r>
              <a:rPr lang="es-MX" u="sng" dirty="0"/>
              <a:t> de producto que resulten en un producto que no se vea afectado por las variaciones en estos parámetros</a:t>
            </a:r>
            <a:r>
              <a:rPr lang="es-MX" dirty="0"/>
              <a:t>. También significa elegir valores de parámetro que minimicen los </a:t>
            </a:r>
            <a:r>
              <a:rPr lang="es-MX" dirty="0" err="1"/>
              <a:t>efec</a:t>
            </a:r>
            <a:r>
              <a:rPr lang="es-MX" dirty="0"/>
              <a:t> tos de las variaciones del proceso. Taguchi s</a:t>
            </a:r>
            <a:r>
              <a:rPr lang="es-MX" u="sng" dirty="0"/>
              <a:t>ugiere el uso de varios diseños experimentales</a:t>
            </a:r>
            <a:r>
              <a:rPr lang="es-MX" dirty="0"/>
              <a:t> para determinar estas especificaciones óptimas de parámetros</a:t>
            </a:r>
          </a:p>
          <a:p>
            <a:endParaRPr lang="es-AR" dirty="0"/>
          </a:p>
          <a:p>
            <a:r>
              <a:rPr lang="es-MX" b="1" dirty="0"/>
              <a:t>tolerancia</a:t>
            </a:r>
            <a:r>
              <a:rPr lang="es-MX" dirty="0"/>
              <a:t>s, el objetivo es especificar las tolerancias adecuadas para los valores nominales establecidos en el diseño de parámetros. Intenta obtener un balance entre especificar tolerancias amplias que faciliten la manufactura y reducir las tolerancias para optimizar el funcionamiento de los productos.</a:t>
            </a:r>
            <a:endParaRPr lang="es-AR" dirty="0"/>
          </a:p>
        </p:txBody>
      </p:sp>
      <p:sp>
        <p:nvSpPr>
          <p:cNvPr id="4" name="Slide Number Placeholder 3"/>
          <p:cNvSpPr>
            <a:spLocks noGrp="1"/>
          </p:cNvSpPr>
          <p:nvPr>
            <p:ph type="sldNum" sz="quarter" idx="5"/>
          </p:nvPr>
        </p:nvSpPr>
        <p:spPr/>
        <p:txBody>
          <a:bodyPr/>
          <a:lstStyle/>
          <a:p>
            <a:fld id="{796FD043-A83B-40EA-B366-0BFB9CBBF012}" type="slidenum">
              <a:rPr lang="es-AR" smtClean="0"/>
              <a:t>19</a:t>
            </a:fld>
            <a:endParaRPr lang="es-AR"/>
          </a:p>
        </p:txBody>
      </p:sp>
    </p:spTree>
    <p:extLst>
      <p:ext uri="{BB962C8B-B14F-4D97-AF65-F5344CB8AC3E}">
        <p14:creationId xmlns:p14="http://schemas.microsoft.com/office/powerpoint/2010/main" val="3503955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57F3F-1DF3-7716-77D4-B25213E10D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5F576C-201F-55B8-C991-9E418023D9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E17C49-BB3E-7214-93DF-8A59C02146A4}"/>
              </a:ext>
            </a:extLst>
          </p:cNvPr>
          <p:cNvSpPr>
            <a:spLocks noGrp="1"/>
          </p:cNvSpPr>
          <p:nvPr>
            <p:ph type="body" idx="1"/>
          </p:nvPr>
        </p:nvSpPr>
        <p:spPr/>
        <p:txBody>
          <a:bodyPr/>
          <a:lstStyle/>
          <a:p>
            <a:endParaRPr lang="es-AR" dirty="0"/>
          </a:p>
        </p:txBody>
      </p:sp>
      <p:sp>
        <p:nvSpPr>
          <p:cNvPr id="4" name="Slide Number Placeholder 3">
            <a:extLst>
              <a:ext uri="{FF2B5EF4-FFF2-40B4-BE49-F238E27FC236}">
                <a16:creationId xmlns:a16="http://schemas.microsoft.com/office/drawing/2014/main" id="{AF03C34B-C396-9B36-347E-383510897E7F}"/>
              </a:ext>
            </a:extLst>
          </p:cNvPr>
          <p:cNvSpPr>
            <a:spLocks noGrp="1"/>
          </p:cNvSpPr>
          <p:nvPr>
            <p:ph type="sldNum" sz="quarter" idx="5"/>
          </p:nvPr>
        </p:nvSpPr>
        <p:spPr/>
        <p:txBody>
          <a:bodyPr/>
          <a:lstStyle/>
          <a:p>
            <a:fld id="{796FD043-A83B-40EA-B366-0BFB9CBBF012}" type="slidenum">
              <a:rPr lang="es-AR" smtClean="0"/>
              <a:t>20</a:t>
            </a:fld>
            <a:endParaRPr lang="es-AR"/>
          </a:p>
        </p:txBody>
      </p:sp>
    </p:spTree>
    <p:extLst>
      <p:ext uri="{BB962C8B-B14F-4D97-AF65-F5344CB8AC3E}">
        <p14:creationId xmlns:p14="http://schemas.microsoft.com/office/powerpoint/2010/main" val="1227257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3E978-6EF4-40BB-DB28-ACE05AF0C1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0BC136-F687-62D5-8F1E-B020E38617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5D1CBD-7122-9D3B-C722-4664517344F5}"/>
              </a:ext>
            </a:extLst>
          </p:cNvPr>
          <p:cNvSpPr>
            <a:spLocks noGrp="1"/>
          </p:cNvSpPr>
          <p:nvPr>
            <p:ph type="body" idx="1"/>
          </p:nvPr>
        </p:nvSpPr>
        <p:spPr/>
        <p:txBody>
          <a:bodyPr/>
          <a:lstStyle/>
          <a:p>
            <a:r>
              <a:rPr lang="es-MX" dirty="0"/>
              <a:t>El </a:t>
            </a:r>
            <a:r>
              <a:rPr lang="es-MX" b="1" dirty="0"/>
              <a:t>diseño del sistema </a:t>
            </a:r>
            <a:r>
              <a:rPr lang="es-MX" dirty="0"/>
              <a:t>involucra la aplicación de conocimientos y análisis de ingeniería para generar un diseño prototipo que cumpla con las necesidades de los clientes </a:t>
            </a:r>
          </a:p>
          <a:p>
            <a:r>
              <a:rPr lang="es-MX" dirty="0"/>
              <a:t>el diseño del producto significa la configuración final del producto, </a:t>
            </a:r>
            <a:r>
              <a:rPr lang="es-MX" b="0" u="sng" dirty="0"/>
              <a:t>incluyendo los materiales iniciales, los componentes y los subensambles</a:t>
            </a:r>
            <a:r>
              <a:rPr lang="es-MX" dirty="0"/>
              <a:t>. En el diseño del proceso, el </a:t>
            </a:r>
            <a:r>
              <a:rPr lang="es-MX" dirty="0" err="1"/>
              <a:t>dise</a:t>
            </a:r>
            <a:r>
              <a:rPr lang="es-MX" dirty="0"/>
              <a:t> </a:t>
            </a:r>
            <a:r>
              <a:rPr lang="es-MX" dirty="0" err="1"/>
              <a:t>ño</a:t>
            </a:r>
            <a:r>
              <a:rPr lang="es-MX" dirty="0"/>
              <a:t> del sistema significa </a:t>
            </a:r>
            <a:r>
              <a:rPr lang="es-MX" u="sng" dirty="0"/>
              <a:t>seleccionar los métodos de manufactura más adecuados</a:t>
            </a:r>
            <a:r>
              <a:rPr lang="es-MX" dirty="0"/>
              <a:t>, con énfasis en el uso de las tecnologías existentes en lugar de crear nuevas</a:t>
            </a:r>
          </a:p>
          <a:p>
            <a:endParaRPr lang="es-MX" dirty="0"/>
          </a:p>
          <a:p>
            <a:r>
              <a:rPr lang="es-MX" b="1" dirty="0"/>
              <a:t>parámetros</a:t>
            </a:r>
            <a:r>
              <a:rPr lang="es-MX" dirty="0"/>
              <a:t> se relaciona con la determinación de las especificaciones óptimas de parámetros para el producto y el proceso. </a:t>
            </a:r>
          </a:p>
          <a:p>
            <a:r>
              <a:rPr lang="es-MX" u="sng" dirty="0" err="1"/>
              <a:t>paráme</a:t>
            </a:r>
            <a:r>
              <a:rPr lang="es-MX" u="sng" dirty="0"/>
              <a:t> </a:t>
            </a:r>
            <a:r>
              <a:rPr lang="es-MX" u="sng" dirty="0" err="1"/>
              <a:t>tros</a:t>
            </a:r>
            <a:r>
              <a:rPr lang="es-MX" u="sng" dirty="0"/>
              <a:t> de producto que resulten en un producto que no se vea afectado por las variaciones en estos parámetros</a:t>
            </a:r>
            <a:r>
              <a:rPr lang="es-MX" dirty="0"/>
              <a:t>. También significa elegir valores de parámetro que minimicen los </a:t>
            </a:r>
            <a:r>
              <a:rPr lang="es-MX" dirty="0" err="1"/>
              <a:t>efec</a:t>
            </a:r>
            <a:r>
              <a:rPr lang="es-MX" dirty="0"/>
              <a:t> tos de las variaciones del proceso. Taguchi s</a:t>
            </a:r>
            <a:r>
              <a:rPr lang="es-MX" u="sng" dirty="0"/>
              <a:t>ugiere el uso de varios diseños experimentales</a:t>
            </a:r>
            <a:r>
              <a:rPr lang="es-MX" dirty="0"/>
              <a:t> para determinar estas especificaciones óptimas de parámetros</a:t>
            </a:r>
          </a:p>
          <a:p>
            <a:endParaRPr lang="es-AR" dirty="0"/>
          </a:p>
          <a:p>
            <a:r>
              <a:rPr lang="es-MX" b="1" dirty="0"/>
              <a:t>tolerancia</a:t>
            </a:r>
            <a:r>
              <a:rPr lang="es-MX" dirty="0"/>
              <a:t>s, el objetivo es especificar las tolerancias adecuadas para los valores nominales establecidos en el diseño de parámetros. Intenta obtener un balance entre especificar tolerancias amplias que faciliten la manufactura y reducir las tolerancias para optimizar el funcionamiento de los productos.</a:t>
            </a:r>
            <a:endParaRPr lang="es-AR" dirty="0"/>
          </a:p>
        </p:txBody>
      </p:sp>
      <p:sp>
        <p:nvSpPr>
          <p:cNvPr id="4" name="Slide Number Placeholder 3">
            <a:extLst>
              <a:ext uri="{FF2B5EF4-FFF2-40B4-BE49-F238E27FC236}">
                <a16:creationId xmlns:a16="http://schemas.microsoft.com/office/drawing/2014/main" id="{B8FA63BF-54DE-36D8-7A6D-73F035EA1C05}"/>
              </a:ext>
            </a:extLst>
          </p:cNvPr>
          <p:cNvSpPr>
            <a:spLocks noGrp="1"/>
          </p:cNvSpPr>
          <p:nvPr>
            <p:ph type="sldNum" sz="quarter" idx="5"/>
          </p:nvPr>
        </p:nvSpPr>
        <p:spPr/>
        <p:txBody>
          <a:bodyPr/>
          <a:lstStyle/>
          <a:p>
            <a:fld id="{796FD043-A83B-40EA-B366-0BFB9CBBF012}" type="slidenum">
              <a:rPr lang="es-AR" smtClean="0"/>
              <a:t>21</a:t>
            </a:fld>
            <a:endParaRPr lang="es-AR"/>
          </a:p>
        </p:txBody>
      </p:sp>
    </p:spTree>
    <p:extLst>
      <p:ext uri="{BB962C8B-B14F-4D97-AF65-F5344CB8AC3E}">
        <p14:creationId xmlns:p14="http://schemas.microsoft.com/office/powerpoint/2010/main" val="407410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4/10/2025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4/10/2025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4/10/2025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4/10/2025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4/10/2025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8.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F8F0F29-28CB-E30D-A52A-61DEB9F42000}"/>
              </a:ext>
            </a:extLst>
          </p:cNvPr>
          <p:cNvSpPr txBox="1">
            <a:spLocks/>
          </p:cNvSpPr>
          <p:nvPr/>
        </p:nvSpPr>
        <p:spPr>
          <a:xfrm>
            <a:off x="3128211" y="306770"/>
            <a:ext cx="8749856" cy="1446550"/>
          </a:xfrm>
          <a:prstGeom prst="rect">
            <a:avLst/>
          </a:prstGeom>
        </p:spPr>
        <p:txBody>
          <a:bodyPr vert="horz" lIns="91440" tIns="45720" rIns="91440" bIns="45720" rtlCol="0" anchor="b">
            <a:noAutofit/>
          </a:bodyPr>
          <a:lstStyle>
            <a:lvl1pPr algn="ctr" defTabSz="914400" rtl="0" eaLnBrk="1" latinLnBrk="0" hangingPunct="1">
              <a:lnSpc>
                <a:spcPct val="89000"/>
              </a:lnSpc>
              <a:spcBef>
                <a:spcPct val="0"/>
              </a:spcBef>
              <a:buNone/>
              <a:defRPr sz="7200" kern="1200" cap="all" baseline="0">
                <a:solidFill>
                  <a:schemeClr val="tx2"/>
                </a:solidFill>
                <a:latin typeface="+mj-lt"/>
                <a:ea typeface="+mj-ea"/>
                <a:cs typeface="+mj-cs"/>
              </a:defRPr>
            </a:lvl1pPr>
          </a:lstStyle>
          <a:p>
            <a:r>
              <a:rPr lang="es-AR" sz="8000" b="1">
                <a:latin typeface="Cascadia Mono SemiBold" panose="020B0609020000020004" pitchFamily="49" charset="0"/>
                <a:ea typeface="Cascadia Mono SemiBold" panose="020B0609020000020004" pitchFamily="49" charset="0"/>
                <a:cs typeface="Cascadia Mono SemiBold" panose="020B0609020000020004" pitchFamily="49" charset="0"/>
              </a:rPr>
              <a:t>Tecnología</a:t>
            </a:r>
            <a:endParaRPr lang="es-AR" sz="8000" b="1" dirty="0">
              <a:latin typeface="Cascadia Mono SemiBold" panose="020B0609020000020004" pitchFamily="49" charset="0"/>
              <a:ea typeface="Cascadia Mono SemiBold" panose="020B0609020000020004" pitchFamily="49" charset="0"/>
              <a:cs typeface="Cascadia Mono SemiBold" panose="020B0609020000020004" pitchFamily="49" charset="0"/>
            </a:endParaRPr>
          </a:p>
        </p:txBody>
      </p:sp>
      <p:sp>
        <p:nvSpPr>
          <p:cNvPr id="5" name="TextBox 4">
            <a:extLst>
              <a:ext uri="{FF2B5EF4-FFF2-40B4-BE49-F238E27FC236}">
                <a16:creationId xmlns:a16="http://schemas.microsoft.com/office/drawing/2014/main" id="{A95F464E-D488-7B31-6EE9-B61CBE03D17E}"/>
              </a:ext>
            </a:extLst>
          </p:cNvPr>
          <p:cNvSpPr txBox="1"/>
          <p:nvPr/>
        </p:nvSpPr>
        <p:spPr>
          <a:xfrm>
            <a:off x="1373389" y="4381406"/>
            <a:ext cx="11492132" cy="1446550"/>
          </a:xfrm>
          <a:prstGeom prst="rect">
            <a:avLst/>
          </a:prstGeom>
          <a:noFill/>
        </p:spPr>
        <p:txBody>
          <a:bodyPr wrap="square">
            <a:spAutoFit/>
          </a:bodyPr>
          <a:lstStyle/>
          <a:p>
            <a:r>
              <a:rPr lang="es-AR" sz="7200" b="1" dirty="0">
                <a:latin typeface="Arial Black" panose="020B0A04020102020204" pitchFamily="34" charset="0"/>
                <a:ea typeface="Cascadia Mono SemiBold" panose="020B0609020000020004" pitchFamily="49" charset="0"/>
                <a:cs typeface="Cascadia Mono SemiBold" panose="020B0609020000020004" pitchFamily="49" charset="0"/>
              </a:rPr>
              <a:t>IMPLEMENTACIÓN</a:t>
            </a:r>
            <a:r>
              <a:rPr lang="es-AR" sz="8800" b="1" dirty="0">
                <a:latin typeface="Arial Black" panose="020B0A04020102020204" pitchFamily="34" charset="0"/>
                <a:ea typeface="Cascadia Mono SemiBold" panose="020B0609020000020004" pitchFamily="49" charset="0"/>
                <a:cs typeface="Cascadia Mono SemiBold" panose="020B0609020000020004" pitchFamily="49" charset="0"/>
              </a:rPr>
              <a:t> </a:t>
            </a:r>
            <a:r>
              <a:rPr lang="es-AR" sz="1800" b="1" dirty="0">
                <a:latin typeface="Cascadia Mono SemiBold" panose="020B0609020000020004" pitchFamily="49" charset="0"/>
                <a:ea typeface="Cascadia Mono SemiBold" panose="020B0609020000020004" pitchFamily="49" charset="0"/>
                <a:cs typeface="Cascadia Mono SemiBold" panose="020B0609020000020004" pitchFamily="49" charset="0"/>
              </a:rPr>
              <a:t> </a:t>
            </a:r>
            <a:endParaRPr lang="es-AR" dirty="0"/>
          </a:p>
        </p:txBody>
      </p:sp>
      <p:sp>
        <p:nvSpPr>
          <p:cNvPr id="6" name="TextBox 5">
            <a:extLst>
              <a:ext uri="{FF2B5EF4-FFF2-40B4-BE49-F238E27FC236}">
                <a16:creationId xmlns:a16="http://schemas.microsoft.com/office/drawing/2014/main" id="{158558DC-11A0-D23C-0DE9-2FB826824A24}"/>
              </a:ext>
            </a:extLst>
          </p:cNvPr>
          <p:cNvSpPr txBox="1"/>
          <p:nvPr/>
        </p:nvSpPr>
        <p:spPr>
          <a:xfrm>
            <a:off x="1373389" y="3573379"/>
            <a:ext cx="7423484" cy="1200329"/>
          </a:xfrm>
          <a:prstGeom prst="rect">
            <a:avLst/>
          </a:prstGeom>
          <a:noFill/>
        </p:spPr>
        <p:txBody>
          <a:bodyPr wrap="square">
            <a:spAutoFit/>
          </a:bodyPr>
          <a:lstStyle/>
          <a:p>
            <a:r>
              <a:rPr lang="es-AR" sz="7200" b="1" dirty="0">
                <a:latin typeface="Arial" panose="020B0604020202020204" pitchFamily="34" charset="0"/>
                <a:ea typeface="Cascadia Mono SemiBold" panose="020B0609020000020004" pitchFamily="49" charset="0"/>
                <a:cs typeface="Arial" panose="020B0604020202020204" pitchFamily="34" charset="0"/>
              </a:rPr>
              <a:t>Soluciones e</a:t>
            </a:r>
            <a:endParaRPr lang="es-AR" sz="7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0998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81581-6FCD-B1E8-595B-AD0C8982222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1D38E2-A323-B3CE-990B-1664F5812607}"/>
              </a:ext>
            </a:extLst>
          </p:cNvPr>
          <p:cNvSpPr>
            <a:spLocks noGrp="1"/>
          </p:cNvSpPr>
          <p:nvPr>
            <p:ph idx="1"/>
          </p:nvPr>
        </p:nvSpPr>
        <p:spPr>
          <a:xfrm>
            <a:off x="1155032" y="2173895"/>
            <a:ext cx="10955230" cy="2296505"/>
          </a:xfrm>
        </p:spPr>
        <p:txBody>
          <a:bodyPr>
            <a:normAutofit/>
          </a:bodyPr>
          <a:lstStyle/>
          <a:p>
            <a:pPr marL="0" indent="0">
              <a:buNone/>
            </a:pPr>
            <a:r>
              <a:rPr lang="es-MX" b="1" dirty="0"/>
              <a:t>Calculo de tolerancia mediante método directo de suma o raíz de la suma de sus cuadrados: </a:t>
            </a:r>
            <a:endParaRPr lang="es-MX" dirty="0"/>
          </a:p>
          <a:p>
            <a:pPr marL="0" indent="0">
              <a:buNone/>
            </a:pPr>
            <a:endParaRPr lang="es-AR" dirty="0"/>
          </a:p>
          <a:p>
            <a:pPr marL="0" indent="0">
              <a:buNone/>
            </a:pPr>
            <a:r>
              <a:rPr lang="es-AR" dirty="0"/>
              <a:t>SDT: </a:t>
            </a:r>
            <a:r>
              <a:rPr lang="es-MX" dirty="0"/>
              <a:t>Se suman algebraicamente las tolerancias de cada pieza del ensamble. Es un método conservador y puede sobreestimar la variación real.</a:t>
            </a:r>
            <a:endParaRPr lang="es-AR" dirty="0"/>
          </a:p>
          <a:p>
            <a:pPr marL="0" indent="0">
              <a:buNone/>
            </a:pPr>
            <a:r>
              <a:rPr lang="es-AR" dirty="0"/>
              <a:t>RSC: </a:t>
            </a:r>
            <a:r>
              <a:rPr lang="es-MX" dirty="0"/>
              <a:t>Se usa cuando las variaciones de los componentes son aleatorias e independientes</a:t>
            </a:r>
            <a:endParaRPr lang="es-AR" dirty="0"/>
          </a:p>
        </p:txBody>
      </p:sp>
      <p:sp>
        <p:nvSpPr>
          <p:cNvPr id="7" name="TextBox 6">
            <a:extLst>
              <a:ext uri="{FF2B5EF4-FFF2-40B4-BE49-F238E27FC236}">
                <a16:creationId xmlns:a16="http://schemas.microsoft.com/office/drawing/2014/main" id="{6F420918-A675-978A-6EFB-70FAFE1C6E44}"/>
              </a:ext>
            </a:extLst>
          </p:cNvPr>
          <p:cNvSpPr txBox="1"/>
          <p:nvPr/>
        </p:nvSpPr>
        <p:spPr>
          <a:xfrm>
            <a:off x="1155032" y="685609"/>
            <a:ext cx="6096000" cy="1200329"/>
          </a:xfrm>
          <a:prstGeom prst="rect">
            <a:avLst/>
          </a:prstGeom>
          <a:noFill/>
        </p:spPr>
        <p:txBody>
          <a:bodyPr wrap="square">
            <a:spAutoFit/>
          </a:bodyPr>
          <a:lstStyle/>
          <a:p>
            <a:r>
              <a:rPr lang="es-MX" sz="3600" dirty="0">
                <a:latin typeface="Arial Black" panose="020B0A04020102020204" pitchFamily="34" charset="0"/>
              </a:rPr>
              <a:t>Tolerancia Estadística Para ensambles</a:t>
            </a:r>
            <a:endParaRPr lang="es-AR" sz="3600" dirty="0">
              <a:latin typeface="Arial Black" panose="020B0A04020102020204" pitchFamily="34" charset="0"/>
            </a:endParaRPr>
          </a:p>
        </p:txBody>
      </p:sp>
      <p:pic>
        <p:nvPicPr>
          <p:cNvPr id="10" name="Picture 9">
            <a:extLst>
              <a:ext uri="{FF2B5EF4-FFF2-40B4-BE49-F238E27FC236}">
                <a16:creationId xmlns:a16="http://schemas.microsoft.com/office/drawing/2014/main" id="{F42A5842-F22E-544F-488E-5B5B8C2E0838}"/>
              </a:ext>
            </a:extLst>
          </p:cNvPr>
          <p:cNvPicPr>
            <a:picLocks noChangeAspect="1"/>
          </p:cNvPicPr>
          <p:nvPr/>
        </p:nvPicPr>
        <p:blipFill>
          <a:blip r:embed="rId3"/>
          <a:stretch>
            <a:fillRect/>
          </a:stretch>
        </p:blipFill>
        <p:spPr>
          <a:xfrm>
            <a:off x="1292192" y="4329179"/>
            <a:ext cx="3318814" cy="591164"/>
          </a:xfrm>
          <a:prstGeom prst="rect">
            <a:avLst/>
          </a:prstGeom>
        </p:spPr>
      </p:pic>
      <p:pic>
        <p:nvPicPr>
          <p:cNvPr id="12" name="Picture 11">
            <a:extLst>
              <a:ext uri="{FF2B5EF4-FFF2-40B4-BE49-F238E27FC236}">
                <a16:creationId xmlns:a16="http://schemas.microsoft.com/office/drawing/2014/main" id="{F002FDE0-5147-4155-7865-DEAE3D94217E}"/>
              </a:ext>
            </a:extLst>
          </p:cNvPr>
          <p:cNvPicPr>
            <a:picLocks noChangeAspect="1"/>
          </p:cNvPicPr>
          <p:nvPr/>
        </p:nvPicPr>
        <p:blipFill>
          <a:blip r:embed="rId4"/>
          <a:stretch>
            <a:fillRect/>
          </a:stretch>
        </p:blipFill>
        <p:spPr>
          <a:xfrm>
            <a:off x="5696441" y="4329179"/>
            <a:ext cx="3318814" cy="2387218"/>
          </a:xfrm>
          <a:prstGeom prst="rect">
            <a:avLst/>
          </a:prstGeom>
        </p:spPr>
      </p:pic>
    </p:spTree>
    <p:extLst>
      <p:ext uri="{BB962C8B-B14F-4D97-AF65-F5344CB8AC3E}">
        <p14:creationId xmlns:p14="http://schemas.microsoft.com/office/powerpoint/2010/main" val="1897915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258A70-072A-5C4B-F777-253BAE30002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EB9AD15-61DB-7164-CBA4-FF220749A1BA}"/>
              </a:ext>
            </a:extLst>
          </p:cNvPr>
          <p:cNvSpPr>
            <a:spLocks noGrp="1"/>
          </p:cNvSpPr>
          <p:nvPr>
            <p:ph type="title"/>
          </p:nvPr>
        </p:nvSpPr>
        <p:spPr>
          <a:xfrm>
            <a:off x="549004" y="11483"/>
            <a:ext cx="4327796" cy="1689794"/>
          </a:xfrm>
        </p:spPr>
        <p:txBody>
          <a:bodyPr/>
          <a:lstStyle/>
          <a:p>
            <a:br>
              <a:rPr lang="es-AR" sz="4000" dirty="0">
                <a:latin typeface="Arial Black "/>
              </a:rPr>
            </a:br>
            <a:r>
              <a:rPr lang="es-AR" sz="4400" dirty="0">
                <a:latin typeface="Arial Black "/>
              </a:rPr>
              <a:t>Control estadístico de procesos </a:t>
            </a:r>
            <a:endParaRPr lang="es-AR" sz="4000" dirty="0">
              <a:latin typeface="Arial Black "/>
            </a:endParaRPr>
          </a:p>
        </p:txBody>
      </p:sp>
      <p:sp>
        <p:nvSpPr>
          <p:cNvPr id="13" name="Content Placeholder 1">
            <a:extLst>
              <a:ext uri="{FF2B5EF4-FFF2-40B4-BE49-F238E27FC236}">
                <a16:creationId xmlns:a16="http://schemas.microsoft.com/office/drawing/2014/main" id="{FAF4EBB8-0248-9E1B-7410-506AFA1BD7C0}"/>
              </a:ext>
            </a:extLst>
          </p:cNvPr>
          <p:cNvSpPr txBox="1">
            <a:spLocks/>
          </p:cNvSpPr>
          <p:nvPr/>
        </p:nvSpPr>
        <p:spPr>
          <a:xfrm>
            <a:off x="6108245" y="702307"/>
            <a:ext cx="5748021" cy="254889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AR" b="1" dirty="0"/>
              <a:t>Gráfica de control de variables: </a:t>
            </a:r>
            <a:r>
              <a:rPr lang="es-MX" dirty="0"/>
              <a:t>Sujetas a una variable</a:t>
            </a:r>
          </a:p>
          <a:p>
            <a:pPr marL="0" indent="0">
              <a:buNone/>
            </a:pPr>
            <a:r>
              <a:rPr lang="es-MX" b="1" dirty="0"/>
              <a:t>R: </a:t>
            </a:r>
            <a:r>
              <a:rPr lang="es-MX" dirty="0"/>
              <a:t>Traza el rango de cada muestra, enfoca la variabilidad del proceso. </a:t>
            </a:r>
          </a:p>
          <a:p>
            <a:pPr marL="0" indent="0">
              <a:buNone/>
            </a:pPr>
            <a:r>
              <a:rPr lang="es-MX" b="1" dirty="0"/>
              <a:t>X: </a:t>
            </a:r>
            <a:r>
              <a:rPr lang="es-MX" dirty="0"/>
              <a:t>Muestra el valor promedio de cierta característica. </a:t>
            </a:r>
            <a:endParaRPr lang="es-MX" b="1" dirty="0"/>
          </a:p>
        </p:txBody>
      </p:sp>
      <p:sp>
        <p:nvSpPr>
          <p:cNvPr id="14" name="Title 3">
            <a:extLst>
              <a:ext uri="{FF2B5EF4-FFF2-40B4-BE49-F238E27FC236}">
                <a16:creationId xmlns:a16="http://schemas.microsoft.com/office/drawing/2014/main" id="{C2F12D6B-B393-DF31-487E-649CEBE147F1}"/>
              </a:ext>
            </a:extLst>
          </p:cNvPr>
          <p:cNvSpPr txBox="1">
            <a:spLocks/>
          </p:cNvSpPr>
          <p:nvPr/>
        </p:nvSpPr>
        <p:spPr>
          <a:xfrm>
            <a:off x="335734" y="3251200"/>
            <a:ext cx="4754335" cy="2077144"/>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2000" dirty="0"/>
              <a:t>Control estadístico de procesos (SPC, por sus siglas en inglés) implica el uso de métodos estadísticos para valorar y analizar las variaciones en un proceso. Los métodos del SPC incluyen simplemente mantener registros de los datos de la producción, histogramas, análisis de capacidad del proceso y gráficas de control. </a:t>
            </a:r>
            <a:endParaRPr lang="es-AR" sz="2000" b="1" dirty="0">
              <a:latin typeface="Arial Black "/>
            </a:endParaRPr>
          </a:p>
        </p:txBody>
      </p:sp>
      <p:sp>
        <p:nvSpPr>
          <p:cNvPr id="9" name="Title 3">
            <a:extLst>
              <a:ext uri="{FF2B5EF4-FFF2-40B4-BE49-F238E27FC236}">
                <a16:creationId xmlns:a16="http://schemas.microsoft.com/office/drawing/2014/main" id="{A638E16D-759D-67D2-38C6-743D0E03BBE5}"/>
              </a:ext>
            </a:extLst>
          </p:cNvPr>
          <p:cNvSpPr txBox="1">
            <a:spLocks/>
          </p:cNvSpPr>
          <p:nvPr/>
        </p:nvSpPr>
        <p:spPr>
          <a:xfrm>
            <a:off x="7163089" y="-93193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a:t>
            </a:r>
            <a:r>
              <a:rPr lang="es-MX" sz="1800" dirty="0" err="1"/>
              <a:t>implicita</a:t>
            </a:r>
            <a:endParaRPr lang="es-AR" sz="11500" b="1" dirty="0">
              <a:latin typeface="Arial Black "/>
            </a:endParaRPr>
          </a:p>
        </p:txBody>
      </p:sp>
      <p:pic>
        <p:nvPicPr>
          <p:cNvPr id="5" name="Picture 4">
            <a:extLst>
              <a:ext uri="{FF2B5EF4-FFF2-40B4-BE49-F238E27FC236}">
                <a16:creationId xmlns:a16="http://schemas.microsoft.com/office/drawing/2014/main" id="{CC44F7AF-6A5D-8E3E-42E7-B7BEE75695D3}"/>
              </a:ext>
            </a:extLst>
          </p:cNvPr>
          <p:cNvPicPr>
            <a:picLocks noChangeAspect="1"/>
          </p:cNvPicPr>
          <p:nvPr/>
        </p:nvPicPr>
        <p:blipFill>
          <a:blip r:embed="rId2"/>
          <a:stretch>
            <a:fillRect/>
          </a:stretch>
        </p:blipFill>
        <p:spPr>
          <a:xfrm>
            <a:off x="6108245" y="2913217"/>
            <a:ext cx="5126965" cy="3799213"/>
          </a:xfrm>
          <a:prstGeom prst="rect">
            <a:avLst/>
          </a:prstGeom>
        </p:spPr>
      </p:pic>
    </p:spTree>
    <p:extLst>
      <p:ext uri="{BB962C8B-B14F-4D97-AF65-F5344CB8AC3E}">
        <p14:creationId xmlns:p14="http://schemas.microsoft.com/office/powerpoint/2010/main" val="1483510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F2997-3D42-DFA7-FA17-AAED081FF6C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DC65892-0862-5908-CA78-44B3C2B9B4F3}"/>
              </a:ext>
            </a:extLst>
          </p:cNvPr>
          <p:cNvSpPr>
            <a:spLocks noGrp="1"/>
          </p:cNvSpPr>
          <p:nvPr>
            <p:ph type="title"/>
          </p:nvPr>
        </p:nvSpPr>
        <p:spPr>
          <a:xfrm>
            <a:off x="549005" y="297972"/>
            <a:ext cx="4327796" cy="3131028"/>
          </a:xfrm>
        </p:spPr>
        <p:txBody>
          <a:bodyPr/>
          <a:lstStyle/>
          <a:p>
            <a:r>
              <a:rPr lang="es-AR" sz="4400" dirty="0">
                <a:latin typeface="Arial Black "/>
              </a:rPr>
              <a:t>Control estadístico de procesos</a:t>
            </a:r>
            <a:br>
              <a:rPr lang="es-AR" sz="4400" dirty="0">
                <a:latin typeface="Arial Black "/>
              </a:rPr>
            </a:br>
            <a:br>
              <a:rPr lang="es-AR" sz="4400" dirty="0">
                <a:latin typeface="Arial Black "/>
              </a:rPr>
            </a:br>
            <a:r>
              <a:rPr lang="es-AR" sz="2800" dirty="0">
                <a:latin typeface="Arial Black "/>
              </a:rPr>
              <a:t>Gráfica control de variables</a:t>
            </a:r>
            <a:br>
              <a:rPr lang="es-AR" sz="2800" dirty="0">
                <a:latin typeface="Arial Black "/>
              </a:rPr>
            </a:br>
            <a:r>
              <a:rPr lang="es-AR" sz="2800" dirty="0">
                <a:latin typeface="Arial Black "/>
              </a:rPr>
              <a:t> </a:t>
            </a:r>
            <a:endParaRPr lang="es-AR" sz="4000" dirty="0">
              <a:latin typeface="Arial Black "/>
            </a:endParaRPr>
          </a:p>
        </p:txBody>
      </p:sp>
      <p:sp>
        <p:nvSpPr>
          <p:cNvPr id="13" name="Content Placeholder 1">
            <a:extLst>
              <a:ext uri="{FF2B5EF4-FFF2-40B4-BE49-F238E27FC236}">
                <a16:creationId xmlns:a16="http://schemas.microsoft.com/office/drawing/2014/main" id="{07D9F445-3B23-71C7-1E29-BDD2CAAB641E}"/>
              </a:ext>
            </a:extLst>
          </p:cNvPr>
          <p:cNvSpPr txBox="1">
            <a:spLocks/>
          </p:cNvSpPr>
          <p:nvPr/>
        </p:nvSpPr>
        <p:spPr>
          <a:xfrm>
            <a:off x="5894974" y="650785"/>
            <a:ext cx="5748021" cy="4005857"/>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AR" b="1" dirty="0"/>
              <a:t>Gráfica de control: </a:t>
            </a:r>
            <a:r>
              <a:rPr lang="es-MX" dirty="0"/>
              <a:t>técnica gráfica en la cual se trazan estadísticas cal culadas a partir de valores medidos de ciertas características del proceso durante un periodo, a fin de determinar si el proceso sigue bajo control estadístico</a:t>
            </a:r>
            <a:endParaRPr lang="es-MX" b="1" dirty="0"/>
          </a:p>
        </p:txBody>
      </p:sp>
      <p:sp>
        <p:nvSpPr>
          <p:cNvPr id="14" name="Title 3">
            <a:extLst>
              <a:ext uri="{FF2B5EF4-FFF2-40B4-BE49-F238E27FC236}">
                <a16:creationId xmlns:a16="http://schemas.microsoft.com/office/drawing/2014/main" id="{A4D046DC-429C-405C-A422-AAC95BCA6B83}"/>
              </a:ext>
            </a:extLst>
          </p:cNvPr>
          <p:cNvSpPr txBox="1">
            <a:spLocks/>
          </p:cNvSpPr>
          <p:nvPr/>
        </p:nvSpPr>
        <p:spPr>
          <a:xfrm>
            <a:off x="335735" y="3964314"/>
            <a:ext cx="4754335" cy="2077144"/>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2000" dirty="0"/>
              <a:t>Control estadístico de procesos (SPC, por sus siglas en inglés) implica el uso de métodos estadísticos para valorar y analizar las variaciones en un proceso. Los métodos del SPC incluyen simplemente mantener registros de los datos de la producción, histogramas, análisis de capacidad del proceso y gráficas de control. </a:t>
            </a:r>
            <a:endParaRPr lang="es-AR" sz="2000" b="1" dirty="0">
              <a:latin typeface="Arial Black "/>
            </a:endParaRPr>
          </a:p>
        </p:txBody>
      </p:sp>
      <p:sp>
        <p:nvSpPr>
          <p:cNvPr id="9" name="Title 3">
            <a:extLst>
              <a:ext uri="{FF2B5EF4-FFF2-40B4-BE49-F238E27FC236}">
                <a16:creationId xmlns:a16="http://schemas.microsoft.com/office/drawing/2014/main" id="{DF06B99A-A25C-3ED2-44BB-F5A45773EAE1}"/>
              </a:ext>
            </a:extLst>
          </p:cNvPr>
          <p:cNvSpPr txBox="1">
            <a:spLocks/>
          </p:cNvSpPr>
          <p:nvPr/>
        </p:nvSpPr>
        <p:spPr>
          <a:xfrm>
            <a:off x="7163089" y="-93193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a:t>
            </a:r>
            <a:r>
              <a:rPr lang="es-MX" sz="1800" dirty="0" err="1"/>
              <a:t>implicita</a:t>
            </a:r>
            <a:endParaRPr lang="es-AR" sz="11500" b="1" dirty="0">
              <a:latin typeface="Arial Black "/>
            </a:endParaRPr>
          </a:p>
        </p:txBody>
      </p:sp>
      <p:pic>
        <p:nvPicPr>
          <p:cNvPr id="11" name="Picture 10">
            <a:extLst>
              <a:ext uri="{FF2B5EF4-FFF2-40B4-BE49-F238E27FC236}">
                <a16:creationId xmlns:a16="http://schemas.microsoft.com/office/drawing/2014/main" id="{5B49ACD4-D6E2-62DA-7EA2-688557589D96}"/>
              </a:ext>
            </a:extLst>
          </p:cNvPr>
          <p:cNvPicPr>
            <a:picLocks noChangeAspect="1"/>
          </p:cNvPicPr>
          <p:nvPr/>
        </p:nvPicPr>
        <p:blipFill>
          <a:blip r:embed="rId2"/>
          <a:stretch>
            <a:fillRect/>
          </a:stretch>
        </p:blipFill>
        <p:spPr>
          <a:xfrm>
            <a:off x="5894974" y="2858251"/>
            <a:ext cx="5748021" cy="3585538"/>
          </a:xfrm>
          <a:prstGeom prst="rect">
            <a:avLst/>
          </a:prstGeom>
        </p:spPr>
      </p:pic>
    </p:spTree>
    <p:extLst>
      <p:ext uri="{BB962C8B-B14F-4D97-AF65-F5344CB8AC3E}">
        <p14:creationId xmlns:p14="http://schemas.microsoft.com/office/powerpoint/2010/main" val="2657054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35EEF-51CE-6193-144D-36C783C7944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3FE785A-DCDC-C0D9-6D9E-151AAF130B1B}"/>
              </a:ext>
            </a:extLst>
          </p:cNvPr>
          <p:cNvSpPr>
            <a:spLocks noGrp="1"/>
          </p:cNvSpPr>
          <p:nvPr>
            <p:ph type="title"/>
          </p:nvPr>
        </p:nvSpPr>
        <p:spPr>
          <a:xfrm>
            <a:off x="549004" y="11483"/>
            <a:ext cx="4327796" cy="1689794"/>
          </a:xfrm>
        </p:spPr>
        <p:txBody>
          <a:bodyPr/>
          <a:lstStyle/>
          <a:p>
            <a:br>
              <a:rPr lang="es-AR" sz="4000" dirty="0">
                <a:latin typeface="Arial Black "/>
              </a:rPr>
            </a:br>
            <a:r>
              <a:rPr lang="es-AR" sz="4400" dirty="0">
                <a:latin typeface="Arial Black "/>
              </a:rPr>
              <a:t>Control estadístico de procesos </a:t>
            </a:r>
            <a:endParaRPr lang="es-AR" sz="4000" dirty="0">
              <a:latin typeface="Arial Black "/>
            </a:endParaRPr>
          </a:p>
        </p:txBody>
      </p:sp>
      <p:sp>
        <p:nvSpPr>
          <p:cNvPr id="13" name="Content Placeholder 1">
            <a:extLst>
              <a:ext uri="{FF2B5EF4-FFF2-40B4-BE49-F238E27FC236}">
                <a16:creationId xmlns:a16="http://schemas.microsoft.com/office/drawing/2014/main" id="{9E700FF7-2559-301A-5672-2A816CEB16AF}"/>
              </a:ext>
            </a:extLst>
          </p:cNvPr>
          <p:cNvSpPr txBox="1">
            <a:spLocks/>
          </p:cNvSpPr>
          <p:nvPr/>
        </p:nvSpPr>
        <p:spPr>
          <a:xfrm>
            <a:off x="6096000" y="426830"/>
            <a:ext cx="5748021" cy="254889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AR" b="1" dirty="0"/>
              <a:t>Gráfica de control de variables: </a:t>
            </a:r>
            <a:r>
              <a:rPr lang="es-MX" dirty="0"/>
              <a:t>Sujetas a una variable</a:t>
            </a:r>
          </a:p>
          <a:p>
            <a:pPr marL="0" indent="0">
              <a:buNone/>
            </a:pPr>
            <a:r>
              <a:rPr lang="es-MX" b="1" dirty="0"/>
              <a:t>R: </a:t>
            </a:r>
            <a:r>
              <a:rPr lang="es-MX" dirty="0"/>
              <a:t>Traza el rango de cada muestra, enfoca la variabilidad del proceso. </a:t>
            </a:r>
          </a:p>
          <a:p>
            <a:pPr marL="0" indent="0">
              <a:buNone/>
            </a:pPr>
            <a:r>
              <a:rPr lang="es-MX" b="1" dirty="0"/>
              <a:t>X: </a:t>
            </a:r>
            <a:r>
              <a:rPr lang="es-MX" dirty="0"/>
              <a:t>Muestra el valor promedio de cierta característica. </a:t>
            </a:r>
            <a:endParaRPr lang="es-MX" b="1" dirty="0"/>
          </a:p>
        </p:txBody>
      </p:sp>
      <p:sp>
        <p:nvSpPr>
          <p:cNvPr id="2" name="Title 3">
            <a:extLst>
              <a:ext uri="{FF2B5EF4-FFF2-40B4-BE49-F238E27FC236}">
                <a16:creationId xmlns:a16="http://schemas.microsoft.com/office/drawing/2014/main" id="{BCA5387B-7C78-B1EE-61D3-3345FBED872D}"/>
              </a:ext>
            </a:extLst>
          </p:cNvPr>
          <p:cNvSpPr txBox="1">
            <a:spLocks/>
          </p:cNvSpPr>
          <p:nvPr/>
        </p:nvSpPr>
        <p:spPr>
          <a:xfrm>
            <a:off x="347979" y="2825980"/>
            <a:ext cx="4327796" cy="844897"/>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br>
              <a:rPr lang="es-AR" sz="2400" dirty="0">
                <a:latin typeface="Arial Black "/>
              </a:rPr>
            </a:br>
            <a:r>
              <a:rPr lang="es-AR" sz="2800" dirty="0">
                <a:latin typeface="Arial Black "/>
              </a:rPr>
              <a:t>Ejemplo: </a:t>
            </a:r>
            <a:endParaRPr lang="es-AR" sz="2400" dirty="0">
              <a:latin typeface="Arial Black "/>
            </a:endParaRPr>
          </a:p>
        </p:txBody>
      </p:sp>
      <p:sp>
        <p:nvSpPr>
          <p:cNvPr id="5" name="Content Placeholder 1">
            <a:extLst>
              <a:ext uri="{FF2B5EF4-FFF2-40B4-BE49-F238E27FC236}">
                <a16:creationId xmlns:a16="http://schemas.microsoft.com/office/drawing/2014/main" id="{59668FB7-6A30-05ED-6B59-123AB9591749}"/>
              </a:ext>
            </a:extLst>
          </p:cNvPr>
          <p:cNvSpPr txBox="1">
            <a:spLocks/>
          </p:cNvSpPr>
          <p:nvPr/>
        </p:nvSpPr>
        <p:spPr>
          <a:xfrm>
            <a:off x="347979" y="3757858"/>
            <a:ext cx="4688478" cy="2759056"/>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dirty="0"/>
              <a:t>Ocho muestras </a:t>
            </a:r>
            <a:r>
              <a:rPr lang="es-MX" b="1" dirty="0"/>
              <a:t>(m=8)</a:t>
            </a:r>
            <a:r>
              <a:rPr lang="es-MX" dirty="0"/>
              <a:t> de tamaño 4 </a:t>
            </a:r>
            <a:r>
              <a:rPr lang="es-MX" b="1" dirty="0"/>
              <a:t>(n=4), </a:t>
            </a:r>
            <a:r>
              <a:rPr lang="es-MX" dirty="0"/>
              <a:t>de un proceso de manufactura que está en control estadístico y se midió la dimensión de interés en cada pieza.</a:t>
            </a:r>
          </a:p>
          <a:p>
            <a:pPr marL="0" indent="0">
              <a:buNone/>
            </a:pPr>
            <a:r>
              <a:rPr lang="es-MX" b="1" dirty="0"/>
              <a:t>Determinar LCL y UCL </a:t>
            </a:r>
            <a:r>
              <a:rPr lang="es-MX" sz="1400" dirty="0"/>
              <a:t>(</a:t>
            </a:r>
            <a:r>
              <a:rPr lang="es-MX" sz="1400" dirty="0" err="1"/>
              <a:t>Lower</a:t>
            </a:r>
            <a:r>
              <a:rPr lang="es-MX" sz="1400" dirty="0"/>
              <a:t>/</a:t>
            </a:r>
            <a:r>
              <a:rPr lang="es-MX" sz="1400" dirty="0" err="1"/>
              <a:t>Upper</a:t>
            </a:r>
            <a:r>
              <a:rPr lang="es-MX" sz="1400" dirty="0"/>
              <a:t> </a:t>
            </a:r>
            <a:r>
              <a:rPr lang="es-MX" sz="1400" dirty="0" err="1"/>
              <a:t>Cuality</a:t>
            </a:r>
            <a:r>
              <a:rPr lang="es-MX" sz="1400" dirty="0"/>
              <a:t> Line)</a:t>
            </a:r>
            <a:endParaRPr lang="es-MX" b="1" dirty="0"/>
          </a:p>
        </p:txBody>
      </p:sp>
      <p:pic>
        <p:nvPicPr>
          <p:cNvPr id="7" name="Picture 6">
            <a:extLst>
              <a:ext uri="{FF2B5EF4-FFF2-40B4-BE49-F238E27FC236}">
                <a16:creationId xmlns:a16="http://schemas.microsoft.com/office/drawing/2014/main" id="{F4137CEE-4E0D-3DCB-66AA-7C3CA469DAA7}"/>
              </a:ext>
            </a:extLst>
          </p:cNvPr>
          <p:cNvPicPr>
            <a:picLocks noChangeAspect="1"/>
          </p:cNvPicPr>
          <p:nvPr/>
        </p:nvPicPr>
        <p:blipFill>
          <a:blip r:embed="rId2"/>
          <a:stretch>
            <a:fillRect/>
          </a:stretch>
        </p:blipFill>
        <p:spPr>
          <a:xfrm>
            <a:off x="6002558" y="3063014"/>
            <a:ext cx="5934903" cy="819264"/>
          </a:xfrm>
          <a:prstGeom prst="rect">
            <a:avLst/>
          </a:prstGeom>
        </p:spPr>
      </p:pic>
      <p:pic>
        <p:nvPicPr>
          <p:cNvPr id="8" name="Picture 7">
            <a:extLst>
              <a:ext uri="{FF2B5EF4-FFF2-40B4-BE49-F238E27FC236}">
                <a16:creationId xmlns:a16="http://schemas.microsoft.com/office/drawing/2014/main" id="{801567F4-99CE-6E6A-9D02-30345D293D22}"/>
              </a:ext>
            </a:extLst>
          </p:cNvPr>
          <p:cNvPicPr>
            <a:picLocks noChangeAspect="1"/>
          </p:cNvPicPr>
          <p:nvPr/>
        </p:nvPicPr>
        <p:blipFill>
          <a:blip r:embed="rId3"/>
          <a:srcRect l="5620" t="67186" r="8743" b="-1410"/>
          <a:stretch/>
        </p:blipFill>
        <p:spPr>
          <a:xfrm>
            <a:off x="498323" y="6001247"/>
            <a:ext cx="3134162" cy="477688"/>
          </a:xfrm>
          <a:prstGeom prst="rect">
            <a:avLst/>
          </a:prstGeom>
        </p:spPr>
      </p:pic>
      <p:pic>
        <p:nvPicPr>
          <p:cNvPr id="11" name="Picture 10">
            <a:extLst>
              <a:ext uri="{FF2B5EF4-FFF2-40B4-BE49-F238E27FC236}">
                <a16:creationId xmlns:a16="http://schemas.microsoft.com/office/drawing/2014/main" id="{CD202A6B-1D17-B42A-A3AA-14F65C0261A5}"/>
              </a:ext>
            </a:extLst>
          </p:cNvPr>
          <p:cNvPicPr>
            <a:picLocks noChangeAspect="1"/>
          </p:cNvPicPr>
          <p:nvPr/>
        </p:nvPicPr>
        <p:blipFill>
          <a:blip r:embed="rId4"/>
          <a:stretch>
            <a:fillRect/>
          </a:stretch>
        </p:blipFill>
        <p:spPr>
          <a:xfrm>
            <a:off x="498323" y="5485581"/>
            <a:ext cx="3134162" cy="428685"/>
          </a:xfrm>
          <a:prstGeom prst="rect">
            <a:avLst/>
          </a:prstGeom>
        </p:spPr>
      </p:pic>
      <p:sp>
        <p:nvSpPr>
          <p:cNvPr id="12" name="Title 3">
            <a:extLst>
              <a:ext uri="{FF2B5EF4-FFF2-40B4-BE49-F238E27FC236}">
                <a16:creationId xmlns:a16="http://schemas.microsoft.com/office/drawing/2014/main" id="{A539561A-57E7-9F78-1E77-5F82C387EE53}"/>
              </a:ext>
            </a:extLst>
          </p:cNvPr>
          <p:cNvSpPr txBox="1">
            <a:spLocks/>
          </p:cNvSpPr>
          <p:nvPr/>
        </p:nvSpPr>
        <p:spPr>
          <a:xfrm>
            <a:off x="3632485" y="5634612"/>
            <a:ext cx="557550" cy="1211905"/>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AR" sz="2800" dirty="0"/>
              <a:t>X</a:t>
            </a:r>
          </a:p>
          <a:p>
            <a:r>
              <a:rPr lang="es-AR" sz="2800" dirty="0"/>
              <a:t>R</a:t>
            </a:r>
            <a:endParaRPr lang="es-AR" sz="2400" dirty="0"/>
          </a:p>
        </p:txBody>
      </p:sp>
      <p:pic>
        <p:nvPicPr>
          <p:cNvPr id="15" name="Picture 14">
            <a:extLst>
              <a:ext uri="{FF2B5EF4-FFF2-40B4-BE49-F238E27FC236}">
                <a16:creationId xmlns:a16="http://schemas.microsoft.com/office/drawing/2014/main" id="{1B15FEA0-3823-3B69-720A-7DEAF13B6D87}"/>
              </a:ext>
            </a:extLst>
          </p:cNvPr>
          <p:cNvPicPr>
            <a:picLocks noChangeAspect="1"/>
          </p:cNvPicPr>
          <p:nvPr/>
        </p:nvPicPr>
        <p:blipFill>
          <a:blip r:embed="rId5"/>
          <a:stretch>
            <a:fillRect/>
          </a:stretch>
        </p:blipFill>
        <p:spPr>
          <a:xfrm>
            <a:off x="6002558" y="3882278"/>
            <a:ext cx="3715268" cy="2753109"/>
          </a:xfrm>
          <a:prstGeom prst="rect">
            <a:avLst/>
          </a:prstGeom>
        </p:spPr>
      </p:pic>
    </p:spTree>
    <p:extLst>
      <p:ext uri="{BB962C8B-B14F-4D97-AF65-F5344CB8AC3E}">
        <p14:creationId xmlns:p14="http://schemas.microsoft.com/office/powerpoint/2010/main" val="751787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6B8AF-9973-6CF9-FD40-6ED334F775D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9E16620-CEC0-9337-C9AB-D6CB534F3712}"/>
              </a:ext>
            </a:extLst>
          </p:cNvPr>
          <p:cNvSpPr>
            <a:spLocks noGrp="1"/>
          </p:cNvSpPr>
          <p:nvPr>
            <p:ph type="title"/>
          </p:nvPr>
        </p:nvSpPr>
        <p:spPr>
          <a:xfrm>
            <a:off x="549004" y="11483"/>
            <a:ext cx="4327796" cy="1689794"/>
          </a:xfrm>
        </p:spPr>
        <p:txBody>
          <a:bodyPr/>
          <a:lstStyle/>
          <a:p>
            <a:br>
              <a:rPr lang="es-AR" sz="4000" dirty="0">
                <a:latin typeface="Arial Black "/>
              </a:rPr>
            </a:br>
            <a:r>
              <a:rPr lang="es-AR" sz="4400" dirty="0">
                <a:latin typeface="Arial Black "/>
              </a:rPr>
              <a:t>Control estadístico de procesos </a:t>
            </a:r>
            <a:endParaRPr lang="es-AR" sz="4000" dirty="0">
              <a:latin typeface="Arial Black "/>
            </a:endParaRPr>
          </a:p>
        </p:txBody>
      </p:sp>
      <p:sp>
        <p:nvSpPr>
          <p:cNvPr id="13" name="Content Placeholder 1">
            <a:extLst>
              <a:ext uri="{FF2B5EF4-FFF2-40B4-BE49-F238E27FC236}">
                <a16:creationId xmlns:a16="http://schemas.microsoft.com/office/drawing/2014/main" id="{FCA48DFC-1ED2-7865-F1ED-2452924439DB}"/>
              </a:ext>
            </a:extLst>
          </p:cNvPr>
          <p:cNvSpPr txBox="1">
            <a:spLocks/>
          </p:cNvSpPr>
          <p:nvPr/>
        </p:nvSpPr>
        <p:spPr>
          <a:xfrm>
            <a:off x="6096000" y="426830"/>
            <a:ext cx="5748021" cy="254889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AR" b="1" dirty="0"/>
              <a:t>Gráfica de control de variables: </a:t>
            </a:r>
            <a:r>
              <a:rPr lang="es-MX" dirty="0"/>
              <a:t>Sujetas a una variable</a:t>
            </a:r>
          </a:p>
          <a:p>
            <a:pPr marL="0" indent="0">
              <a:buNone/>
            </a:pPr>
            <a:r>
              <a:rPr lang="es-MX" b="1" dirty="0"/>
              <a:t>R: </a:t>
            </a:r>
            <a:r>
              <a:rPr lang="es-MX" dirty="0"/>
              <a:t>Traza el rango de cada muestra, enfoca la variabilidad del proceso. </a:t>
            </a:r>
          </a:p>
          <a:p>
            <a:pPr marL="0" indent="0">
              <a:buNone/>
            </a:pPr>
            <a:r>
              <a:rPr lang="es-MX" b="1" dirty="0"/>
              <a:t>X: </a:t>
            </a:r>
            <a:r>
              <a:rPr lang="es-MX" dirty="0"/>
              <a:t>Muestra el valor promedio de cierta característica. </a:t>
            </a:r>
            <a:endParaRPr lang="es-MX" b="1" dirty="0"/>
          </a:p>
        </p:txBody>
      </p:sp>
      <p:sp>
        <p:nvSpPr>
          <p:cNvPr id="9" name="Title 3">
            <a:extLst>
              <a:ext uri="{FF2B5EF4-FFF2-40B4-BE49-F238E27FC236}">
                <a16:creationId xmlns:a16="http://schemas.microsoft.com/office/drawing/2014/main" id="{8D0EC558-C31B-1818-1F32-45CCFAB63E6B}"/>
              </a:ext>
            </a:extLst>
          </p:cNvPr>
          <p:cNvSpPr txBox="1">
            <a:spLocks/>
          </p:cNvSpPr>
          <p:nvPr/>
        </p:nvSpPr>
        <p:spPr>
          <a:xfrm>
            <a:off x="7163089" y="-93193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a:t>
            </a:r>
            <a:r>
              <a:rPr lang="es-MX" sz="1800" dirty="0" err="1"/>
              <a:t>implicita</a:t>
            </a:r>
            <a:endParaRPr lang="es-AR" sz="11500" b="1" dirty="0">
              <a:latin typeface="Arial Black "/>
            </a:endParaRPr>
          </a:p>
        </p:txBody>
      </p:sp>
      <p:sp>
        <p:nvSpPr>
          <p:cNvPr id="2" name="Title 3">
            <a:extLst>
              <a:ext uri="{FF2B5EF4-FFF2-40B4-BE49-F238E27FC236}">
                <a16:creationId xmlns:a16="http://schemas.microsoft.com/office/drawing/2014/main" id="{09F9F888-E56A-AFCB-F723-13ED92092BF2}"/>
              </a:ext>
            </a:extLst>
          </p:cNvPr>
          <p:cNvSpPr txBox="1">
            <a:spLocks/>
          </p:cNvSpPr>
          <p:nvPr/>
        </p:nvSpPr>
        <p:spPr>
          <a:xfrm>
            <a:off x="347979" y="2584103"/>
            <a:ext cx="4327796" cy="844897"/>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br>
              <a:rPr lang="es-AR" sz="2400" dirty="0">
                <a:latin typeface="Arial Black "/>
              </a:rPr>
            </a:br>
            <a:r>
              <a:rPr lang="es-AR" sz="2800" dirty="0">
                <a:latin typeface="Arial Black "/>
              </a:rPr>
              <a:t>Ejemplo: </a:t>
            </a:r>
            <a:endParaRPr lang="es-AR" sz="2400" dirty="0">
              <a:latin typeface="Arial Black "/>
            </a:endParaRPr>
          </a:p>
        </p:txBody>
      </p:sp>
      <p:sp>
        <p:nvSpPr>
          <p:cNvPr id="5" name="Content Placeholder 1">
            <a:extLst>
              <a:ext uri="{FF2B5EF4-FFF2-40B4-BE49-F238E27FC236}">
                <a16:creationId xmlns:a16="http://schemas.microsoft.com/office/drawing/2014/main" id="{16A952BB-8F76-8F95-2135-FE281AEAE5EE}"/>
              </a:ext>
            </a:extLst>
          </p:cNvPr>
          <p:cNvSpPr txBox="1">
            <a:spLocks/>
          </p:cNvSpPr>
          <p:nvPr/>
        </p:nvSpPr>
        <p:spPr>
          <a:xfrm>
            <a:off x="347979" y="3757858"/>
            <a:ext cx="4688478" cy="2759056"/>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dirty="0"/>
              <a:t>Ocho muestras </a:t>
            </a:r>
            <a:r>
              <a:rPr lang="es-MX" b="1" dirty="0"/>
              <a:t>(m=8)</a:t>
            </a:r>
            <a:r>
              <a:rPr lang="es-MX" dirty="0"/>
              <a:t> de tamaño 4 </a:t>
            </a:r>
            <a:r>
              <a:rPr lang="es-MX" b="1" dirty="0"/>
              <a:t>(n=4), </a:t>
            </a:r>
            <a:r>
              <a:rPr lang="es-MX" dirty="0"/>
              <a:t>de un proceso de manufactura que está en control estadístico y se midió la dimensión de interés en cada pieza.</a:t>
            </a:r>
          </a:p>
          <a:p>
            <a:pPr marL="0" indent="0">
              <a:buNone/>
            </a:pPr>
            <a:r>
              <a:rPr lang="es-MX" b="1" dirty="0"/>
              <a:t>Determinar LCL y UCL </a:t>
            </a:r>
            <a:r>
              <a:rPr lang="es-MX" sz="1400" dirty="0"/>
              <a:t>(</a:t>
            </a:r>
            <a:r>
              <a:rPr lang="es-MX" sz="1400" dirty="0" err="1"/>
              <a:t>Lower</a:t>
            </a:r>
            <a:r>
              <a:rPr lang="es-MX" sz="1400" dirty="0"/>
              <a:t>/</a:t>
            </a:r>
            <a:r>
              <a:rPr lang="es-MX" sz="1400" dirty="0" err="1"/>
              <a:t>Upper</a:t>
            </a:r>
            <a:r>
              <a:rPr lang="es-MX" sz="1400" dirty="0"/>
              <a:t> </a:t>
            </a:r>
            <a:r>
              <a:rPr lang="es-MX" sz="1400" dirty="0" err="1"/>
              <a:t>Cuality</a:t>
            </a:r>
            <a:r>
              <a:rPr lang="es-MX" sz="1400" dirty="0"/>
              <a:t> Line)</a:t>
            </a:r>
            <a:endParaRPr lang="es-MX" b="1" dirty="0"/>
          </a:p>
        </p:txBody>
      </p:sp>
      <p:pic>
        <p:nvPicPr>
          <p:cNvPr id="7" name="Picture 6">
            <a:extLst>
              <a:ext uri="{FF2B5EF4-FFF2-40B4-BE49-F238E27FC236}">
                <a16:creationId xmlns:a16="http://schemas.microsoft.com/office/drawing/2014/main" id="{01DBECF2-CF20-2617-781B-B81A17403FD1}"/>
              </a:ext>
            </a:extLst>
          </p:cNvPr>
          <p:cNvPicPr>
            <a:picLocks noChangeAspect="1"/>
          </p:cNvPicPr>
          <p:nvPr/>
        </p:nvPicPr>
        <p:blipFill>
          <a:blip r:embed="rId2"/>
          <a:stretch>
            <a:fillRect/>
          </a:stretch>
        </p:blipFill>
        <p:spPr>
          <a:xfrm>
            <a:off x="0" y="5719538"/>
            <a:ext cx="5297714" cy="982000"/>
          </a:xfrm>
          <a:prstGeom prst="rect">
            <a:avLst/>
          </a:prstGeom>
        </p:spPr>
      </p:pic>
      <p:pic>
        <p:nvPicPr>
          <p:cNvPr id="6" name="Picture 5">
            <a:extLst>
              <a:ext uri="{FF2B5EF4-FFF2-40B4-BE49-F238E27FC236}">
                <a16:creationId xmlns:a16="http://schemas.microsoft.com/office/drawing/2014/main" id="{EF588F11-3C5C-1E69-4B72-AAB45EA953B9}"/>
              </a:ext>
            </a:extLst>
          </p:cNvPr>
          <p:cNvPicPr>
            <a:picLocks noChangeAspect="1"/>
          </p:cNvPicPr>
          <p:nvPr/>
        </p:nvPicPr>
        <p:blipFill>
          <a:blip r:embed="rId3"/>
          <a:stretch>
            <a:fillRect/>
          </a:stretch>
        </p:blipFill>
        <p:spPr>
          <a:xfrm>
            <a:off x="6367266" y="2584103"/>
            <a:ext cx="5049532" cy="4117435"/>
          </a:xfrm>
          <a:prstGeom prst="rect">
            <a:avLst/>
          </a:prstGeom>
        </p:spPr>
      </p:pic>
    </p:spTree>
    <p:extLst>
      <p:ext uri="{BB962C8B-B14F-4D97-AF65-F5344CB8AC3E}">
        <p14:creationId xmlns:p14="http://schemas.microsoft.com/office/powerpoint/2010/main" val="3598010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EE675-34DC-8C29-6F45-D3B2A85CCB4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85F744A-9FA2-D5B4-6F7F-55E86D20A9F2}"/>
              </a:ext>
            </a:extLst>
          </p:cNvPr>
          <p:cNvSpPr>
            <a:spLocks noGrp="1"/>
          </p:cNvSpPr>
          <p:nvPr>
            <p:ph type="ctrTitle"/>
          </p:nvPr>
        </p:nvSpPr>
        <p:spPr>
          <a:xfrm>
            <a:off x="3682968" y="-93245"/>
            <a:ext cx="8361229" cy="2098226"/>
          </a:xfrm>
        </p:spPr>
        <p:txBody>
          <a:bodyPr/>
          <a:lstStyle/>
          <a:p>
            <a:r>
              <a:rPr lang="es-AR" sz="4400" dirty="0">
                <a:latin typeface="Arial Black "/>
              </a:rPr>
              <a:t>Control de calidad</a:t>
            </a:r>
            <a:br>
              <a:rPr lang="es-AR" sz="4400" dirty="0">
                <a:latin typeface="Arial Black "/>
              </a:rPr>
            </a:br>
            <a:r>
              <a:rPr lang="es-AR" sz="4400" dirty="0">
                <a:latin typeface="Arial Black "/>
              </a:rPr>
              <a:t> por atributos</a:t>
            </a:r>
            <a:endParaRPr lang="es-AR" sz="4000" dirty="0">
              <a:latin typeface="Arial Black "/>
            </a:endParaRPr>
          </a:p>
        </p:txBody>
      </p:sp>
      <p:sp>
        <p:nvSpPr>
          <p:cNvPr id="3" name="Subtitle 2">
            <a:extLst>
              <a:ext uri="{FF2B5EF4-FFF2-40B4-BE49-F238E27FC236}">
                <a16:creationId xmlns:a16="http://schemas.microsoft.com/office/drawing/2014/main" id="{9D9C5A9B-2117-14C7-9076-128A18DFEA2C}"/>
              </a:ext>
            </a:extLst>
          </p:cNvPr>
          <p:cNvSpPr>
            <a:spLocks noGrp="1"/>
          </p:cNvSpPr>
          <p:nvPr>
            <p:ph type="subTitle" idx="1"/>
          </p:nvPr>
        </p:nvSpPr>
        <p:spPr/>
        <p:txBody>
          <a:bodyPr/>
          <a:lstStyle/>
          <a:p>
            <a:endParaRPr lang="es-AR"/>
          </a:p>
        </p:txBody>
      </p:sp>
      <p:sp>
        <p:nvSpPr>
          <p:cNvPr id="9" name="Title 3">
            <a:extLst>
              <a:ext uri="{FF2B5EF4-FFF2-40B4-BE49-F238E27FC236}">
                <a16:creationId xmlns:a16="http://schemas.microsoft.com/office/drawing/2014/main" id="{53551D28-EA74-8C79-FE16-458E0E58C6B3}"/>
              </a:ext>
            </a:extLst>
          </p:cNvPr>
          <p:cNvSpPr txBox="1">
            <a:spLocks/>
          </p:cNvSpPr>
          <p:nvPr/>
        </p:nvSpPr>
        <p:spPr>
          <a:xfrm>
            <a:off x="7163089" y="-93193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a:t>
            </a:r>
            <a:r>
              <a:rPr lang="es-MX" sz="1800" dirty="0" err="1"/>
              <a:t>implicita</a:t>
            </a:r>
            <a:endParaRPr lang="es-AR" sz="11500" b="1" dirty="0">
              <a:latin typeface="Arial Black "/>
            </a:endParaRPr>
          </a:p>
        </p:txBody>
      </p:sp>
      <p:sp>
        <p:nvSpPr>
          <p:cNvPr id="5" name="Content Placeholder 1">
            <a:extLst>
              <a:ext uri="{FF2B5EF4-FFF2-40B4-BE49-F238E27FC236}">
                <a16:creationId xmlns:a16="http://schemas.microsoft.com/office/drawing/2014/main" id="{7B144858-21DA-DCEA-F1BB-C7FB770FCD02}"/>
              </a:ext>
            </a:extLst>
          </p:cNvPr>
          <p:cNvSpPr txBox="1">
            <a:spLocks/>
          </p:cNvSpPr>
          <p:nvPr/>
        </p:nvSpPr>
        <p:spPr>
          <a:xfrm>
            <a:off x="1406571" y="2668470"/>
            <a:ext cx="9378341" cy="3899927"/>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sz="2400" dirty="0"/>
              <a:t>Las gráficas de control por atributos no usan una variable de calidad medida: en lugar de eso, monitorean el </a:t>
            </a:r>
            <a:r>
              <a:rPr lang="es-MX" sz="2400" b="1" dirty="0"/>
              <a:t>número de defectos presentes en la muestra</a:t>
            </a:r>
            <a:r>
              <a:rPr lang="es-MX" sz="2400" dirty="0"/>
              <a:t> o la tasa fraccionaria de defectos de acuerdo con el estadístico graficado</a:t>
            </a:r>
            <a:endParaRPr lang="es-MX" b="1" dirty="0"/>
          </a:p>
        </p:txBody>
      </p:sp>
    </p:spTree>
    <p:extLst>
      <p:ext uri="{BB962C8B-B14F-4D97-AF65-F5344CB8AC3E}">
        <p14:creationId xmlns:p14="http://schemas.microsoft.com/office/powerpoint/2010/main" val="3046608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2E61C-ACA5-63F5-104D-B4E1BF1DAE2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70628C8-0EF6-A304-7B3C-FD49F5142FC8}"/>
              </a:ext>
            </a:extLst>
          </p:cNvPr>
          <p:cNvSpPr>
            <a:spLocks noGrp="1"/>
          </p:cNvSpPr>
          <p:nvPr>
            <p:ph type="title"/>
          </p:nvPr>
        </p:nvSpPr>
        <p:spPr>
          <a:xfrm>
            <a:off x="549004" y="11483"/>
            <a:ext cx="4327796" cy="1689794"/>
          </a:xfrm>
        </p:spPr>
        <p:txBody>
          <a:bodyPr/>
          <a:lstStyle/>
          <a:p>
            <a:br>
              <a:rPr lang="es-AR" sz="4000" dirty="0">
                <a:latin typeface="Arial Black "/>
              </a:rPr>
            </a:br>
            <a:r>
              <a:rPr lang="es-AR" sz="4400" dirty="0">
                <a:latin typeface="Arial Black "/>
              </a:rPr>
              <a:t>Control por atributos </a:t>
            </a:r>
            <a:endParaRPr lang="es-AR" sz="4000" dirty="0">
              <a:latin typeface="Arial Black "/>
            </a:endParaRPr>
          </a:p>
        </p:txBody>
      </p:sp>
      <p:sp>
        <p:nvSpPr>
          <p:cNvPr id="13" name="Content Placeholder 1">
            <a:extLst>
              <a:ext uri="{FF2B5EF4-FFF2-40B4-BE49-F238E27FC236}">
                <a16:creationId xmlns:a16="http://schemas.microsoft.com/office/drawing/2014/main" id="{8CCB4C24-73BA-3CE2-8A2E-E66D9BCD7882}"/>
              </a:ext>
            </a:extLst>
          </p:cNvPr>
          <p:cNvSpPr txBox="1">
            <a:spLocks/>
          </p:cNvSpPr>
          <p:nvPr/>
        </p:nvSpPr>
        <p:spPr>
          <a:xfrm>
            <a:off x="5775960" y="2115295"/>
            <a:ext cx="5748021" cy="254889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dirty="0"/>
              <a:t>Los límites de control se calculan como tres desviaciones estándar en cualquier lado de la línea central.</a:t>
            </a:r>
            <a:endParaRPr lang="es-MX" b="1" dirty="0"/>
          </a:p>
        </p:txBody>
      </p:sp>
      <p:sp>
        <p:nvSpPr>
          <p:cNvPr id="9" name="Title 3">
            <a:extLst>
              <a:ext uri="{FF2B5EF4-FFF2-40B4-BE49-F238E27FC236}">
                <a16:creationId xmlns:a16="http://schemas.microsoft.com/office/drawing/2014/main" id="{95C02991-773C-9544-897A-E07C6B2FC959}"/>
              </a:ext>
            </a:extLst>
          </p:cNvPr>
          <p:cNvSpPr txBox="1">
            <a:spLocks/>
          </p:cNvSpPr>
          <p:nvPr/>
        </p:nvSpPr>
        <p:spPr>
          <a:xfrm>
            <a:off x="7163089" y="-93193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a:t>
            </a:r>
            <a:r>
              <a:rPr lang="es-MX" sz="1800" dirty="0" err="1"/>
              <a:t>implicita</a:t>
            </a:r>
            <a:endParaRPr lang="es-AR" sz="11500" b="1" dirty="0">
              <a:latin typeface="Arial Black "/>
            </a:endParaRPr>
          </a:p>
        </p:txBody>
      </p:sp>
      <p:sp>
        <p:nvSpPr>
          <p:cNvPr id="5" name="Content Placeholder 1">
            <a:extLst>
              <a:ext uri="{FF2B5EF4-FFF2-40B4-BE49-F238E27FC236}">
                <a16:creationId xmlns:a16="http://schemas.microsoft.com/office/drawing/2014/main" id="{D2D858F7-3220-1D90-3908-55E0578DCED8}"/>
              </a:ext>
            </a:extLst>
          </p:cNvPr>
          <p:cNvSpPr txBox="1">
            <a:spLocks/>
          </p:cNvSpPr>
          <p:nvPr/>
        </p:nvSpPr>
        <p:spPr>
          <a:xfrm>
            <a:off x="304618" y="2218618"/>
            <a:ext cx="4688478" cy="3435422"/>
          </a:xfrm>
          <a:prstGeom prst="rect">
            <a:avLst/>
          </a:prstGeom>
        </p:spPr>
        <p:txBody>
          <a:bodyPr vert="horz" lIns="91440" tIns="45720" rIns="91440" bIns="45720" rtlCol="0">
            <a:normAutofit fontScale="92500"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sz="2400" b="1" dirty="0"/>
              <a:t>gráfica p</a:t>
            </a:r>
            <a:r>
              <a:rPr lang="es-MX" sz="2400" dirty="0"/>
              <a:t>, que despliega la razón fraccional de defectos en muestras sucesivas (m=5/10)</a:t>
            </a:r>
          </a:p>
          <a:p>
            <a:pPr marL="0" indent="0">
              <a:buNone/>
            </a:pPr>
            <a:endParaRPr lang="es-MX" sz="2400" b="1" dirty="0"/>
          </a:p>
          <a:p>
            <a:pPr marL="0" indent="0">
              <a:buNone/>
            </a:pPr>
            <a:endParaRPr lang="es-MX" sz="2400" b="1" dirty="0"/>
          </a:p>
          <a:p>
            <a:pPr marL="0" indent="0">
              <a:buNone/>
            </a:pPr>
            <a:endParaRPr lang="es-MX" sz="2400" b="1" dirty="0"/>
          </a:p>
          <a:p>
            <a:pPr marL="0" indent="0">
              <a:buNone/>
            </a:pPr>
            <a:r>
              <a:rPr lang="es-MX" sz="2400" b="1" dirty="0"/>
              <a:t>gráfica c</a:t>
            </a:r>
            <a:r>
              <a:rPr lang="es-MX" sz="2400" dirty="0"/>
              <a:t>, que despliega el número de defectos, fallas u otras variaciones por muestra</a:t>
            </a:r>
            <a:endParaRPr lang="es-MX" sz="2400" b="1" dirty="0"/>
          </a:p>
        </p:txBody>
      </p:sp>
      <p:pic>
        <p:nvPicPr>
          <p:cNvPr id="8" name="Picture 7">
            <a:extLst>
              <a:ext uri="{FF2B5EF4-FFF2-40B4-BE49-F238E27FC236}">
                <a16:creationId xmlns:a16="http://schemas.microsoft.com/office/drawing/2014/main" id="{22D7AF10-3DEA-570E-948A-6578A661F32D}"/>
              </a:ext>
            </a:extLst>
          </p:cNvPr>
          <p:cNvPicPr>
            <a:picLocks noChangeAspect="1"/>
          </p:cNvPicPr>
          <p:nvPr/>
        </p:nvPicPr>
        <p:blipFill>
          <a:blip r:embed="rId2"/>
          <a:stretch>
            <a:fillRect/>
          </a:stretch>
        </p:blipFill>
        <p:spPr>
          <a:xfrm>
            <a:off x="417964" y="3355223"/>
            <a:ext cx="1014596" cy="825204"/>
          </a:xfrm>
          <a:prstGeom prst="rect">
            <a:avLst/>
          </a:prstGeom>
        </p:spPr>
      </p:pic>
      <p:pic>
        <p:nvPicPr>
          <p:cNvPr id="11" name="Picture 10">
            <a:extLst>
              <a:ext uri="{FF2B5EF4-FFF2-40B4-BE49-F238E27FC236}">
                <a16:creationId xmlns:a16="http://schemas.microsoft.com/office/drawing/2014/main" id="{63DC8524-E8A2-19B4-5008-BA9BABAA9F0F}"/>
              </a:ext>
            </a:extLst>
          </p:cNvPr>
          <p:cNvPicPr>
            <a:picLocks noChangeAspect="1"/>
          </p:cNvPicPr>
          <p:nvPr/>
        </p:nvPicPr>
        <p:blipFill>
          <a:blip r:embed="rId3"/>
          <a:stretch>
            <a:fillRect/>
          </a:stretch>
        </p:blipFill>
        <p:spPr>
          <a:xfrm>
            <a:off x="1705750" y="3389742"/>
            <a:ext cx="943107" cy="790685"/>
          </a:xfrm>
          <a:prstGeom prst="rect">
            <a:avLst/>
          </a:prstGeom>
        </p:spPr>
      </p:pic>
      <p:pic>
        <p:nvPicPr>
          <p:cNvPr id="14" name="Picture 13">
            <a:extLst>
              <a:ext uri="{FF2B5EF4-FFF2-40B4-BE49-F238E27FC236}">
                <a16:creationId xmlns:a16="http://schemas.microsoft.com/office/drawing/2014/main" id="{1D8B3FF3-5F38-B105-8EC7-6DB6CE87BAF5}"/>
              </a:ext>
            </a:extLst>
          </p:cNvPr>
          <p:cNvPicPr>
            <a:picLocks noChangeAspect="1"/>
          </p:cNvPicPr>
          <p:nvPr/>
        </p:nvPicPr>
        <p:blipFill>
          <a:blip r:embed="rId4"/>
          <a:stretch>
            <a:fillRect/>
          </a:stretch>
        </p:blipFill>
        <p:spPr>
          <a:xfrm>
            <a:off x="5775960" y="3607670"/>
            <a:ext cx="5452398" cy="872890"/>
          </a:xfrm>
          <a:prstGeom prst="rect">
            <a:avLst/>
          </a:prstGeom>
        </p:spPr>
      </p:pic>
    </p:spTree>
    <p:extLst>
      <p:ext uri="{BB962C8B-B14F-4D97-AF65-F5344CB8AC3E}">
        <p14:creationId xmlns:p14="http://schemas.microsoft.com/office/powerpoint/2010/main" val="1739247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8687F-2379-8361-FEB7-47A73F587F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19397-2937-52F4-FE80-D48214C18334}"/>
              </a:ext>
            </a:extLst>
          </p:cNvPr>
          <p:cNvSpPr>
            <a:spLocks noGrp="1"/>
          </p:cNvSpPr>
          <p:nvPr>
            <p:ph type="title"/>
          </p:nvPr>
        </p:nvSpPr>
        <p:spPr>
          <a:xfrm>
            <a:off x="1034716" y="3140944"/>
            <a:ext cx="9601200" cy="3897468"/>
          </a:xfrm>
        </p:spPr>
        <p:txBody>
          <a:bodyPr>
            <a:noAutofit/>
          </a:bodyPr>
          <a:lstStyle/>
          <a:p>
            <a:r>
              <a:rPr lang="es-MX" sz="2400" dirty="0"/>
              <a:t>El control de calidad fuera de línea se relaciona con los aspectos de diseño, tanto de productos como de procesos. En la secuencia de las dos funciones, </a:t>
            </a:r>
            <a:r>
              <a:rPr lang="es-MX" sz="2400" b="1" dirty="0"/>
              <a:t>precede al control en línea</a:t>
            </a:r>
            <a:r>
              <a:rPr lang="es-MX" sz="2400" dirty="0"/>
              <a:t>.</a:t>
            </a:r>
            <a:br>
              <a:rPr lang="es-MX" sz="2400" dirty="0"/>
            </a:br>
            <a:br>
              <a:rPr lang="es-MX" sz="5400" dirty="0"/>
            </a:br>
            <a:r>
              <a:rPr lang="es-MX" sz="2400" dirty="0"/>
              <a:t>El control de calidad en línea se refiere a las operaciones y relaciones con los clientes después del embarque.</a:t>
            </a:r>
            <a:br>
              <a:rPr lang="es-MX" sz="2400" dirty="0"/>
            </a:br>
            <a:endParaRPr lang="es-MX" sz="5400" dirty="0"/>
          </a:p>
        </p:txBody>
      </p:sp>
      <p:sp>
        <p:nvSpPr>
          <p:cNvPr id="4" name="Title 3">
            <a:extLst>
              <a:ext uri="{FF2B5EF4-FFF2-40B4-BE49-F238E27FC236}">
                <a16:creationId xmlns:a16="http://schemas.microsoft.com/office/drawing/2014/main" id="{D77A23FB-3B4F-5082-67ED-B5804AE1CD48}"/>
              </a:ext>
            </a:extLst>
          </p:cNvPr>
          <p:cNvSpPr txBox="1">
            <a:spLocks/>
          </p:cNvSpPr>
          <p:nvPr/>
        </p:nvSpPr>
        <p:spPr>
          <a:xfrm>
            <a:off x="1034716" y="406974"/>
            <a:ext cx="6932596" cy="1955226"/>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AR" dirty="0">
                <a:latin typeface="Arial Black "/>
              </a:rPr>
              <a:t>Control de calidad</a:t>
            </a:r>
          </a:p>
          <a:p>
            <a:r>
              <a:rPr lang="es-AR" dirty="0">
                <a:latin typeface="Arial Black "/>
              </a:rPr>
              <a:t>-En línea</a:t>
            </a:r>
          </a:p>
          <a:p>
            <a:r>
              <a:rPr lang="es-AR" dirty="0">
                <a:latin typeface="Arial Black "/>
              </a:rPr>
              <a:t>-Fuera de Línea</a:t>
            </a:r>
          </a:p>
          <a:p>
            <a:endParaRPr lang="es-AR" dirty="0">
              <a:latin typeface="Arial Black "/>
            </a:endParaRPr>
          </a:p>
        </p:txBody>
      </p:sp>
      <p:sp>
        <p:nvSpPr>
          <p:cNvPr id="7" name="Content Placeholder 6">
            <a:extLst>
              <a:ext uri="{FF2B5EF4-FFF2-40B4-BE49-F238E27FC236}">
                <a16:creationId xmlns:a16="http://schemas.microsoft.com/office/drawing/2014/main" id="{12F725D6-8871-B515-C5AB-CB98C414BCDE}"/>
              </a:ext>
            </a:extLst>
          </p:cNvPr>
          <p:cNvSpPr>
            <a:spLocks noGrp="1"/>
          </p:cNvSpPr>
          <p:nvPr>
            <p:ph idx="1"/>
          </p:nvPr>
        </p:nvSpPr>
        <p:spPr/>
        <p:txBody>
          <a:bodyPr/>
          <a:lstStyle/>
          <a:p>
            <a:endParaRPr lang="es-AR" dirty="0"/>
          </a:p>
        </p:txBody>
      </p:sp>
    </p:spTree>
    <p:extLst>
      <p:ext uri="{BB962C8B-B14F-4D97-AF65-F5344CB8AC3E}">
        <p14:creationId xmlns:p14="http://schemas.microsoft.com/office/powerpoint/2010/main" val="1517379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977C81-DC8B-1986-2727-49D00DA32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963AE04-35A5-DD44-9D7C-9DC9D03B035E}"/>
              </a:ext>
            </a:extLst>
          </p:cNvPr>
          <p:cNvSpPr>
            <a:spLocks noGrp="1"/>
          </p:cNvSpPr>
          <p:nvPr>
            <p:ph type="title"/>
          </p:nvPr>
        </p:nvSpPr>
        <p:spPr>
          <a:xfrm>
            <a:off x="549004" y="11483"/>
            <a:ext cx="3855720" cy="1689794"/>
          </a:xfrm>
        </p:spPr>
        <p:txBody>
          <a:bodyPr/>
          <a:lstStyle/>
          <a:p>
            <a:br>
              <a:rPr lang="es-AR" sz="4000" dirty="0">
                <a:latin typeface="Arial Black "/>
              </a:rPr>
            </a:br>
            <a:r>
              <a:rPr lang="es-AR" sz="4400" dirty="0">
                <a:latin typeface="Arial Black "/>
              </a:rPr>
              <a:t>Métodos de Taguchi</a:t>
            </a:r>
            <a:r>
              <a:rPr lang="es-AR" dirty="0">
                <a:latin typeface="Arial Black "/>
              </a:rPr>
              <a:t> </a:t>
            </a:r>
            <a:endParaRPr lang="es-AR" sz="4000" dirty="0">
              <a:latin typeface="Arial Black "/>
            </a:endParaRPr>
          </a:p>
        </p:txBody>
      </p:sp>
      <p:sp>
        <p:nvSpPr>
          <p:cNvPr id="2" name="Content Placeholder 1">
            <a:extLst>
              <a:ext uri="{FF2B5EF4-FFF2-40B4-BE49-F238E27FC236}">
                <a16:creationId xmlns:a16="http://schemas.microsoft.com/office/drawing/2014/main" id="{C0B5453F-6DB5-7867-566E-D88482E79CFB}"/>
              </a:ext>
            </a:extLst>
          </p:cNvPr>
          <p:cNvSpPr>
            <a:spLocks noGrp="1"/>
          </p:cNvSpPr>
          <p:nvPr>
            <p:ph idx="1"/>
          </p:nvPr>
        </p:nvSpPr>
        <p:spPr>
          <a:xfrm>
            <a:off x="5856693" y="4504132"/>
            <a:ext cx="5748021" cy="2236454"/>
          </a:xfrm>
        </p:spPr>
        <p:txBody>
          <a:bodyPr/>
          <a:lstStyle/>
          <a:p>
            <a:pPr marL="0" indent="0">
              <a:buNone/>
            </a:pPr>
            <a:r>
              <a:rPr lang="es-MX" dirty="0"/>
              <a:t>Diseño robusto, el funcionamiento y rendimiento del producto son relativa mente insensibles a las variaciones del diseño y los parámetros de manufactura. Involucra tanto el diseño del producto como el diseño del proceso para que el producto manufacturado casi no resulte afectado por todos los factores de ruido.</a:t>
            </a:r>
            <a:endParaRPr lang="es-AR" dirty="0"/>
          </a:p>
        </p:txBody>
      </p:sp>
      <p:sp>
        <p:nvSpPr>
          <p:cNvPr id="13" name="Content Placeholder 1">
            <a:extLst>
              <a:ext uri="{FF2B5EF4-FFF2-40B4-BE49-F238E27FC236}">
                <a16:creationId xmlns:a16="http://schemas.microsoft.com/office/drawing/2014/main" id="{DBCC934C-8314-3B25-51E5-19345CAB3643}"/>
              </a:ext>
            </a:extLst>
          </p:cNvPr>
          <p:cNvSpPr txBox="1">
            <a:spLocks/>
          </p:cNvSpPr>
          <p:nvPr/>
        </p:nvSpPr>
        <p:spPr>
          <a:xfrm>
            <a:off x="5984060" y="1320886"/>
            <a:ext cx="5748021" cy="4445267"/>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AR" b="1" dirty="0"/>
              <a:t>factor de ruido</a:t>
            </a:r>
            <a:r>
              <a:rPr lang="es-MX" dirty="0"/>
              <a:t>: es una fuente de variaciones que es imposible o difícil de controlar y que afecta las características funciona les del producto</a:t>
            </a:r>
          </a:p>
          <a:p>
            <a:r>
              <a:rPr lang="es-AR" b="1" dirty="0"/>
              <a:t>unidad a unidad</a:t>
            </a:r>
            <a:r>
              <a:rPr lang="es-MX" dirty="0"/>
              <a:t>: variaciones aleatorias inherentes al proceso o al producto</a:t>
            </a:r>
          </a:p>
          <a:p>
            <a:r>
              <a:rPr lang="es-AR" b="1" dirty="0"/>
              <a:t>ruido internos </a:t>
            </a:r>
            <a:r>
              <a:rPr lang="es-MX" dirty="0"/>
              <a:t>variación que es propias al producto o proceso</a:t>
            </a:r>
            <a:endParaRPr lang="es-MX" b="1" dirty="0"/>
          </a:p>
          <a:p>
            <a:r>
              <a:rPr lang="es-AR" b="1" dirty="0"/>
              <a:t>ruido externo </a:t>
            </a:r>
            <a:r>
              <a:rPr lang="es-MX" dirty="0"/>
              <a:t>variación que es ajena al producto o proceso</a:t>
            </a:r>
            <a:endParaRPr lang="es-MX" b="1" dirty="0"/>
          </a:p>
        </p:txBody>
      </p:sp>
      <p:sp>
        <p:nvSpPr>
          <p:cNvPr id="14" name="Title 3">
            <a:extLst>
              <a:ext uri="{FF2B5EF4-FFF2-40B4-BE49-F238E27FC236}">
                <a16:creationId xmlns:a16="http://schemas.microsoft.com/office/drawing/2014/main" id="{E70FAA10-0AAD-9469-13C1-AF27EA799411}"/>
              </a:ext>
            </a:extLst>
          </p:cNvPr>
          <p:cNvSpPr txBox="1">
            <a:spLocks/>
          </p:cNvSpPr>
          <p:nvPr/>
        </p:nvSpPr>
        <p:spPr>
          <a:xfrm>
            <a:off x="398236" y="1925170"/>
            <a:ext cx="3855720"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“La pérdida que sufre la sociedad desde que el producto se entrega”</a:t>
            </a:r>
            <a:endParaRPr lang="es-AR" sz="11500" b="1" dirty="0">
              <a:latin typeface="Arial Black "/>
            </a:endParaRPr>
          </a:p>
        </p:txBody>
      </p:sp>
      <p:sp>
        <p:nvSpPr>
          <p:cNvPr id="15" name="Title 3">
            <a:extLst>
              <a:ext uri="{FF2B5EF4-FFF2-40B4-BE49-F238E27FC236}">
                <a16:creationId xmlns:a16="http://schemas.microsoft.com/office/drawing/2014/main" id="{4196D554-04DE-F90C-41B3-B59C3A145E8C}"/>
              </a:ext>
            </a:extLst>
          </p:cNvPr>
          <p:cNvSpPr txBox="1">
            <a:spLocks/>
          </p:cNvSpPr>
          <p:nvPr/>
        </p:nvSpPr>
        <p:spPr>
          <a:xfrm>
            <a:off x="5984060" y="758018"/>
            <a:ext cx="5212080" cy="706239"/>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AR" sz="2800" dirty="0">
                <a:latin typeface="Arial Black "/>
              </a:rPr>
              <a:t>Diseño robusto</a:t>
            </a:r>
          </a:p>
        </p:txBody>
      </p:sp>
      <p:pic>
        <p:nvPicPr>
          <p:cNvPr id="5" name="Picture 4">
            <a:extLst>
              <a:ext uri="{FF2B5EF4-FFF2-40B4-BE49-F238E27FC236}">
                <a16:creationId xmlns:a16="http://schemas.microsoft.com/office/drawing/2014/main" id="{99877822-1173-0B6C-32E3-A6A07D011A31}"/>
              </a:ext>
            </a:extLst>
          </p:cNvPr>
          <p:cNvPicPr>
            <a:picLocks noChangeAspect="1"/>
          </p:cNvPicPr>
          <p:nvPr/>
        </p:nvPicPr>
        <p:blipFill>
          <a:blip r:embed="rId2"/>
          <a:stretch>
            <a:fillRect/>
          </a:stretch>
        </p:blipFill>
        <p:spPr>
          <a:xfrm>
            <a:off x="260531" y="2706230"/>
            <a:ext cx="2467319" cy="1952898"/>
          </a:xfrm>
          <a:prstGeom prst="rect">
            <a:avLst/>
          </a:prstGeom>
        </p:spPr>
      </p:pic>
      <p:pic>
        <p:nvPicPr>
          <p:cNvPr id="7" name="Picture 6">
            <a:extLst>
              <a:ext uri="{FF2B5EF4-FFF2-40B4-BE49-F238E27FC236}">
                <a16:creationId xmlns:a16="http://schemas.microsoft.com/office/drawing/2014/main" id="{2DD9E17F-7010-C126-7735-5DD29AFAF498}"/>
              </a:ext>
            </a:extLst>
          </p:cNvPr>
          <p:cNvPicPr>
            <a:picLocks noChangeAspect="1"/>
          </p:cNvPicPr>
          <p:nvPr/>
        </p:nvPicPr>
        <p:blipFill>
          <a:blip r:embed="rId3"/>
          <a:stretch>
            <a:fillRect/>
          </a:stretch>
        </p:blipFill>
        <p:spPr>
          <a:xfrm>
            <a:off x="2476864" y="4622095"/>
            <a:ext cx="2438740" cy="2000529"/>
          </a:xfrm>
          <a:prstGeom prst="rect">
            <a:avLst/>
          </a:prstGeom>
        </p:spPr>
      </p:pic>
      <p:sp>
        <p:nvSpPr>
          <p:cNvPr id="8" name="Title 3">
            <a:extLst>
              <a:ext uri="{FF2B5EF4-FFF2-40B4-BE49-F238E27FC236}">
                <a16:creationId xmlns:a16="http://schemas.microsoft.com/office/drawing/2014/main" id="{CD68D010-D501-B3A8-1F40-4423BB1512A3}"/>
              </a:ext>
            </a:extLst>
          </p:cNvPr>
          <p:cNvSpPr txBox="1">
            <a:spLocks/>
          </p:cNvSpPr>
          <p:nvPr/>
        </p:nvSpPr>
        <p:spPr>
          <a:xfrm>
            <a:off x="2901966" y="2967156"/>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cuadrática de pérdida</a:t>
            </a:r>
            <a:endParaRPr lang="es-AR" sz="11500" b="1" dirty="0">
              <a:latin typeface="Arial Black "/>
            </a:endParaRPr>
          </a:p>
        </p:txBody>
      </p:sp>
      <p:sp>
        <p:nvSpPr>
          <p:cNvPr id="9" name="Title 3">
            <a:extLst>
              <a:ext uri="{FF2B5EF4-FFF2-40B4-BE49-F238E27FC236}">
                <a16:creationId xmlns:a16="http://schemas.microsoft.com/office/drawing/2014/main" id="{1E34E66C-156A-C6FC-0D32-9DA19A625179}"/>
              </a:ext>
            </a:extLst>
          </p:cNvPr>
          <p:cNvSpPr txBox="1">
            <a:spLocks/>
          </p:cNvSpPr>
          <p:nvPr/>
        </p:nvSpPr>
        <p:spPr>
          <a:xfrm>
            <a:off x="980477" y="519157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implícita</a:t>
            </a:r>
            <a:endParaRPr lang="es-AR" sz="11500" b="1" dirty="0">
              <a:latin typeface="Arial Black "/>
            </a:endParaRPr>
          </a:p>
        </p:txBody>
      </p:sp>
    </p:spTree>
    <p:extLst>
      <p:ext uri="{BB962C8B-B14F-4D97-AF65-F5344CB8AC3E}">
        <p14:creationId xmlns:p14="http://schemas.microsoft.com/office/powerpoint/2010/main" val="1338986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0109DA-FAAA-8F9E-D680-13EAD257904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AC07E57-00EB-3B99-89D6-B4C438ADD4D7}"/>
              </a:ext>
            </a:extLst>
          </p:cNvPr>
          <p:cNvSpPr>
            <a:spLocks noGrp="1"/>
          </p:cNvSpPr>
          <p:nvPr>
            <p:ph type="title"/>
          </p:nvPr>
        </p:nvSpPr>
        <p:spPr>
          <a:xfrm>
            <a:off x="347978" y="242327"/>
            <a:ext cx="4680933" cy="1689794"/>
          </a:xfrm>
        </p:spPr>
        <p:txBody>
          <a:bodyPr/>
          <a:lstStyle/>
          <a:p>
            <a:r>
              <a:rPr lang="es-AR" sz="4400" dirty="0">
                <a:latin typeface="Arial Black "/>
              </a:rPr>
              <a:t>Control de calidad FUERA de línea</a:t>
            </a:r>
            <a:endParaRPr lang="es-AR" sz="4000" dirty="0">
              <a:latin typeface="Arial Black "/>
            </a:endParaRPr>
          </a:p>
        </p:txBody>
      </p:sp>
      <p:sp>
        <p:nvSpPr>
          <p:cNvPr id="9" name="Title 3">
            <a:extLst>
              <a:ext uri="{FF2B5EF4-FFF2-40B4-BE49-F238E27FC236}">
                <a16:creationId xmlns:a16="http://schemas.microsoft.com/office/drawing/2014/main" id="{385A8372-A1A7-A102-6BA1-AAA62FA15F25}"/>
              </a:ext>
            </a:extLst>
          </p:cNvPr>
          <p:cNvSpPr txBox="1">
            <a:spLocks/>
          </p:cNvSpPr>
          <p:nvPr/>
        </p:nvSpPr>
        <p:spPr>
          <a:xfrm>
            <a:off x="7163089" y="-93193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a:t>
            </a:r>
            <a:r>
              <a:rPr lang="es-MX" sz="1800" dirty="0" err="1"/>
              <a:t>implicita</a:t>
            </a:r>
            <a:endParaRPr lang="es-AR" sz="11500" b="1" dirty="0">
              <a:latin typeface="Arial Black "/>
            </a:endParaRPr>
          </a:p>
        </p:txBody>
      </p:sp>
      <p:sp>
        <p:nvSpPr>
          <p:cNvPr id="2" name="Title 3">
            <a:extLst>
              <a:ext uri="{FF2B5EF4-FFF2-40B4-BE49-F238E27FC236}">
                <a16:creationId xmlns:a16="http://schemas.microsoft.com/office/drawing/2014/main" id="{B502B2E3-1FEA-82AF-C59A-F5357E49FC0B}"/>
              </a:ext>
            </a:extLst>
          </p:cNvPr>
          <p:cNvSpPr txBox="1">
            <a:spLocks/>
          </p:cNvSpPr>
          <p:nvPr/>
        </p:nvSpPr>
        <p:spPr>
          <a:xfrm>
            <a:off x="347978" y="2373769"/>
            <a:ext cx="4327796" cy="844897"/>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br>
              <a:rPr lang="es-AR" sz="2400" dirty="0">
                <a:latin typeface="Arial Black "/>
              </a:rPr>
            </a:br>
            <a:r>
              <a:rPr lang="es-AR" sz="2800" dirty="0">
                <a:latin typeface="Arial Black "/>
              </a:rPr>
              <a:t>Diseño de: </a:t>
            </a:r>
            <a:endParaRPr lang="es-AR" sz="2400" dirty="0">
              <a:latin typeface="Arial Black "/>
            </a:endParaRPr>
          </a:p>
        </p:txBody>
      </p:sp>
      <p:sp>
        <p:nvSpPr>
          <p:cNvPr id="5" name="Content Placeholder 1">
            <a:extLst>
              <a:ext uri="{FF2B5EF4-FFF2-40B4-BE49-F238E27FC236}">
                <a16:creationId xmlns:a16="http://schemas.microsoft.com/office/drawing/2014/main" id="{6900AA2A-03D5-7638-4F24-C0040DA37CE9}"/>
              </a:ext>
            </a:extLst>
          </p:cNvPr>
          <p:cNvSpPr txBox="1">
            <a:spLocks/>
          </p:cNvSpPr>
          <p:nvPr/>
        </p:nvSpPr>
        <p:spPr>
          <a:xfrm>
            <a:off x="347979" y="3125713"/>
            <a:ext cx="4688478" cy="3535680"/>
          </a:xfrm>
          <a:prstGeom prst="rect">
            <a:avLst/>
          </a:prstGeom>
        </p:spPr>
        <p:txBody>
          <a:bodyPr vert="horz" lIns="91440" tIns="45720" rIns="91440" bIns="45720" rtlCol="0">
            <a:normAutofit fontScale="850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sz="3100" b="1" dirty="0">
                <a:latin typeface="Arial Black" panose="020B0A04020102020204" pitchFamily="34" charset="0"/>
              </a:rPr>
              <a:t>Producto</a:t>
            </a:r>
            <a:r>
              <a:rPr lang="es-MX" sz="3100" dirty="0"/>
              <a:t> implica la creación de un producto nuevo o un nuevo modelo de un producto existente. Las metas en el diseño del producto son identificar adecuadamente las necesidades de los clientes y diseñar un producto que cubra tales necesidades y se fabrique en forma consistente y económica</a:t>
            </a:r>
            <a:endParaRPr lang="es-MX" sz="3100" b="1" dirty="0"/>
          </a:p>
          <a:p>
            <a:pPr marL="0" indent="0">
              <a:buNone/>
            </a:pPr>
            <a:endParaRPr lang="es-MX" b="1" dirty="0"/>
          </a:p>
        </p:txBody>
      </p:sp>
      <p:sp>
        <p:nvSpPr>
          <p:cNvPr id="3" name="Content Placeholder 1">
            <a:extLst>
              <a:ext uri="{FF2B5EF4-FFF2-40B4-BE49-F238E27FC236}">
                <a16:creationId xmlns:a16="http://schemas.microsoft.com/office/drawing/2014/main" id="{1127C6DE-01C1-9A8C-FD5D-817BE85FEE8A}"/>
              </a:ext>
            </a:extLst>
          </p:cNvPr>
          <p:cNvSpPr txBox="1">
            <a:spLocks/>
          </p:cNvSpPr>
          <p:nvPr/>
        </p:nvSpPr>
        <p:spPr>
          <a:xfrm>
            <a:off x="6096000" y="781048"/>
            <a:ext cx="4688478" cy="3535680"/>
          </a:xfrm>
          <a:prstGeom prst="rect">
            <a:avLst/>
          </a:prstGeom>
        </p:spPr>
        <p:txBody>
          <a:bodyPr vert="horz" lIns="91440" tIns="45720" rIns="91440" bIns="45720" rtlCol="0">
            <a:normAutofit fontScale="85000"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sz="3100" b="1" dirty="0">
                <a:latin typeface="Arial Black" panose="020B0A04020102020204" pitchFamily="34" charset="0"/>
              </a:rPr>
              <a:t>Proceso</a:t>
            </a:r>
            <a:r>
              <a:rPr lang="es-MX" sz="3100" dirty="0"/>
              <a:t> </a:t>
            </a:r>
            <a:r>
              <a:rPr lang="es-MX" sz="2800" dirty="0"/>
              <a:t>función de ingeniería de manufactura. Se relaciona con la especificación de los procesos y el equipo, el establecimiento de los estándares de trabajo, la documentación de los procedimientos y la implantación de especificaciones claras y manejables para la manufactura.</a:t>
            </a:r>
            <a:endParaRPr lang="es-MX" b="1" dirty="0"/>
          </a:p>
        </p:txBody>
      </p:sp>
      <p:sp>
        <p:nvSpPr>
          <p:cNvPr id="8" name="Content Placeholder 1">
            <a:extLst>
              <a:ext uri="{FF2B5EF4-FFF2-40B4-BE49-F238E27FC236}">
                <a16:creationId xmlns:a16="http://schemas.microsoft.com/office/drawing/2014/main" id="{568825D3-D6BA-0A58-54CD-8991ADF433A7}"/>
              </a:ext>
            </a:extLst>
          </p:cNvPr>
          <p:cNvSpPr txBox="1">
            <a:spLocks/>
          </p:cNvSpPr>
          <p:nvPr/>
        </p:nvSpPr>
        <p:spPr>
          <a:xfrm>
            <a:off x="6201282" y="4316728"/>
            <a:ext cx="5381499" cy="1924052"/>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sz="2400" b="1" dirty="0">
                <a:latin typeface="Arial Black" panose="020B0A04020102020204" pitchFamily="34" charset="0"/>
              </a:rPr>
              <a:t>Diseño de sistema:</a:t>
            </a:r>
          </a:p>
          <a:p>
            <a:pPr marL="0" indent="0">
              <a:buNone/>
            </a:pPr>
            <a:r>
              <a:rPr lang="es-MX" sz="2400" b="1" dirty="0">
                <a:latin typeface="Arial Black" panose="020B0A04020102020204" pitchFamily="34" charset="0"/>
              </a:rPr>
              <a:t>Diseño de parámetros:</a:t>
            </a:r>
          </a:p>
          <a:p>
            <a:pPr marL="0" indent="0">
              <a:buNone/>
            </a:pPr>
            <a:r>
              <a:rPr lang="es-MX" sz="2400" b="1" dirty="0">
                <a:latin typeface="Arial Black" panose="020B0A04020102020204" pitchFamily="34" charset="0"/>
              </a:rPr>
              <a:t>Diseño de tolerancias:</a:t>
            </a:r>
            <a:endParaRPr lang="es-MX" sz="1600" b="1" dirty="0"/>
          </a:p>
        </p:txBody>
      </p:sp>
    </p:spTree>
    <p:extLst>
      <p:ext uri="{BB962C8B-B14F-4D97-AF65-F5344CB8AC3E}">
        <p14:creationId xmlns:p14="http://schemas.microsoft.com/office/powerpoint/2010/main" val="205523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135529-19E3-5FC4-57AC-9CB1F42D2646}"/>
              </a:ext>
            </a:extLst>
          </p:cNvPr>
          <p:cNvSpPr>
            <a:spLocks noGrp="1"/>
          </p:cNvSpPr>
          <p:nvPr>
            <p:ph type="ctrTitle"/>
          </p:nvPr>
        </p:nvSpPr>
        <p:spPr>
          <a:xfrm>
            <a:off x="3299992" y="645021"/>
            <a:ext cx="8361229" cy="2098226"/>
          </a:xfrm>
        </p:spPr>
        <p:txBody>
          <a:bodyPr/>
          <a:lstStyle/>
          <a:p>
            <a:r>
              <a:rPr lang="es-AR" dirty="0">
                <a:latin typeface="Arial Black "/>
                <a:cs typeface="Arial" panose="020B0604020202020204" pitchFamily="34" charset="0"/>
              </a:rPr>
              <a:t>Control de </a:t>
            </a:r>
            <a:br>
              <a:rPr lang="es-AR" dirty="0">
                <a:latin typeface="Arial Black "/>
                <a:cs typeface="Arial" panose="020B0604020202020204" pitchFamily="34" charset="0"/>
              </a:rPr>
            </a:br>
            <a:r>
              <a:rPr lang="es-AR" dirty="0">
                <a:latin typeface="Arial Black "/>
                <a:cs typeface="Arial" panose="020B0604020202020204" pitchFamily="34" charset="0"/>
              </a:rPr>
              <a:t>calidad</a:t>
            </a:r>
            <a:r>
              <a:rPr lang="es-AR" dirty="0"/>
              <a:t> </a:t>
            </a:r>
          </a:p>
        </p:txBody>
      </p:sp>
      <p:sp>
        <p:nvSpPr>
          <p:cNvPr id="3" name="Subtitle 2">
            <a:extLst>
              <a:ext uri="{FF2B5EF4-FFF2-40B4-BE49-F238E27FC236}">
                <a16:creationId xmlns:a16="http://schemas.microsoft.com/office/drawing/2014/main" id="{FB7D59D2-631C-1E14-FEC3-EFA7F9EE73A3}"/>
              </a:ext>
            </a:extLst>
          </p:cNvPr>
          <p:cNvSpPr>
            <a:spLocks noGrp="1"/>
          </p:cNvSpPr>
          <p:nvPr>
            <p:ph type="subTitle" idx="1"/>
          </p:nvPr>
        </p:nvSpPr>
        <p:spPr/>
        <p:txBody>
          <a:bodyPr/>
          <a:lstStyle/>
          <a:p>
            <a:endParaRPr lang="es-AR"/>
          </a:p>
        </p:txBody>
      </p:sp>
    </p:spTree>
    <p:extLst>
      <p:ext uri="{BB962C8B-B14F-4D97-AF65-F5344CB8AC3E}">
        <p14:creationId xmlns:p14="http://schemas.microsoft.com/office/powerpoint/2010/main" val="1163027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C3594-D23A-B57C-9790-8DC69418E10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20BE68F-CE05-49EF-A450-037E7A13B061}"/>
              </a:ext>
            </a:extLst>
          </p:cNvPr>
          <p:cNvSpPr>
            <a:spLocks noGrp="1"/>
          </p:cNvSpPr>
          <p:nvPr>
            <p:ph type="ctrTitle" idx="4294967295"/>
          </p:nvPr>
        </p:nvSpPr>
        <p:spPr>
          <a:xfrm>
            <a:off x="855775" y="594403"/>
            <a:ext cx="8361363" cy="2097087"/>
          </a:xfrm>
        </p:spPr>
        <p:txBody>
          <a:bodyPr/>
          <a:lstStyle/>
          <a:p>
            <a:r>
              <a:rPr lang="es-AR" sz="4400" dirty="0">
                <a:latin typeface="Arial Black "/>
              </a:rPr>
              <a:t>Control de calidad</a:t>
            </a:r>
            <a:br>
              <a:rPr lang="es-AR" sz="4400" dirty="0">
                <a:latin typeface="Arial Black "/>
              </a:rPr>
            </a:br>
            <a:r>
              <a:rPr lang="es-AR" sz="4400" dirty="0">
                <a:latin typeface="Arial Black "/>
              </a:rPr>
              <a:t> EN línea</a:t>
            </a:r>
            <a:endParaRPr lang="es-AR" sz="4000" dirty="0">
              <a:latin typeface="Arial Black "/>
            </a:endParaRPr>
          </a:p>
        </p:txBody>
      </p:sp>
      <p:sp>
        <p:nvSpPr>
          <p:cNvPr id="9" name="Title 3">
            <a:extLst>
              <a:ext uri="{FF2B5EF4-FFF2-40B4-BE49-F238E27FC236}">
                <a16:creationId xmlns:a16="http://schemas.microsoft.com/office/drawing/2014/main" id="{11284614-97B0-AC8A-0FB0-529834B5FDA2}"/>
              </a:ext>
            </a:extLst>
          </p:cNvPr>
          <p:cNvSpPr txBox="1">
            <a:spLocks/>
          </p:cNvSpPr>
          <p:nvPr/>
        </p:nvSpPr>
        <p:spPr>
          <a:xfrm>
            <a:off x="7163089" y="-93193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a:t>
            </a:r>
            <a:r>
              <a:rPr lang="es-MX" sz="1800" dirty="0" err="1"/>
              <a:t>implicita</a:t>
            </a:r>
            <a:endParaRPr lang="es-AR" sz="11500" b="1" dirty="0">
              <a:latin typeface="Arial Black "/>
            </a:endParaRPr>
          </a:p>
        </p:txBody>
      </p:sp>
      <p:sp>
        <p:nvSpPr>
          <p:cNvPr id="2" name="Title 3">
            <a:extLst>
              <a:ext uri="{FF2B5EF4-FFF2-40B4-BE49-F238E27FC236}">
                <a16:creationId xmlns:a16="http://schemas.microsoft.com/office/drawing/2014/main" id="{ADA20A0A-668F-0D18-69AF-16D75F74ED02}"/>
              </a:ext>
            </a:extLst>
          </p:cNvPr>
          <p:cNvSpPr txBox="1">
            <a:spLocks/>
          </p:cNvSpPr>
          <p:nvPr/>
        </p:nvSpPr>
        <p:spPr>
          <a:xfrm>
            <a:off x="3171554" y="6263597"/>
            <a:ext cx="8361362" cy="594403"/>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AR" sz="2800" dirty="0">
                <a:latin typeface="Arial Black "/>
              </a:rPr>
              <a:t>Esto sumado a la relación con el cliente</a:t>
            </a:r>
            <a:endParaRPr lang="es-AR" sz="2400" dirty="0">
              <a:latin typeface="Arial Black "/>
            </a:endParaRPr>
          </a:p>
        </p:txBody>
      </p:sp>
      <p:sp>
        <p:nvSpPr>
          <p:cNvPr id="5" name="Content Placeholder 1">
            <a:extLst>
              <a:ext uri="{FF2B5EF4-FFF2-40B4-BE49-F238E27FC236}">
                <a16:creationId xmlns:a16="http://schemas.microsoft.com/office/drawing/2014/main" id="{85D2F4DF-A1C3-A469-F504-BDCF3A2F953A}"/>
              </a:ext>
            </a:extLst>
          </p:cNvPr>
          <p:cNvSpPr txBox="1">
            <a:spLocks/>
          </p:cNvSpPr>
          <p:nvPr/>
        </p:nvSpPr>
        <p:spPr>
          <a:xfrm>
            <a:off x="954120" y="2121251"/>
            <a:ext cx="10283759" cy="3899927"/>
          </a:xfrm>
          <a:prstGeom prst="rect">
            <a:avLst/>
          </a:prstGeom>
        </p:spPr>
        <p:txBody>
          <a:bodyPr vert="horz" lIns="91440" tIns="45720" rIns="91440" bIns="45720" rtlCol="0">
            <a:normAutofit fontScale="92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sz="2800" dirty="0"/>
              <a:t>1, </a:t>
            </a:r>
            <a:r>
              <a:rPr lang="es-MX" sz="2800" b="1" dirty="0"/>
              <a:t>Diagnóstico y ajuste del proceso. </a:t>
            </a:r>
            <a:r>
              <a:rPr lang="es-MX" sz="2800" dirty="0"/>
              <a:t>El proceso se mide en forma periódica y se hacen ajustes para desplazar los parámetros de interés hacia valores nominales.</a:t>
            </a:r>
          </a:p>
          <a:p>
            <a:pPr marL="0" indent="0">
              <a:buNone/>
            </a:pPr>
            <a:r>
              <a:rPr lang="es-MX" sz="2800" dirty="0"/>
              <a:t> 2. </a:t>
            </a:r>
            <a:r>
              <a:rPr lang="es-MX" sz="2800" b="1" dirty="0"/>
              <a:t>Predicción y corrección del proceso. </a:t>
            </a:r>
            <a:r>
              <a:rPr lang="es-MX" sz="2800" dirty="0"/>
              <a:t>Se miden los parámetros del proceso a intervalos periódicos de manera que puedan proyectarse las tendencias. Si las proyecciones indican desviaciones de los valores que se pretenden, se hacen ajustes correctivos del proceso.</a:t>
            </a:r>
          </a:p>
          <a:p>
            <a:pPr marL="0" indent="0">
              <a:buNone/>
            </a:pPr>
            <a:r>
              <a:rPr lang="es-MX" sz="2800" dirty="0"/>
              <a:t> 3. </a:t>
            </a:r>
            <a:r>
              <a:rPr lang="es-MX" sz="2800" b="1" dirty="0"/>
              <a:t>Medición y acción del proceso. </a:t>
            </a:r>
            <a:r>
              <a:rPr lang="es-MX" sz="2800" dirty="0"/>
              <a:t>Esto implica la inspección de todas las unidades (100%) para detectar deficiencias que tendrán que </a:t>
            </a:r>
            <a:r>
              <a:rPr lang="es-MX" sz="2800" dirty="0" err="1"/>
              <a:t>retrabajarse</a:t>
            </a:r>
            <a:r>
              <a:rPr lang="es-MX" sz="2800" dirty="0"/>
              <a:t> o descartarse. Como este enfoque ocurre cuando la unidad ya está hecha, es menos deseable que las otras dos formas de control.</a:t>
            </a:r>
            <a:endParaRPr lang="es-MX" b="1" dirty="0"/>
          </a:p>
        </p:txBody>
      </p:sp>
    </p:spTree>
    <p:extLst>
      <p:ext uri="{BB962C8B-B14F-4D97-AF65-F5344CB8AC3E}">
        <p14:creationId xmlns:p14="http://schemas.microsoft.com/office/powerpoint/2010/main" val="1352185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EE644-CE71-87F4-BC30-79E7F8CBAA0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186A032-6505-ED21-2BA3-59011213327F}"/>
              </a:ext>
            </a:extLst>
          </p:cNvPr>
          <p:cNvSpPr>
            <a:spLocks noGrp="1"/>
          </p:cNvSpPr>
          <p:nvPr>
            <p:ph type="title"/>
          </p:nvPr>
        </p:nvSpPr>
        <p:spPr>
          <a:xfrm>
            <a:off x="251609" y="499108"/>
            <a:ext cx="4563460" cy="704659"/>
          </a:xfrm>
        </p:spPr>
        <p:txBody>
          <a:bodyPr/>
          <a:lstStyle/>
          <a:p>
            <a:r>
              <a:rPr lang="es-AR" sz="4400" dirty="0">
                <a:latin typeface="Arial Black "/>
              </a:rPr>
              <a:t>EJERCICIOS</a:t>
            </a:r>
            <a:endParaRPr lang="es-AR" sz="4000" dirty="0">
              <a:latin typeface="Arial Black "/>
            </a:endParaRPr>
          </a:p>
        </p:txBody>
      </p:sp>
      <p:sp>
        <p:nvSpPr>
          <p:cNvPr id="9" name="Title 3">
            <a:extLst>
              <a:ext uri="{FF2B5EF4-FFF2-40B4-BE49-F238E27FC236}">
                <a16:creationId xmlns:a16="http://schemas.microsoft.com/office/drawing/2014/main" id="{60AFF835-93EE-6572-8DA2-83589EE36407}"/>
              </a:ext>
            </a:extLst>
          </p:cNvPr>
          <p:cNvSpPr txBox="1">
            <a:spLocks/>
          </p:cNvSpPr>
          <p:nvPr/>
        </p:nvSpPr>
        <p:spPr>
          <a:xfrm>
            <a:off x="7163089" y="-931938"/>
            <a:ext cx="1728943"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1800" dirty="0"/>
              <a:t>Función de pérdida </a:t>
            </a:r>
            <a:r>
              <a:rPr lang="es-MX" sz="1800" dirty="0" err="1"/>
              <a:t>implicita</a:t>
            </a:r>
            <a:endParaRPr lang="es-AR" sz="11500" b="1" dirty="0">
              <a:latin typeface="Arial Black "/>
            </a:endParaRPr>
          </a:p>
        </p:txBody>
      </p:sp>
      <p:sp>
        <p:nvSpPr>
          <p:cNvPr id="5" name="Content Placeholder 1">
            <a:extLst>
              <a:ext uri="{FF2B5EF4-FFF2-40B4-BE49-F238E27FC236}">
                <a16:creationId xmlns:a16="http://schemas.microsoft.com/office/drawing/2014/main" id="{8FD6D2F1-611A-1BBB-9FC1-3B25C103C1F8}"/>
              </a:ext>
            </a:extLst>
          </p:cNvPr>
          <p:cNvSpPr txBox="1">
            <a:spLocks/>
          </p:cNvSpPr>
          <p:nvPr/>
        </p:nvSpPr>
        <p:spPr>
          <a:xfrm>
            <a:off x="247836" y="1370427"/>
            <a:ext cx="4688478" cy="5877371"/>
          </a:xfrm>
          <a:prstGeom prst="rect">
            <a:avLst/>
          </a:prstGeom>
        </p:spPr>
        <p:txBody>
          <a:bodyPr vert="horz" lIns="91440" tIns="45720" rIns="91440" bIns="45720" rtlCol="0">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sz="2800" dirty="0"/>
              <a:t>Un ensamble consiste en tres piezas apiladas para formar una dimensión final de 30.0 mm con una tolerancia de 0.20 </a:t>
            </a:r>
            <a:r>
              <a:rPr lang="es-MX" sz="2800" dirty="0" err="1"/>
              <a:t>mm.</a:t>
            </a:r>
            <a:r>
              <a:rPr lang="es-MX" sz="2800" dirty="0"/>
              <a:t> </a:t>
            </a:r>
          </a:p>
          <a:p>
            <a:pPr marL="0" indent="0">
              <a:buNone/>
            </a:pPr>
            <a:r>
              <a:rPr lang="es-MX" sz="2800" dirty="0"/>
              <a:t>Las dimensiones de piezas relevantes que forman los 30 mm totales son 5 mm, 10 mm y 15 </a:t>
            </a:r>
            <a:r>
              <a:rPr lang="es-MX" sz="2800" dirty="0" err="1"/>
              <a:t>mm.</a:t>
            </a:r>
            <a:endParaRPr lang="es-MX" sz="2800" dirty="0"/>
          </a:p>
          <a:p>
            <a:pPr marL="0" indent="0">
              <a:buNone/>
            </a:pPr>
            <a:r>
              <a:rPr lang="es-MX" sz="2800" dirty="0"/>
              <a:t> Las piezas se producen mediante operaciones de manufactura independientes, cuyas capacidades de proceso son proporcionales a sus dimensiones respectivas. </a:t>
            </a:r>
          </a:p>
          <a:p>
            <a:pPr marL="0" indent="0">
              <a:buNone/>
            </a:pPr>
            <a:r>
              <a:rPr lang="es-MX" sz="2800" dirty="0"/>
              <a:t>Dado que las tolerancias de las piezas van a ser una proporción constante de las dimensiones respectivas, determine la tolerancia para cada pieza usando: </a:t>
            </a:r>
          </a:p>
          <a:p>
            <a:pPr marL="0" indent="0">
              <a:buNone/>
            </a:pPr>
            <a:r>
              <a:rPr lang="es-MX" sz="2800" dirty="0"/>
              <a:t>a) el diseño en el peor de los casos y b) tolerancia estadística.</a:t>
            </a:r>
            <a:endParaRPr lang="es-MX" b="1" dirty="0"/>
          </a:p>
        </p:txBody>
      </p:sp>
      <p:sp>
        <p:nvSpPr>
          <p:cNvPr id="3" name="Content Placeholder 1">
            <a:extLst>
              <a:ext uri="{FF2B5EF4-FFF2-40B4-BE49-F238E27FC236}">
                <a16:creationId xmlns:a16="http://schemas.microsoft.com/office/drawing/2014/main" id="{E3A37687-1703-1A66-AEF3-31D3B13D7201}"/>
              </a:ext>
            </a:extLst>
          </p:cNvPr>
          <p:cNvSpPr txBox="1">
            <a:spLocks/>
          </p:cNvSpPr>
          <p:nvPr/>
        </p:nvSpPr>
        <p:spPr>
          <a:xfrm>
            <a:off x="5737183" y="306485"/>
            <a:ext cx="6203208" cy="3767803"/>
          </a:xfrm>
          <a:prstGeom prst="rect">
            <a:avLst/>
          </a:prstGeom>
        </p:spPr>
        <p:txBody>
          <a:bodyPr vert="horz" lIns="91440" tIns="45720" rIns="91440" bIns="45720" rtlCol="0">
            <a:normAutofit fontScale="850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pPr marL="0" indent="0">
              <a:buNone/>
            </a:pPr>
            <a:r>
              <a:rPr lang="es-MX" sz="2800" dirty="0"/>
              <a:t>Se recopilaron siete muestras, de cinco piezas cada una, de un proceso de extrusión que está en control estadístico y se midió el diámetro de la extrusión para cada pieza.</a:t>
            </a:r>
          </a:p>
          <a:p>
            <a:pPr marL="0" indent="0">
              <a:buNone/>
            </a:pPr>
            <a:r>
              <a:rPr lang="es-MX" sz="2800" dirty="0"/>
              <a:t> a) Determine los valores de la línea central, el LCL y el LCL para las gráficas x y R.</a:t>
            </a:r>
          </a:p>
          <a:p>
            <a:pPr marL="0" indent="0">
              <a:buNone/>
            </a:pPr>
            <a:r>
              <a:rPr lang="es-MX" sz="2800" dirty="0"/>
              <a:t> Los valores calculados de x y R para cada muestra se proporcionan a continuación (los valores medidos están en pulgadas). </a:t>
            </a:r>
          </a:p>
          <a:p>
            <a:pPr marL="0" indent="0">
              <a:buNone/>
            </a:pPr>
            <a:r>
              <a:rPr lang="es-MX" sz="2800" dirty="0"/>
              <a:t>b) Construya las gráficas de control y trace los datos de muestra en las gráficas..</a:t>
            </a:r>
            <a:endParaRPr lang="es-MX" b="1" dirty="0"/>
          </a:p>
        </p:txBody>
      </p:sp>
      <p:pic>
        <p:nvPicPr>
          <p:cNvPr id="7" name="Picture 6">
            <a:extLst>
              <a:ext uri="{FF2B5EF4-FFF2-40B4-BE49-F238E27FC236}">
                <a16:creationId xmlns:a16="http://schemas.microsoft.com/office/drawing/2014/main" id="{A35BC12F-3C10-466F-ACCF-B2D00FBE3CA4}"/>
              </a:ext>
            </a:extLst>
          </p:cNvPr>
          <p:cNvPicPr>
            <a:picLocks noChangeAspect="1"/>
          </p:cNvPicPr>
          <p:nvPr/>
        </p:nvPicPr>
        <p:blipFill>
          <a:blip r:embed="rId3"/>
          <a:stretch>
            <a:fillRect/>
          </a:stretch>
        </p:blipFill>
        <p:spPr>
          <a:xfrm>
            <a:off x="5667800" y="4074288"/>
            <a:ext cx="6448464" cy="891251"/>
          </a:xfrm>
          <a:prstGeom prst="rect">
            <a:avLst/>
          </a:prstGeom>
        </p:spPr>
      </p:pic>
    </p:spTree>
    <p:extLst>
      <p:ext uri="{BB962C8B-B14F-4D97-AF65-F5344CB8AC3E}">
        <p14:creationId xmlns:p14="http://schemas.microsoft.com/office/powerpoint/2010/main" val="2324885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24493-5605-9BCD-6CD9-8790EEA318D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BE402B1-3692-8810-3972-80BF33059653}"/>
              </a:ext>
            </a:extLst>
          </p:cNvPr>
          <p:cNvSpPr>
            <a:spLocks noGrp="1"/>
          </p:cNvSpPr>
          <p:nvPr>
            <p:ph type="title"/>
          </p:nvPr>
        </p:nvSpPr>
        <p:spPr>
          <a:xfrm>
            <a:off x="738414" y="519543"/>
            <a:ext cx="3855720" cy="2251912"/>
          </a:xfrm>
        </p:spPr>
        <p:txBody>
          <a:bodyPr/>
          <a:lstStyle/>
          <a:p>
            <a:br>
              <a:rPr lang="es-AR" dirty="0">
                <a:latin typeface="Arial Black "/>
              </a:rPr>
            </a:br>
            <a:r>
              <a:rPr lang="es-AR" sz="5400" dirty="0">
                <a:latin typeface="Arial Black "/>
              </a:rPr>
              <a:t>CALIDAD</a:t>
            </a:r>
            <a:br>
              <a:rPr lang="es-AR" sz="5400" dirty="0">
                <a:latin typeface="Arial Black "/>
              </a:rPr>
            </a:br>
            <a:br>
              <a:rPr lang="es-AR" sz="5400" dirty="0">
                <a:latin typeface="Arial Black "/>
              </a:rPr>
            </a:br>
            <a:r>
              <a:rPr lang="es-AR" sz="5400" dirty="0">
                <a:latin typeface="Arial Black "/>
              </a:rPr>
              <a:t>¿Qué es? </a:t>
            </a:r>
            <a:r>
              <a:rPr lang="es-AR" sz="6000" dirty="0">
                <a:latin typeface="Arial Black "/>
              </a:rPr>
              <a:t> </a:t>
            </a:r>
            <a:endParaRPr lang="es-AR" dirty="0">
              <a:latin typeface="Arial Black "/>
            </a:endParaRPr>
          </a:p>
        </p:txBody>
      </p:sp>
    </p:spTree>
    <p:extLst>
      <p:ext uri="{BB962C8B-B14F-4D97-AF65-F5344CB8AC3E}">
        <p14:creationId xmlns:p14="http://schemas.microsoft.com/office/powerpoint/2010/main" val="465819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67692-D2CE-DE84-A3BB-196425DC004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6004877-964C-8FFD-A0E4-04177324B899}"/>
              </a:ext>
            </a:extLst>
          </p:cNvPr>
          <p:cNvSpPr>
            <a:spLocks noGrp="1"/>
          </p:cNvSpPr>
          <p:nvPr>
            <p:ph type="title"/>
          </p:nvPr>
        </p:nvSpPr>
        <p:spPr>
          <a:xfrm>
            <a:off x="723900" y="417943"/>
            <a:ext cx="3855720" cy="2251912"/>
          </a:xfrm>
        </p:spPr>
        <p:txBody>
          <a:bodyPr/>
          <a:lstStyle/>
          <a:p>
            <a:br>
              <a:rPr lang="es-AR" dirty="0">
                <a:latin typeface="Arial Black "/>
              </a:rPr>
            </a:br>
            <a:r>
              <a:rPr lang="es-AR" sz="5400" dirty="0">
                <a:latin typeface="Arial Black "/>
              </a:rPr>
              <a:t>CALIDAD</a:t>
            </a:r>
            <a:r>
              <a:rPr lang="es-AR" sz="6000" dirty="0">
                <a:latin typeface="Arial Black "/>
              </a:rPr>
              <a:t> </a:t>
            </a:r>
            <a:endParaRPr lang="es-AR" dirty="0">
              <a:latin typeface="Arial Black "/>
            </a:endParaRPr>
          </a:p>
        </p:txBody>
      </p:sp>
      <p:sp>
        <p:nvSpPr>
          <p:cNvPr id="8" name="Star: 5 Points 7">
            <a:extLst>
              <a:ext uri="{FF2B5EF4-FFF2-40B4-BE49-F238E27FC236}">
                <a16:creationId xmlns:a16="http://schemas.microsoft.com/office/drawing/2014/main" id="{0C913F39-5F92-53BB-2347-24DCA1C7B2E3}"/>
              </a:ext>
            </a:extLst>
          </p:cNvPr>
          <p:cNvSpPr/>
          <p:nvPr/>
        </p:nvSpPr>
        <p:spPr>
          <a:xfrm>
            <a:off x="2756535" y="1823878"/>
            <a:ext cx="660400" cy="723900"/>
          </a:xfrm>
          <a:prstGeom prst="star5">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s-AR" b="1" dirty="0">
              <a:solidFill>
                <a:schemeClr val="tx1"/>
              </a:solidFill>
            </a:endParaRPr>
          </a:p>
        </p:txBody>
      </p:sp>
      <p:sp>
        <p:nvSpPr>
          <p:cNvPr id="9" name="Star: 5 Points 8">
            <a:extLst>
              <a:ext uri="{FF2B5EF4-FFF2-40B4-BE49-F238E27FC236}">
                <a16:creationId xmlns:a16="http://schemas.microsoft.com/office/drawing/2014/main" id="{F11B3FCC-89F6-849A-609D-5B3769A2DF45}"/>
              </a:ext>
            </a:extLst>
          </p:cNvPr>
          <p:cNvSpPr/>
          <p:nvPr/>
        </p:nvSpPr>
        <p:spPr>
          <a:xfrm>
            <a:off x="3403600" y="1823878"/>
            <a:ext cx="660400" cy="72390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Text Placeholder 5">
            <a:extLst>
              <a:ext uri="{FF2B5EF4-FFF2-40B4-BE49-F238E27FC236}">
                <a16:creationId xmlns:a16="http://schemas.microsoft.com/office/drawing/2014/main" id="{0B9C7CF1-F3BC-EA9F-E7C0-36330863E3D0}"/>
              </a:ext>
            </a:extLst>
          </p:cNvPr>
          <p:cNvSpPr txBox="1">
            <a:spLocks/>
          </p:cNvSpPr>
          <p:nvPr/>
        </p:nvSpPr>
        <p:spPr>
          <a:xfrm>
            <a:off x="723900" y="3083184"/>
            <a:ext cx="3855720" cy="1985211"/>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113000"/>
              </a:lnSpc>
              <a:spcBef>
                <a:spcPts val="0"/>
              </a:spcBef>
              <a:spcAft>
                <a:spcPts val="1500"/>
              </a:spcAft>
              <a:buFont typeface="Franklin Gothic Book" panose="020B0503020102020204" pitchFamily="34" charset="0"/>
              <a:buNone/>
              <a:defRPr sz="1600" kern="1200" baseline="0">
                <a:solidFill>
                  <a:schemeClr val="tx2"/>
                </a:solidFill>
                <a:latin typeface="+mn-lt"/>
                <a:ea typeface="+mn-ea"/>
                <a:cs typeface="+mn-cs"/>
              </a:defRPr>
            </a:lvl1pPr>
            <a:lvl2pPr marL="457200" indent="0" algn="l" defTabSz="914400" rtl="0" eaLnBrk="1" latinLnBrk="0" hangingPunct="1">
              <a:lnSpc>
                <a:spcPct val="94000"/>
              </a:lnSpc>
              <a:spcBef>
                <a:spcPts val="500"/>
              </a:spcBef>
              <a:spcAft>
                <a:spcPts val="200"/>
              </a:spcAft>
              <a:buFont typeface="Franklin Gothic Book" panose="020B0503020102020204" pitchFamily="34" charset="0"/>
              <a:buNone/>
              <a:defRPr sz="1400" i="1" kern="1200" baseline="0">
                <a:solidFill>
                  <a:schemeClr val="tx2"/>
                </a:solidFill>
                <a:latin typeface="+mn-lt"/>
                <a:ea typeface="+mn-ea"/>
                <a:cs typeface="+mn-cs"/>
              </a:defRPr>
            </a:lvl2pPr>
            <a:lvl3pPr marL="914400" indent="0" algn="l" defTabSz="9144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3pPr>
            <a:lvl4pPr marL="1371600" indent="0" algn="l" defTabSz="914400" rtl="0" eaLnBrk="1" latinLnBrk="0" hangingPunct="1">
              <a:lnSpc>
                <a:spcPct val="94000"/>
              </a:lnSpc>
              <a:spcBef>
                <a:spcPts val="500"/>
              </a:spcBef>
              <a:spcAft>
                <a:spcPts val="200"/>
              </a:spcAft>
              <a:buFont typeface="Franklin Gothic Book" panose="020B0503020102020204" pitchFamily="34" charset="0"/>
              <a:buNone/>
              <a:defRPr sz="1000" i="1" kern="1200" baseline="0">
                <a:solidFill>
                  <a:schemeClr val="tx2"/>
                </a:solidFill>
                <a:latin typeface="+mn-lt"/>
                <a:ea typeface="+mn-ea"/>
                <a:cs typeface="+mn-cs"/>
              </a:defRPr>
            </a:lvl4pPr>
            <a:lvl5pPr marL="1828800" indent="0" algn="l" defTabSz="914400" rtl="0" eaLnBrk="1" latinLnBrk="0" hangingPunct="1">
              <a:lnSpc>
                <a:spcPct val="94000"/>
              </a:lnSpc>
              <a:spcBef>
                <a:spcPts val="500"/>
              </a:spcBef>
              <a:spcAft>
                <a:spcPts val="200"/>
              </a:spcAft>
              <a:buFont typeface="Franklin Gothic Book" panose="020B0503020102020204" pitchFamily="34" charset="0"/>
              <a:buNone/>
              <a:defRPr sz="1000" kern="1200" baseline="0">
                <a:solidFill>
                  <a:schemeClr val="tx2"/>
                </a:solidFill>
                <a:latin typeface="+mn-lt"/>
                <a:ea typeface="+mn-ea"/>
                <a:cs typeface="+mn-cs"/>
              </a:defRPr>
            </a:lvl5pPr>
            <a:lvl6pPr marL="2286000" indent="0" algn="l" defTabSz="914400" rtl="0" eaLnBrk="1" latinLnBrk="0" hangingPunct="1">
              <a:lnSpc>
                <a:spcPct val="94000"/>
              </a:lnSpc>
              <a:spcBef>
                <a:spcPts val="500"/>
              </a:spcBef>
              <a:spcAft>
                <a:spcPts val="200"/>
              </a:spcAft>
              <a:buFont typeface="Franklin Gothic Book" panose="020B0503020102020204" pitchFamily="34" charset="0"/>
              <a:buNone/>
              <a:defRPr sz="1000" i="1" kern="1200" baseline="0">
                <a:solidFill>
                  <a:schemeClr val="tx2"/>
                </a:solidFill>
                <a:latin typeface="+mn-lt"/>
                <a:ea typeface="+mn-ea"/>
                <a:cs typeface="+mn-cs"/>
              </a:defRPr>
            </a:lvl6pPr>
            <a:lvl7pPr marL="2743200" indent="0" algn="l" defTabSz="914400" rtl="0" eaLnBrk="1" latinLnBrk="0" hangingPunct="1">
              <a:lnSpc>
                <a:spcPct val="94000"/>
              </a:lnSpc>
              <a:spcBef>
                <a:spcPts val="500"/>
              </a:spcBef>
              <a:spcAft>
                <a:spcPts val="200"/>
              </a:spcAft>
              <a:buFont typeface="Franklin Gothic Book" panose="020B0503020102020204" pitchFamily="34" charset="0"/>
              <a:buNone/>
              <a:defRPr sz="1000" kern="1200" baseline="0">
                <a:solidFill>
                  <a:schemeClr val="tx2"/>
                </a:solidFill>
                <a:latin typeface="+mn-lt"/>
                <a:ea typeface="+mn-ea"/>
                <a:cs typeface="+mn-cs"/>
              </a:defRPr>
            </a:lvl7pPr>
            <a:lvl8pPr marL="3200400" indent="0" algn="l" defTabSz="914400" rtl="0" eaLnBrk="1" latinLnBrk="0" hangingPunct="1">
              <a:lnSpc>
                <a:spcPct val="94000"/>
              </a:lnSpc>
              <a:spcBef>
                <a:spcPts val="500"/>
              </a:spcBef>
              <a:spcAft>
                <a:spcPts val="200"/>
              </a:spcAft>
              <a:buFont typeface="Franklin Gothic Book" panose="020B0503020102020204" pitchFamily="34" charset="0"/>
              <a:buNone/>
              <a:defRPr sz="1000" i="1" kern="1200" baseline="0">
                <a:solidFill>
                  <a:schemeClr val="tx2"/>
                </a:solidFill>
                <a:latin typeface="+mn-lt"/>
                <a:ea typeface="+mn-ea"/>
                <a:cs typeface="+mn-cs"/>
              </a:defRPr>
            </a:lvl8pPr>
            <a:lvl9pPr marL="3657600" indent="0" algn="l" defTabSz="914400" rtl="0" eaLnBrk="1" latinLnBrk="0" hangingPunct="1">
              <a:lnSpc>
                <a:spcPct val="94000"/>
              </a:lnSpc>
              <a:spcBef>
                <a:spcPts val="500"/>
              </a:spcBef>
              <a:spcAft>
                <a:spcPts val="200"/>
              </a:spcAft>
              <a:buFont typeface="Franklin Gothic Book" panose="020B0503020102020204" pitchFamily="34" charset="0"/>
              <a:buNone/>
              <a:defRPr sz="1000" kern="1200" baseline="0">
                <a:solidFill>
                  <a:schemeClr val="tx2"/>
                </a:solidFill>
                <a:latin typeface="+mn-lt"/>
                <a:ea typeface="+mn-ea"/>
                <a:cs typeface="+mn-cs"/>
              </a:defRPr>
            </a:lvl9pPr>
          </a:lstStyle>
          <a:p>
            <a:r>
              <a:rPr lang="es-AR" sz="2000" b="1" dirty="0"/>
              <a:t>Definición: </a:t>
            </a:r>
          </a:p>
          <a:p>
            <a:r>
              <a:rPr lang="es-AR" sz="2000" dirty="0"/>
              <a:t>“Grado de excelencia que posee algo”</a:t>
            </a:r>
          </a:p>
          <a:p>
            <a:r>
              <a:rPr lang="es-MX" sz="2000" b="0" i="0" dirty="0">
                <a:solidFill>
                  <a:schemeClr val="tx1"/>
                </a:solidFill>
                <a:effectLst/>
                <a:latin typeface="+mj-lt"/>
              </a:rPr>
              <a:t>Relación entre las características reales y deseadas de un producto</a:t>
            </a:r>
            <a:r>
              <a:rPr lang="es-AR" sz="2000" b="1" i="0" dirty="0">
                <a:solidFill>
                  <a:schemeClr val="tx1"/>
                </a:solidFill>
                <a:effectLst/>
                <a:latin typeface="+mj-lt"/>
              </a:rPr>
              <a:t>.</a:t>
            </a:r>
            <a:endParaRPr lang="es-AR" sz="2000" b="1" dirty="0">
              <a:solidFill>
                <a:schemeClr val="tx1"/>
              </a:solidFill>
              <a:latin typeface="+mj-lt"/>
            </a:endParaRPr>
          </a:p>
        </p:txBody>
      </p:sp>
      <p:sp>
        <p:nvSpPr>
          <p:cNvPr id="15" name="Title 3">
            <a:extLst>
              <a:ext uri="{FF2B5EF4-FFF2-40B4-BE49-F238E27FC236}">
                <a16:creationId xmlns:a16="http://schemas.microsoft.com/office/drawing/2014/main" id="{BB55CF8F-4E8E-F1EC-2796-FCB106A7B7AA}"/>
              </a:ext>
            </a:extLst>
          </p:cNvPr>
          <p:cNvSpPr txBox="1">
            <a:spLocks/>
          </p:cNvSpPr>
          <p:nvPr/>
        </p:nvSpPr>
        <p:spPr>
          <a:xfrm>
            <a:off x="8162470" y="2932214"/>
            <a:ext cx="4479471" cy="4920015"/>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br>
              <a:rPr lang="es-AR" dirty="0">
                <a:latin typeface="Arial Black "/>
              </a:rPr>
            </a:br>
            <a:r>
              <a:rPr lang="es-AR" sz="5400" dirty="0">
                <a:latin typeface="Arial Black "/>
              </a:rPr>
              <a:t>¿Cómo percibo y mido la calidad?</a:t>
            </a:r>
            <a:r>
              <a:rPr lang="es-AR" sz="6000" dirty="0">
                <a:latin typeface="Arial Black "/>
              </a:rPr>
              <a:t> </a:t>
            </a:r>
            <a:endParaRPr lang="es-AR" dirty="0">
              <a:latin typeface="Arial Black "/>
            </a:endParaRPr>
          </a:p>
        </p:txBody>
      </p:sp>
      <p:sp>
        <p:nvSpPr>
          <p:cNvPr id="16" name="Star: 5 Points 15">
            <a:extLst>
              <a:ext uri="{FF2B5EF4-FFF2-40B4-BE49-F238E27FC236}">
                <a16:creationId xmlns:a16="http://schemas.microsoft.com/office/drawing/2014/main" id="{A2CFD8BF-CBF0-18C1-FB26-0BE86CF48539}"/>
              </a:ext>
            </a:extLst>
          </p:cNvPr>
          <p:cNvSpPr/>
          <p:nvPr/>
        </p:nvSpPr>
        <p:spPr>
          <a:xfrm>
            <a:off x="2096135" y="1831656"/>
            <a:ext cx="660400" cy="723900"/>
          </a:xfrm>
          <a:prstGeom prst="star5">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s-AR" b="1" dirty="0">
              <a:solidFill>
                <a:schemeClr val="tx1"/>
              </a:solidFill>
            </a:endParaRPr>
          </a:p>
        </p:txBody>
      </p:sp>
      <p:sp>
        <p:nvSpPr>
          <p:cNvPr id="17" name="Star: 5 Points 16">
            <a:extLst>
              <a:ext uri="{FF2B5EF4-FFF2-40B4-BE49-F238E27FC236}">
                <a16:creationId xmlns:a16="http://schemas.microsoft.com/office/drawing/2014/main" id="{C22441D6-26D4-D170-B767-6322A4ADA5A2}"/>
              </a:ext>
            </a:extLst>
          </p:cNvPr>
          <p:cNvSpPr/>
          <p:nvPr/>
        </p:nvSpPr>
        <p:spPr>
          <a:xfrm>
            <a:off x="1410018" y="1831656"/>
            <a:ext cx="660400" cy="723900"/>
          </a:xfrm>
          <a:prstGeom prst="star5">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s-AR" b="1" dirty="0">
              <a:solidFill>
                <a:schemeClr val="tx1"/>
              </a:solidFill>
            </a:endParaRPr>
          </a:p>
        </p:txBody>
      </p:sp>
      <p:sp>
        <p:nvSpPr>
          <p:cNvPr id="18" name="Star: 5 Points 17">
            <a:extLst>
              <a:ext uri="{FF2B5EF4-FFF2-40B4-BE49-F238E27FC236}">
                <a16:creationId xmlns:a16="http://schemas.microsoft.com/office/drawing/2014/main" id="{6A646098-13BF-0799-CA85-5F3712EC0324}"/>
              </a:ext>
            </a:extLst>
          </p:cNvPr>
          <p:cNvSpPr/>
          <p:nvPr/>
        </p:nvSpPr>
        <p:spPr>
          <a:xfrm>
            <a:off x="723900" y="1831656"/>
            <a:ext cx="660400" cy="723900"/>
          </a:xfrm>
          <a:prstGeom prst="star5">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s-AR" b="1" dirty="0">
              <a:solidFill>
                <a:schemeClr val="tx1"/>
              </a:solidFill>
            </a:endParaRPr>
          </a:p>
        </p:txBody>
      </p:sp>
    </p:spTree>
    <p:extLst>
      <p:ext uri="{BB962C8B-B14F-4D97-AF65-F5344CB8AC3E}">
        <p14:creationId xmlns:p14="http://schemas.microsoft.com/office/powerpoint/2010/main" val="943344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305D5-A532-B1B0-AC74-6A0C60AD49B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25AE06B-A156-0801-3CDE-34801B61F6CF}"/>
              </a:ext>
            </a:extLst>
          </p:cNvPr>
          <p:cNvSpPr>
            <a:spLocks noGrp="1"/>
          </p:cNvSpPr>
          <p:nvPr>
            <p:ph type="title"/>
          </p:nvPr>
        </p:nvSpPr>
        <p:spPr>
          <a:xfrm>
            <a:off x="535940" y="-221400"/>
            <a:ext cx="3855720" cy="2251912"/>
          </a:xfrm>
        </p:spPr>
        <p:txBody>
          <a:bodyPr/>
          <a:lstStyle/>
          <a:p>
            <a:br>
              <a:rPr lang="es-AR" dirty="0">
                <a:latin typeface="Arial Black "/>
              </a:rPr>
            </a:br>
            <a:r>
              <a:rPr lang="es-AR" sz="5400" dirty="0">
                <a:latin typeface="Arial Black "/>
              </a:rPr>
              <a:t>CALIDAD</a:t>
            </a:r>
            <a:r>
              <a:rPr lang="es-AR" sz="6000" dirty="0">
                <a:latin typeface="Arial Black "/>
              </a:rPr>
              <a:t> </a:t>
            </a:r>
            <a:endParaRPr lang="es-AR" dirty="0">
              <a:latin typeface="Arial Black "/>
            </a:endParaRPr>
          </a:p>
        </p:txBody>
      </p:sp>
      <p:sp>
        <p:nvSpPr>
          <p:cNvPr id="2" name="Content Placeholder 1">
            <a:extLst>
              <a:ext uri="{FF2B5EF4-FFF2-40B4-BE49-F238E27FC236}">
                <a16:creationId xmlns:a16="http://schemas.microsoft.com/office/drawing/2014/main" id="{5E231917-7594-4E83-88C8-ADA4EE77DDBD}"/>
              </a:ext>
            </a:extLst>
          </p:cNvPr>
          <p:cNvSpPr>
            <a:spLocks noGrp="1"/>
          </p:cNvSpPr>
          <p:nvPr>
            <p:ph idx="1"/>
          </p:nvPr>
        </p:nvSpPr>
        <p:spPr>
          <a:xfrm>
            <a:off x="6443979" y="1493717"/>
            <a:ext cx="5212080" cy="5175250"/>
          </a:xfrm>
        </p:spPr>
        <p:txBody>
          <a:bodyPr/>
          <a:lstStyle/>
          <a:p>
            <a:r>
              <a:rPr lang="es-MX" dirty="0"/>
              <a:t>Configuración de diseño</a:t>
            </a:r>
          </a:p>
          <a:p>
            <a:r>
              <a:rPr lang="es-MX" dirty="0"/>
              <a:t> Tamaño, peso </a:t>
            </a:r>
          </a:p>
          <a:p>
            <a:r>
              <a:rPr lang="es-MX" dirty="0"/>
              <a:t>Características distintivas del modelo </a:t>
            </a:r>
          </a:p>
          <a:p>
            <a:r>
              <a:rPr lang="es-MX" dirty="0"/>
              <a:t>Facilidad de uso </a:t>
            </a:r>
          </a:p>
          <a:p>
            <a:r>
              <a:rPr lang="es-MX" dirty="0"/>
              <a:t>Atractivo estético Funcionamiento y rendimiento </a:t>
            </a:r>
          </a:p>
          <a:p>
            <a:r>
              <a:rPr lang="es-MX" dirty="0"/>
              <a:t>Disponibilidad de opciones </a:t>
            </a:r>
          </a:p>
          <a:p>
            <a:r>
              <a:rPr lang="es-MX" dirty="0"/>
              <a:t>Confiabilidad y capacidad de dependencia </a:t>
            </a:r>
          </a:p>
          <a:p>
            <a:r>
              <a:rPr lang="es-MX" dirty="0"/>
              <a:t>Durabilidad y larga vida de servicio </a:t>
            </a:r>
          </a:p>
          <a:p>
            <a:r>
              <a:rPr lang="es-MX" dirty="0"/>
              <a:t>Posibilidad de recibir servicio </a:t>
            </a:r>
          </a:p>
          <a:p>
            <a:r>
              <a:rPr lang="es-MX" dirty="0"/>
              <a:t>Reputación del producto y el fabricante</a:t>
            </a:r>
            <a:endParaRPr lang="es-AR" dirty="0"/>
          </a:p>
        </p:txBody>
      </p:sp>
      <p:sp>
        <p:nvSpPr>
          <p:cNvPr id="13" name="Content Placeholder 1">
            <a:extLst>
              <a:ext uri="{FF2B5EF4-FFF2-40B4-BE49-F238E27FC236}">
                <a16:creationId xmlns:a16="http://schemas.microsoft.com/office/drawing/2014/main" id="{548E797D-B1F5-F844-D86A-DFE718B0F954}"/>
              </a:ext>
            </a:extLst>
          </p:cNvPr>
          <p:cNvSpPr txBox="1">
            <a:spLocks/>
          </p:cNvSpPr>
          <p:nvPr/>
        </p:nvSpPr>
        <p:spPr>
          <a:xfrm>
            <a:off x="666206" y="2640693"/>
            <a:ext cx="4239623" cy="517525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r>
              <a:rPr lang="es-MX" dirty="0"/>
              <a:t>Ausencia de defectos </a:t>
            </a:r>
          </a:p>
          <a:p>
            <a:r>
              <a:rPr lang="es-MX" dirty="0"/>
              <a:t>Conformidad con las especificaciones</a:t>
            </a:r>
          </a:p>
          <a:p>
            <a:r>
              <a:rPr lang="es-MX" dirty="0"/>
              <a:t>Componentes dentro de la tolerancia</a:t>
            </a:r>
          </a:p>
          <a:p>
            <a:r>
              <a:rPr lang="es-MX" dirty="0"/>
              <a:t>Sin piezas faltantes </a:t>
            </a:r>
          </a:p>
          <a:p>
            <a:r>
              <a:rPr lang="es-MX" dirty="0"/>
              <a:t>Sin fallas iniciales</a:t>
            </a:r>
          </a:p>
        </p:txBody>
      </p:sp>
      <p:sp>
        <p:nvSpPr>
          <p:cNvPr id="14" name="Title 3">
            <a:extLst>
              <a:ext uri="{FF2B5EF4-FFF2-40B4-BE49-F238E27FC236}">
                <a16:creationId xmlns:a16="http://schemas.microsoft.com/office/drawing/2014/main" id="{D8BEC78F-04E8-666E-3B4E-521D375258F1}"/>
              </a:ext>
            </a:extLst>
          </p:cNvPr>
          <p:cNvSpPr txBox="1">
            <a:spLocks/>
          </p:cNvSpPr>
          <p:nvPr/>
        </p:nvSpPr>
        <p:spPr>
          <a:xfrm>
            <a:off x="666206" y="1209647"/>
            <a:ext cx="3855720"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br>
              <a:rPr lang="es-AR" sz="2800" dirty="0">
                <a:latin typeface="Arial Black "/>
              </a:rPr>
            </a:br>
            <a:r>
              <a:rPr lang="es-AR" sz="2800" dirty="0">
                <a:latin typeface="Arial Black "/>
              </a:rPr>
              <a:t>Carencia de deficiencias  </a:t>
            </a:r>
          </a:p>
        </p:txBody>
      </p:sp>
      <p:sp>
        <p:nvSpPr>
          <p:cNvPr id="15" name="Title 3">
            <a:extLst>
              <a:ext uri="{FF2B5EF4-FFF2-40B4-BE49-F238E27FC236}">
                <a16:creationId xmlns:a16="http://schemas.microsoft.com/office/drawing/2014/main" id="{20A60B7F-CA55-02CC-BEF2-990AF71AC0D9}"/>
              </a:ext>
            </a:extLst>
          </p:cNvPr>
          <p:cNvSpPr txBox="1">
            <a:spLocks/>
          </p:cNvSpPr>
          <p:nvPr/>
        </p:nvSpPr>
        <p:spPr>
          <a:xfrm>
            <a:off x="6443979" y="63018"/>
            <a:ext cx="5212080"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br>
              <a:rPr lang="es-AR" sz="2800" dirty="0">
                <a:latin typeface="Arial Black "/>
              </a:rPr>
            </a:br>
            <a:r>
              <a:rPr lang="es-AR" sz="2800" dirty="0">
                <a:latin typeface="Arial Black "/>
              </a:rPr>
              <a:t>Características del producto</a:t>
            </a:r>
          </a:p>
        </p:txBody>
      </p:sp>
    </p:spTree>
    <p:extLst>
      <p:ext uri="{BB962C8B-B14F-4D97-AF65-F5344CB8AC3E}">
        <p14:creationId xmlns:p14="http://schemas.microsoft.com/office/powerpoint/2010/main" val="779843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A3DF9-181B-13FC-F2C0-FDBAF546FD1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4A93E91-51DC-6384-31BA-317B63FE373B}"/>
              </a:ext>
            </a:extLst>
          </p:cNvPr>
          <p:cNvSpPr>
            <a:spLocks noGrp="1"/>
          </p:cNvSpPr>
          <p:nvPr>
            <p:ph type="title"/>
          </p:nvPr>
        </p:nvSpPr>
        <p:spPr>
          <a:xfrm>
            <a:off x="535941" y="-125030"/>
            <a:ext cx="3855720" cy="2050200"/>
          </a:xfrm>
        </p:spPr>
        <p:txBody>
          <a:bodyPr/>
          <a:lstStyle/>
          <a:p>
            <a:br>
              <a:rPr lang="es-AR" dirty="0">
                <a:latin typeface="Arial Black "/>
              </a:rPr>
            </a:br>
            <a:r>
              <a:rPr lang="es-AR" sz="5400" dirty="0">
                <a:latin typeface="Arial Black "/>
              </a:rPr>
              <a:t>CALIDAD</a:t>
            </a:r>
            <a:r>
              <a:rPr lang="es-AR" sz="6000" dirty="0">
                <a:latin typeface="Arial Black "/>
              </a:rPr>
              <a:t> </a:t>
            </a:r>
            <a:endParaRPr lang="es-AR" dirty="0">
              <a:latin typeface="Arial Black "/>
            </a:endParaRPr>
          </a:p>
        </p:txBody>
      </p:sp>
      <p:sp>
        <p:nvSpPr>
          <p:cNvPr id="2" name="Content Placeholder 1">
            <a:extLst>
              <a:ext uri="{FF2B5EF4-FFF2-40B4-BE49-F238E27FC236}">
                <a16:creationId xmlns:a16="http://schemas.microsoft.com/office/drawing/2014/main" id="{16AC28A6-029F-2613-ACCE-D62CD3E79549}"/>
              </a:ext>
            </a:extLst>
          </p:cNvPr>
          <p:cNvSpPr>
            <a:spLocks noGrp="1"/>
          </p:cNvSpPr>
          <p:nvPr>
            <p:ph idx="1"/>
          </p:nvPr>
        </p:nvSpPr>
        <p:spPr>
          <a:xfrm>
            <a:off x="6096001" y="1925170"/>
            <a:ext cx="5684520" cy="4032760"/>
          </a:xfrm>
        </p:spPr>
        <p:txBody>
          <a:bodyPr>
            <a:normAutofit/>
          </a:bodyPr>
          <a:lstStyle/>
          <a:p>
            <a:pPr marL="0" indent="0">
              <a:buNone/>
            </a:pPr>
            <a:r>
              <a:rPr lang="es-MX" dirty="0"/>
              <a:t>Se dice que un proceso está en control estadístico cuando solo presenta variaciones aleatorias. Su capacidad se mide con el índice de capacidad del proceso (PCI), que compara las tolerancias de diseño con la variabilidad natural del proceso.“</a:t>
            </a:r>
          </a:p>
          <a:p>
            <a:pPr marL="0" indent="0">
              <a:buNone/>
            </a:pPr>
            <a:endParaRPr lang="es-MX" dirty="0"/>
          </a:p>
          <a:p>
            <a:pPr marL="0" indent="0">
              <a:buNone/>
            </a:pPr>
            <a:endParaRPr lang="es-MX" dirty="0"/>
          </a:p>
          <a:p>
            <a:pPr marL="0" indent="0">
              <a:buNone/>
            </a:pPr>
            <a:r>
              <a:rPr lang="es-MX" dirty="0"/>
              <a:t>La </a:t>
            </a:r>
            <a:r>
              <a:rPr lang="es-MX" b="1" dirty="0"/>
              <a:t>desviación estándar</a:t>
            </a:r>
            <a:r>
              <a:rPr lang="es-MX" dirty="0"/>
              <a:t> es una medida de </a:t>
            </a:r>
            <a:r>
              <a:rPr lang="es-MX" b="1" dirty="0"/>
              <a:t>cuánto se dispersan los datos</a:t>
            </a:r>
            <a:r>
              <a:rPr lang="es-MX" dirty="0"/>
              <a:t> respecto a su media (promedio). Es fundamental en el control da calidad porque indica </a:t>
            </a:r>
            <a:r>
              <a:rPr lang="es-MX" b="1" dirty="0"/>
              <a:t>qué tan constante o variable es un proceso</a:t>
            </a:r>
            <a:r>
              <a:rPr lang="es-MX" dirty="0"/>
              <a:t>.</a:t>
            </a:r>
            <a:endParaRPr lang="es-AR" dirty="0"/>
          </a:p>
        </p:txBody>
      </p:sp>
      <p:sp>
        <p:nvSpPr>
          <p:cNvPr id="13" name="Content Placeholder 1">
            <a:extLst>
              <a:ext uri="{FF2B5EF4-FFF2-40B4-BE49-F238E27FC236}">
                <a16:creationId xmlns:a16="http://schemas.microsoft.com/office/drawing/2014/main" id="{3216BCC1-B1C1-197F-5EA3-3A8F7DC63203}"/>
              </a:ext>
            </a:extLst>
          </p:cNvPr>
          <p:cNvSpPr txBox="1">
            <a:spLocks/>
          </p:cNvSpPr>
          <p:nvPr/>
        </p:nvSpPr>
        <p:spPr>
          <a:xfrm>
            <a:off x="666206" y="3025514"/>
            <a:ext cx="4239623" cy="3850097"/>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9pPr>
          </a:lstStyle>
          <a:p>
            <a:r>
              <a:rPr lang="es-MX" b="1" dirty="0"/>
              <a:t>Aleatorias</a:t>
            </a:r>
            <a:r>
              <a:rPr lang="es-MX" dirty="0"/>
              <a:t>: Factores normales como vibración de máquinas, variaciones en materia prima.</a:t>
            </a:r>
          </a:p>
          <a:p>
            <a:endParaRPr lang="es-MX" dirty="0"/>
          </a:p>
          <a:p>
            <a:r>
              <a:rPr lang="es-MX" b="1" dirty="0"/>
              <a:t>Asignables</a:t>
            </a:r>
            <a:r>
              <a:rPr lang="es-MX" dirty="0"/>
              <a:t>: Fallas en herramientas o insumos, errores del operador o materiales defectuosos no previstos. </a:t>
            </a:r>
          </a:p>
          <a:p>
            <a:endParaRPr lang="es-MX" dirty="0"/>
          </a:p>
        </p:txBody>
      </p:sp>
      <p:sp>
        <p:nvSpPr>
          <p:cNvPr id="14" name="Title 3">
            <a:extLst>
              <a:ext uri="{FF2B5EF4-FFF2-40B4-BE49-F238E27FC236}">
                <a16:creationId xmlns:a16="http://schemas.microsoft.com/office/drawing/2014/main" id="{2BC214DE-001E-3E2E-9EFB-5D22C89DF5F9}"/>
              </a:ext>
            </a:extLst>
          </p:cNvPr>
          <p:cNvSpPr txBox="1">
            <a:spLocks/>
          </p:cNvSpPr>
          <p:nvPr/>
        </p:nvSpPr>
        <p:spPr>
          <a:xfrm>
            <a:off x="666206" y="1740942"/>
            <a:ext cx="3855720" cy="1431046"/>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MX" sz="2000" b="1" dirty="0"/>
              <a:t>Todo proceso de manufactura tiene variabilidad. </a:t>
            </a:r>
          </a:p>
          <a:p>
            <a:r>
              <a:rPr lang="es-MX" sz="2000" b="1" dirty="0"/>
              <a:t>Estas variaciones pueden ser:</a:t>
            </a:r>
            <a:endParaRPr lang="es-AR" sz="5400" b="1" dirty="0">
              <a:latin typeface="Arial Black "/>
            </a:endParaRPr>
          </a:p>
        </p:txBody>
      </p:sp>
      <p:sp>
        <p:nvSpPr>
          <p:cNvPr id="15" name="Title 3">
            <a:extLst>
              <a:ext uri="{FF2B5EF4-FFF2-40B4-BE49-F238E27FC236}">
                <a16:creationId xmlns:a16="http://schemas.microsoft.com/office/drawing/2014/main" id="{CE73732D-AEFD-E4D4-BBC0-FD05A63AB6C8}"/>
              </a:ext>
            </a:extLst>
          </p:cNvPr>
          <p:cNvSpPr txBox="1">
            <a:spLocks/>
          </p:cNvSpPr>
          <p:nvPr/>
        </p:nvSpPr>
        <p:spPr>
          <a:xfrm>
            <a:off x="6176008" y="900070"/>
            <a:ext cx="5212080" cy="706239"/>
          </a:xfrm>
          <a:prstGeom prst="rect">
            <a:avLst/>
          </a:prstGeom>
        </p:spPr>
        <p:txBody>
          <a:bodyPr vert="horz" lIns="91440" tIns="45720" rIns="91440" bIns="45720" rtlCol="0" anchor="t">
            <a:noAutofit/>
          </a:bodyPr>
          <a:lstStyle>
            <a:lvl1pPr algn="l" defTabSz="914400" rtl="0" eaLnBrk="1" latinLnBrk="0" hangingPunct="1">
              <a:lnSpc>
                <a:spcPct val="84000"/>
              </a:lnSpc>
              <a:spcBef>
                <a:spcPct val="0"/>
              </a:spcBef>
              <a:buNone/>
              <a:defRPr sz="4800" kern="1200" baseline="0">
                <a:solidFill>
                  <a:schemeClr val="tx2"/>
                </a:solidFill>
                <a:latin typeface="+mj-lt"/>
                <a:ea typeface="+mj-ea"/>
                <a:cs typeface="+mj-cs"/>
              </a:defRPr>
            </a:lvl1pPr>
          </a:lstStyle>
          <a:p>
            <a:r>
              <a:rPr lang="es-AR" sz="2800" dirty="0">
                <a:latin typeface="Arial Black "/>
              </a:rPr>
              <a:t>Variaciones</a:t>
            </a:r>
          </a:p>
        </p:txBody>
      </p:sp>
    </p:spTree>
    <p:extLst>
      <p:ext uri="{BB962C8B-B14F-4D97-AF65-F5344CB8AC3E}">
        <p14:creationId xmlns:p14="http://schemas.microsoft.com/office/powerpoint/2010/main" val="1157470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54731B-81FF-EEE2-CF08-9434137A622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501A9E-5EA0-2D77-A77D-0B08B6459AB6}"/>
              </a:ext>
            </a:extLst>
          </p:cNvPr>
          <p:cNvSpPr>
            <a:spLocks noGrp="1"/>
          </p:cNvSpPr>
          <p:nvPr>
            <p:ph idx="1"/>
          </p:nvPr>
        </p:nvSpPr>
        <p:spPr>
          <a:xfrm>
            <a:off x="1155032" y="1737361"/>
            <a:ext cx="5520088" cy="4222358"/>
          </a:xfrm>
        </p:spPr>
        <p:txBody>
          <a:bodyPr>
            <a:normAutofit/>
          </a:bodyPr>
          <a:lstStyle/>
          <a:p>
            <a:pPr marL="0" indent="0">
              <a:buNone/>
            </a:pPr>
            <a:r>
              <a:rPr lang="es-MX" sz="2000" dirty="0"/>
              <a:t>xi : Valor individual (según medición obtenida) </a:t>
            </a:r>
          </a:p>
          <a:p>
            <a:pPr marL="0" indent="0">
              <a:buNone/>
            </a:pPr>
            <a:r>
              <a:rPr lang="es-MX" dirty="0"/>
              <a:t>X: Media de los valores </a:t>
            </a:r>
          </a:p>
          <a:p>
            <a:pPr marL="0" indent="0">
              <a:buNone/>
            </a:pPr>
            <a:r>
              <a:rPr lang="es-MX" dirty="0"/>
              <a:t>n: cantidad de datos</a:t>
            </a:r>
          </a:p>
          <a:p>
            <a:pPr marL="0" indent="0">
              <a:buNone/>
            </a:pPr>
            <a:endParaRPr lang="es-AR" dirty="0"/>
          </a:p>
          <a:p>
            <a:pPr marL="0" indent="0">
              <a:buNone/>
            </a:pPr>
            <a:endParaRPr lang="es-AR" dirty="0"/>
          </a:p>
          <a:p>
            <a:pPr marL="0" indent="0">
              <a:buNone/>
            </a:pPr>
            <a:endParaRPr lang="es-AR" dirty="0"/>
          </a:p>
          <a:p>
            <a:pPr marL="0" indent="0">
              <a:buNone/>
            </a:pPr>
            <a:endParaRPr lang="es-AR" dirty="0"/>
          </a:p>
          <a:p>
            <a:pPr marL="0" indent="0">
              <a:buNone/>
            </a:pPr>
            <a:endParaRPr lang="es-AR" dirty="0"/>
          </a:p>
        </p:txBody>
      </p:sp>
      <p:sp>
        <p:nvSpPr>
          <p:cNvPr id="7" name="TextBox 6">
            <a:extLst>
              <a:ext uri="{FF2B5EF4-FFF2-40B4-BE49-F238E27FC236}">
                <a16:creationId xmlns:a16="http://schemas.microsoft.com/office/drawing/2014/main" id="{01FF8B91-3AED-C525-C1B8-3079D33504C7}"/>
              </a:ext>
            </a:extLst>
          </p:cNvPr>
          <p:cNvSpPr txBox="1"/>
          <p:nvPr/>
        </p:nvSpPr>
        <p:spPr>
          <a:xfrm>
            <a:off x="1155032" y="898281"/>
            <a:ext cx="6096000" cy="646331"/>
          </a:xfrm>
          <a:prstGeom prst="rect">
            <a:avLst/>
          </a:prstGeom>
          <a:noFill/>
        </p:spPr>
        <p:txBody>
          <a:bodyPr wrap="square">
            <a:spAutoFit/>
          </a:bodyPr>
          <a:lstStyle/>
          <a:p>
            <a:r>
              <a:rPr lang="es-MX" sz="3600" dirty="0">
                <a:latin typeface="Arial Black" panose="020B0A04020102020204" pitchFamily="34" charset="0"/>
              </a:rPr>
              <a:t>Desviación estándar</a:t>
            </a:r>
            <a:endParaRPr lang="es-AR" sz="3600" dirty="0">
              <a:latin typeface="Arial Black" panose="020B0A04020102020204" pitchFamily="34" charset="0"/>
            </a:endParaRPr>
          </a:p>
        </p:txBody>
      </p:sp>
      <p:pic>
        <p:nvPicPr>
          <p:cNvPr id="6" name="Picture 5">
            <a:extLst>
              <a:ext uri="{FF2B5EF4-FFF2-40B4-BE49-F238E27FC236}">
                <a16:creationId xmlns:a16="http://schemas.microsoft.com/office/drawing/2014/main" id="{86C8D252-E64A-F5FC-7EC7-98D1D30064E3}"/>
              </a:ext>
            </a:extLst>
          </p:cNvPr>
          <p:cNvPicPr>
            <a:picLocks noChangeAspect="1"/>
          </p:cNvPicPr>
          <p:nvPr/>
        </p:nvPicPr>
        <p:blipFill>
          <a:blip r:embed="rId3"/>
          <a:stretch>
            <a:fillRect/>
          </a:stretch>
        </p:blipFill>
        <p:spPr>
          <a:xfrm>
            <a:off x="6903720" y="1737361"/>
            <a:ext cx="3324689" cy="1047896"/>
          </a:xfrm>
          <a:prstGeom prst="rect">
            <a:avLst/>
          </a:prstGeom>
        </p:spPr>
      </p:pic>
      <p:sp>
        <p:nvSpPr>
          <p:cNvPr id="8" name="TextBox 7">
            <a:extLst>
              <a:ext uri="{FF2B5EF4-FFF2-40B4-BE49-F238E27FC236}">
                <a16:creationId xmlns:a16="http://schemas.microsoft.com/office/drawing/2014/main" id="{8262E2D6-F888-A823-18BC-FF712D851C6D}"/>
              </a:ext>
            </a:extLst>
          </p:cNvPr>
          <p:cNvSpPr txBox="1"/>
          <p:nvPr/>
        </p:nvSpPr>
        <p:spPr>
          <a:xfrm>
            <a:off x="1307432" y="3848540"/>
            <a:ext cx="6096000" cy="646331"/>
          </a:xfrm>
          <a:prstGeom prst="rect">
            <a:avLst/>
          </a:prstGeom>
          <a:noFill/>
        </p:spPr>
        <p:txBody>
          <a:bodyPr wrap="square">
            <a:spAutoFit/>
          </a:bodyPr>
          <a:lstStyle/>
          <a:p>
            <a:r>
              <a:rPr lang="es-MX" sz="3600" dirty="0">
                <a:latin typeface="Arial Black" panose="020B0A04020102020204" pitchFamily="34" charset="0"/>
              </a:rPr>
              <a:t>Veamos un ejemplo:</a:t>
            </a:r>
            <a:endParaRPr lang="es-AR" sz="3600" dirty="0">
              <a:latin typeface="Arial Black" panose="020B0A04020102020204" pitchFamily="34" charset="0"/>
            </a:endParaRPr>
          </a:p>
        </p:txBody>
      </p:sp>
    </p:spTree>
    <p:extLst>
      <p:ext uri="{BB962C8B-B14F-4D97-AF65-F5344CB8AC3E}">
        <p14:creationId xmlns:p14="http://schemas.microsoft.com/office/powerpoint/2010/main" val="1308724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A396D-06D6-2550-DE83-C4A0A41C680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70D2C9-D703-A118-25EE-C23836A5F44F}"/>
              </a:ext>
            </a:extLst>
          </p:cNvPr>
          <p:cNvSpPr>
            <a:spLocks noGrp="1"/>
          </p:cNvSpPr>
          <p:nvPr>
            <p:ph idx="1"/>
          </p:nvPr>
        </p:nvSpPr>
        <p:spPr>
          <a:xfrm>
            <a:off x="987392" y="2158655"/>
            <a:ext cx="10671208" cy="4125305"/>
          </a:xfrm>
        </p:spPr>
        <p:txBody>
          <a:bodyPr>
            <a:normAutofit lnSpcReduction="10000"/>
          </a:bodyPr>
          <a:lstStyle/>
          <a:p>
            <a:pPr marL="0" indent="0">
              <a:buNone/>
            </a:pPr>
            <a:r>
              <a:rPr lang="es-MX" sz="2000" dirty="0"/>
              <a:t>Las tolerancias en manufactura establecen los límites dentro de los cuales una pieza es aceptable.</a:t>
            </a:r>
          </a:p>
          <a:p>
            <a:pPr marL="0" indent="0">
              <a:buNone/>
            </a:pPr>
            <a:r>
              <a:rPr lang="es-MX" dirty="0"/>
              <a:t>No siempre se conoce la capacidad de proceso de una operación de manufactura de terminada y deben realizarse experimentos para valorarla. Existen métodos disponibles para estimar los límites naturales de tolerancia, los cuales se basan en un muestreo del proceso.</a:t>
            </a:r>
          </a:p>
          <a:p>
            <a:pPr marL="0" indent="0">
              <a:buNone/>
            </a:pPr>
            <a:endParaRPr lang="es-MX" b="1" dirty="0"/>
          </a:p>
          <a:p>
            <a:pPr marL="0" indent="0">
              <a:buNone/>
            </a:pPr>
            <a:r>
              <a:rPr lang="es-MX" b="1" dirty="0"/>
              <a:t>Límites naturales de tolerancia</a:t>
            </a:r>
            <a:r>
              <a:rPr lang="es-MX" dirty="0"/>
              <a:t>: Se definen como ±3 (6 en total) desviaciones estándar (99.73% de las piezas estarán dentro de este rango)</a:t>
            </a:r>
          </a:p>
          <a:p>
            <a:pPr marL="0" indent="0">
              <a:buNone/>
            </a:pPr>
            <a:endParaRPr lang="es-MX" dirty="0"/>
          </a:p>
          <a:p>
            <a:pPr marL="0" indent="0">
              <a:buNone/>
            </a:pPr>
            <a:r>
              <a:rPr lang="es-MX" b="1" dirty="0"/>
              <a:t>Tolerancia estadística para ensambles</a:t>
            </a:r>
            <a:r>
              <a:rPr lang="es-MX" dirty="0"/>
              <a:t>: Cuando varias piezas forman un ensamble, se pueden calcular las tolerancias de cada componente con la fórmula de acumulación cuadrática de tolerancias."</a:t>
            </a:r>
          </a:p>
          <a:p>
            <a:pPr marL="0" indent="0">
              <a:buNone/>
            </a:pPr>
            <a:endParaRPr lang="es-AR" dirty="0"/>
          </a:p>
          <a:p>
            <a:pPr marL="0" indent="0">
              <a:buNone/>
            </a:pPr>
            <a:endParaRPr lang="es-AR" dirty="0"/>
          </a:p>
        </p:txBody>
      </p:sp>
      <p:sp>
        <p:nvSpPr>
          <p:cNvPr id="7" name="TextBox 6">
            <a:extLst>
              <a:ext uri="{FF2B5EF4-FFF2-40B4-BE49-F238E27FC236}">
                <a16:creationId xmlns:a16="http://schemas.microsoft.com/office/drawing/2014/main" id="{8544F3C8-CDE2-7E1D-6592-55C267B4F348}"/>
              </a:ext>
            </a:extLst>
          </p:cNvPr>
          <p:cNvSpPr txBox="1"/>
          <p:nvPr/>
        </p:nvSpPr>
        <p:spPr>
          <a:xfrm>
            <a:off x="1155032" y="685609"/>
            <a:ext cx="6096000" cy="1200329"/>
          </a:xfrm>
          <a:prstGeom prst="rect">
            <a:avLst/>
          </a:prstGeom>
          <a:noFill/>
        </p:spPr>
        <p:txBody>
          <a:bodyPr wrap="square">
            <a:spAutoFit/>
          </a:bodyPr>
          <a:lstStyle/>
          <a:p>
            <a:r>
              <a:rPr lang="es-MX" sz="3600" dirty="0">
                <a:latin typeface="Arial Black" panose="020B0A04020102020204" pitchFamily="34" charset="0"/>
              </a:rPr>
              <a:t>Tolerancia Estadística y Límites Naturales</a:t>
            </a:r>
            <a:endParaRPr lang="es-AR" sz="3600" dirty="0">
              <a:latin typeface="Arial Black" panose="020B0A04020102020204" pitchFamily="34" charset="0"/>
            </a:endParaRPr>
          </a:p>
        </p:txBody>
      </p:sp>
    </p:spTree>
    <p:extLst>
      <p:ext uri="{BB962C8B-B14F-4D97-AF65-F5344CB8AC3E}">
        <p14:creationId xmlns:p14="http://schemas.microsoft.com/office/powerpoint/2010/main" val="1426265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3636C-F9DA-CE0F-900E-D61F240B74A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5BB4EF-8002-1ACF-FDEC-2545A0639541}"/>
              </a:ext>
            </a:extLst>
          </p:cNvPr>
          <p:cNvSpPr>
            <a:spLocks noGrp="1"/>
          </p:cNvSpPr>
          <p:nvPr>
            <p:ph idx="1"/>
          </p:nvPr>
        </p:nvSpPr>
        <p:spPr>
          <a:xfrm>
            <a:off x="1155032" y="1980112"/>
            <a:ext cx="10955230" cy="3998496"/>
          </a:xfrm>
        </p:spPr>
        <p:txBody>
          <a:bodyPr>
            <a:normAutofit/>
          </a:bodyPr>
          <a:lstStyle/>
          <a:p>
            <a:pPr marL="0" indent="0">
              <a:buNone/>
            </a:pPr>
            <a:r>
              <a:rPr lang="es-MX" b="1" dirty="0"/>
              <a:t>Límites naturales de tolerancia</a:t>
            </a:r>
            <a:r>
              <a:rPr lang="es-MX" dirty="0"/>
              <a:t>: Se definen como ±3 desviaciones estándar (99.73% de las piezas estarán dentro de este rango)</a:t>
            </a:r>
          </a:p>
          <a:p>
            <a:pPr marL="0" indent="0">
              <a:buNone/>
            </a:pPr>
            <a:endParaRPr lang="es-AR" dirty="0"/>
          </a:p>
          <a:p>
            <a:pPr marL="0" indent="0">
              <a:buNone/>
            </a:pPr>
            <a:r>
              <a:rPr lang="es-AR" b="1" dirty="0"/>
              <a:t>Índice de capacidad del proceso: </a:t>
            </a:r>
            <a:r>
              <a:rPr lang="es-MX" dirty="0"/>
              <a:t>Por lo general, los ingenieros de diseño de productos no establecen las tolerancias en sus límites naturales; éstas se especifican con base en la variabilidad disponible que obtendrá el funcionamiento y el rendimiento requerido. Resulta útil conocer la razón de la tolerancia especificada en relación con la capacidad del proceso</a:t>
            </a:r>
            <a:endParaRPr lang="es-AR" b="1" dirty="0"/>
          </a:p>
          <a:p>
            <a:pPr marL="0" indent="0">
              <a:buNone/>
            </a:pPr>
            <a:endParaRPr lang="es-AR" dirty="0"/>
          </a:p>
        </p:txBody>
      </p:sp>
      <p:sp>
        <p:nvSpPr>
          <p:cNvPr id="7" name="TextBox 6">
            <a:extLst>
              <a:ext uri="{FF2B5EF4-FFF2-40B4-BE49-F238E27FC236}">
                <a16:creationId xmlns:a16="http://schemas.microsoft.com/office/drawing/2014/main" id="{402AB83A-C44D-C7F6-855E-184F3A05543F}"/>
              </a:ext>
            </a:extLst>
          </p:cNvPr>
          <p:cNvSpPr txBox="1"/>
          <p:nvPr/>
        </p:nvSpPr>
        <p:spPr>
          <a:xfrm>
            <a:off x="1155032" y="685609"/>
            <a:ext cx="6096000" cy="1200329"/>
          </a:xfrm>
          <a:prstGeom prst="rect">
            <a:avLst/>
          </a:prstGeom>
          <a:noFill/>
        </p:spPr>
        <p:txBody>
          <a:bodyPr wrap="square">
            <a:spAutoFit/>
          </a:bodyPr>
          <a:lstStyle/>
          <a:p>
            <a:r>
              <a:rPr lang="es-MX" sz="3600" dirty="0">
                <a:latin typeface="Arial Black" panose="020B0A04020102020204" pitchFamily="34" charset="0"/>
              </a:rPr>
              <a:t>Tolerancia Estadística y Límites Naturales</a:t>
            </a:r>
            <a:endParaRPr lang="es-AR" sz="3600" dirty="0">
              <a:latin typeface="Arial Black" panose="020B0A04020102020204" pitchFamily="34" charset="0"/>
            </a:endParaRPr>
          </a:p>
        </p:txBody>
      </p:sp>
      <p:pic>
        <p:nvPicPr>
          <p:cNvPr id="4" name="Picture 3">
            <a:extLst>
              <a:ext uri="{FF2B5EF4-FFF2-40B4-BE49-F238E27FC236}">
                <a16:creationId xmlns:a16="http://schemas.microsoft.com/office/drawing/2014/main" id="{281150E5-552F-0213-9E44-357A501005D9}"/>
              </a:ext>
            </a:extLst>
          </p:cNvPr>
          <p:cNvPicPr>
            <a:picLocks noChangeAspect="1"/>
          </p:cNvPicPr>
          <p:nvPr/>
        </p:nvPicPr>
        <p:blipFill>
          <a:blip r:embed="rId2"/>
          <a:stretch>
            <a:fillRect/>
          </a:stretch>
        </p:blipFill>
        <p:spPr>
          <a:xfrm>
            <a:off x="1155032" y="2605517"/>
            <a:ext cx="1555586" cy="409364"/>
          </a:xfrm>
          <a:prstGeom prst="rect">
            <a:avLst/>
          </a:prstGeom>
        </p:spPr>
      </p:pic>
      <p:pic>
        <p:nvPicPr>
          <p:cNvPr id="11" name="Picture 10">
            <a:extLst>
              <a:ext uri="{FF2B5EF4-FFF2-40B4-BE49-F238E27FC236}">
                <a16:creationId xmlns:a16="http://schemas.microsoft.com/office/drawing/2014/main" id="{53A1121C-0D12-23D3-19B0-B5EC41B16868}"/>
              </a:ext>
            </a:extLst>
          </p:cNvPr>
          <p:cNvPicPr>
            <a:picLocks noChangeAspect="1"/>
          </p:cNvPicPr>
          <p:nvPr/>
        </p:nvPicPr>
        <p:blipFill>
          <a:blip r:embed="rId3"/>
          <a:stretch>
            <a:fillRect/>
          </a:stretch>
        </p:blipFill>
        <p:spPr>
          <a:xfrm>
            <a:off x="3852373" y="4630057"/>
            <a:ext cx="8049341" cy="2227943"/>
          </a:xfrm>
          <a:prstGeom prst="rect">
            <a:avLst/>
          </a:prstGeom>
        </p:spPr>
      </p:pic>
      <p:pic>
        <p:nvPicPr>
          <p:cNvPr id="9" name="Picture 8">
            <a:extLst>
              <a:ext uri="{FF2B5EF4-FFF2-40B4-BE49-F238E27FC236}">
                <a16:creationId xmlns:a16="http://schemas.microsoft.com/office/drawing/2014/main" id="{AF3E4ECC-2E42-885F-8B5D-CC9A97479488}"/>
              </a:ext>
            </a:extLst>
          </p:cNvPr>
          <p:cNvPicPr>
            <a:picLocks noChangeAspect="1"/>
          </p:cNvPicPr>
          <p:nvPr/>
        </p:nvPicPr>
        <p:blipFill>
          <a:blip r:embed="rId4"/>
          <a:stretch>
            <a:fillRect/>
          </a:stretch>
        </p:blipFill>
        <p:spPr>
          <a:xfrm>
            <a:off x="3055716" y="2605517"/>
            <a:ext cx="1052456" cy="492922"/>
          </a:xfrm>
          <a:prstGeom prst="rect">
            <a:avLst/>
          </a:prstGeom>
        </p:spPr>
      </p:pic>
      <p:pic>
        <p:nvPicPr>
          <p:cNvPr id="5" name="Picture 4">
            <a:extLst>
              <a:ext uri="{FF2B5EF4-FFF2-40B4-BE49-F238E27FC236}">
                <a16:creationId xmlns:a16="http://schemas.microsoft.com/office/drawing/2014/main" id="{8CC716F2-BD22-EB4F-0090-04CFE7161222}"/>
              </a:ext>
            </a:extLst>
          </p:cNvPr>
          <p:cNvPicPr>
            <a:picLocks noChangeAspect="1"/>
          </p:cNvPicPr>
          <p:nvPr/>
        </p:nvPicPr>
        <p:blipFill>
          <a:blip r:embed="rId5"/>
          <a:stretch>
            <a:fillRect/>
          </a:stretch>
        </p:blipFill>
        <p:spPr>
          <a:xfrm>
            <a:off x="1600069" y="4630057"/>
            <a:ext cx="2252304" cy="2124041"/>
          </a:xfrm>
          <a:prstGeom prst="rect">
            <a:avLst/>
          </a:prstGeom>
        </p:spPr>
      </p:pic>
    </p:spTree>
    <p:extLst>
      <p:ext uri="{BB962C8B-B14F-4D97-AF65-F5344CB8AC3E}">
        <p14:creationId xmlns:p14="http://schemas.microsoft.com/office/powerpoint/2010/main" val="352666588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{812C619D-809B-4DF1-B4B0-777F7EABE79B}tf10001105</Template>
  <TotalTime>2367</TotalTime>
  <Words>2194</Words>
  <Application>Microsoft Office PowerPoint</Application>
  <PresentationFormat>Widescreen</PresentationFormat>
  <Paragraphs>167</Paragraphs>
  <Slides>21</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vt:lpstr>
      <vt:lpstr>Arial</vt:lpstr>
      <vt:lpstr>Arial Black</vt:lpstr>
      <vt:lpstr>Arial Black </vt:lpstr>
      <vt:lpstr>Cascadia Mono SemiBold</vt:lpstr>
      <vt:lpstr>Franklin Gothic Book</vt:lpstr>
      <vt:lpstr>Crop</vt:lpstr>
      <vt:lpstr>PowerPoint Presentation</vt:lpstr>
      <vt:lpstr>Control de  calidad </vt:lpstr>
      <vt:lpstr> CALIDAD  ¿Qué es?  </vt:lpstr>
      <vt:lpstr> CALIDAD </vt:lpstr>
      <vt:lpstr> CALIDAD </vt:lpstr>
      <vt:lpstr> CALIDAD </vt:lpstr>
      <vt:lpstr>PowerPoint Presentation</vt:lpstr>
      <vt:lpstr>PowerPoint Presentation</vt:lpstr>
      <vt:lpstr>PowerPoint Presentation</vt:lpstr>
      <vt:lpstr>PowerPoint Presentation</vt:lpstr>
      <vt:lpstr> Control estadístico de procesos </vt:lpstr>
      <vt:lpstr>Control estadístico de procesos  Gráfica control de variables  </vt:lpstr>
      <vt:lpstr> Control estadístico de procesos </vt:lpstr>
      <vt:lpstr> Control estadístico de procesos </vt:lpstr>
      <vt:lpstr>Control de calidad  por atributos</vt:lpstr>
      <vt:lpstr> Control por atributos </vt:lpstr>
      <vt:lpstr>El control de calidad fuera de línea se relaciona con los aspectos de diseño, tanto de productos como de procesos. En la secuencia de las dos funciones, precede al control en línea.  El control de calidad en línea se refiere a las operaciones y relaciones con los clientes después del embarque. </vt:lpstr>
      <vt:lpstr> Métodos de Taguchi </vt:lpstr>
      <vt:lpstr>Control de calidad FUERA de línea</vt:lpstr>
      <vt:lpstr>Control de calidad  EN línea</vt:lpstr>
      <vt:lpstr>EJERCICIOS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Lucas Schimpf</dc:creator>
  <cp:lastModifiedBy>SCHIMPF BERNHARDT LUCAS BENJAMIN</cp:lastModifiedBy>
  <cp:revision>14</cp:revision>
  <dcterms:created xsi:type="dcterms:W3CDTF">2024-02-28T21:44:59Z</dcterms:created>
  <dcterms:modified xsi:type="dcterms:W3CDTF">2025-04-10T20:05:22Z</dcterms:modified>
</cp:coreProperties>
</file>